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4" r:id="rId4"/>
    <p:sldId id="275" r:id="rId5"/>
    <p:sldId id="276" r:id="rId6"/>
    <p:sldId id="278" r:id="rId7"/>
    <p:sldId id="27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96" r:id="rId18"/>
    <p:sldId id="3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2"/>
    <p:restoredTop sz="87748"/>
  </p:normalViewPr>
  <p:slideViewPr>
    <p:cSldViewPr snapToGrid="0" snapToObjects="1">
      <p:cViewPr varScale="1">
        <p:scale>
          <a:sx n="139" d="100"/>
          <a:sy n="139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2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8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43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4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3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478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2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2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9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60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ja/docs/Web/JavaScript/Guide/Loops_and_iteration#for_statement" TargetMode="External"/><Relationship Id="rId7" Type="http://schemas.openxmlformats.org/officeDocument/2006/relationships/hyperlink" Target="https://developer.mozilla.org/ja/docs/Web/JavaScript/Guide/Loops_and_iteration#for...of_stat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ja/docs/Web/JavaScript/Guide/Loops_and_iteration#for...in_statement" TargetMode="External"/><Relationship Id="rId5" Type="http://schemas.openxmlformats.org/officeDocument/2006/relationships/hyperlink" Target="https://developer.mozilla.org/ja/docs/Web/JavaScript/Guide/Loops_and_iteration#while_statement" TargetMode="External"/><Relationship Id="rId4" Type="http://schemas.openxmlformats.org/officeDocument/2006/relationships/hyperlink" Target="https://developer.mozilla.org/ja/docs/Web/JavaScript/Guide/Loops_and_iteration#do...while_stat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2021/04/21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522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j = 0;</a:t>
            </a:r>
          </a:p>
          <a:p>
            <a:r>
              <a:rPr lang="en" altLang="zh-CN" dirty="0"/>
              <a:t>while(j&lt;5) {</a:t>
            </a:r>
          </a:p>
          <a:p>
            <a:pPr lvl="1"/>
            <a:r>
              <a:rPr lang="en" altLang="zh-CN" dirty="0"/>
              <a:t>j += 1;</a:t>
            </a:r>
          </a:p>
          <a:p>
            <a:pPr lvl="1"/>
            <a:r>
              <a:rPr lang="en" altLang="zh-CN" dirty="0" err="1"/>
              <a:t>console.log</a:t>
            </a:r>
            <a:r>
              <a:rPr lang="en" altLang="zh-CN" dirty="0"/>
              <a:t>(j);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in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 </a:t>
            </a:r>
            <a:r>
              <a:rPr lang="en" altLang="zh-CN" dirty="0" err="1"/>
              <a:t>arr.foo</a:t>
            </a:r>
            <a:r>
              <a:rPr lang="en" altLang="zh-CN" dirty="0"/>
              <a:t> = 'hello’;</a:t>
            </a:r>
          </a:p>
          <a:p>
            <a:r>
              <a:rPr lang="en" altLang="zh-CN" dirty="0"/>
              <a:t> for (let </a:t>
            </a:r>
            <a:r>
              <a:rPr lang="en" altLang="zh-CN" dirty="0" err="1"/>
              <a:t>i</a:t>
            </a:r>
            <a:r>
              <a:rPr lang="en" altLang="zh-CN" dirty="0"/>
              <a:t> in </a:t>
            </a:r>
            <a:r>
              <a:rPr lang="en" altLang="zh-CN" dirty="0" err="1"/>
              <a:t>arr</a:t>
            </a:r>
            <a:r>
              <a:rPr lang="en" altLang="zh-CN" dirty="0"/>
              <a:t>) { </a:t>
            </a:r>
          </a:p>
          <a:p>
            <a:r>
              <a:rPr lang="ja-JP" altLang="en-US"/>
              <a:t>　　　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// "0", "1", "2", "foo" </a:t>
            </a:r>
            <a:r>
              <a:rPr lang="ja-JP" altLang="en-US"/>
              <a:t>が</a:t>
            </a:r>
            <a:r>
              <a:rPr lang="zh-CN" altLang="en-US" dirty="0"/>
              <a:t>出力</a:t>
            </a:r>
            <a:r>
              <a:rPr lang="ja-JP" altLang="en-US"/>
              <a:t>される </a:t>
            </a:r>
            <a:endParaRPr lang="en-US" altLang="ja-JP" dirty="0"/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ja-JP" altLang="en-US"/>
              <a:t> </a:t>
            </a:r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{ </a:t>
            </a:r>
          </a:p>
          <a:p>
            <a:r>
              <a:rPr lang="ja-JP" altLang="en-US"/>
              <a:t>　　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// 3, 5, 7 </a:t>
            </a:r>
            <a:r>
              <a:rPr lang="ja-JP" altLang="en-US"/>
              <a:t>が</a:t>
            </a:r>
            <a:r>
              <a:rPr lang="zh-CN" altLang="en-US" dirty="0"/>
              <a:t>出力</a:t>
            </a:r>
            <a:r>
              <a:rPr lang="ja-JP" altLang="en-US"/>
              <a:t>される </a:t>
            </a:r>
            <a:endParaRPr lang="en-US" altLang="ja-JP" dirty="0"/>
          </a:p>
          <a:p>
            <a:r>
              <a:rPr lang="en-US" altLang="ja-JP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of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循環処理できる対象に対して、ループして処理する。</a:t>
            </a:r>
            <a:endParaRPr lang="en-US" altLang="zh-CN" dirty="0"/>
          </a:p>
          <a:p>
            <a:r>
              <a:rPr lang="zh-CN" altLang="en-US" dirty="0"/>
              <a:t>循環処理できる対象は下記にある：</a:t>
            </a:r>
            <a:endParaRPr lang="en-US" altLang="zh-CN" dirty="0"/>
          </a:p>
          <a:p>
            <a:r>
              <a:rPr lang="en-US" altLang="zh-CN" dirty="0" err="1"/>
              <a:t>Array,map,set,arguments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 { </a:t>
            </a:r>
          </a:p>
          <a:p>
            <a:r>
              <a:rPr lang="en" altLang="zh-CN" dirty="0"/>
              <a:t>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-US" altLang="ja-JP" dirty="0"/>
              <a:t>}</a:t>
            </a:r>
          </a:p>
          <a:p>
            <a:endParaRPr lang="en-US" altLang="zh-CN" dirty="0"/>
          </a:p>
          <a:p>
            <a:r>
              <a:rPr lang="en-US" altLang="ja-JP" dirty="0"/>
              <a:t>// </a:t>
            </a:r>
            <a:r>
              <a:rPr lang="ja-JP" altLang="en-US"/>
              <a:t>以下のプログラムは間違い</a:t>
            </a:r>
            <a:endParaRPr lang="en-US" altLang="ja-JP" dirty="0"/>
          </a:p>
          <a:p>
            <a:r>
              <a:rPr lang="en" altLang="zh-CN" dirty="0"/>
              <a:t>let test = {</a:t>
            </a:r>
          </a:p>
          <a:p>
            <a:r>
              <a:rPr lang="en" altLang="zh-CN" dirty="0"/>
              <a:t>name: "mars",</a:t>
            </a:r>
          </a:p>
          <a:p>
            <a:r>
              <a:rPr lang="en" altLang="zh-CN" dirty="0"/>
              <a:t>age: "10",</a:t>
            </a:r>
          </a:p>
          <a:p>
            <a:r>
              <a:rPr lang="en" altLang="zh-CN" dirty="0" err="1"/>
              <a:t>tel</a:t>
            </a:r>
            <a:r>
              <a:rPr lang="en" altLang="zh-CN" dirty="0"/>
              <a:t>: "1111111"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for(let </a:t>
            </a:r>
            <a:r>
              <a:rPr lang="en" altLang="zh-CN" dirty="0" err="1"/>
              <a:t>i</a:t>
            </a:r>
            <a:r>
              <a:rPr lang="en" altLang="zh-CN" dirty="0"/>
              <a:t> of test) {</a:t>
            </a:r>
          </a:p>
          <a:p>
            <a:r>
              <a:rPr lang="en" altLang="zh-CN" dirty="0"/>
              <a:t>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587988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of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と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… in</a:t>
            </a:r>
            <a:r>
              <a:rPr kumimoji="1" lang="ja-JP" altLang="en-US" sz="4000" b="1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の区別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循環処理できる対象に対して、ループして処理する。</a:t>
            </a:r>
            <a:endParaRPr lang="en-US" altLang="zh-CN" dirty="0"/>
          </a:p>
          <a:p>
            <a:r>
              <a:rPr lang="zh-CN" altLang="en-US" dirty="0"/>
              <a:t>循環処理できる対象は下記にある：</a:t>
            </a:r>
            <a:endParaRPr lang="en-US" altLang="zh-CN" dirty="0"/>
          </a:p>
          <a:p>
            <a:r>
              <a:rPr lang="en-US" altLang="zh-CN" dirty="0" err="1"/>
              <a:t>Array,map,set,arguments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 { </a:t>
            </a:r>
          </a:p>
          <a:p>
            <a:r>
              <a:rPr lang="en" altLang="zh-CN" dirty="0"/>
              <a:t>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-US" altLang="ja-JP" dirty="0"/>
              <a:t>}</a:t>
            </a:r>
          </a:p>
          <a:p>
            <a:endParaRPr lang="en-US" altLang="zh-CN" dirty="0"/>
          </a:p>
          <a:p>
            <a:r>
              <a:rPr lang="en-US" altLang="ja-JP" dirty="0"/>
              <a:t>// </a:t>
            </a:r>
            <a:r>
              <a:rPr lang="ja-JP" altLang="en-US"/>
              <a:t>以下のプログラムは間違い</a:t>
            </a:r>
            <a:endParaRPr lang="en-US" altLang="ja-JP" dirty="0"/>
          </a:p>
          <a:p>
            <a:r>
              <a:rPr lang="en" altLang="zh-CN" dirty="0"/>
              <a:t>let test = {</a:t>
            </a:r>
          </a:p>
          <a:p>
            <a:r>
              <a:rPr lang="en" altLang="zh-CN" dirty="0"/>
              <a:t>name: "mars",</a:t>
            </a:r>
          </a:p>
          <a:p>
            <a:r>
              <a:rPr lang="en" altLang="zh-CN" dirty="0"/>
              <a:t>age: "10",</a:t>
            </a:r>
          </a:p>
          <a:p>
            <a:r>
              <a:rPr lang="en" altLang="zh-CN" dirty="0" err="1"/>
              <a:t>tel</a:t>
            </a:r>
            <a:r>
              <a:rPr lang="en" altLang="zh-CN" dirty="0"/>
              <a:t>: "1111111"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for(let </a:t>
            </a:r>
            <a:r>
              <a:rPr lang="en" altLang="zh-CN" dirty="0" err="1"/>
              <a:t>i</a:t>
            </a:r>
            <a:r>
              <a:rPr lang="en" altLang="zh-CN" dirty="0"/>
              <a:t> of test) {</a:t>
            </a:r>
          </a:p>
          <a:p>
            <a:r>
              <a:rPr lang="en" altLang="zh-CN" dirty="0"/>
              <a:t>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4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5220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ループ、</a:t>
            </a:r>
            <a:r>
              <a:rPr lang="en-US" altLang="zh-CN" dirty="0"/>
              <a:t>Switch</a:t>
            </a:r>
            <a:r>
              <a:rPr lang="zh-CN" altLang="en-US" dirty="0"/>
              <a:t>ブロック内の処理を終了する。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a=[1,3,5,2,4,4,5];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(a[</a:t>
            </a:r>
            <a:r>
              <a:rPr lang="en" altLang="zh-CN" dirty="0" err="1"/>
              <a:t>i</a:t>
            </a:r>
            <a:r>
              <a:rPr lang="en" altLang="zh-CN" dirty="0"/>
              <a:t>]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ja-JP" altLang="en-US"/>
              <a:t>　　　</a:t>
            </a:r>
            <a:r>
              <a:rPr lang="en" altLang="zh-CN" dirty="0"/>
              <a:t>break; 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</a:p>
          <a:p>
            <a:endParaRPr lang="en" altLang="zh-CN" dirty="0"/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</a:t>
            </a:r>
            <a:r>
              <a:rPr lang="en" altLang="zh-CN" dirty="0" err="1"/>
              <a:t>i</a:t>
            </a:r>
            <a:r>
              <a:rPr lang="en" altLang="zh-CN" dirty="0"/>
              <a:t>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ja-JP" altLang="en-US"/>
              <a:t>　　　</a:t>
            </a:r>
            <a:r>
              <a:rPr lang="en" altLang="zh-CN" dirty="0"/>
              <a:t>break; 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4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423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今回の処理は、</a:t>
            </a:r>
            <a:r>
              <a:rPr lang="en-US" altLang="zh-CN" dirty="0" err="1"/>
              <a:t>continume</a:t>
            </a:r>
            <a:r>
              <a:rPr lang="zh-CN" altLang="en-US" dirty="0"/>
              <a:t>まで終了する。次のループを続き処理する。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a=[1,3,5,2,4,4,5];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(a[</a:t>
            </a:r>
            <a:r>
              <a:rPr lang="en" altLang="zh-CN" dirty="0" err="1"/>
              <a:t>i</a:t>
            </a:r>
            <a:r>
              <a:rPr lang="en" altLang="zh-CN" dirty="0"/>
              <a:t>]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en" altLang="zh-CN" dirty="0"/>
              <a:t>           continue;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(“test”);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7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573917" y="1039028"/>
            <a:ext cx="1037176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下記のソースコードはどういう内容を出力しますか、どういうように理解していますか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0;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n = 0;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(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5) {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++;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(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=== 3) {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continue;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 +=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(n);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573917" y="1039028"/>
            <a:ext cx="10371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下記データの平均値を求める</a:t>
            </a:r>
            <a:endParaRPr lang="en-US" altLang="zh-CN" sz="2800" dirty="0"/>
          </a:p>
          <a:p>
            <a:r>
              <a:rPr lang="ja-JP" altLang="en-US" sz="2800"/>
              <a:t>　　</a:t>
            </a:r>
            <a:r>
              <a:rPr lang="en-US" altLang="ja-JP" sz="2800" dirty="0"/>
              <a:t> 100,21,14,22,55,22</a:t>
            </a:r>
          </a:p>
          <a:p>
            <a:pPr marL="514350" indent="-514350">
              <a:buAutoNum type="arabicPeriod" startAt="2"/>
            </a:pPr>
            <a:r>
              <a:rPr lang="en-US" altLang="zh-CN" sz="2800" dirty="0"/>
              <a:t>1</a:t>
            </a:r>
            <a:r>
              <a:rPr lang="zh-CN" altLang="en-US" sz="2800" dirty="0"/>
              <a:t>から</a:t>
            </a:r>
            <a:r>
              <a:rPr lang="en-US" altLang="zh-CN" sz="2800" dirty="0"/>
              <a:t>10000</a:t>
            </a:r>
            <a:r>
              <a:rPr lang="zh-CN" altLang="en-US" sz="2800" dirty="0"/>
              <a:t>まで、すべての整数値の合計値を求める</a:t>
            </a: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zh-CN" altLang="en-US" sz="2800" dirty="0"/>
              <a:t>下記年齢の所属する年齢代を出力する。例：</a:t>
            </a:r>
            <a:endParaRPr lang="en-US" altLang="zh-CN" sz="2800" dirty="0"/>
          </a:p>
          <a:p>
            <a:r>
              <a:rPr lang="ja-JP" altLang="en-US" sz="2800"/>
              <a:t>　　　２５才の場合、“２０代”を</a:t>
            </a:r>
            <a:r>
              <a:rPr lang="zh-CN" altLang="en-US" sz="2800" dirty="0"/>
              <a:t>出力する。</a:t>
            </a:r>
            <a:endParaRPr lang="en-US" altLang="zh-CN" sz="2800" dirty="0"/>
          </a:p>
          <a:p>
            <a:r>
              <a:rPr lang="ja-JP" altLang="en-US" sz="2800"/>
              <a:t>　　　３９才の場合、“３０代”を出力する。</a:t>
            </a:r>
            <a:endParaRPr lang="en-US" altLang="ja-JP" sz="2800" dirty="0"/>
          </a:p>
          <a:p>
            <a:endParaRPr lang="en-US" altLang="zh-CN" sz="2800" dirty="0"/>
          </a:p>
          <a:p>
            <a:r>
              <a:rPr lang="ja-JP" altLang="en-US" sz="2800"/>
              <a:t>　　　　</a:t>
            </a:r>
            <a:endParaRPr lang="en-US" altLang="ja-JP" sz="2800" dirty="0"/>
          </a:p>
          <a:p>
            <a:r>
              <a:rPr lang="ja-JP" altLang="en-US" sz="2800"/>
              <a:t>　　　</a:t>
            </a:r>
            <a:r>
              <a:rPr lang="en-US" altLang="ja-JP" sz="2800" dirty="0"/>
              <a:t>11,26, 28,88,91,65,33,22,73,34,62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32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6049510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82829" y="673746"/>
            <a:ext cx="1861407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533080" y="2701423"/>
            <a:ext cx="11449370" cy="23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波括弧中に複数の指令を集める。「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」など制御文によく使用する。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ブロック文内に「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」、「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」で定義する変数がブロック内部で有効です。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ブロック文内に「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」で定義する変数がブロック外部で使用できる。（お薦めしないです）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ブロック外部に定義された変数がブロック内でも使用できる。（前提：ブロック前に定義された変数）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条件文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AFD554-887D-DE4A-BA66-DBA93C448A9A}"/>
              </a:ext>
            </a:extLst>
          </p:cNvPr>
          <p:cNvSpPr txBox="1"/>
          <p:nvPr/>
        </p:nvSpPr>
        <p:spPr>
          <a:xfrm>
            <a:off x="667897" y="1238222"/>
            <a:ext cx="1944763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DA09FE-8C5F-0540-BE82-530B55B6DF29}"/>
              </a:ext>
            </a:extLst>
          </p:cNvPr>
          <p:cNvSpPr txBox="1"/>
          <p:nvPr/>
        </p:nvSpPr>
        <p:spPr>
          <a:xfrm>
            <a:off x="3192022" y="1238221"/>
            <a:ext cx="1944763" cy="3269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statement_3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statement_4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71A63E-8729-064D-9CD0-DC85EBE2EF8D}"/>
              </a:ext>
            </a:extLst>
          </p:cNvPr>
          <p:cNvSpPr txBox="1"/>
          <p:nvPr/>
        </p:nvSpPr>
        <p:spPr>
          <a:xfrm>
            <a:off x="6138650" y="1238221"/>
            <a:ext cx="2994731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if(condition_2)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statement_3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statement_4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else if(condition_3)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statement_5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statement_6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82CD5A-CF64-0942-878D-E41FCDDC2861}"/>
              </a:ext>
            </a:extLst>
          </p:cNvPr>
          <p:cNvSpPr txBox="1"/>
          <p:nvPr/>
        </p:nvSpPr>
        <p:spPr>
          <a:xfrm>
            <a:off x="371315" y="6124686"/>
            <a:ext cx="11449370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ブロック文中に、「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」など制御文にも使える。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263052"/>
            <a:ext cx="5649460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Swith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359493" y="1319879"/>
            <a:ext cx="106426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ある「変数」、「関数の返す値」の値により、色々な分岐処理の必要がれば、「</a:t>
            </a:r>
            <a:r>
              <a:rPr lang="en-US" altLang="zh-CN" dirty="0" err="1"/>
              <a:t>Swith</a:t>
            </a:r>
            <a:r>
              <a:rPr lang="zh-CN" altLang="en-US" dirty="0"/>
              <a:t>」文が使える。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switch (</a:t>
            </a:r>
            <a:r>
              <a:rPr lang="en" altLang="zh-CN" i="1" dirty="0"/>
              <a:t>expression</a:t>
            </a:r>
            <a:r>
              <a:rPr lang="en" altLang="zh-CN" dirty="0"/>
              <a:t>) { </a:t>
            </a:r>
          </a:p>
          <a:p>
            <a:r>
              <a:rPr lang="ja-JP" altLang="en-US"/>
              <a:t>　</a:t>
            </a:r>
            <a:r>
              <a:rPr lang="en" altLang="zh-CN" dirty="0"/>
              <a:t>case </a:t>
            </a:r>
            <a:r>
              <a:rPr lang="en" altLang="zh-CN" i="1" dirty="0"/>
              <a:t>label_1</a:t>
            </a:r>
            <a:r>
              <a:rPr lang="en" altLang="zh-CN" dirty="0"/>
              <a:t>: </a:t>
            </a:r>
          </a:p>
          <a:p>
            <a:r>
              <a:rPr lang="ja-JP" altLang="en-US" i="1"/>
              <a:t>　　</a:t>
            </a:r>
            <a:r>
              <a:rPr lang="en" altLang="zh-CN" i="1" dirty="0"/>
              <a:t>statements_1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 </a:t>
            </a:r>
          </a:p>
          <a:p>
            <a:r>
              <a:rPr lang="ja-JP" altLang="en-US"/>
              <a:t>　</a:t>
            </a:r>
            <a:r>
              <a:rPr lang="en" altLang="zh-CN" dirty="0"/>
              <a:t>case </a:t>
            </a:r>
            <a:r>
              <a:rPr lang="en" altLang="zh-CN" i="1" dirty="0"/>
              <a:t>label_2</a:t>
            </a:r>
            <a:r>
              <a:rPr lang="en" altLang="zh-CN" dirty="0"/>
              <a:t>:</a:t>
            </a:r>
          </a:p>
          <a:p>
            <a:r>
              <a:rPr lang="ja-JP" altLang="en-US"/>
              <a:t>　　</a:t>
            </a:r>
            <a:r>
              <a:rPr lang="en" altLang="zh-CN" dirty="0"/>
              <a:t> </a:t>
            </a:r>
            <a:r>
              <a:rPr lang="en" altLang="zh-CN" i="1" dirty="0"/>
              <a:t>statements_2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 </a:t>
            </a:r>
          </a:p>
          <a:p>
            <a:r>
              <a:rPr lang="ja-JP" altLang="en-US"/>
              <a:t>　</a:t>
            </a:r>
            <a:r>
              <a:rPr lang="en" altLang="zh-CN" dirty="0"/>
              <a:t>…</a:t>
            </a:r>
          </a:p>
          <a:p>
            <a:r>
              <a:rPr lang="ja-JP" altLang="en-US"/>
              <a:t>　</a:t>
            </a:r>
            <a:r>
              <a:rPr lang="en" altLang="zh-CN" dirty="0"/>
              <a:t> default: </a:t>
            </a:r>
          </a:p>
          <a:p>
            <a:r>
              <a:rPr lang="ja-JP" altLang="en-US" i="1"/>
              <a:t>　　</a:t>
            </a:r>
            <a:r>
              <a:rPr lang="en" altLang="zh-CN" i="1" dirty="0" err="1"/>
              <a:t>statements_def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</a:t>
            </a:r>
          </a:p>
          <a:p>
            <a:r>
              <a:rPr lang="en" altLang="zh-CN" dirty="0"/>
              <a:t> 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06908-02D8-774E-BF1B-66F924F91B72}"/>
              </a:ext>
            </a:extLst>
          </p:cNvPr>
          <p:cNvSpPr txBox="1"/>
          <p:nvPr/>
        </p:nvSpPr>
        <p:spPr>
          <a:xfrm>
            <a:off x="3812876" y="1757724"/>
            <a:ext cx="5678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" altLang="zh-CN" dirty="0"/>
              <a:t>let country = "japan";</a:t>
            </a:r>
          </a:p>
          <a:p>
            <a:pPr lvl="1"/>
            <a:r>
              <a:rPr lang="en" altLang="zh-CN" dirty="0"/>
              <a:t>switch(country) {</a:t>
            </a:r>
          </a:p>
          <a:p>
            <a:pPr lvl="1"/>
            <a:r>
              <a:rPr lang="en" altLang="zh-CN" dirty="0"/>
              <a:t>case "japan":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Japanese");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case "china":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Chinese");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case "</a:t>
            </a:r>
            <a:r>
              <a:rPr lang="en" altLang="zh-CN" dirty="0" err="1"/>
              <a:t>usa</a:t>
            </a:r>
            <a:r>
              <a:rPr lang="en" altLang="zh-CN" dirty="0"/>
              <a:t>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English");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default: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English");</a:t>
            </a:r>
          </a:p>
          <a:p>
            <a:pPr lvl="2"/>
            <a:r>
              <a:rPr lang="en" altLang="zh-CN" dirty="0"/>
              <a:t>break;</a:t>
            </a:r>
          </a:p>
          <a:p>
            <a:r>
              <a:rPr lang="en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説明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10631437" cy="23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の括弧中の式は変数、関数を設定できる。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 :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最初に式の値と一致するラベルを持つ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から実行する。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Break:</a:t>
            </a:r>
            <a:r>
              <a:rPr kumimoji="1" lang="e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switch 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抜き出し。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４．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一致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するラベルがない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プログラムはオプションの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節を実行する。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５．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慣例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により、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きますが、そうしなければいけないわけではありません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375894" y="1075190"/>
            <a:ext cx="11726287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１．サーバー上の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を読み出しのプログラム、サーバー起動されていない。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２．データベースと接続するプログラム、ネットワークが異常中。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３．ファイルを書き出しプログラム、名前の同じファイルが既存し、別のソフトウェアで開いている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などなど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DF8C0-948F-DE43-9D2E-F05D34AE92F8}"/>
              </a:ext>
            </a:extLst>
          </p:cNvPr>
          <p:cNvSpPr/>
          <p:nvPr/>
        </p:nvSpPr>
        <p:spPr>
          <a:xfrm>
            <a:off x="453073" y="3215284"/>
            <a:ext cx="74839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B54248"/>
                </a:solidFill>
              </a:rPr>
              <a:t>openMyFile</a:t>
            </a:r>
            <a:r>
              <a:rPr lang="en" altLang="zh-CN" dirty="0">
                <a:solidFill>
                  <a:srgbClr val="626262"/>
                </a:solidFill>
              </a:rPr>
              <a:t>();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00458B"/>
                </a:solidFill>
              </a:rPr>
              <a:t>try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ja-JP" altLang="en-US">
                <a:solidFill>
                  <a:srgbClr val="B54248"/>
                </a:solidFill>
              </a:rPr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writeMyFile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 err="1"/>
              <a:t>theData</a:t>
            </a:r>
            <a:r>
              <a:rPr lang="en" altLang="zh-CN" dirty="0">
                <a:solidFill>
                  <a:srgbClr val="626262"/>
                </a:solidFill>
              </a:rPr>
              <a:t>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ja-JP" altLang="en-US">
                <a:solidFill>
                  <a:srgbClr val="626262"/>
                </a:solidFill>
              </a:rPr>
              <a:t>ここでエラーが</a:t>
            </a:r>
            <a:r>
              <a:rPr lang="zh-CN" altLang="en-US" dirty="0">
                <a:solidFill>
                  <a:srgbClr val="626262"/>
                </a:solidFill>
              </a:rPr>
              <a:t>投</a:t>
            </a:r>
            <a:r>
              <a:rPr lang="ja-JP" altLang="en-US">
                <a:solidFill>
                  <a:srgbClr val="626262"/>
                </a:solidFill>
              </a:rPr>
              <a:t>げられる</a:t>
            </a:r>
            <a:r>
              <a:rPr lang="zh-CN" altLang="en-US" dirty="0">
                <a:solidFill>
                  <a:srgbClr val="626262"/>
                </a:solidFill>
              </a:rPr>
              <a:t>可能性</a:t>
            </a:r>
            <a:r>
              <a:rPr lang="ja-JP" altLang="en-US">
                <a:solidFill>
                  <a:srgbClr val="626262"/>
                </a:solidFill>
              </a:rPr>
              <a:t>がある</a:t>
            </a:r>
            <a:endParaRPr lang="en-US" altLang="ja-JP" dirty="0">
              <a:solidFill>
                <a:srgbClr val="626262"/>
              </a:solidFill>
            </a:endParaRPr>
          </a:p>
          <a:p>
            <a:r>
              <a:rPr lang="ja-JP" altLang="en-US"/>
              <a:t> </a:t>
            </a:r>
            <a:r>
              <a:rPr lang="en-US" altLang="ja-JP" dirty="0">
                <a:solidFill>
                  <a:srgbClr val="626262"/>
                </a:solidFill>
              </a:rPr>
              <a:t>}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" altLang="zh-CN" dirty="0">
                <a:solidFill>
                  <a:srgbClr val="00458B"/>
                </a:solidFill>
              </a:rPr>
              <a:t>catch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/>
              <a:t>e</a:t>
            </a:r>
            <a:r>
              <a:rPr lang="en" altLang="zh-CN" dirty="0">
                <a:solidFill>
                  <a:srgbClr val="626262"/>
                </a:solidFill>
              </a:rPr>
              <a:t>)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</a:p>
          <a:p>
            <a:r>
              <a:rPr lang="en" altLang="zh-CN" dirty="0"/>
              <a:t> </a:t>
            </a:r>
            <a:r>
              <a:rPr lang="ja-JP" altLang="en-US"/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handleError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/>
              <a:t>e</a:t>
            </a:r>
            <a:r>
              <a:rPr lang="en" altLang="zh-CN" dirty="0">
                <a:solidFill>
                  <a:srgbClr val="626262"/>
                </a:solidFill>
              </a:rPr>
              <a:t>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ja-JP" altLang="en-US">
                <a:solidFill>
                  <a:srgbClr val="626262"/>
                </a:solidFill>
              </a:rPr>
              <a:t>エラーを</a:t>
            </a:r>
            <a:r>
              <a:rPr lang="zh-CN" altLang="en-US" dirty="0">
                <a:solidFill>
                  <a:srgbClr val="626262"/>
                </a:solidFill>
              </a:rPr>
              <a:t>受</a:t>
            </a:r>
            <a:r>
              <a:rPr lang="ja-JP" altLang="en-US">
                <a:solidFill>
                  <a:srgbClr val="626262"/>
                </a:solidFill>
              </a:rPr>
              <a:t>け</a:t>
            </a:r>
            <a:r>
              <a:rPr lang="zh-CN" altLang="en-US" dirty="0">
                <a:solidFill>
                  <a:srgbClr val="626262"/>
                </a:solidFill>
              </a:rPr>
              <a:t>取</a:t>
            </a:r>
            <a:r>
              <a:rPr lang="ja-JP" altLang="en-US">
                <a:solidFill>
                  <a:srgbClr val="626262"/>
                </a:solidFill>
              </a:rPr>
              <a:t>り、それを</a:t>
            </a:r>
            <a:r>
              <a:rPr lang="zh-CN" altLang="en-US" dirty="0">
                <a:solidFill>
                  <a:srgbClr val="626262"/>
                </a:solidFill>
              </a:rPr>
              <a:t>処理</a:t>
            </a:r>
            <a:r>
              <a:rPr lang="ja-JP" altLang="en-US">
                <a:solidFill>
                  <a:srgbClr val="626262"/>
                </a:solidFill>
              </a:rPr>
              <a:t>する</a:t>
            </a:r>
            <a:endParaRPr lang="en-US" altLang="ja-JP" dirty="0">
              <a:solidFill>
                <a:srgbClr val="626262"/>
              </a:solidFill>
            </a:endParaRPr>
          </a:p>
          <a:p>
            <a:r>
              <a:rPr lang="ja-JP" altLang="en-US"/>
              <a:t> </a:t>
            </a:r>
            <a:r>
              <a:rPr lang="en-US" altLang="ja-JP" dirty="0">
                <a:solidFill>
                  <a:srgbClr val="626262"/>
                </a:solidFill>
              </a:rPr>
              <a:t>}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" altLang="zh-CN" dirty="0">
                <a:solidFill>
                  <a:srgbClr val="00458B"/>
                </a:solidFill>
              </a:rPr>
              <a:t>finally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ja-JP" altLang="en-US">
                <a:solidFill>
                  <a:srgbClr val="B54248"/>
                </a:solidFill>
              </a:rPr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closeMyFile</a:t>
            </a:r>
            <a:r>
              <a:rPr lang="en" altLang="zh-CN" dirty="0">
                <a:solidFill>
                  <a:srgbClr val="626262"/>
                </a:solidFill>
              </a:rPr>
              <a:t>();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zh-CN" altLang="en-US" dirty="0">
                <a:solidFill>
                  <a:srgbClr val="626262"/>
                </a:solidFill>
              </a:rPr>
              <a:t>常</a:t>
            </a:r>
            <a:r>
              <a:rPr lang="ja-JP" altLang="en-US">
                <a:solidFill>
                  <a:srgbClr val="626262"/>
                </a:solidFill>
              </a:rPr>
              <a:t>にリソースが</a:t>
            </a:r>
            <a:r>
              <a:rPr lang="zh-CN" altLang="en-US" dirty="0">
                <a:solidFill>
                  <a:srgbClr val="626262"/>
                </a:solidFill>
              </a:rPr>
              <a:t>閉</a:t>
            </a:r>
            <a:r>
              <a:rPr lang="ja-JP" altLang="en-US">
                <a:solidFill>
                  <a:srgbClr val="626262"/>
                </a:solidFill>
              </a:rPr>
              <a:t>じられる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-US" altLang="ja-JP" dirty="0">
                <a:solidFill>
                  <a:srgbClr val="626262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375895" y="1075190"/>
            <a:ext cx="10999242" cy="368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Try:</a:t>
            </a:r>
            <a:r>
              <a:rPr kumimoji="1" lang="e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例外発生可能性部分のプログラム。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Catch: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例外処理は発生する場合、処理方法。普通は例外の詳細情報を処理する。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Finally:</a:t>
            </a:r>
            <a:r>
              <a:rPr lang="zh-CN" altLang="en-US" dirty="0"/>
              <a:t>例外発生時</a:t>
            </a:r>
            <a:r>
              <a:rPr lang="ja-JP" altLang="en-US"/>
              <a:t>に</a:t>
            </a:r>
            <a:r>
              <a:rPr lang="zh-CN" altLang="en-US" dirty="0"/>
              <a:t>適切</a:t>
            </a:r>
            <a:r>
              <a:rPr lang="ja-JP" altLang="en-US"/>
              <a:t>にスクリプトを</a:t>
            </a:r>
            <a:r>
              <a:rPr lang="zh-CN" altLang="en-US" dirty="0"/>
              <a:t>停止</a:t>
            </a:r>
            <a:r>
              <a:rPr lang="ja-JP" altLang="en-US"/>
              <a:t>させることができます。</a:t>
            </a:r>
            <a:r>
              <a:rPr lang="zh-CN" altLang="en-US" dirty="0"/>
              <a:t>例</a:t>
            </a:r>
            <a:r>
              <a:rPr lang="ja-JP" altLang="en-US"/>
              <a:t>えば、スクリプトで</a:t>
            </a:r>
            <a:r>
              <a:rPr lang="zh-CN" altLang="en-US" dirty="0"/>
              <a:t>使用</a:t>
            </a:r>
            <a:r>
              <a:rPr lang="ja-JP" altLang="en-US"/>
              <a:t>していたリソースを</a:t>
            </a:r>
            <a:r>
              <a:rPr lang="zh-CN" altLang="en-US" dirty="0"/>
              <a:t>解放</a:t>
            </a:r>
            <a:r>
              <a:rPr lang="ja-JP" altLang="en-US"/>
              <a:t>しなければならない</a:t>
            </a:r>
            <a:r>
              <a:rPr lang="zh-CN" altLang="en-US" dirty="0"/>
              <a:t>場合</a:t>
            </a:r>
            <a:r>
              <a:rPr lang="ja-JP" altLang="en-US"/>
              <a:t>などです。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例外が処理しないと、プログラム全体は崩れる、続きの実行はできない。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例外を処理した場合、プログラムは続け処理できる。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2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例外を作成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1085990"/>
            <a:ext cx="5220233" cy="143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'Error2';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文字列型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42;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数値型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true;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論理型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3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循環処理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1085990"/>
            <a:ext cx="522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u="sng" dirty="0">
                <a:hlinkClick r:id="rId3"/>
              </a:rPr>
              <a:t>for </a:t>
            </a:r>
            <a:r>
              <a:rPr lang="zh-CN" altLang="en-US" u="sng" dirty="0">
                <a:hlinkClick r:id="rId3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4"/>
              </a:rPr>
              <a:t>do...while </a:t>
            </a:r>
            <a:r>
              <a:rPr lang="zh-CN" altLang="en-US" u="sng" dirty="0">
                <a:hlinkClick r:id="rId4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5"/>
              </a:rPr>
              <a:t>while </a:t>
            </a:r>
            <a:r>
              <a:rPr lang="zh-CN" altLang="en-US" u="sng" dirty="0">
                <a:hlinkClick r:id="rId5"/>
              </a:rPr>
              <a:t>文</a:t>
            </a:r>
            <a:endParaRPr lang="en-US" altLang="zh-CN" u="sng" dirty="0"/>
          </a:p>
          <a:p>
            <a:r>
              <a:rPr lang="en" altLang="zh-CN" u="sng" dirty="0">
                <a:hlinkClick r:id="rId6"/>
              </a:rPr>
              <a:t>for...in </a:t>
            </a:r>
            <a:r>
              <a:rPr lang="zh-CN" altLang="en-US" u="sng" dirty="0">
                <a:hlinkClick r:id="rId6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7"/>
              </a:rPr>
              <a:t>for...of </a:t>
            </a:r>
            <a:r>
              <a:rPr lang="zh-CN" altLang="en-US" u="sng" dirty="0">
                <a:hlinkClick r:id="rId7"/>
              </a:rPr>
              <a:t>文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2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1451</Words>
  <Application>Microsoft Macintosh PowerPoint</Application>
  <PresentationFormat>宽屏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Microsoft YaHei</vt:lpstr>
      <vt:lpstr>Microsoft YaHei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97</cp:revision>
  <cp:lastPrinted>2021-04-14T02:09:57Z</cp:lastPrinted>
  <dcterms:created xsi:type="dcterms:W3CDTF">2021-04-06T07:23:00Z</dcterms:created>
  <dcterms:modified xsi:type="dcterms:W3CDTF">2021-04-21T10:34:54Z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