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mPRSettings.xml" ContentType="application/vnd.ms-powerpoint.pmPRSettin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21" r:id="rId1"/>
    <p:sldMasterId id="2147483768" r:id="rId2"/>
    <p:sldMasterId id="2147483868" r:id="rId3"/>
    <p:sldMasterId id="2147483794" r:id="rId4"/>
  </p:sldMasterIdLst>
  <p:notesMasterIdLst>
    <p:notesMasterId r:id="rId119"/>
  </p:notesMasterIdLst>
  <p:handoutMasterIdLst>
    <p:handoutMasterId r:id="rId120"/>
  </p:handoutMasterIdLst>
  <p:sldIdLst>
    <p:sldId id="264" r:id="rId5"/>
    <p:sldId id="265" r:id="rId6"/>
    <p:sldId id="266" r:id="rId7"/>
    <p:sldId id="425" r:id="rId8"/>
    <p:sldId id="268" r:id="rId9"/>
    <p:sldId id="457" r:id="rId10"/>
    <p:sldId id="315" r:id="rId11"/>
    <p:sldId id="458" r:id="rId12"/>
    <p:sldId id="460" r:id="rId13"/>
    <p:sldId id="461" r:id="rId14"/>
    <p:sldId id="462" r:id="rId15"/>
    <p:sldId id="463" r:id="rId16"/>
    <p:sldId id="464" r:id="rId17"/>
    <p:sldId id="465" r:id="rId18"/>
    <p:sldId id="440" r:id="rId19"/>
    <p:sldId id="467" r:id="rId20"/>
    <p:sldId id="469" r:id="rId21"/>
    <p:sldId id="473" r:id="rId22"/>
    <p:sldId id="474" r:id="rId23"/>
    <p:sldId id="420" r:id="rId24"/>
    <p:sldId id="477" r:id="rId25"/>
    <p:sldId id="478" r:id="rId26"/>
    <p:sldId id="470" r:id="rId27"/>
    <p:sldId id="471" r:id="rId28"/>
    <p:sldId id="468" r:id="rId29"/>
    <p:sldId id="441" r:id="rId30"/>
    <p:sldId id="475" r:id="rId31"/>
    <p:sldId id="421" r:id="rId32"/>
    <p:sldId id="479" r:id="rId33"/>
    <p:sldId id="476" r:id="rId34"/>
    <p:sldId id="480" r:id="rId35"/>
    <p:sldId id="483" r:id="rId36"/>
    <p:sldId id="484" r:id="rId37"/>
    <p:sldId id="485" r:id="rId38"/>
    <p:sldId id="442" r:id="rId39"/>
    <p:sldId id="486" r:id="rId40"/>
    <p:sldId id="488" r:id="rId41"/>
    <p:sldId id="487" r:id="rId42"/>
    <p:sldId id="490" r:id="rId43"/>
    <p:sldId id="491" r:id="rId44"/>
    <p:sldId id="492" r:id="rId45"/>
    <p:sldId id="493" r:id="rId46"/>
    <p:sldId id="494" r:id="rId47"/>
    <p:sldId id="495" r:id="rId48"/>
    <p:sldId id="496" r:id="rId49"/>
    <p:sldId id="498" r:id="rId50"/>
    <p:sldId id="497" r:id="rId51"/>
    <p:sldId id="499" r:id="rId52"/>
    <p:sldId id="506" r:id="rId53"/>
    <p:sldId id="500" r:id="rId54"/>
    <p:sldId id="501" r:id="rId55"/>
    <p:sldId id="503" r:id="rId56"/>
    <p:sldId id="502" r:id="rId57"/>
    <p:sldId id="504" r:id="rId58"/>
    <p:sldId id="505" r:id="rId59"/>
    <p:sldId id="507" r:id="rId60"/>
    <p:sldId id="508" r:id="rId61"/>
    <p:sldId id="509" r:id="rId62"/>
    <p:sldId id="510" r:id="rId63"/>
    <p:sldId id="511" r:id="rId64"/>
    <p:sldId id="443" r:id="rId65"/>
    <p:sldId id="516" r:id="rId66"/>
    <p:sldId id="512" r:id="rId67"/>
    <p:sldId id="518" r:id="rId68"/>
    <p:sldId id="520" r:id="rId69"/>
    <p:sldId id="519" r:id="rId70"/>
    <p:sldId id="517" r:id="rId71"/>
    <p:sldId id="514" r:id="rId72"/>
    <p:sldId id="513" r:id="rId73"/>
    <p:sldId id="515" r:id="rId74"/>
    <p:sldId id="521" r:id="rId75"/>
    <p:sldId id="522" r:id="rId76"/>
    <p:sldId id="524" r:id="rId77"/>
    <p:sldId id="525" r:id="rId78"/>
    <p:sldId id="424" r:id="rId79"/>
    <p:sldId id="528" r:id="rId80"/>
    <p:sldId id="529" r:id="rId81"/>
    <p:sldId id="444" r:id="rId82"/>
    <p:sldId id="530" r:id="rId83"/>
    <p:sldId id="531" r:id="rId84"/>
    <p:sldId id="533" r:id="rId85"/>
    <p:sldId id="532" r:id="rId86"/>
    <p:sldId id="534" r:id="rId87"/>
    <p:sldId id="535" r:id="rId88"/>
    <p:sldId id="536" r:id="rId89"/>
    <p:sldId id="537" r:id="rId90"/>
    <p:sldId id="538" r:id="rId91"/>
    <p:sldId id="539" r:id="rId92"/>
    <p:sldId id="540" r:id="rId93"/>
    <p:sldId id="541" r:id="rId94"/>
    <p:sldId id="543" r:id="rId95"/>
    <p:sldId id="544" r:id="rId96"/>
    <p:sldId id="545" r:id="rId97"/>
    <p:sldId id="546" r:id="rId98"/>
    <p:sldId id="547" r:id="rId99"/>
    <p:sldId id="542" r:id="rId100"/>
    <p:sldId id="548" r:id="rId101"/>
    <p:sldId id="549" r:id="rId102"/>
    <p:sldId id="550" r:id="rId103"/>
    <p:sldId id="446" r:id="rId104"/>
    <p:sldId id="448" r:id="rId105"/>
    <p:sldId id="450" r:id="rId106"/>
    <p:sldId id="449" r:id="rId107"/>
    <p:sldId id="451" r:id="rId108"/>
    <p:sldId id="452" r:id="rId109"/>
    <p:sldId id="453" r:id="rId110"/>
    <p:sldId id="454" r:id="rId111"/>
    <p:sldId id="456" r:id="rId112"/>
    <p:sldId id="455" r:id="rId113"/>
    <p:sldId id="320" r:id="rId114"/>
    <p:sldId id="459" r:id="rId115"/>
    <p:sldId id="347" r:id="rId116"/>
    <p:sldId id="311" r:id="rId117"/>
    <p:sldId id="404" r:id="rId11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29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29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29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29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1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mPRSettings.xml>      �  <?xml version="1.0" encoding="UTF-8"?>
<!DOCTYPE plist PUBLIC "-//Apple Computer//DTD PLIST 1.0//EN" "http://www.apple.com/DTDs/PropertyList-1.0.dtd">
<plist version="1.0">
<dict>
	<key>com.apple.print.PageFormat.PMHorizontalRes</key>
	<dict>
		<key>com.apple.print.ticket.creator</key>
		<string>com.apple.printingmanager</string>
		<key>com.apple.print.ticket.itemArray</key>
		<array>
			<dict>
				<key>com.apple.print.PageFormat.PMHorizontalRes</key>
				<real>72</real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com.apple.print.PageFormat.PMOrientation</key>
	<dict>
		<key>com.apple.print.ticket.creator</key>
		<string>com.apple.printingmanager</string>
		<key>com.apple.print.ticket.itemArray</key>
		<array>
			<dict>
				<key>com.apple.print.PageFormat.PMOrientation</key>
				<integer>1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com.apple.print.PageFormat.PMScaling</key>
	<dict>
		<key>com.apple.print.ticket.creator</key>
		<string>com.apple.printingmanager</string>
		<key>com.apple.print.ticket.itemArray</key>
		<array>
			<dict>
				<key>com.apple.print.PageFormat.PMScaling</key>
				<real>1</real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com.apple.print.PageFormat.PMVerticalRes</key>
	<dict>
		<key>com.apple.print.ticket.creator</key>
		<string>com.apple.printingmanager</string>
		<key>com.apple.print.ticket.itemArray</key>
		<array>
			<dict>
				<key>com.apple.print.PageFormat.PMVerticalRes</key>
				<real>72</real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com.apple.print.PageFormat.PMVerticalScaling</key>
	<dict>
		<key>com.apple.print.ticket.creator</key>
		<string>com.apple.printingmanager</string>
		<key>com.apple.print.ticket.itemArray</key>
		<array>
			<dict>
				<key>com.apple.print.PageFormat.PMVerticalScaling</key>
				<real>1</real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com.apple.print.subTicket.paper_info_ticket</key>
	<dict>
		<key>com.apple.print.PageFormat.PMAdjustedPageRect</key>
		<dict>
			<key>com.apple.print.ticket.creator</key>
			<string>com.apple.printingmanager</string>
			<key>com.apple.print.ticket.itemArray</key>
			<array>
				<dict>
					<key>com.apple.print.PageFormat.PMAdjustedPageRect</key>
					<array>
						<real>0.0</real>
						<real>0.0</real>
						<real>734</real>
						<real>576</real>
					</array>
					<key>com.apple.print.ticket.client</key>
					<string>com.apple.printingmanager</string>
					<key>com.apple.print.ticket.modDate</key>
					<date>2007-11-09T06:26:58Z</date>
					<key>com.apple.print.ticket.stateFlag</key>
					<integer>0</integer>
				</dict>
			</array>
		</dict>
		<key>com.apple.print.PageFormat.PMAdjustedPaperRect</key>
		<dict>
			<key>com.apple.print.ticket.creator</key>
			<string>com.apple.printingmanager</string>
			<key>com.apple.print.ticket.itemArray</key>
			<array>
				<dict>
					<key>com.apple.print.PageFormat.PMAdjustedPaperRect</key>
					<array>
						<real>-18</real>
						<real>-18</real>
						<real>774</real>
						<real>594</real>
					</array>
					<key>com.apple.print.ticket.client</key>
					<string>com.apple.printingmanager</string>
					<key>com.apple.print.ticket.modDate</key>
					<date>2007-11-09T06:26:58Z</date>
					<key>com.apple.print.ticket.stateFlag</key>
					<integer>0</integer>
				</dict>
			</array>
		</dict>
		<key>com.apple.print.PaperInfo.PMPaperName</key>
		<dict>
			<key>com.apple.print.ticket.creator</key>
			<string>com.apple.print.pm.PostScript</string>
			<key>com.apple.print.ticket.itemArray</key>
			<array>
				<dict>
					<key>com.apple.print.PaperInfo.PMPaperName</key>
					<string>na-letter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com.apple.print.PaperInfo.PMUnadjustedPageRect</key>
		<dict>
			<key>com.apple.print.ticket.creator</key>
			<string>com.apple.print.pm.PostScript</string>
			<key>com.apple.print.ticket.itemArray</key>
			<array>
				<dict>
					<key>com.apple.print.PaperInfo.PMUnadjustedPageRect</key>
					<array>
						<real>0.0</real>
						<real>0.0</real>
						<real>734</real>
						<real>576</real>
					</array>
					<key>com.apple.print.ticket.client</key>
					<string>com.apple.printingmanager</string>
					<key>com.apple.print.ticket.modDate</key>
					<date>2007-11-09T06:26:58Z</date>
					<key>com.apple.print.ticket.stateFlag</key>
					<integer>0</integer>
				</dict>
			</array>
		</dict>
		<key>com.apple.print.PaperInfo.PMUnadjustedPaperRect</key>
		<dict>
			<key>com.apple.print.ticket.creator</key>
			<string>com.apple.print.pm.PostScript</string>
			<key>com.apple.print.ticket.itemArray</key>
			<array>
				<dict>
					<key>com.apple.print.PaperInfo.PMUnadjustedPaperRect</key>
					<array>
						<real>-18</real>
						<real>-18</real>
						<real>774</real>
						<real>594</real>
					</array>
					<key>com.apple.print.ticket.client</key>
					<string>com.apple.printingmanager</string>
					<key>com.apple.print.ticket.modDate</key>
					<date>2007-11-09T06:26:58Z</date>
					<key>com.apple.print.ticket.stateFlag</key>
					<integer>0</integer>
				</dict>
			</array>
		</dict>
		<key>com.apple.print.PaperInfo.ppd.PMPaperName</key>
		<dict>
			<key>com.apple.print.ticket.creator</key>
			<string>com.apple.print.pm.PostScript</string>
			<key>com.apple.print.ticket.itemArray</key>
			<array>
				<dict>
					<key>com.apple.print.PaperInfo.ppd.PMPaperName</key>
					<string>US Letter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com.apple.print.ticket.APIVersion</key>
		<string>00.20</string>
		<key>com.apple.print.ticket.privateLock</key>
		<false/>
		<key>com.apple.print.ticket.type</key>
		<string>com.apple.print.PaperInfoTicket</string>
	</dict>
	<key>com.apple.print.ticket.APIVersion</key>
	<string>00.20</string>
	<key>com.apple.print.ticket.privateLock</key>
	<false/>
	<key>com.apple.print.ticket.type</key>
	<string>com.apple.print.PageFormatTicket</string>
</dict>
</plist>
   #  <?xml version="1.0" encoding="UTF-8"?>
<!DOCTYPE plist PUBLIC "-//Apple Computer//DTD PLIST 1.0//EN" "http://www.apple.com/DTDs/PropertyList-1.0.dtd">
<plist version="1.0">
<dict>
	<key>com.apple.print.DocumentTicket.PMSpoolFormat</key>
	<dict>
		<key>com.apple.print.ticket.creator</key>
		<string>com.apple.printingmanager</string>
		<key>com.apple.print.ticket.itemArray</key>
		<array>
			<dict>
				<key>com.apple.print.DocumentTicket.PMSpoolFormat</key>
				<string>application/pdf</string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com.apple.print.PrintSettings.PMColorMatchingMode</key>
	<dict>
		<key>com.apple.print.ticket.creator</key>
		<string>com.apple.printingmanager</string>
		<key>com.apple.print.ticket.itemArray</key>
		<array>
			<dict>
				<key>com.apple.print.PrintSettings.PMColorMatchingMode</key>
				<integer>0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com.apple.print.PrintSettings.PMColorSyncProfileID</key>
	<dict>
		<key>com.apple.print.ticket.creator</key>
		<string>com.apple.printingmanager</string>
		<key>com.apple.print.ticket.itemArray</key>
		<array>
			<dict>
				<key>com.apple.print.PrintSettings.PMColorSyncProfileID</key>
				<integer>1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com.apple.print.PrintSettings.PMCopies</key>
	<dict>
		<key>com.apple.print.ticket.creator</key>
		<string>com.apple.printingmanager</string>
		<key>com.apple.print.ticket.itemArray</key>
		<array>
			<dict>
				<key>com.apple.print.PrintSettings.PMCopies</key>
				<integer>1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com.apple.print.PrintSettings.PMCopyCollate</key>
	<dict>
		<key>com.apple.print.ticket.creator</key>
		<string>com.apple.printingmanager</string>
		<key>com.apple.print.ticket.itemArray</key>
		<array>
			<dict>
				<key>com.apple.print.PrintSettings.PMCopyCollate</key>
				<true/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com.apple.print.PrintSettings.PMFirstPage</key>
	<dict>
		<key>com.apple.print.ticket.creator</key>
		<string>com.apple.printingmanager</string>
		<key>com.apple.print.ticket.itemArray</key>
		<array>
			<dict>
				<key>com.apple.print.PrintSettings.PMFirstPage</key>
				<integer>1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com.apple.print.PrintSettings.PMLastPage</key>
	<dict>
		<key>com.apple.print.ticket.creator</key>
		<string>com.apple.printingmanager</string>
		<key>com.apple.print.ticket.itemArray</key>
		<array>
			<dict>
				<key>com.apple.print.PrintSettings.PMLastPage</key>
				<integer>2147483647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com.apple.print.PrintSettings.PMPageRange</key>
	<dict>
		<key>com.apple.print.ticket.creator</key>
		<string>com.apple.printingmanager</string>
		<key>com.apple.print.ticket.itemArray</key>
		<array>
			<dict>
				<key>com.apple.print.PrintSettings.PMPageRange</key>
				<array>
					<integer>1</integer>
					<integer>2147483647</integer>
				</array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com.apple.print.ticket.APIVersion</key>
	<string>00.20</string>
	<key>com.apple.print.ticket.privateLock</key>
	<false/>
	<key>com.apple.print.ticket.type</key>
	<string>com.apple.print.PrintSettingsTicket</string>
</dict>
</plist>
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DB1"/>
    <a:srgbClr val="6D6E71"/>
    <a:srgbClr val="000000"/>
    <a:srgbClr val="F69264"/>
    <a:srgbClr val="E6E7E8"/>
    <a:srgbClr val="F37037"/>
    <a:srgbClr val="191618"/>
    <a:srgbClr val="3E3E3F"/>
    <a:srgbClr val="DDE0D8"/>
    <a:srgbClr val="EA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0" autoAdjust="0"/>
    <p:restoredTop sz="96800" autoAdjust="0"/>
  </p:normalViewPr>
  <p:slideViewPr>
    <p:cSldViewPr snapToGrid="0" snapToObjects="1">
      <p:cViewPr varScale="1">
        <p:scale>
          <a:sx n="151" d="100"/>
          <a:sy n="151" d="100"/>
        </p:scale>
        <p:origin x="-780" y="-90"/>
      </p:cViewPr>
      <p:guideLst>
        <p:guide orient="horz" pos="1618"/>
        <p:guide pos="2880"/>
      </p:guideLst>
    </p:cSldViewPr>
  </p:slideViewPr>
  <p:outlineViewPr>
    <p:cViewPr>
      <p:scale>
        <a:sx n="33" d="100"/>
        <a:sy n="33" d="100"/>
      </p:scale>
      <p:origin x="0" y="41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16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theme" Target="theme/theme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tableStyles" Target="tableStyles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handoutMaster" Target="handoutMasters/handoutMaster1.xml"/><Relationship Id="rId125" Type="http://schemas.openxmlformats.org/officeDocument/2006/relationships/pmPRSettings" Target="pmPRSetting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0E3F-8D28-284B-8FA8-1F56EFCC2A55}" type="datetimeFigureOut">
              <a:rPr lang="en-US" smtClean="0"/>
              <a:pPr/>
              <a:t>12/9/2013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C8DC9-6367-F149-BA85-44FD08B5EE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23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534DE-0D6E-7F44-BDCB-A52509C287C5}" type="datetimeFigureOut">
              <a:rPr lang="en-US" smtClean="0"/>
              <a:pPr/>
              <a:t>12/9/2013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C8FE2-519B-2940-99D7-0AEAB938285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9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i="1" dirty="0" smtClean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54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78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78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50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50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50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50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50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50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50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5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10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50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26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784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784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7843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93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93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7843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7843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93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1449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1923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10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7843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7457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0459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NeueHaasGroteskText W01"/>
                <a:cs typeface="NeueHaasGroteskText W01"/>
              </a:rPr>
              <a:t>TEXT AND IMAGE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H</a:t>
            </a:r>
            <a:r>
              <a:rPr lang="en-US" dirty="0" smtClean="0">
                <a:latin typeface="NeueHaasGroteskText W01"/>
                <a:cs typeface="NeueHaasGroteskText W01"/>
              </a:rPr>
              <a:t>eadline </a:t>
            </a:r>
            <a:r>
              <a:rPr lang="en-US" b="1" dirty="0" smtClean="0">
                <a:latin typeface="NeueHaasGroteskText W01"/>
                <a:cs typeface="NeueHaasGroteskText W01"/>
              </a:rPr>
              <a:t>32pt Arial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dirty="0" smtClean="0">
                <a:latin typeface="NeueHaasGroteskText W01"/>
                <a:cs typeface="NeueHaasGroteskText W01"/>
              </a:rPr>
              <a:t>in BLACK</a:t>
            </a:r>
            <a:endParaRPr lang="en-US" b="0" dirty="0" smtClean="0">
              <a:latin typeface="NeueHaasGroteskText W01"/>
              <a:cs typeface="NeueHaasGroteskText W01"/>
            </a:endParaRPr>
          </a:p>
          <a:p>
            <a:r>
              <a:rPr lang="en-US" b="0" dirty="0" smtClean="0">
                <a:latin typeface="NeueHaasGroteskText W01"/>
                <a:cs typeface="NeueHaasGroteskText W01"/>
              </a:rPr>
              <a:t>–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  Body copy &amp; bulleted text 20pt Arial </a:t>
            </a:r>
            <a:r>
              <a:rPr lang="en-US" b="0" baseline="0" dirty="0" err="1" smtClean="0">
                <a:latin typeface="NeueHaasGroteskText W01"/>
                <a:cs typeface="NeueHaasGroteskText W01"/>
              </a:rPr>
              <a:t>Reg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 in GRAY; body copy not to go below 16 </a:t>
            </a:r>
            <a:r>
              <a:rPr lang="en-US" b="0" baseline="0" dirty="0" err="1" smtClean="0">
                <a:latin typeface="NeueHaasGroteskText W01"/>
                <a:cs typeface="NeueHaasGroteskText W01"/>
              </a:rPr>
              <a:t>pt</a:t>
            </a:r>
            <a:endParaRPr lang="en-US" b="0" baseline="0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>
                <a:latin typeface="NeueHaasGroteskText W01"/>
                <a:cs typeface="NeueHaasGroteskText W01"/>
              </a:rPr>
              <a:t>–  Left-justify all text and design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3230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NeueHaasGroteskText W01"/>
                <a:cs typeface="NeueHaasGroteskText W01"/>
              </a:rPr>
              <a:t>TEXT AND IMAGE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H</a:t>
            </a:r>
            <a:r>
              <a:rPr lang="en-US" dirty="0" smtClean="0">
                <a:latin typeface="NeueHaasGroteskText W01"/>
                <a:cs typeface="NeueHaasGroteskText W01"/>
              </a:rPr>
              <a:t>eadline </a:t>
            </a:r>
            <a:r>
              <a:rPr lang="en-US" b="1" dirty="0" smtClean="0">
                <a:latin typeface="NeueHaasGroteskText W01"/>
                <a:cs typeface="NeueHaasGroteskText W01"/>
              </a:rPr>
              <a:t>32pt Arial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dirty="0" smtClean="0">
                <a:latin typeface="NeueHaasGroteskText W01"/>
                <a:cs typeface="NeueHaasGroteskText W01"/>
              </a:rPr>
              <a:t>in BLACK</a:t>
            </a:r>
            <a:endParaRPr lang="en-US" b="0" dirty="0" smtClean="0">
              <a:latin typeface="NeueHaasGroteskText W01"/>
              <a:cs typeface="NeueHaasGroteskText W01"/>
            </a:endParaRPr>
          </a:p>
          <a:p>
            <a:r>
              <a:rPr lang="en-US" b="0" dirty="0" smtClean="0">
                <a:latin typeface="NeueHaasGroteskText W01"/>
                <a:cs typeface="NeueHaasGroteskText W01"/>
              </a:rPr>
              <a:t>–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  Body copy &amp; bulleted text 20pt Arial </a:t>
            </a:r>
            <a:r>
              <a:rPr lang="en-US" b="0" baseline="0" dirty="0" err="1" smtClean="0">
                <a:latin typeface="NeueHaasGroteskText W01"/>
                <a:cs typeface="NeueHaasGroteskText W01"/>
              </a:rPr>
              <a:t>Reg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 in GRAY; body copy not to go below 16 </a:t>
            </a:r>
            <a:r>
              <a:rPr lang="en-US" b="0" baseline="0" dirty="0" err="1" smtClean="0">
                <a:latin typeface="NeueHaasGroteskText W01"/>
                <a:cs typeface="NeueHaasGroteskText W01"/>
              </a:rPr>
              <a:t>pt</a:t>
            </a:r>
            <a:endParaRPr lang="en-US" b="0" baseline="0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>
                <a:latin typeface="NeueHaasGroteskText W01"/>
                <a:cs typeface="NeueHaasGroteskText W01"/>
              </a:rPr>
              <a:t>–  Left-justify all text and design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3230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</a:t>
            </a:r>
            <a:r>
              <a:rPr lang="en-US" baseline="0" dirty="0" smtClean="0"/>
              <a:t> to access toolkit items: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7692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</a:t>
            </a:r>
            <a:r>
              <a:rPr lang="en-US" baseline="0" dirty="0" smtClean="0"/>
              <a:t> to access vector icons: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7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Propos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8000" y="1159669"/>
            <a:ext cx="8128000" cy="1219464"/>
          </a:xfrm>
          <a:prstGeom prst="rect">
            <a:avLst/>
          </a:prstGeom>
        </p:spPr>
        <p:txBody>
          <a:bodyPr lIns="0" rIns="0" anchor="b" anchorCtr="0"/>
          <a:lstStyle>
            <a:lvl1pPr marL="0" indent="0" algn="ctr">
              <a:buNone/>
              <a:defRPr sz="3600" b="1" i="0" kern="10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551112" y="2577347"/>
            <a:ext cx="4041775" cy="1126066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ctr">
              <a:buNone/>
              <a:defRPr sz="2400" b="0" i="0" kern="1200" spc="0">
                <a:solidFill>
                  <a:srgbClr val="6D6E7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subhead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62924" y="2567388"/>
            <a:ext cx="403412" cy="0"/>
          </a:xfrm>
          <a:prstGeom prst="line">
            <a:avLst/>
          </a:prstGeom>
          <a:ln w="19050" cmpd="sng">
            <a:solidFill>
              <a:srgbClr val="F3703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9" name="Picture 8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©2013 GlobalLogic Inc.</a:t>
            </a:r>
          </a:p>
        </p:txBody>
      </p:sp>
      <p:pic>
        <p:nvPicPr>
          <p:cNvPr id="12" name="Picture 11" descr="sign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469747" y="233314"/>
            <a:ext cx="439214" cy="294418"/>
          </a:xfrm>
          <a:prstGeom prst="rect">
            <a:avLst/>
          </a:prstGeom>
        </p:spPr>
      </p:pic>
      <p:pic>
        <p:nvPicPr>
          <p:cNvPr id="13" name="Picture 12" descr="PPT-GL-logo-trademark-rgb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713288" y="1387475"/>
            <a:ext cx="4185783" cy="314972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800" spc="0">
                <a:latin typeface="Arial"/>
                <a:cs typeface="NeueHaasGroteskText W01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387475"/>
            <a:ext cx="4208463" cy="3146425"/>
          </a:xfrm>
          <a:prstGeom prst="rect">
            <a:avLst/>
          </a:prstGeom>
        </p:spPr>
        <p:txBody>
          <a:bodyPr lIns="0" tIns="0" rIns="0" bIns="0"/>
          <a:lstStyle>
            <a:lvl1pPr marL="346075" indent="-346075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20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98513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lang="en-US" sz="16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marL="798513" lvl="1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2</a:t>
            </a:r>
          </a:p>
          <a:p>
            <a:pPr marL="1143000" lvl="2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3</a:t>
            </a:r>
          </a:p>
          <a:p>
            <a:pPr marL="1600200" lvl="3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Level 4</a:t>
            </a:r>
          </a:p>
        </p:txBody>
      </p:sp>
      <p:pic>
        <p:nvPicPr>
          <p:cNvPr id="7" name="Picture 6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‹Nº›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12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5" name="Picture 14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83"/>
            <a:ext cx="4208463" cy="42536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2000" kern="1000" spc="0" baseline="0" dirty="0" smtClean="0">
                <a:solidFill>
                  <a:schemeClr val="accent2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713288" y="1387475"/>
            <a:ext cx="4185783" cy="314972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800" spc="0">
                <a:latin typeface="Arial"/>
                <a:cs typeface="NeueHaasGroteskText W01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1" y="1797050"/>
            <a:ext cx="4210006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885950"/>
            <a:ext cx="4208463" cy="264795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20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98513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lang="en-US" sz="16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marL="798513" lvl="1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2</a:t>
            </a:r>
          </a:p>
          <a:p>
            <a:pPr marL="1143000" lvl="2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3</a:t>
            </a:r>
          </a:p>
          <a:p>
            <a:pPr marL="1600200" lvl="3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Level 4</a:t>
            </a:r>
          </a:p>
        </p:txBody>
      </p:sp>
      <p:pic>
        <p:nvPicPr>
          <p:cNvPr id="11" name="Picture 10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‹Nº›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17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8" name="Picture 17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57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83"/>
            <a:ext cx="4208463" cy="42536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2000" kern="1000" spc="0" baseline="0" dirty="0" smtClean="0">
                <a:solidFill>
                  <a:schemeClr val="accent2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1" y="1797050"/>
            <a:ext cx="4210006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885950"/>
            <a:ext cx="4208463" cy="264795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20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98513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lang="en-US" sz="16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marL="798513" lvl="1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2</a:t>
            </a:r>
          </a:p>
          <a:p>
            <a:pPr marL="1143000" lvl="2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3</a:t>
            </a:r>
          </a:p>
          <a:p>
            <a:pPr marL="1600200" lvl="3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Level 4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95747" y="1371683"/>
            <a:ext cx="4208463" cy="42536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2000" kern="1000" spc="0" baseline="0" dirty="0" smtClean="0">
                <a:solidFill>
                  <a:schemeClr val="accent2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95748" y="1797050"/>
            <a:ext cx="4210006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95747" y="1885950"/>
            <a:ext cx="4208463" cy="264795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20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98513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lang="en-US" sz="16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marL="798513" lvl="1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2</a:t>
            </a:r>
          </a:p>
          <a:p>
            <a:pPr marL="1143000" lvl="2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3</a:t>
            </a:r>
          </a:p>
          <a:p>
            <a:pPr marL="1600200" lvl="3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Level 4</a:t>
            </a:r>
          </a:p>
        </p:txBody>
      </p:sp>
      <p:pic>
        <p:nvPicPr>
          <p:cNvPr id="16" name="Picture 15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‹Nº›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20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21" name="Picture 20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2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83"/>
            <a:ext cx="2715768" cy="42536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2000" kern="1000" spc="0" baseline="0" dirty="0" smtClean="0">
                <a:solidFill>
                  <a:schemeClr val="accent2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1" y="1797050"/>
            <a:ext cx="2715768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885950"/>
            <a:ext cx="2715768" cy="264795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20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98513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lang="en-US" sz="16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marL="798513" lvl="1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2</a:t>
            </a:r>
          </a:p>
          <a:p>
            <a:pPr marL="1143000" lvl="2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3</a:t>
            </a:r>
          </a:p>
          <a:p>
            <a:pPr marL="1600200" lvl="3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Level 4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214116" y="1374687"/>
            <a:ext cx="2715768" cy="42536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2000" kern="1000" spc="0" baseline="0" dirty="0" smtClean="0">
                <a:solidFill>
                  <a:schemeClr val="accent2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214117" y="1800054"/>
            <a:ext cx="2715768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214116" y="1888954"/>
            <a:ext cx="2715768" cy="264795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20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98513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lang="en-US" sz="16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marL="798513" lvl="1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2</a:t>
            </a:r>
          </a:p>
          <a:p>
            <a:pPr marL="1143000" lvl="2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3</a:t>
            </a:r>
          </a:p>
          <a:p>
            <a:pPr marL="1600200" lvl="3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Level 4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196464" y="1374687"/>
            <a:ext cx="2715768" cy="42536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2000" kern="1000" spc="0" baseline="0" dirty="0" smtClean="0">
                <a:solidFill>
                  <a:schemeClr val="accent2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6196465" y="1800054"/>
            <a:ext cx="2715768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96464" y="1888954"/>
            <a:ext cx="2715768" cy="264795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20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98513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lang="en-US" sz="16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marL="798513" lvl="1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2</a:t>
            </a:r>
          </a:p>
          <a:p>
            <a:pPr marL="1143000" lvl="2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3</a:t>
            </a:r>
          </a:p>
          <a:p>
            <a:pPr marL="1600200" lvl="3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Level 4</a:t>
            </a:r>
          </a:p>
        </p:txBody>
      </p:sp>
      <p:pic>
        <p:nvPicPr>
          <p:cNvPr id="19" name="Picture 18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20" name="Straight Connector 19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‹Nº›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23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24" name="Picture 23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28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-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7" y="981546"/>
            <a:ext cx="8065557" cy="341900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Bef>
                <a:spcPts val="672"/>
              </a:spcBef>
              <a:buNone/>
              <a:defRPr sz="2800" b="1" i="0" kern="1000" spc="0" baseline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section title</a:t>
            </a:r>
          </a:p>
          <a:p>
            <a:pPr lvl="0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1375" y="981546"/>
            <a:ext cx="544680" cy="3419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2800" b="1" i="0" baseline="0">
                <a:solidFill>
                  <a:schemeClr val="tx2"/>
                </a:solidFill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5426" y="4642833"/>
            <a:ext cx="8683535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pic>
        <p:nvPicPr>
          <p:cNvPr id="10" name="Picture 9" descr="sign.png"/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69747" y="233314"/>
            <a:ext cx="439214" cy="294418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‹Nº›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2" name="Picture 11" descr="PPT-GL-logo-trademark-rgb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89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371682"/>
            <a:ext cx="8688821" cy="3162217"/>
          </a:xfrm>
          <a:prstGeom prst="rect">
            <a:avLst/>
          </a:prstGeom>
        </p:spPr>
        <p:txBody>
          <a:bodyPr lIns="0" tIns="0" rIns="0" bIns="0"/>
          <a:lstStyle>
            <a:lvl1pPr marL="174625" indent="-174625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sz="1200" kern="1000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398463" indent="-166688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sz="1200" kern="1000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631825" indent="-174625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sz="1200" kern="1000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pic>
        <p:nvPicPr>
          <p:cNvPr id="5" name="Picture 4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‹Nº›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1" name="Picture 10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37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8821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83"/>
            <a:ext cx="4343399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 typeface="Arial" pitchFamily="34" charset="0"/>
              <a:buNone/>
              <a:defRPr lang="en-US" sz="1400" kern="1000" spc="0" baseline="0" dirty="0" smtClean="0">
                <a:solidFill>
                  <a:schemeClr val="accent2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27057" y="1663534"/>
            <a:ext cx="8690364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‹Nº›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15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6" name="Picture 15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63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4208463" cy="31623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713288" y="1371600"/>
            <a:ext cx="4185783" cy="316230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800" spc="0">
                <a:latin typeface="Arial"/>
                <a:cs typeface="NeueHaasGroteskText W01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pic>
        <p:nvPicPr>
          <p:cNvPr id="6" name="Picture 5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‹Nº›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11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2" name="Picture 11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50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1" y="1828800"/>
            <a:ext cx="4208462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 algn="l" defTabSz="457200" rtl="0" eaLnBrk="1" latinLnBrk="0" hangingPunct="1">
              <a:buClr>
                <a:schemeClr val="accent2"/>
              </a:buClr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83"/>
            <a:ext cx="4208463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713288" y="1387474"/>
            <a:ext cx="4185783" cy="315468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800" spc="0">
                <a:latin typeface="Arial"/>
                <a:cs typeface="NeueHaasGroteskText W01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7057" y="1663534"/>
            <a:ext cx="4210006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‹Nº›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16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7" name="Picture 16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50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1" y="1828800"/>
            <a:ext cx="1965960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 algn="l" defTabSz="457200" rtl="0" eaLnBrk="1" latinLnBrk="0" hangingPunct="1">
              <a:buClr>
                <a:schemeClr val="accent2"/>
              </a:buClr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00"/>
            <a:ext cx="1965960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2462510" y="1831887"/>
            <a:ext cx="1965960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Arial" pitchFamily="34" charset="0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Arial" pitchFamily="34" charset="0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Arial" pitchFamily="34" charset="0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462509" y="1374687"/>
            <a:ext cx="1965960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8601" y="1663451"/>
            <a:ext cx="1965960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2462509" y="1666538"/>
            <a:ext cx="1965960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713288" y="1387475"/>
            <a:ext cx="4185783" cy="3146425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800" spc="0">
                <a:latin typeface="Arial"/>
                <a:cs typeface="NeueHaasGroteskText W01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pic>
        <p:nvPicPr>
          <p:cNvPr id="16" name="Picture 15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‹Nº›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20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21" name="Picture 20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2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7" y="981546"/>
            <a:ext cx="8065557" cy="34194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Bef>
                <a:spcPts val="672"/>
              </a:spcBef>
              <a:buNone/>
              <a:defRPr sz="2800" b="1" i="0" kern="1000" spc="0" baseline="0">
                <a:solidFill>
                  <a:schemeClr val="bg1"/>
                </a:solidFill>
                <a:latin typeface="Arial"/>
                <a:cs typeface="Chalet-NewYorkNineteenSixt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endParaRPr lang="en-US" dirty="0" smtClean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3571" y="981074"/>
            <a:ext cx="527050" cy="34194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672"/>
              </a:spcBef>
              <a:buFontTx/>
              <a:buNone/>
              <a:defRPr sz="2800" b="1" i="0" baseline="0">
                <a:solidFill>
                  <a:srgbClr val="6D6E71"/>
                </a:solidFill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</a:p>
          <a:p>
            <a:pPr lvl="0"/>
            <a:r>
              <a:rPr lang="en-US" dirty="0" smtClean="0"/>
              <a:t>02</a:t>
            </a:r>
          </a:p>
          <a:p>
            <a:pPr lvl="0"/>
            <a:r>
              <a:rPr lang="en-US" dirty="0" smtClean="0"/>
              <a:t>03</a:t>
            </a:r>
          </a:p>
          <a:p>
            <a:pPr lvl="0"/>
            <a:r>
              <a:rPr lang="en-US" dirty="0" smtClean="0"/>
              <a:t>04</a:t>
            </a:r>
          </a:p>
          <a:p>
            <a:pPr lvl="0"/>
            <a:r>
              <a:rPr lang="en-US" dirty="0" smtClean="0"/>
              <a:t>05</a:t>
            </a:r>
          </a:p>
          <a:p>
            <a:pPr lvl="0"/>
            <a:r>
              <a:rPr lang="en-US" dirty="0" smtClean="0"/>
              <a:t>06</a:t>
            </a:r>
            <a:endParaRPr lang="en-US" dirty="0"/>
          </a:p>
        </p:txBody>
      </p:sp>
      <p:pic>
        <p:nvPicPr>
          <p:cNvPr id="4" name="Picture 3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©2013 GlobalLogic Inc.</a:t>
            </a:r>
          </a:p>
        </p:txBody>
      </p:sp>
      <p:pic>
        <p:nvPicPr>
          <p:cNvPr id="7" name="Picture 6" descr="sign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469747" y="233314"/>
            <a:ext cx="439214" cy="29441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9" name="Picture 8" descr="PPT-GL-logo-trademark-rgb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364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w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1" y="1830441"/>
            <a:ext cx="4206240" cy="1106232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 algn="l" defTabSz="457200" rtl="0" eaLnBrk="1" latinLnBrk="0" hangingPunct="1">
              <a:buClr>
                <a:schemeClr val="accent2"/>
              </a:buClr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00"/>
            <a:ext cx="4206240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228600" y="3523317"/>
            <a:ext cx="4206240" cy="101367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28601" y="3077539"/>
            <a:ext cx="4206240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8601" y="1663451"/>
            <a:ext cx="4206240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228601" y="3373845"/>
            <a:ext cx="4206240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713288" y="1387475"/>
            <a:ext cx="4185783" cy="3146425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800" spc="0">
                <a:latin typeface="Arial"/>
                <a:cs typeface="NeueHaasGroteskText W01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pic>
        <p:nvPicPr>
          <p:cNvPr id="16" name="Picture 15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‹Nº›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20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21" name="Picture 20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06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1" y="1828800"/>
            <a:ext cx="4208462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 algn="l" defTabSz="457200" rtl="0" eaLnBrk="1" latinLnBrk="0" hangingPunct="1">
              <a:buClr>
                <a:schemeClr val="accent2"/>
              </a:buClr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00"/>
            <a:ext cx="4208462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706939" y="1828800"/>
            <a:ext cx="4210482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706938" y="1371600"/>
            <a:ext cx="4210482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8601" y="1663451"/>
            <a:ext cx="4208461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706938" y="1663451"/>
            <a:ext cx="4208461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‹Nº›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20" name="Picture 19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12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1" y="1828800"/>
            <a:ext cx="2715768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00"/>
            <a:ext cx="2715768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3214116" y="1828800"/>
            <a:ext cx="2715768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214115" y="1371600"/>
            <a:ext cx="2715768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8601" y="1663451"/>
            <a:ext cx="2715768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3214115" y="1663451"/>
            <a:ext cx="2715769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6185167" y="1828800"/>
            <a:ext cx="2715768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85166" y="1371600"/>
            <a:ext cx="2715768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185166" y="1663451"/>
            <a:ext cx="2715769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20" name="Straight Connector 19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‹Nº›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23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24" name="Picture 23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29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1" y="1828800"/>
            <a:ext cx="1965960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sz="1200" b="0" kern="1000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398463" indent="-166688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200" b="0" kern="1000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631825" indent="-174625">
              <a:spcBef>
                <a:spcPts val="300"/>
              </a:spcBef>
              <a:buClr>
                <a:srgbClr val="F37037"/>
              </a:buClr>
              <a:buFont typeface="Arial" pitchFamily="34" charset="0"/>
              <a:buChar char="−"/>
              <a:defRPr sz="1200" b="0" kern="1000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00"/>
            <a:ext cx="1965960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2466976" y="1828800"/>
            <a:ext cx="1965960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12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2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2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466975" y="1371600"/>
            <a:ext cx="1965960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8601" y="1663451"/>
            <a:ext cx="1965960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2466975" y="1663451"/>
            <a:ext cx="1965960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4711701" y="1828800"/>
            <a:ext cx="1965960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12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2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2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60425" indent="-171450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711700" y="1371600"/>
            <a:ext cx="1965960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711700" y="1663451"/>
            <a:ext cx="1965960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6951028" y="1828800"/>
            <a:ext cx="1965960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12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2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2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951027" y="1371600"/>
            <a:ext cx="1965960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951027" y="1663451"/>
            <a:ext cx="1965960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23" name="Straight Connector 22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‹Nº›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26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27" name="Picture 26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520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k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 userDrawn="1"/>
        </p:nvSpPr>
        <p:spPr>
          <a:xfrm>
            <a:off x="228601" y="656002"/>
            <a:ext cx="1485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baseline="0" dirty="0" smtClean="0">
                <a:solidFill>
                  <a:srgbClr val="6D6E71"/>
                </a:solidFill>
                <a:latin typeface="Arial"/>
                <a:cs typeface="Arial"/>
              </a:rPr>
              <a:t>Color palette</a:t>
            </a:r>
            <a:endParaRPr lang="en-US" sz="1000" b="0" i="0" dirty="0">
              <a:solidFill>
                <a:srgbClr val="6D6E71"/>
              </a:solidFill>
              <a:latin typeface="Arial"/>
              <a:cs typeface="Arial"/>
            </a:endParaRPr>
          </a:p>
        </p:txBody>
      </p:sp>
      <p:cxnSp>
        <p:nvCxnSpPr>
          <p:cNvPr id="4" name="Straight Arrow Connector 3"/>
          <p:cNvCxnSpPr/>
          <p:nvPr userDrawn="1"/>
        </p:nvCxnSpPr>
        <p:spPr>
          <a:xfrm>
            <a:off x="4566822" y="1037960"/>
            <a:ext cx="1423590" cy="0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 userDrawn="1"/>
        </p:nvCxnSpPr>
        <p:spPr>
          <a:xfrm flipH="1">
            <a:off x="4574123" y="1260584"/>
            <a:ext cx="1416289" cy="0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 userDrawn="1"/>
        </p:nvCxnSpPr>
        <p:spPr>
          <a:xfrm flipV="1">
            <a:off x="6462231" y="811307"/>
            <a:ext cx="0" cy="772654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 userDrawn="1"/>
        </p:nvCxnSpPr>
        <p:spPr>
          <a:xfrm>
            <a:off x="6686348" y="811307"/>
            <a:ext cx="0" cy="772654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6889877" y="811307"/>
            <a:ext cx="0" cy="772654"/>
          </a:xfrm>
          <a:prstGeom prst="line">
            <a:avLst/>
          </a:prstGeom>
          <a:ln w="12700" cmpd="sng">
            <a:solidFill>
              <a:srgbClr val="F37037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H="1">
            <a:off x="4562058" y="1583961"/>
            <a:ext cx="1428354" cy="0"/>
          </a:xfrm>
          <a:prstGeom prst="line">
            <a:avLst/>
          </a:prstGeom>
          <a:ln w="12700" cmpd="sng">
            <a:solidFill>
              <a:srgbClr val="F37037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an 4"/>
          <p:cNvSpPr/>
          <p:nvPr userDrawn="1"/>
        </p:nvSpPr>
        <p:spPr>
          <a:xfrm>
            <a:off x="7295814" y="953040"/>
            <a:ext cx="346969" cy="555173"/>
          </a:xfrm>
          <a:prstGeom prst="can">
            <a:avLst/>
          </a:prstGeom>
          <a:solidFill>
            <a:srgbClr val="6D6E71"/>
          </a:solidFill>
          <a:ln>
            <a:solidFill>
              <a:srgbClr val="61626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228601" y="272829"/>
            <a:ext cx="181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kern="1000" spc="30" dirty="0" smtClean="0">
                <a:solidFill>
                  <a:srgbClr val="6D6E71"/>
                </a:solidFill>
                <a:latin typeface="Arial"/>
                <a:cs typeface="Arial"/>
              </a:rPr>
              <a:t>TOOLKIT</a:t>
            </a:r>
            <a:endParaRPr lang="en-US" sz="1200" b="0" i="0" kern="1000" spc="30" dirty="0">
              <a:solidFill>
                <a:srgbClr val="6D6E71"/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228601" y="1891061"/>
            <a:ext cx="716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baseline="0" dirty="0" smtClean="0">
                <a:solidFill>
                  <a:srgbClr val="6D6E71"/>
                </a:solidFill>
                <a:latin typeface="Arial"/>
                <a:cs typeface="Arial"/>
              </a:rPr>
              <a:t>Charts</a:t>
            </a:r>
            <a:endParaRPr lang="en-US" sz="1000" b="0" i="0" dirty="0">
              <a:solidFill>
                <a:srgbClr val="6D6E71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4575174" y="656002"/>
            <a:ext cx="1143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baseline="0" dirty="0" smtClean="0">
                <a:solidFill>
                  <a:srgbClr val="6D6E71"/>
                </a:solidFill>
                <a:latin typeface="Arial"/>
                <a:cs typeface="Arial"/>
              </a:rPr>
              <a:t>Elements</a:t>
            </a:r>
            <a:endParaRPr lang="en-US" sz="1000" b="0" i="0" dirty="0">
              <a:solidFill>
                <a:srgbClr val="6D6E71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402350" y="952965"/>
            <a:ext cx="660120" cy="555173"/>
          </a:xfrm>
          <a:prstGeom prst="rect">
            <a:avLst/>
          </a:prstGeom>
          <a:solidFill>
            <a:srgbClr val="F370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7037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713953" y="952965"/>
            <a:ext cx="660120" cy="555173"/>
          </a:xfrm>
          <a:prstGeom prst="rect">
            <a:avLst/>
          </a:prstGeom>
          <a:solidFill>
            <a:srgbClr val="E6E7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E7E8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019965" y="952965"/>
            <a:ext cx="660120" cy="555173"/>
          </a:xfrm>
          <a:prstGeom prst="rect">
            <a:avLst/>
          </a:prstGeom>
          <a:solidFill>
            <a:srgbClr val="6D6E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D6E71"/>
              </a:solidFill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323186" y="952965"/>
            <a:ext cx="660120" cy="55517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D6E71"/>
              </a:solidFill>
            </a:endParaRPr>
          </a:p>
        </p:txBody>
      </p:sp>
      <p:pic>
        <p:nvPicPr>
          <p:cNvPr id="21" name="Picture 20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 userDrawn="1"/>
        </p:nvSpPr>
        <p:spPr>
          <a:xfrm>
            <a:off x="285358" y="3967276"/>
            <a:ext cx="2777111" cy="457200"/>
          </a:xfrm>
          <a:prstGeom prst="rect">
            <a:avLst/>
          </a:prstGeom>
          <a:solidFill>
            <a:srgbClr val="F370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Chart Element</a:t>
            </a:r>
            <a:r>
              <a:rPr lang="en-US" sz="1600" baseline="0" dirty="0" smtClean="0">
                <a:solidFill>
                  <a:schemeClr val="bg1"/>
                </a:solidFill>
              </a:rPr>
              <a:t> 4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 userDrawn="1"/>
        </p:nvSpPr>
        <p:spPr>
          <a:xfrm>
            <a:off x="285358" y="3366706"/>
            <a:ext cx="2777111" cy="457200"/>
          </a:xfrm>
          <a:prstGeom prst="rect">
            <a:avLst/>
          </a:prstGeom>
          <a:solidFill>
            <a:srgbClr val="E6E7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Chart Element</a:t>
            </a:r>
            <a:r>
              <a:rPr lang="en-US" sz="1600" baseline="0" dirty="0" smtClean="0">
                <a:solidFill>
                  <a:schemeClr val="tx1"/>
                </a:solidFill>
              </a:rPr>
              <a:t> 3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285358" y="2766136"/>
            <a:ext cx="2777111" cy="457200"/>
          </a:xfrm>
          <a:prstGeom prst="rect">
            <a:avLst/>
          </a:prstGeom>
          <a:solidFill>
            <a:srgbClr val="6D6E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Chart Element</a:t>
            </a:r>
            <a:r>
              <a:rPr lang="en-US" sz="1600" baseline="0" dirty="0" smtClean="0">
                <a:solidFill>
                  <a:schemeClr val="bg1"/>
                </a:solidFill>
              </a:rPr>
              <a:t> 2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285358" y="2165566"/>
            <a:ext cx="2777111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Chart Element</a:t>
            </a:r>
            <a:r>
              <a:rPr lang="en-US" sz="1600" baseline="0" dirty="0" smtClean="0">
                <a:solidFill>
                  <a:schemeClr val="bg1"/>
                </a:solidFill>
              </a:rPr>
              <a:t> 1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7" name="Picture 26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5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ss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 userDrawn="1"/>
        </p:nvSpPr>
        <p:spPr>
          <a:xfrm>
            <a:off x="228601" y="272829"/>
            <a:ext cx="2553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000" spc="30" dirty="0" smtClean="0">
                <a:solidFill>
                  <a:srgbClr val="6D6E71"/>
                </a:solidFill>
                <a:latin typeface="Arial"/>
                <a:cs typeface="NeueHaasGroteskText W01"/>
              </a:rPr>
              <a:t>ICONS</a:t>
            </a:r>
            <a:endParaRPr lang="en-US" sz="1200" kern="1000" spc="3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pic>
        <p:nvPicPr>
          <p:cNvPr id="46" name="Picture 45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47" name="Straight Connector 46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"/>
          <p:cNvSpPr txBox="1"/>
          <p:nvPr userDrawn="1"/>
        </p:nvSpPr>
        <p:spPr>
          <a:xfrm>
            <a:off x="4109410" y="1354463"/>
            <a:ext cx="876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Applications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5" name="TextBox 5"/>
          <p:cNvSpPr txBox="1"/>
          <p:nvPr userDrawn="1"/>
        </p:nvSpPr>
        <p:spPr>
          <a:xfrm>
            <a:off x="6863510" y="1354463"/>
            <a:ext cx="535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Cloud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0" name="TextBox 6"/>
          <p:cNvSpPr txBox="1"/>
          <p:nvPr userDrawn="1"/>
        </p:nvSpPr>
        <p:spPr>
          <a:xfrm>
            <a:off x="7890219" y="1354463"/>
            <a:ext cx="897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Connections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1" name="TextBox 7"/>
          <p:cNvSpPr txBox="1"/>
          <p:nvPr userDrawn="1"/>
        </p:nvSpPr>
        <p:spPr>
          <a:xfrm>
            <a:off x="1733542" y="2605735"/>
            <a:ext cx="65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Desktop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2" name="TextBox 9"/>
          <p:cNvSpPr txBox="1"/>
          <p:nvPr userDrawn="1"/>
        </p:nvSpPr>
        <p:spPr>
          <a:xfrm>
            <a:off x="2994169" y="3925574"/>
            <a:ext cx="63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rgbClr val="6D6E71"/>
                </a:solidFill>
                <a:latin typeface="Arial"/>
                <a:cs typeface="NeueHaasGroteskText W01"/>
              </a:rPr>
              <a:t>Support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5" name="TextBox 10"/>
          <p:cNvSpPr txBox="1"/>
          <p:nvPr userDrawn="1"/>
        </p:nvSpPr>
        <p:spPr>
          <a:xfrm>
            <a:off x="5492693" y="2605735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Mobile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6" name="TextBox 11"/>
          <p:cNvSpPr txBox="1"/>
          <p:nvPr userDrawn="1"/>
        </p:nvSpPr>
        <p:spPr>
          <a:xfrm>
            <a:off x="4282027" y="3925574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Tablet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7" name="TextBox 12"/>
          <p:cNvSpPr txBox="1"/>
          <p:nvPr userDrawn="1"/>
        </p:nvSpPr>
        <p:spPr>
          <a:xfrm>
            <a:off x="6762573" y="2605735"/>
            <a:ext cx="595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People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8" name="TextBox 13"/>
          <p:cNvSpPr txBox="1"/>
          <p:nvPr userDrawn="1"/>
        </p:nvSpPr>
        <p:spPr>
          <a:xfrm>
            <a:off x="8036162" y="2605735"/>
            <a:ext cx="605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Person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9" name="TextBox 14"/>
          <p:cNvSpPr txBox="1"/>
          <p:nvPr userDrawn="1"/>
        </p:nvSpPr>
        <p:spPr>
          <a:xfrm>
            <a:off x="445985" y="3925574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Server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0" name="TextBox 15"/>
          <p:cNvSpPr txBox="1"/>
          <p:nvPr userDrawn="1"/>
        </p:nvSpPr>
        <p:spPr>
          <a:xfrm>
            <a:off x="420180" y="1354463"/>
            <a:ext cx="63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Adapter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1" name="TextBox 16"/>
          <p:cNvSpPr txBox="1"/>
          <p:nvPr userDrawn="1"/>
        </p:nvSpPr>
        <p:spPr>
          <a:xfrm>
            <a:off x="1735626" y="1354463"/>
            <a:ext cx="650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Android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2" name="TextBox 17"/>
          <p:cNvSpPr txBox="1"/>
          <p:nvPr userDrawn="1"/>
        </p:nvSpPr>
        <p:spPr>
          <a:xfrm>
            <a:off x="3045622" y="1354463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Apple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3" name="TextBox 18"/>
          <p:cNvSpPr txBox="1"/>
          <p:nvPr userDrawn="1"/>
        </p:nvSpPr>
        <p:spPr>
          <a:xfrm>
            <a:off x="5265064" y="1354463"/>
            <a:ext cx="12609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Customer Location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4" name="TextBox 19"/>
          <p:cNvSpPr txBox="1"/>
          <p:nvPr userDrawn="1"/>
        </p:nvSpPr>
        <p:spPr>
          <a:xfrm>
            <a:off x="356217" y="2605735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Database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101" name="TextBox 20"/>
          <p:cNvSpPr txBox="1"/>
          <p:nvPr userDrawn="1"/>
        </p:nvSpPr>
        <p:spPr>
          <a:xfrm>
            <a:off x="2769905" y="260573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Flat Screen TV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102" name="TextBox 21"/>
          <p:cNvSpPr txBox="1"/>
          <p:nvPr userDrawn="1"/>
        </p:nvSpPr>
        <p:spPr>
          <a:xfrm>
            <a:off x="1603280" y="3925574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Set-Top Box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103" name="TextBox 22"/>
          <p:cNvSpPr txBox="1"/>
          <p:nvPr userDrawn="1"/>
        </p:nvSpPr>
        <p:spPr>
          <a:xfrm>
            <a:off x="5419917" y="3925574"/>
            <a:ext cx="727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Windows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pic>
        <p:nvPicPr>
          <p:cNvPr id="104" name="Picture 103" descr="adapter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290" y="1103763"/>
            <a:ext cx="345205" cy="243265"/>
          </a:xfrm>
          <a:prstGeom prst="rect">
            <a:avLst/>
          </a:prstGeom>
        </p:spPr>
      </p:pic>
      <p:pic>
        <p:nvPicPr>
          <p:cNvPr id="105" name="Picture 104" descr="android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1479" y="1006942"/>
            <a:ext cx="296551" cy="347521"/>
          </a:xfrm>
          <a:prstGeom prst="rect">
            <a:avLst/>
          </a:prstGeom>
        </p:spPr>
      </p:pic>
      <p:pic>
        <p:nvPicPr>
          <p:cNvPr id="106" name="Picture 105" descr="apple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812" y="971705"/>
            <a:ext cx="322037" cy="375323"/>
          </a:xfrm>
          <a:prstGeom prst="rect">
            <a:avLst/>
          </a:prstGeom>
        </p:spPr>
      </p:pic>
      <p:pic>
        <p:nvPicPr>
          <p:cNvPr id="107" name="Picture 106" descr="applications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8374" y="1050961"/>
            <a:ext cx="345205" cy="340571"/>
          </a:xfrm>
          <a:prstGeom prst="rect">
            <a:avLst/>
          </a:prstGeom>
        </p:spPr>
      </p:pic>
      <p:pic>
        <p:nvPicPr>
          <p:cNvPr id="108" name="Picture 107" descr="cloud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026" y="1086776"/>
            <a:ext cx="345204" cy="227047"/>
          </a:xfrm>
          <a:prstGeom prst="rect">
            <a:avLst/>
          </a:prstGeom>
        </p:spPr>
      </p:pic>
      <p:pic>
        <p:nvPicPr>
          <p:cNvPr id="109" name="Picture 108" descr="connections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2685" y="1031942"/>
            <a:ext cx="340571" cy="315086"/>
          </a:xfrm>
          <a:prstGeom prst="rect">
            <a:avLst/>
          </a:prstGeom>
        </p:spPr>
      </p:pic>
      <p:pic>
        <p:nvPicPr>
          <p:cNvPr id="110" name="Picture 109" descr="customer_location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6828" y="1050961"/>
            <a:ext cx="345204" cy="303502"/>
          </a:xfrm>
          <a:prstGeom prst="rect">
            <a:avLst/>
          </a:prstGeom>
        </p:spPr>
      </p:pic>
      <p:pic>
        <p:nvPicPr>
          <p:cNvPr id="111" name="Picture 110" descr="database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747" y="3560835"/>
            <a:ext cx="240948" cy="347521"/>
          </a:xfrm>
          <a:prstGeom prst="rect">
            <a:avLst/>
          </a:prstGeom>
        </p:spPr>
      </p:pic>
      <p:pic>
        <p:nvPicPr>
          <p:cNvPr id="112" name="Picture 111" descr="desktop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153" y="2346252"/>
            <a:ext cx="322037" cy="259483"/>
          </a:xfrm>
          <a:prstGeom prst="rect">
            <a:avLst/>
          </a:prstGeom>
        </p:spPr>
      </p:pic>
      <p:pic>
        <p:nvPicPr>
          <p:cNvPr id="113" name="Picture 112" descr="flatscreen_TV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44" y="2332352"/>
            <a:ext cx="345205" cy="247899"/>
          </a:xfrm>
          <a:prstGeom prst="rect">
            <a:avLst/>
          </a:prstGeom>
        </p:spPr>
      </p:pic>
      <p:pic>
        <p:nvPicPr>
          <p:cNvPr id="114" name="Picture 113" descr="lapto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8054" y="2332352"/>
            <a:ext cx="474945" cy="273383"/>
          </a:xfrm>
          <a:prstGeom prst="rect">
            <a:avLst/>
          </a:prstGeom>
        </p:spPr>
      </p:pic>
      <p:pic>
        <p:nvPicPr>
          <p:cNvPr id="115" name="Picture 114" descr="microsoft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2252" y="3560835"/>
            <a:ext cx="347521" cy="347521"/>
          </a:xfrm>
          <a:prstGeom prst="rect">
            <a:avLst/>
          </a:prstGeom>
        </p:spPr>
      </p:pic>
      <p:pic>
        <p:nvPicPr>
          <p:cNvPr id="116" name="Picture 115" descr="mobile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6595" y="2320768"/>
            <a:ext cx="192295" cy="284967"/>
          </a:xfrm>
          <a:prstGeom prst="rect">
            <a:avLst/>
          </a:prstGeom>
        </p:spPr>
      </p:pic>
      <p:pic>
        <p:nvPicPr>
          <p:cNvPr id="117" name="Picture 116" descr="people.pn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4912" y="2376371"/>
            <a:ext cx="523598" cy="229364"/>
          </a:xfrm>
          <a:prstGeom prst="rect">
            <a:avLst/>
          </a:prstGeom>
        </p:spPr>
      </p:pic>
      <p:pic>
        <p:nvPicPr>
          <p:cNvPr id="118" name="Picture 117" descr="person.png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3325" y="2253218"/>
            <a:ext cx="238631" cy="347521"/>
          </a:xfrm>
          <a:prstGeom prst="rect">
            <a:avLst/>
          </a:prstGeom>
        </p:spPr>
      </p:pic>
      <p:pic>
        <p:nvPicPr>
          <p:cNvPr id="119" name="Picture 118" descr="server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973" y="2283698"/>
            <a:ext cx="347522" cy="322037"/>
          </a:xfrm>
          <a:prstGeom prst="rect">
            <a:avLst/>
          </a:prstGeom>
        </p:spPr>
      </p:pic>
      <p:pic>
        <p:nvPicPr>
          <p:cNvPr id="120" name="Picture 119" descr="set-top_box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7445" y="3685451"/>
            <a:ext cx="347521" cy="118157"/>
          </a:xfrm>
          <a:prstGeom prst="rect">
            <a:avLst/>
          </a:prstGeom>
        </p:spPr>
      </p:pic>
      <p:pic>
        <p:nvPicPr>
          <p:cNvPr id="121" name="Picture 120" descr="support.png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44" y="3600977"/>
            <a:ext cx="347521" cy="301185"/>
          </a:xfrm>
          <a:prstGeom prst="rect">
            <a:avLst/>
          </a:prstGeom>
        </p:spPr>
      </p:pic>
      <p:pic>
        <p:nvPicPr>
          <p:cNvPr id="122" name="Picture 121" descr="tablet.pn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1870" y="3535096"/>
            <a:ext cx="247899" cy="349838"/>
          </a:xfrm>
          <a:prstGeom prst="rect">
            <a:avLst/>
          </a:prstGeom>
        </p:spPr>
      </p:pic>
      <p:sp>
        <p:nvSpPr>
          <p:cNvPr id="123" name="TextBox 68"/>
          <p:cNvSpPr txBox="1"/>
          <p:nvPr userDrawn="1"/>
        </p:nvSpPr>
        <p:spPr>
          <a:xfrm>
            <a:off x="4286738" y="2620259"/>
            <a:ext cx="576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Laptop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pic>
        <p:nvPicPr>
          <p:cNvPr id="49" name="Picture 48" descr="PPT-GL-logo-trademark-rgb.png"/>
          <p:cNvPicPr>
            <a:picLocks noChangeAspect="1"/>
          </p:cNvPicPr>
          <p:nvPr userDrawn="1"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7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7" y="981546"/>
            <a:ext cx="8065557" cy="341900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Bef>
                <a:spcPts val="672"/>
              </a:spcBef>
              <a:buNone/>
              <a:defRPr sz="2800" b="1" i="0" kern="1000" spc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section title</a:t>
            </a:r>
          </a:p>
          <a:p>
            <a:pPr lvl="0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1375" y="981546"/>
            <a:ext cx="544680" cy="3419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  <p:pic>
        <p:nvPicPr>
          <p:cNvPr id="13" name="Picture 12" descr="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72400" y="4759226"/>
            <a:ext cx="1143000" cy="218273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225426" y="4642833"/>
            <a:ext cx="8683535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orange_sign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465533" y="231818"/>
            <a:ext cx="436989" cy="292927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‹Nº›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0" name="Picture 9" descr="GL-reversed-logo-trademark-rgb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3813" y="4751504"/>
            <a:ext cx="60866" cy="6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4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7" y="981546"/>
            <a:ext cx="8065557" cy="341900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Bef>
                <a:spcPts val="672"/>
              </a:spcBef>
              <a:buNone/>
              <a:defRPr sz="2800" b="1" i="0" kern="1000" spc="0" baseline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section title</a:t>
            </a:r>
          </a:p>
          <a:p>
            <a:pPr lvl="0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1375" y="981546"/>
            <a:ext cx="544680" cy="3419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2800" b="1" i="0" baseline="0">
                <a:solidFill>
                  <a:schemeClr val="tx2"/>
                </a:solidFill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5426" y="4642833"/>
            <a:ext cx="8683535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pic>
        <p:nvPicPr>
          <p:cNvPr id="10" name="Picture 9" descr="sign.png"/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69747" y="233314"/>
            <a:ext cx="439214" cy="294418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‹Nº›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2" name="Picture 11" descr="PPT-GL-logo-trademark-rgb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5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/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28600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438399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1012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849534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5638" y="1159669"/>
            <a:ext cx="8092723" cy="1219464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ctr">
              <a:buNone/>
              <a:defRPr sz="3600" b="1" kern="1000" spc="0">
                <a:solidFill>
                  <a:schemeClr val="bg1"/>
                </a:solidFill>
                <a:latin typeface="Arial"/>
                <a:cs typeface="Chalet-NewYorkNineteenSixt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Thank you</a:t>
            </a:r>
          </a:p>
        </p:txBody>
      </p: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8" name="Picture 7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©2013 GlobalLogic Inc.</a:t>
            </a:r>
          </a:p>
        </p:txBody>
      </p:sp>
      <p:pic>
        <p:nvPicPr>
          <p:cNvPr id="11" name="Picture 10" descr="sign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469747" y="233314"/>
            <a:ext cx="439214" cy="294418"/>
          </a:xfrm>
          <a:prstGeom prst="rect">
            <a:avLst/>
          </a:prstGeom>
        </p:spPr>
      </p:pic>
      <p:pic>
        <p:nvPicPr>
          <p:cNvPr id="12" name="Picture 11" descr="PPT-GL-logo-trademark-rgb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9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GlobalLog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lack_bkgd_Wordmark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700011"/>
            <a:ext cx="9135879" cy="1191296"/>
          </a:xfrm>
          <a:prstGeom prst="rect">
            <a:avLst/>
          </a:prstGeom>
        </p:spPr>
      </p:pic>
      <p:pic>
        <p:nvPicPr>
          <p:cNvPr id="3" name="Picture 2" descr="grey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4" name="Straight Connector 3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©2013 GlobalLogic Inc.</a:t>
            </a:r>
          </a:p>
        </p:txBody>
      </p:sp>
      <p:pic>
        <p:nvPicPr>
          <p:cNvPr id="6" name="Picture 5" descr="sign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8469747" y="233314"/>
            <a:ext cx="439214" cy="29441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8" name="Picture 7" descr="GL-reversed-logo-trademark-rgb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7001" y="1905203"/>
            <a:ext cx="218952" cy="273736"/>
          </a:xfrm>
          <a:prstGeom prst="rect">
            <a:avLst/>
          </a:prstGeom>
        </p:spPr>
      </p:pic>
      <p:pic>
        <p:nvPicPr>
          <p:cNvPr id="9" name="Picture 8" descr="PPT-GL-logo-trademark-rgb.png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303063"/>
            <a:ext cx="4343400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588418"/>
            <a:ext cx="8686800" cy="3931920"/>
          </a:xfrm>
          <a:prstGeom prst="rect">
            <a:avLst/>
          </a:prstGeom>
        </p:spPr>
        <p:txBody>
          <a:bodyPr lIns="0" tIns="0" rIns="0" bIns="0"/>
          <a:lstStyle>
            <a:lvl1pPr marL="341313" indent="-341313">
              <a:spcBef>
                <a:spcPts val="672"/>
              </a:spcBef>
              <a:buClr>
                <a:srgbClr val="F37037"/>
              </a:buClr>
              <a:buFont typeface="Arial" pitchFamily="34" charset="0"/>
              <a:buChar char="−"/>
              <a:tabLst/>
              <a:defRPr sz="2000" b="0" kern="1000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98513" indent="-338138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600" kern="1000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600" kern="1000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pic>
        <p:nvPicPr>
          <p:cNvPr id="4" name="Picture 3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‹Nº›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9" name="Picture 8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8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303063"/>
            <a:ext cx="4343400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6800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378131"/>
            <a:ext cx="8686800" cy="315468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>
              <a:spcBef>
                <a:spcPts val="672"/>
              </a:spcBef>
              <a:buClr>
                <a:srgbClr val="F37037"/>
              </a:buClr>
              <a:buFont typeface="Arial" pitchFamily="34" charset="0"/>
              <a:buChar char="−"/>
              <a:defRPr lang="en-US" sz="20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98513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Arial" pitchFamily="34" charset="0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4588" indent="-23018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Arial" pitchFamily="34" charset="0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98613" indent="-227013" algn="l" defTabSz="457200" rtl="0" eaLnBrk="1" latinLnBrk="0" hangingPunct="1">
              <a:buClr>
                <a:schemeClr val="accent2"/>
              </a:buClr>
              <a:buFont typeface="Arial" pitchFamily="34" charset="0"/>
              <a:buChar char="−"/>
              <a:defRPr lang="en-US" sz="16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pic>
        <p:nvPicPr>
          <p:cNvPr id="5" name="Picture 4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‹Nº›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0" name="Picture 9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8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885950"/>
            <a:ext cx="8688821" cy="2647950"/>
          </a:xfrm>
          <a:prstGeom prst="rect">
            <a:avLst/>
          </a:prstGeom>
        </p:spPr>
        <p:txBody>
          <a:bodyPr lIns="0" tIns="0" rIns="0" bIns="0"/>
          <a:lstStyle>
            <a:lvl1pPr marL="346075" indent="-346075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20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98513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lang="en-US" sz="16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marL="798513" lvl="1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2</a:t>
            </a:r>
          </a:p>
          <a:p>
            <a:pPr marL="1143000" lvl="2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3</a:t>
            </a:r>
          </a:p>
          <a:p>
            <a:pPr marL="1600200" lvl="3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Level 4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83"/>
            <a:ext cx="4343399" cy="42536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 typeface="Arial" pitchFamily="34" charset="0"/>
              <a:buNone/>
              <a:defRPr lang="en-US" sz="2000" kern="1000" spc="0" baseline="0" dirty="0" smtClean="0">
                <a:solidFill>
                  <a:schemeClr val="accent2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28600" y="1797050"/>
            <a:ext cx="8690364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‹Nº›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15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6" name="Picture 15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3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0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4" r:id="rId2"/>
    <p:sldLayoutId id="2147483792" r:id="rId3"/>
    <p:sldLayoutId id="2147483867" r:id="rId4"/>
    <p:sldLayoutId id="2147483825" r:id="rId5"/>
    <p:sldLayoutId id="2147483823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0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4" r:id="rId2"/>
    <p:sldLayoutId id="2147483776" r:id="rId3"/>
    <p:sldLayoutId id="2147483814" r:id="rId4"/>
    <p:sldLayoutId id="2147483883" r:id="rId5"/>
    <p:sldLayoutId id="2147483884" r:id="rId6"/>
    <p:sldLayoutId id="2147483886" r:id="rId7"/>
    <p:sldLayoutId id="2147483889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83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3" r:id="rId2"/>
    <p:sldLayoutId id="2147483878" r:id="rId3"/>
    <p:sldLayoutId id="2147483877" r:id="rId4"/>
    <p:sldLayoutId id="2147483880" r:id="rId5"/>
    <p:sldLayoutId id="2147483888" r:id="rId6"/>
    <p:sldLayoutId id="2147483887" r:id="rId7"/>
    <p:sldLayoutId id="2147483881" r:id="rId8"/>
    <p:sldLayoutId id="2147483882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0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8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0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jashkenas/CGSd5/" TargetMode="Externa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blog.coderstats.net/todomvc-complexity/" TargetMode="External"/><Relationship Id="rId5" Type="http://schemas.openxmlformats.org/officeDocument/2006/relationships/hyperlink" Target="https://groups.google.com/forum/#!topic/angular/95Jctop_nJ4" TargetMode="External"/><Relationship Id="rId4" Type="http://schemas.openxmlformats.org/officeDocument/2006/relationships/hyperlink" Target="http://jsfiddle.net/mhevery/vYknU/23/" TargetMode="Externa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4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95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5_video.asp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2/2d/Spinning_hardboiled_egg_01.ogg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hyperlink" Target="http://w3schools.com/html/movie.ogg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dit.com/r/funny/top.json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stonadrian/CursoAngula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&#8217;www.someurl.com&#8217;%7d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dit/r/funny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8000" y="1125801"/>
            <a:ext cx="8128000" cy="1219464"/>
          </a:xfrm>
        </p:spPr>
        <p:txBody>
          <a:bodyPr/>
          <a:lstStyle/>
          <a:p>
            <a:r>
              <a:rPr lang="es-AR" dirty="0" smtClean="0"/>
              <a:t>Introducción a AngularJS</a:t>
            </a:r>
            <a:endParaRPr lang="es-AR" dirty="0"/>
          </a:p>
        </p:txBody>
      </p:sp>
      <p:pic>
        <p:nvPicPr>
          <p:cNvPr id="6" name="Picture 6" descr="http://ih0.redbubble.net/image.13710650.1031/sticker,375x360.u8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2345265"/>
            <a:ext cx="2031999" cy="195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AR" dirty="0" smtClean="0"/>
              <a:t>MVC es el acrónimo de </a:t>
            </a:r>
            <a:r>
              <a:rPr lang="es-AR" dirty="0" err="1" smtClean="0"/>
              <a:t>Model</a:t>
            </a:r>
            <a:r>
              <a:rPr lang="es-AR" dirty="0" smtClean="0"/>
              <a:t> – View – </a:t>
            </a:r>
            <a:r>
              <a:rPr lang="es-AR" dirty="0" err="1" smtClean="0"/>
              <a:t>Controller</a:t>
            </a:r>
            <a:r>
              <a:rPr lang="es-AR" dirty="0" smtClean="0"/>
              <a:t>, un patrón de arquitectura creado para separar la lógica de datos y negocios, de la de presentación, y de la lógica de eventos e interacción.</a:t>
            </a:r>
          </a:p>
          <a:p>
            <a:pPr algn="just"/>
            <a:r>
              <a:rPr lang="es-AR" dirty="0" smtClean="0"/>
              <a:t>Angular fue diseñado con esos principios y provee las siguientes abstracciones:</a:t>
            </a:r>
          </a:p>
          <a:p>
            <a:pPr lvl="1" algn="just"/>
            <a:r>
              <a:rPr lang="es-AR" dirty="0" smtClean="0"/>
              <a:t>La vista esta representada por el DOM.</a:t>
            </a:r>
          </a:p>
          <a:p>
            <a:pPr lvl="1"/>
            <a:r>
              <a:rPr lang="es-AR" dirty="0" smtClean="0"/>
              <a:t>Los </a:t>
            </a:r>
            <a:r>
              <a:rPr lang="es-AR" dirty="0" err="1" smtClean="0"/>
              <a:t>controllers</a:t>
            </a:r>
            <a:r>
              <a:rPr lang="es-AR" dirty="0" smtClean="0"/>
              <a:t> son clases de </a:t>
            </a:r>
            <a:r>
              <a:rPr lang="es-AR" dirty="0" err="1" smtClean="0"/>
              <a:t>javascript</a:t>
            </a:r>
            <a:r>
              <a:rPr lang="es-AR" dirty="0" smtClean="0"/>
              <a:t>.</a:t>
            </a:r>
          </a:p>
          <a:p>
            <a:pPr lvl="1"/>
            <a:r>
              <a:rPr lang="es-AR" dirty="0" smtClean="0"/>
              <a:t>El modelo se encuentra almacenado en objetos de </a:t>
            </a:r>
            <a:r>
              <a:rPr lang="es-AR" dirty="0" err="1" smtClean="0"/>
              <a:t>javascript</a:t>
            </a:r>
            <a:r>
              <a:rPr lang="es-AR" dirty="0" smtClean="0"/>
              <a:t>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s-AR" dirty="0"/>
          </a:p>
        </p:txBody>
      </p:sp>
      <p:sp>
        <p:nvSpPr>
          <p:cNvPr id="10" name="AutoShape 2" descr="data:image/jpeg;base64,/9j/4AAQSkZJRgABAQAAAQABAAD/2wCEAAkGBxQSEREQDRMUFhUXFhUSGBIRExQXFhcWGxUXIhoXFBQZHCggGBomHRcXIjYhJSkrLjAxGh8zODMwQygtMDcBCgoKDg0OGhAQGzckICAuLC0uNzA2LS0sLCwsLCwsLSwsLCwsLCw0LCwsLCwsLCwsLCwsLCwsLCwsLCwsLCwsLP/AABEIAGYAZgMBEQACEQEDEQH/xAAbAAACAwEBAQAAAAAAAAAAAAAAAQQFBgMHAv/EADkQAAEDAgMDCAgFBQAAAAAAAAEAAgMEEQUSIQYTMSJBUVJhgZLRBxRCU2JxkbFDcqGisiUyY2Sj/8QAGQEBAQEBAQEAAAAAAAAAAAAAAAEEAgMF/8QAKhEAAgIBAgQFBAMAAAAAAAAAAAECEQMEEiExQVETMjOBoTRSsfAjYXH/2gAMAwEAAhEDEQA/APcUAIAQCzDpQBmHSEAZh0hAGYdIQBmHSEA0AIAQAgBACAEBHq5LWA50BFCgGgBUBZAV+Pm1PIR1SgOezG0O8AhnPL4Ncfa7D8X3QGlQAgBACAEAICLWcQgOCgBUDUAKgrtoGk08oHVP2QGBgk4EKFN5s1j+8AinPL4Ncfa7D8X3VIaNACAEAIAQEWr4jvQHBQAqBoAQCc24sUBmqzZQFxdC/KDrlIuO5QHwzZl4/EH0PmqDW4XnyBsrg5w0zAWuO3tQExACAEAICLWcQgOCgBUDUAKgEAIBKAk0nAqgkIAQAgMrj+LPEzomvyMYBmI4klb9Pijt3NW2fN1Oae/anSRVTYjo1z5pLOJa1xuA484abansXvsjdUjO5zq7YR1mYhrJJXE8A3MT9AFXCK4tIinJ8E2KGuD77uWV1tDkzOt87DRTbHsi7p938nTfu60/hf5JUOy+Bc+7+TmK3lFoklzDi3lZh822um2POkN0+Vv5EcQAJBmkBHEEm4+Y5ldkX0RHOS5yY3VthmdLKG9Y5gO42sptjypDdOrt/InV4Dc5lkDbhuY5suY8G5rWv2JtjdUi7p1dsbcUA4TyDvPkr4cftRPEl9zL3ZrE3vkdDI7OMudr+y9uPesmpxRS3LgbNJmlJuMnZo1jN4IDyzbOptWTN/Kf2hfV03po+Rql/IyxxekknwmkFPG57hNC+zBcgCQ3P0WdSUdQ2zUouWnSR02Lw+dlTmmhexuRwzOFhfTRd6nJCUKTPPS4pxyW0UNPtBLSz1zIC0B1TK4hzQdbjgu44o5IR3HOTLPHklt6mp2h2jmhoqOojLc0r2NeS24sWOJsObUBZseKLyuL5GmeWSxKS5kHYuuNRXy1EtjIYAy4Fhla64AHzc76r11EFDGlHueWnyynkuXYibZRbyqoamEaVLPVjbrtddnfZ0n0TTT2qSfTiXVQ3bWuvAv9tpmHDcRhZ+DDkPYcjXDvsWlZ8V+JFvqzTOtjXYz9e++z8jvjYe8VLFol9Sv3oZcf079/yZ41a2nz6NR6PKjNUuHRE7+TVl1fk9zZo/U9j0ZfNPpggPFfSFUWxCcfk/iF9XTemj5WpX8jL+vxWWDA6WaneWOzxNzNtfKZDcarOoqWdpmlSccCaPj0e7SVFRWbqeZz27t7spta4troO1danFCMLSONNknKdNmNx2oy1lYP9iT7hacPkR4Z/UZr9spP6RhzviiP/Nyy4vXl7mnJ6C9jh6KZ81XKP8R/kF3q/Ijz0nnZf7BhlVTNE2rqSsmc3sOZ5aT2Wf8AtWfNcHw6pGrE1JO+jKf17f4Xj097h809j8LY42tt2WaF3t25MaOVLdGf+hSU8k+zsjIGOe8v0YwXcbVLSbD5AldTaWot/vA8sab09L+/yZifB6tjXPkppg1oLi4sNgBxJ7FqWWD6mXwZ9i+9FFRmrH2P4Lj+5i8dX5Pc9tJ5/Y9aXzT6QIDw/wBLWHSxVrp8jjHI1pa8AkXAsWkjgdL96+lpZpwrsfP1MHvsydRtBM6BlLJI7csOdsZAAB+drkC691CO7cuZ4uctu18jnhePSU0gmpn5HgEZhY6HiCDoQrKCkqZIycXaI82IF7nPe67nOLnOPEuJ1JXSVKkR8XbJdXtHNLDFTyyl0URuxhtppbjxNgTxXCxxUnJLizpzk47W+AsK2hlpnmSmkLHFpaSLHQ81irOCmqZIycXaOmF7Tz04lbTTOYJL57WNzrrcjQ6nUKSxRlVrkWOSUbp8zjTY/JHBLSxyEQyWzx6WNrc/EcBwVcE2pNcUFOSTSfMlYZthU07N3TTuYy5dlGUi54kXC5lihJ20I5JRVJkqXbmukY5jqmRzXAtcAG8CNRcN0XPgY10OvFyPqa70LYbLvpalzC2IRmJpcCMzi5p5N+IAb+q8NXNbVE9tLB7nI9eWA3AgE5oIsQCOgoCmxinZmZyGcD7LekditslIhNgj92zwN8ktikdBTx+7Z4G+SWxSPoU0fu2eBvklsUh+rR+7Z4G+SWxSD1aP3bPA3yS2KQjTR+7Z4G+SWxSPg08fu2eBvklsUiwwmnZZ3IZxHst8ktikWbRbQfooUaAEAICox1v9jhw1B/RAVjZEB0bIgPsSIB7xALeIBGRAc3SIC3wVvILjznTuQFigBAfEt7aICsnZNzICHLDOdDqEBGNFL1UAvVpeqgFuJuqEAbmbqj6IB7ibqhAP1aXqhAMUcvVQEuOKdATaZsvtICxCAaAEAIBWQBZAGUIAyhAGUIAsgCyAaAEA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9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/>
              <a:t>Definition</a:t>
            </a:r>
          </a:p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 err="1"/>
              <a:t>angular.module.factory</a:t>
            </a:r>
            <a:endParaRPr lang="en-US" sz="2400" dirty="0"/>
          </a:p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/>
              <a:t>Creating a service on top of $http</a:t>
            </a:r>
          </a:p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/>
              <a:t>Using services in controllers/angular artifacts</a:t>
            </a:r>
          </a:p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 err="1"/>
              <a:t>Minification</a:t>
            </a:r>
            <a:r>
              <a:rPr lang="en-US" sz="2400" dirty="0"/>
              <a:t> issues on injection</a:t>
            </a:r>
          </a:p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/>
              <a:t>$timeout</a:t>
            </a:r>
          </a:p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/>
              <a:t>$</a:t>
            </a:r>
            <a:r>
              <a:rPr lang="en-US" sz="2400" dirty="0" err="1"/>
              <a:t>timeout.cancel</a:t>
            </a:r>
            <a:endParaRPr lang="en-US" sz="2400" dirty="0"/>
          </a:p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/>
              <a:t>Example sharing data across controllers</a:t>
            </a:r>
          </a:p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/>
              <a:t>Refactor of previous </a:t>
            </a:r>
            <a:r>
              <a:rPr lang="en-US" sz="2400" dirty="0" err="1"/>
              <a:t>ng</a:t>
            </a:r>
            <a:r>
              <a:rPr lang="en-US" sz="2400" dirty="0"/>
              <a:t>-controller </a:t>
            </a:r>
            <a:r>
              <a:rPr lang="en-US" sz="2000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16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/>
              <a:t>Definition</a:t>
            </a:r>
          </a:p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/>
              <a:t>Partial Views</a:t>
            </a:r>
          </a:p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/>
              <a:t>Setting routes</a:t>
            </a:r>
          </a:p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/>
              <a:t>Ng-view</a:t>
            </a:r>
          </a:p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/>
              <a:t>$</a:t>
            </a:r>
            <a:r>
              <a:rPr lang="en-US" sz="2400" dirty="0" err="1"/>
              <a:t>routeProvider</a:t>
            </a:r>
            <a:endParaRPr lang="en-US" sz="2400" dirty="0"/>
          </a:p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/>
              <a:t>When(route, </a:t>
            </a:r>
            <a:r>
              <a:rPr lang="en-US" sz="2400" dirty="0" err="1"/>
              <a:t>config</a:t>
            </a:r>
            <a:r>
              <a:rPr lang="en-US" sz="2400" dirty="0"/>
              <a:t>)</a:t>
            </a:r>
          </a:p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/>
              <a:t>Otherwise</a:t>
            </a:r>
          </a:p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297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/>
              <a:t>Template</a:t>
            </a:r>
          </a:p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 err="1"/>
              <a:t>TemplateUrl</a:t>
            </a:r>
            <a:endParaRPr lang="en-US" sz="2400" dirty="0"/>
          </a:p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/>
              <a:t>$</a:t>
            </a:r>
            <a:r>
              <a:rPr lang="en-US" sz="2400" dirty="0" err="1"/>
              <a:t>templateCache</a:t>
            </a:r>
            <a:endParaRPr lang="en-US" sz="2400" dirty="0"/>
          </a:p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/>
              <a:t>$</a:t>
            </a:r>
            <a:r>
              <a:rPr lang="en-US" sz="2400" dirty="0" err="1"/>
              <a:t>routeParams</a:t>
            </a:r>
            <a:endParaRPr lang="en-US" sz="2400" dirty="0"/>
          </a:p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164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/>
              <a:t>Definition</a:t>
            </a:r>
          </a:p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/>
              <a:t>Pipe</a:t>
            </a:r>
          </a:p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/>
              <a:t>$filter</a:t>
            </a:r>
          </a:p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/>
              <a:t>Multiple filters</a:t>
            </a:r>
          </a:p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/>
              <a:t>Date, currency</a:t>
            </a:r>
          </a:p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/>
              <a:t>Filter</a:t>
            </a:r>
          </a:p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 err="1"/>
              <a:t>Json</a:t>
            </a:r>
            <a:endParaRPr lang="en-US" sz="2400" dirty="0"/>
          </a:p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 err="1" smtClean="0"/>
              <a:t>LimitTo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5161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/>
              <a:t>Lowercase</a:t>
            </a:r>
          </a:p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/>
              <a:t>Number</a:t>
            </a:r>
          </a:p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 err="1"/>
              <a:t>Orderby</a:t>
            </a:r>
            <a:endParaRPr lang="en-US" sz="2400" dirty="0"/>
          </a:p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/>
              <a:t>Uppercase</a:t>
            </a:r>
          </a:p>
          <a:p>
            <a:pPr marL="342900" lvl="1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/>
              <a:t>Create your own </a:t>
            </a:r>
            <a:r>
              <a:rPr lang="en-US" sz="2400" dirty="0">
                <a:solidFill>
                  <a:schemeClr val="bg1"/>
                </a:solidFill>
              </a:rPr>
              <a:t>filter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850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9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AR" dirty="0" smtClean="0"/>
              <a:t>Con el transcurso del tiempo, la mezcla entre datos y </a:t>
            </a:r>
            <a:r>
              <a:rPr lang="es-AR" dirty="0" err="1" smtClean="0"/>
              <a:t>html</a:t>
            </a:r>
            <a:r>
              <a:rPr lang="es-AR" dirty="0" smtClean="0"/>
              <a:t> fue trasladada al </a:t>
            </a:r>
            <a:r>
              <a:rPr lang="es-AR" dirty="0" err="1" smtClean="0"/>
              <a:t>html</a:t>
            </a:r>
            <a:r>
              <a:rPr lang="es-AR" dirty="0" smtClean="0"/>
              <a:t>, y emergieron las distintas alternativas de </a:t>
            </a:r>
            <a:r>
              <a:rPr lang="es-AR" dirty="0" err="1" smtClean="0"/>
              <a:t>client</a:t>
            </a:r>
            <a:r>
              <a:rPr lang="es-AR" dirty="0" smtClean="0"/>
              <a:t> </a:t>
            </a:r>
            <a:r>
              <a:rPr lang="es-AR" dirty="0" err="1" smtClean="0"/>
              <a:t>side</a:t>
            </a:r>
            <a:r>
              <a:rPr lang="es-AR" dirty="0" smtClean="0"/>
              <a:t> </a:t>
            </a:r>
            <a:r>
              <a:rPr lang="es-AR" dirty="0" err="1" smtClean="0"/>
              <a:t>templates</a:t>
            </a:r>
            <a:r>
              <a:rPr lang="es-AR" dirty="0" smtClean="0"/>
              <a:t>.</a:t>
            </a:r>
          </a:p>
          <a:p>
            <a:pPr algn="just"/>
            <a:r>
              <a:rPr lang="es-AR" dirty="0" smtClean="0"/>
              <a:t>Muchos de ellos como </a:t>
            </a:r>
            <a:r>
              <a:rPr lang="es-AR" dirty="0" err="1" smtClean="0"/>
              <a:t>plugins</a:t>
            </a:r>
            <a:r>
              <a:rPr lang="es-AR" dirty="0" smtClean="0"/>
              <a:t> de </a:t>
            </a:r>
            <a:r>
              <a:rPr lang="es-AR" dirty="0" err="1" smtClean="0"/>
              <a:t>jQuery</a:t>
            </a:r>
            <a:r>
              <a:rPr lang="es-AR" dirty="0" smtClean="0"/>
              <a:t> (ex: </a:t>
            </a:r>
            <a:r>
              <a:rPr lang="es-AR" dirty="0" err="1" smtClean="0"/>
              <a:t>jquery-tmpl</a:t>
            </a:r>
            <a:r>
              <a:rPr lang="es-AR" dirty="0" smtClean="0"/>
              <a:t>).</a:t>
            </a:r>
          </a:p>
          <a:p>
            <a:pPr algn="just"/>
            <a:r>
              <a:rPr lang="es-AR" dirty="0" smtClean="0"/>
              <a:t>La mayoría de estos </a:t>
            </a:r>
            <a:r>
              <a:rPr lang="es-AR" dirty="0" err="1" smtClean="0"/>
              <a:t>plugins</a:t>
            </a:r>
            <a:r>
              <a:rPr lang="es-AR" dirty="0" smtClean="0"/>
              <a:t> consistían en un elemento del DOM oculto (</a:t>
            </a:r>
            <a:r>
              <a:rPr lang="es-AR" dirty="0" err="1" smtClean="0"/>
              <a:t>textareas</a:t>
            </a:r>
            <a:r>
              <a:rPr lang="es-AR" dirty="0" smtClean="0"/>
              <a:t>, </a:t>
            </a:r>
            <a:r>
              <a:rPr lang="es-AR" dirty="0" err="1" smtClean="0"/>
              <a:t>paragraphs</a:t>
            </a:r>
            <a:r>
              <a:rPr lang="es-AR" dirty="0" smtClean="0"/>
              <a:t>) con el texto del </a:t>
            </a:r>
            <a:r>
              <a:rPr lang="es-AR" dirty="0" err="1" smtClean="0"/>
              <a:t>template</a:t>
            </a:r>
            <a:r>
              <a:rPr lang="es-AR" dirty="0" smtClean="0"/>
              <a:t>, mas algunos </a:t>
            </a:r>
            <a:r>
              <a:rPr lang="es-AR" dirty="0" err="1" smtClean="0"/>
              <a:t>placeholders</a:t>
            </a:r>
            <a:r>
              <a:rPr lang="es-AR" dirty="0" smtClean="0"/>
              <a:t> para indicar donde irían los datos. Luego esto, sumado a los datos y la ejecución de un método brindarían el resultado final.</a:t>
            </a:r>
          </a:p>
          <a:p>
            <a:pPr algn="just"/>
            <a:r>
              <a:rPr lang="es-AR" dirty="0" smtClean="0"/>
              <a:t>Hasta ahí todo genial, </a:t>
            </a:r>
            <a:r>
              <a:rPr lang="es-AR" dirty="0" err="1" smtClean="0"/>
              <a:t>perooooo</a:t>
            </a:r>
            <a:r>
              <a:rPr lang="es-AR" dirty="0" smtClean="0"/>
              <a:t>… que pasa cuando nuestros datos cambian en el navegador? O cuando el </a:t>
            </a:r>
            <a:r>
              <a:rPr lang="es-AR" dirty="0" err="1" smtClean="0"/>
              <a:t>html</a:t>
            </a:r>
            <a:r>
              <a:rPr lang="es-AR" dirty="0" smtClean="0"/>
              <a:t> generado sirve para cambiar los datos (inputs)??</a:t>
            </a:r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Data-Binding</a:t>
            </a:r>
            <a:endParaRPr lang="es-AR" dirty="0"/>
          </a:p>
        </p:txBody>
      </p:sp>
      <p:sp>
        <p:nvSpPr>
          <p:cNvPr id="10" name="AutoShape 2" descr="data:image/jpeg;base64,/9j/4AAQSkZJRgABAQAAAQABAAD/2wCEAAkGBxQSEREQDRMUFhUXFhUSGBIRExQXFhcWGxUXIhoXFBQZHCggGBomHRcXIjYhJSkrLjAxGh8zODMwQygtMDcBCgoKDg0OGhAQGzckICAuLC0uNzA2LS0sLCwsLCwsLSwsLCwsLCw0LCwsLCwsLCwsLCwsLCwsLCwsLCwsLCwsLP/AABEIAGYAZgMBEQACEQEDEQH/xAAbAAACAwEBAQAAAAAAAAAAAAAAAQQFBgMHAv/EADkQAAEDAgMDCAgFBQAAAAAAAAEAAgMEEQUSIQYTMSJBUVJhgZLRBxRCU2JxkbFDcqGisiUyY2Sj/8QAGQEBAQEBAQEAAAAAAAAAAAAAAAEEAgMF/8QAKhEAAgIBAgQFBAMAAAAAAAAAAAECEQMEEiExQVETMjOBoTRSsfAjYXH/2gAMAwEAAhEDEQA/APcUAIAQCzDpQBmHSEAZh0hAGYdIQBmHSEA0AIAQAgBACAEBHq5LWA50BFCgGgBUBZAV+Pm1PIR1SgOezG0O8AhnPL4Ncfa7D8X3QGlQAgBACAEAICLWcQgOCgBUDUAKgrtoGk08oHVP2QGBgk4EKFN5s1j+8AinPL4Ncfa7D8X3VIaNACAEAIAQEWr4jvQHBQAqBoAQCc24sUBmqzZQFxdC/KDrlIuO5QHwzZl4/EH0PmqDW4XnyBsrg5w0zAWuO3tQExACAEAICLWcQgOCgBUDUAKgEAIBKAk0nAqgkIAQAgMrj+LPEzomvyMYBmI4klb9Pijt3NW2fN1Oae/anSRVTYjo1z5pLOJa1xuA484abansXvsjdUjO5zq7YR1mYhrJJXE8A3MT9AFXCK4tIinJ8E2KGuD77uWV1tDkzOt87DRTbHsi7p938nTfu60/hf5JUOy+Bc+7+TmK3lFoklzDi3lZh822um2POkN0+Vv5EcQAJBmkBHEEm4+Y5ldkX0RHOS5yY3VthmdLKG9Y5gO42sptjypDdOrt/InV4Dc5lkDbhuY5suY8G5rWv2JtjdUi7p1dsbcUA4TyDvPkr4cftRPEl9zL3ZrE3vkdDI7OMudr+y9uPesmpxRS3LgbNJmlJuMnZo1jN4IDyzbOptWTN/Kf2hfV03po+Rql/IyxxekknwmkFPG57hNC+zBcgCQ3P0WdSUdQ2zUouWnSR02Lw+dlTmmhexuRwzOFhfTRd6nJCUKTPPS4pxyW0UNPtBLSz1zIC0B1TK4hzQdbjgu44o5IR3HOTLPHklt6mp2h2jmhoqOojLc0r2NeS24sWOJsObUBZseKLyuL5GmeWSxKS5kHYuuNRXy1EtjIYAy4Fhla64AHzc76r11EFDGlHueWnyynkuXYibZRbyqoamEaVLPVjbrtddnfZ0n0TTT2qSfTiXVQ3bWuvAv9tpmHDcRhZ+DDkPYcjXDvsWlZ8V+JFvqzTOtjXYz9e++z8jvjYe8VLFol9Sv3oZcf079/yZ41a2nz6NR6PKjNUuHRE7+TVl1fk9zZo/U9j0ZfNPpggPFfSFUWxCcfk/iF9XTemj5WpX8jL+vxWWDA6WaneWOzxNzNtfKZDcarOoqWdpmlSccCaPj0e7SVFRWbqeZz27t7spta4troO1danFCMLSONNknKdNmNx2oy1lYP9iT7hacPkR4Z/UZr9spP6RhzviiP/Nyy4vXl7mnJ6C9jh6KZ81XKP8R/kF3q/Ijz0nnZf7BhlVTNE2rqSsmc3sOZ5aT2Wf8AtWfNcHw6pGrE1JO+jKf17f4Xj097h809j8LY42tt2WaF3t25MaOVLdGf+hSU8k+zsjIGOe8v0YwXcbVLSbD5AldTaWot/vA8sab09L+/yZifB6tjXPkppg1oLi4sNgBxJ7FqWWD6mXwZ9i+9FFRmrH2P4Lj+5i8dX5Pc9tJ5/Y9aXzT6QIDw/wBLWHSxVrp8jjHI1pa8AkXAsWkjgdL96+lpZpwrsfP1MHvsydRtBM6BlLJI7csOdsZAAB+drkC691CO7cuZ4uctu18jnhePSU0gmpn5HgEZhY6HiCDoQrKCkqZIycXaI82IF7nPe67nOLnOPEuJ1JXSVKkR8XbJdXtHNLDFTyyl0URuxhtppbjxNgTxXCxxUnJLizpzk47W+AsK2hlpnmSmkLHFpaSLHQ81irOCmqZIycXaOmF7Tz04lbTTOYJL57WNzrrcjQ6nUKSxRlVrkWOSUbp8zjTY/JHBLSxyEQyWzx6WNrc/EcBwVcE2pNcUFOSTSfMlYZthU07N3TTuYy5dlGUi54kXC5lihJ20I5JRVJkqXbmukY5jqmRzXAtcAG8CNRcN0XPgY10OvFyPqa70LYbLvpalzC2IRmJpcCMzi5p5N+IAb+q8NXNbVE9tLB7nI9eWA3AgE5oIsQCOgoCmxinZmZyGcD7LekditslIhNgj92zwN8ktikdBTx+7Z4G+SWxSPoU0fu2eBvklsUh+rR+7Z4G+SWxSD1aP3bPA3yS2KQjTR+7Z4G+SWxSPg08fu2eBvklsUiwwmnZZ3IZxHst8ktikWbRbQfooUaAEAICox1v9jhw1B/RAVjZEB0bIgPsSIB7xALeIBGRAc3SIC3wVvILjznTuQFigBAfEt7aICsnZNzICHLDOdDqEBGNFL1UAvVpeqgFuJuqEAbmbqj6IB7ibqhAP1aXqhAMUcvVQEuOKdATaZsvtICxCAaAEAIBWQBZAGUIAyhAGUIAsgCyAaAEA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6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idx="10"/>
          </p:nvPr>
        </p:nvSpPr>
        <p:spPr/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smtClean="0"/>
              <a:t>Appendix 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181836"/>
            <a:ext cx="8492836" cy="3146425"/>
          </a:xfrm>
        </p:spPr>
        <p:txBody>
          <a:bodyPr/>
          <a:lstStyle/>
          <a:p>
            <a:r>
              <a:rPr lang="en-US" dirty="0" smtClean="0"/>
              <a:t>Performance Benchmarks</a:t>
            </a:r>
          </a:p>
          <a:p>
            <a:pPr lvl="1"/>
            <a:r>
              <a:rPr lang="en-US" dirty="0" smtClean="0"/>
              <a:t>Backbone </a:t>
            </a:r>
            <a:r>
              <a:rPr lang="en-US" dirty="0" err="1" smtClean="0"/>
              <a:t>vs</a:t>
            </a:r>
            <a:r>
              <a:rPr lang="en-US" dirty="0" smtClean="0"/>
              <a:t> Ember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://jsfiddle.net/jashkenas/CGSd5/</a:t>
            </a:r>
            <a:endParaRPr lang="en-US" dirty="0" smtClean="0"/>
          </a:p>
          <a:p>
            <a:pPr lvl="1"/>
            <a:r>
              <a:rPr lang="en-US" dirty="0" smtClean="0"/>
              <a:t>Backbone </a:t>
            </a:r>
            <a:r>
              <a:rPr lang="en-US" dirty="0" err="1" smtClean="0"/>
              <a:t>vs</a:t>
            </a:r>
            <a:r>
              <a:rPr lang="en-US" dirty="0" smtClean="0"/>
              <a:t> Ember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r>
              <a:rPr lang="en-US" dirty="0">
                <a:hlinkClick r:id="rId4"/>
              </a:rPr>
              <a:t> http://jsfiddle.net/mhevery/vYknU/23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Another benchmark and the point of view of </a:t>
            </a:r>
            <a:r>
              <a:rPr lang="en-US" dirty="0" err="1" smtClean="0"/>
              <a:t>Misko</a:t>
            </a:r>
            <a:r>
              <a:rPr lang="en-US" dirty="0" smtClean="0"/>
              <a:t> </a:t>
            </a:r>
            <a:r>
              <a:rPr lang="en-US" dirty="0" err="1" smtClean="0"/>
              <a:t>Hevery</a:t>
            </a:r>
            <a:r>
              <a:rPr lang="en-US" dirty="0" smtClean="0"/>
              <a:t> (Angular </a:t>
            </a:r>
            <a:r>
              <a:rPr lang="en-US" dirty="0" err="1" smtClean="0"/>
              <a:t>Dev</a:t>
            </a:r>
            <a:r>
              <a:rPr lang="en-US" dirty="0" smtClean="0"/>
              <a:t>) </a:t>
            </a:r>
            <a:r>
              <a:rPr lang="en-US" dirty="0">
                <a:hlinkClick r:id="rId5"/>
              </a:rPr>
              <a:t>https://groups.google.com/forum/#!</a:t>
            </a:r>
            <a:r>
              <a:rPr lang="en-US" dirty="0" smtClean="0">
                <a:hlinkClick r:id="rId5"/>
              </a:rPr>
              <a:t>topic/angular/95Jctop_nJ4</a:t>
            </a:r>
            <a:endParaRPr lang="en-US" dirty="0" smtClean="0"/>
          </a:p>
          <a:p>
            <a:pPr lvl="1"/>
            <a:r>
              <a:rPr lang="en-US" dirty="0" smtClean="0"/>
              <a:t>Complexity of several TODOMVC implementations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http://blog.coderstats.net/todomvc-complexity/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341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4566822" y="1037960"/>
            <a:ext cx="1423590" cy="0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4574123" y="1260584"/>
            <a:ext cx="1416289" cy="0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6462231" y="811307"/>
            <a:ext cx="0" cy="772654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86348" y="811307"/>
            <a:ext cx="0" cy="772654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89877" y="811307"/>
            <a:ext cx="0" cy="772654"/>
          </a:xfrm>
          <a:prstGeom prst="line">
            <a:avLst/>
          </a:prstGeom>
          <a:ln w="12700" cmpd="sng">
            <a:solidFill>
              <a:srgbClr val="F37037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562058" y="1583961"/>
            <a:ext cx="1428354" cy="0"/>
          </a:xfrm>
          <a:prstGeom prst="line">
            <a:avLst/>
          </a:prstGeom>
          <a:ln w="12700" cmpd="sng">
            <a:solidFill>
              <a:srgbClr val="F37037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n 8"/>
          <p:cNvSpPr/>
          <p:nvPr/>
        </p:nvSpPr>
        <p:spPr>
          <a:xfrm>
            <a:off x="7295814" y="953040"/>
            <a:ext cx="346969" cy="555173"/>
          </a:xfrm>
          <a:prstGeom prst="can">
            <a:avLst/>
          </a:prstGeom>
          <a:solidFill>
            <a:srgbClr val="6D6E71"/>
          </a:solidFill>
          <a:ln>
            <a:solidFill>
              <a:srgbClr val="61626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02350" y="952965"/>
            <a:ext cx="660120" cy="555173"/>
          </a:xfrm>
          <a:prstGeom prst="rect">
            <a:avLst/>
          </a:prstGeom>
          <a:solidFill>
            <a:srgbClr val="F370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7037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13953" y="952965"/>
            <a:ext cx="660120" cy="555173"/>
          </a:xfrm>
          <a:prstGeom prst="rect">
            <a:avLst/>
          </a:prstGeom>
          <a:solidFill>
            <a:srgbClr val="E6E7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E7E8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9965" y="952965"/>
            <a:ext cx="660120" cy="555173"/>
          </a:xfrm>
          <a:prstGeom prst="rect">
            <a:avLst/>
          </a:prstGeom>
          <a:solidFill>
            <a:srgbClr val="6D6E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D6E7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186" y="952965"/>
            <a:ext cx="660120" cy="55517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D6E7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5358" y="3967276"/>
            <a:ext cx="2777111" cy="457200"/>
          </a:xfrm>
          <a:prstGeom prst="rect">
            <a:avLst/>
          </a:prstGeom>
          <a:solidFill>
            <a:srgbClr val="F370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Chart Element</a:t>
            </a:r>
            <a:r>
              <a:rPr lang="en-US" sz="1600" baseline="0" dirty="0" smtClean="0">
                <a:solidFill>
                  <a:schemeClr val="bg1"/>
                </a:solidFill>
              </a:rPr>
              <a:t> 4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5358" y="3366706"/>
            <a:ext cx="2777111" cy="457200"/>
          </a:xfrm>
          <a:prstGeom prst="rect">
            <a:avLst/>
          </a:prstGeom>
          <a:solidFill>
            <a:srgbClr val="E6E7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Chart Element</a:t>
            </a:r>
            <a:r>
              <a:rPr lang="en-US" sz="1600" baseline="0" dirty="0" smtClean="0">
                <a:solidFill>
                  <a:schemeClr val="tx1"/>
                </a:solidFill>
              </a:rPr>
              <a:t> 3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5358" y="2766136"/>
            <a:ext cx="2777111" cy="457200"/>
          </a:xfrm>
          <a:prstGeom prst="rect">
            <a:avLst/>
          </a:prstGeom>
          <a:solidFill>
            <a:srgbClr val="6D6E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Chart Element</a:t>
            </a:r>
            <a:r>
              <a:rPr lang="en-US" sz="1600" baseline="0" dirty="0" smtClean="0">
                <a:solidFill>
                  <a:schemeClr val="bg1"/>
                </a:solidFill>
              </a:rPr>
              <a:t> 2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5358" y="2165566"/>
            <a:ext cx="2777111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Chart Element</a:t>
            </a:r>
            <a:r>
              <a:rPr lang="en-US" sz="1600" baseline="0" dirty="0" smtClean="0">
                <a:solidFill>
                  <a:schemeClr val="bg1"/>
                </a:solidFill>
              </a:rPr>
              <a:t> 1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7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4109410" y="1354463"/>
            <a:ext cx="876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Applications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6863510" y="1354463"/>
            <a:ext cx="535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Cloud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7890219" y="1354463"/>
            <a:ext cx="897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Connections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1733542" y="2605735"/>
            <a:ext cx="65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Desktop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2994169" y="3925574"/>
            <a:ext cx="63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rgbClr val="6D6E71"/>
                </a:solidFill>
                <a:latin typeface="Arial"/>
                <a:cs typeface="NeueHaasGroteskText W01"/>
              </a:rPr>
              <a:t>Support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5492693" y="2605735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Mobile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4282027" y="3925574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Tablet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6762573" y="2605735"/>
            <a:ext cx="595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People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8036162" y="2605735"/>
            <a:ext cx="605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Person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445985" y="3925574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Server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12" name="TextBox 15"/>
          <p:cNvSpPr txBox="1"/>
          <p:nvPr/>
        </p:nvSpPr>
        <p:spPr>
          <a:xfrm>
            <a:off x="420180" y="1354463"/>
            <a:ext cx="63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Adapter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13" name="TextBox 16"/>
          <p:cNvSpPr txBox="1"/>
          <p:nvPr/>
        </p:nvSpPr>
        <p:spPr>
          <a:xfrm>
            <a:off x="1735626" y="1354463"/>
            <a:ext cx="650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Android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3045622" y="1354463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Apple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5265064" y="1354463"/>
            <a:ext cx="12609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Customer Location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356217" y="2605735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Database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17" name="TextBox 20"/>
          <p:cNvSpPr txBox="1"/>
          <p:nvPr/>
        </p:nvSpPr>
        <p:spPr>
          <a:xfrm>
            <a:off x="2769905" y="260573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Flat Screen TV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18" name="TextBox 21"/>
          <p:cNvSpPr txBox="1"/>
          <p:nvPr/>
        </p:nvSpPr>
        <p:spPr>
          <a:xfrm>
            <a:off x="1603280" y="3925574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Set-Top Box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19" name="TextBox 22"/>
          <p:cNvSpPr txBox="1"/>
          <p:nvPr/>
        </p:nvSpPr>
        <p:spPr>
          <a:xfrm>
            <a:off x="5419917" y="3925574"/>
            <a:ext cx="727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Windows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pic>
        <p:nvPicPr>
          <p:cNvPr id="20" name="Picture 19" descr="adap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290" y="1103763"/>
            <a:ext cx="345205" cy="243265"/>
          </a:xfrm>
          <a:prstGeom prst="rect">
            <a:avLst/>
          </a:prstGeom>
        </p:spPr>
      </p:pic>
      <p:pic>
        <p:nvPicPr>
          <p:cNvPr id="21" name="Picture 20" descr="androi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1479" y="1006942"/>
            <a:ext cx="296551" cy="347521"/>
          </a:xfrm>
          <a:prstGeom prst="rect">
            <a:avLst/>
          </a:prstGeom>
        </p:spPr>
      </p:pic>
      <p:pic>
        <p:nvPicPr>
          <p:cNvPr id="22" name="Picture 21" descr="appl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812" y="971705"/>
            <a:ext cx="322037" cy="375323"/>
          </a:xfrm>
          <a:prstGeom prst="rect">
            <a:avLst/>
          </a:prstGeom>
        </p:spPr>
      </p:pic>
      <p:pic>
        <p:nvPicPr>
          <p:cNvPr id="23" name="Picture 22" descr="applications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8374" y="1050961"/>
            <a:ext cx="345205" cy="340571"/>
          </a:xfrm>
          <a:prstGeom prst="rect">
            <a:avLst/>
          </a:prstGeom>
        </p:spPr>
      </p:pic>
      <p:pic>
        <p:nvPicPr>
          <p:cNvPr id="24" name="Picture 23" descr="cloud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026" y="1086776"/>
            <a:ext cx="345204" cy="227047"/>
          </a:xfrm>
          <a:prstGeom prst="rect">
            <a:avLst/>
          </a:prstGeom>
        </p:spPr>
      </p:pic>
      <p:pic>
        <p:nvPicPr>
          <p:cNvPr id="25" name="Picture 24" descr="connections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2685" y="1031942"/>
            <a:ext cx="340571" cy="315086"/>
          </a:xfrm>
          <a:prstGeom prst="rect">
            <a:avLst/>
          </a:prstGeom>
        </p:spPr>
      </p:pic>
      <p:pic>
        <p:nvPicPr>
          <p:cNvPr id="26" name="Picture 25" descr="customer_location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6828" y="1050961"/>
            <a:ext cx="345204" cy="303502"/>
          </a:xfrm>
          <a:prstGeom prst="rect">
            <a:avLst/>
          </a:prstGeom>
        </p:spPr>
      </p:pic>
      <p:pic>
        <p:nvPicPr>
          <p:cNvPr id="27" name="Picture 26" descr="database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747" y="3560835"/>
            <a:ext cx="240948" cy="347521"/>
          </a:xfrm>
          <a:prstGeom prst="rect">
            <a:avLst/>
          </a:prstGeom>
        </p:spPr>
      </p:pic>
      <p:pic>
        <p:nvPicPr>
          <p:cNvPr id="28" name="Picture 27" descr="desktop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153" y="2346252"/>
            <a:ext cx="322037" cy="259483"/>
          </a:xfrm>
          <a:prstGeom prst="rect">
            <a:avLst/>
          </a:prstGeom>
        </p:spPr>
      </p:pic>
      <p:pic>
        <p:nvPicPr>
          <p:cNvPr id="29" name="Picture 28" descr="flatscreen_TV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44" y="2332352"/>
            <a:ext cx="345205" cy="247899"/>
          </a:xfrm>
          <a:prstGeom prst="rect">
            <a:avLst/>
          </a:prstGeom>
        </p:spPr>
      </p:pic>
      <p:pic>
        <p:nvPicPr>
          <p:cNvPr id="30" name="Picture 29" descr="laptop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8054" y="2332352"/>
            <a:ext cx="474945" cy="273383"/>
          </a:xfrm>
          <a:prstGeom prst="rect">
            <a:avLst/>
          </a:prstGeom>
        </p:spPr>
      </p:pic>
      <p:pic>
        <p:nvPicPr>
          <p:cNvPr id="31" name="Picture 30" descr="microsoft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2252" y="3560835"/>
            <a:ext cx="347521" cy="347521"/>
          </a:xfrm>
          <a:prstGeom prst="rect">
            <a:avLst/>
          </a:prstGeom>
        </p:spPr>
      </p:pic>
      <p:pic>
        <p:nvPicPr>
          <p:cNvPr id="32" name="Picture 31" descr="mobil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6595" y="2320768"/>
            <a:ext cx="192295" cy="284967"/>
          </a:xfrm>
          <a:prstGeom prst="rect">
            <a:avLst/>
          </a:prstGeom>
        </p:spPr>
      </p:pic>
      <p:pic>
        <p:nvPicPr>
          <p:cNvPr id="33" name="Picture 32" descr="people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4912" y="2376371"/>
            <a:ext cx="523598" cy="229364"/>
          </a:xfrm>
          <a:prstGeom prst="rect">
            <a:avLst/>
          </a:prstGeom>
        </p:spPr>
      </p:pic>
      <p:pic>
        <p:nvPicPr>
          <p:cNvPr id="34" name="Picture 33" descr="person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3325" y="2253218"/>
            <a:ext cx="238631" cy="347521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973" y="2290625"/>
            <a:ext cx="347522" cy="322037"/>
          </a:xfrm>
          <a:prstGeom prst="rect">
            <a:avLst/>
          </a:prstGeom>
        </p:spPr>
      </p:pic>
      <p:pic>
        <p:nvPicPr>
          <p:cNvPr id="36" name="Picture 35" descr="set-top_box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7445" y="3685451"/>
            <a:ext cx="347521" cy="118157"/>
          </a:xfrm>
          <a:prstGeom prst="rect">
            <a:avLst/>
          </a:prstGeom>
        </p:spPr>
      </p:pic>
      <p:pic>
        <p:nvPicPr>
          <p:cNvPr id="37" name="Picture 36" descr="support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44" y="3600977"/>
            <a:ext cx="347521" cy="301185"/>
          </a:xfrm>
          <a:prstGeom prst="rect">
            <a:avLst/>
          </a:prstGeom>
        </p:spPr>
      </p:pic>
      <p:pic>
        <p:nvPicPr>
          <p:cNvPr id="38" name="Picture 37" descr="tablet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1870" y="3535096"/>
            <a:ext cx="247899" cy="349838"/>
          </a:xfrm>
          <a:prstGeom prst="rect">
            <a:avLst/>
          </a:prstGeom>
        </p:spPr>
      </p:pic>
      <p:sp>
        <p:nvSpPr>
          <p:cNvPr id="39" name="TextBox 68"/>
          <p:cNvSpPr txBox="1"/>
          <p:nvPr/>
        </p:nvSpPr>
        <p:spPr>
          <a:xfrm>
            <a:off x="4286738" y="2620259"/>
            <a:ext cx="576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Laptop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4003964"/>
            <a:ext cx="8686800" cy="484909"/>
          </a:xfrm>
        </p:spPr>
        <p:txBody>
          <a:bodyPr/>
          <a:lstStyle/>
          <a:p>
            <a:pPr algn="just"/>
            <a:r>
              <a:rPr lang="en-US" dirty="0" err="1" smtClean="0"/>
              <a:t>Mantener</a:t>
            </a:r>
            <a:r>
              <a:rPr lang="en-US" dirty="0" smtClean="0"/>
              <a:t> el </a:t>
            </a:r>
            <a:r>
              <a:rPr lang="en-US" dirty="0" err="1" smtClean="0"/>
              <a:t>estado</a:t>
            </a:r>
            <a:r>
              <a:rPr lang="en-US" dirty="0" smtClean="0"/>
              <a:t> del html y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complicado</a:t>
            </a:r>
            <a:r>
              <a:rPr lang="en-US" dirty="0" smtClean="0"/>
              <a:t>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Data-Binding</a:t>
            </a:r>
            <a:endParaRPr lang="es-AR" dirty="0"/>
          </a:p>
        </p:txBody>
      </p:sp>
      <p:sp>
        <p:nvSpPr>
          <p:cNvPr id="10" name="AutoShape 2" descr="data:image/jpeg;base64,/9j/4AAQSkZJRgABAQAAAQABAAD/2wCEAAkGBxQSEREQDRMUFhUXFhUSGBIRExQXFhcWGxUXIhoXFBQZHCggGBomHRcXIjYhJSkrLjAxGh8zODMwQygtMDcBCgoKDg0OGhAQGzckICAuLC0uNzA2LS0sLCwsLCwsLSwsLCwsLCw0LCwsLCwsLCwsLCwsLCwsLCwsLCwsLCwsLP/AABEIAGYAZgMBEQACEQEDEQH/xAAbAAACAwEBAQAAAAAAAAAAAAAAAQQFBgMHAv/EADkQAAEDAgMDCAgFBQAAAAAAAAEAAgMEEQUSIQYTMSJBUVJhgZLRBxRCU2JxkbFDcqGisiUyY2Sj/8QAGQEBAQEBAQEAAAAAAAAAAAAAAAEEAgMF/8QAKhEAAgIBAgQFBAMAAAAAAAAAAAECEQMEEiExQVETMjOBoTRSsfAjYXH/2gAMAwEAAhEDEQA/APcUAIAQCzDpQBmHSEAZh0hAGYdIQBmHSEA0AIAQAgBACAEBHq5LWA50BFCgGgBUBZAV+Pm1PIR1SgOezG0O8AhnPL4Ncfa7D8X3QGlQAgBACAEAICLWcQgOCgBUDUAKgrtoGk08oHVP2QGBgk4EKFN5s1j+8AinPL4Ncfa7D8X3VIaNACAEAIAQEWr4jvQHBQAqBoAQCc24sUBmqzZQFxdC/KDrlIuO5QHwzZl4/EH0PmqDW4XnyBsrg5w0zAWuO3tQExACAEAICLWcQgOCgBUDUAKgEAIBKAk0nAqgkIAQAgMrj+LPEzomvyMYBmI4klb9Pijt3NW2fN1Oae/anSRVTYjo1z5pLOJa1xuA484abansXvsjdUjO5zq7YR1mYhrJJXE8A3MT9AFXCK4tIinJ8E2KGuD77uWV1tDkzOt87DRTbHsi7p938nTfu60/hf5JUOy+Bc+7+TmK3lFoklzDi3lZh822um2POkN0+Vv5EcQAJBmkBHEEm4+Y5ldkX0RHOS5yY3VthmdLKG9Y5gO42sptjypDdOrt/InV4Dc5lkDbhuY5suY8G5rWv2JtjdUi7p1dsbcUA4TyDvPkr4cftRPEl9zL3ZrE3vkdDI7OMudr+y9uPesmpxRS3LgbNJmlJuMnZo1jN4IDyzbOptWTN/Kf2hfV03po+Rql/IyxxekknwmkFPG57hNC+zBcgCQ3P0WdSUdQ2zUouWnSR02Lw+dlTmmhexuRwzOFhfTRd6nJCUKTPPS4pxyW0UNPtBLSz1zIC0B1TK4hzQdbjgu44o5IR3HOTLPHklt6mp2h2jmhoqOojLc0r2NeS24sWOJsObUBZseKLyuL5GmeWSxKS5kHYuuNRXy1EtjIYAy4Fhla64AHzc76r11EFDGlHueWnyynkuXYibZRbyqoamEaVLPVjbrtddnfZ0n0TTT2qSfTiXVQ3bWuvAv9tpmHDcRhZ+DDkPYcjXDvsWlZ8V+JFvqzTOtjXYz9e++z8jvjYe8VLFol9Sv3oZcf079/yZ41a2nz6NR6PKjNUuHRE7+TVl1fk9zZo/U9j0ZfNPpggPFfSFUWxCcfk/iF9XTemj5WpX8jL+vxWWDA6WaneWOzxNzNtfKZDcarOoqWdpmlSccCaPj0e7SVFRWbqeZz27t7spta4troO1danFCMLSONNknKdNmNx2oy1lYP9iT7hacPkR4Z/UZr9spP6RhzviiP/Nyy4vXl7mnJ6C9jh6KZ81XKP8R/kF3q/Ijz0nnZf7BhlVTNE2rqSsmc3sOZ5aT2Wf8AtWfNcHw6pGrE1JO+jKf17f4Xj097h809j8LY42tt2WaF3t25MaOVLdGf+hSU8k+zsjIGOe8v0YwXcbVLSbD5AldTaWot/vA8sab09L+/yZifB6tjXPkppg1oLi4sNgBxJ7FqWWD6mXwZ9i+9FFRmrH2P4Lj+5i8dX5Pc9tJ5/Y9aXzT6QIDw/wBLWHSxVrp8jjHI1pa8AkXAsWkjgdL96+lpZpwrsfP1MHvsydRtBM6BlLJI7csOdsZAAB+drkC691CO7cuZ4uctu18jnhePSU0gmpn5HgEZhY6HiCDoQrKCkqZIycXaI82IF7nPe67nOLnOPEuJ1JXSVKkR8XbJdXtHNLDFTyyl0URuxhtppbjxNgTxXCxxUnJLizpzk47W+AsK2hlpnmSmkLHFpaSLHQ81irOCmqZIycXaOmF7Tz04lbTTOYJL57WNzrrcjQ6nUKSxRlVrkWOSUbp8zjTY/JHBLSxyEQyWzx6WNrc/EcBwVcE2pNcUFOSTSfMlYZthU07N3TTuYy5dlGUi54kXC5lihJ20I5JRVJkqXbmukY5jqmRzXAtcAG8CNRcN0XPgY10OvFyPqa70LYbLvpalzC2IRmJpcCMzi5p5N+IAb+q8NXNbVE9tLB7nI9eWA3AgE5oIsQCOgoCmxinZmZyGcD7LekditslIhNgj92zwN8ktikdBTx+7Z4G+SWxSPoU0fu2eBvklsUh+rR+7Z4G+SWxSD1aP3bPA3yS2KQjTR+7Z4G+SWxSPg08fu2eBvklsUiwwmnZZ3IZxHst8ktikWbRbQfooUaAEAICox1v9jhw1B/RAVjZEB0bIgPsSIB7xALeIBGRAc3SIC3wVvILjznTuQFigBAfEt7aICsnZNzICHLDOdDqEBGNFL1UAvVpeqgFuJuqEAbmbqj6IB7ibqhAP1aXqhAMUcvVQEuOKdATaZsvtICxCAaAEAIBWQBZAGUIAyhAGUIAsgCyAaAEA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://areyoufuckingcoding.me/img/meme-bugs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47" y="706148"/>
            <a:ext cx="459105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17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AR" dirty="0" smtClean="0"/>
              <a:t>Angular nos abstrae de toda la lógica necesaria para manejar los cambios en el </a:t>
            </a:r>
            <a:r>
              <a:rPr lang="es-AR" dirty="0" err="1" smtClean="0"/>
              <a:t>html</a:t>
            </a:r>
            <a:r>
              <a:rPr lang="es-AR" dirty="0" smtClean="0"/>
              <a:t> y </a:t>
            </a:r>
            <a:r>
              <a:rPr lang="es-AR" dirty="0" err="1" smtClean="0"/>
              <a:t>js</a:t>
            </a:r>
            <a:r>
              <a:rPr lang="es-AR" dirty="0" smtClean="0"/>
              <a:t>, utilizando el concepto de </a:t>
            </a:r>
            <a:r>
              <a:rPr lang="es-AR" dirty="0" err="1" smtClean="0"/>
              <a:t>databinding</a:t>
            </a:r>
            <a:r>
              <a:rPr lang="es-AR" dirty="0" smtClean="0"/>
              <a:t>.</a:t>
            </a:r>
          </a:p>
          <a:p>
            <a:pPr algn="just"/>
            <a:r>
              <a:rPr lang="es-AR" dirty="0" smtClean="0"/>
              <a:t>Angular usa una sintaxis clara en el DOM, lo que hace fácil la creación de </a:t>
            </a:r>
            <a:r>
              <a:rPr lang="es-AR" dirty="0" err="1" smtClean="0"/>
              <a:t>templates</a:t>
            </a:r>
            <a:r>
              <a:rPr lang="es-AR" dirty="0" smtClean="0"/>
              <a:t> </a:t>
            </a:r>
            <a:r>
              <a:rPr lang="es-AR" dirty="0" err="1" smtClean="0"/>
              <a:t>html</a:t>
            </a:r>
            <a:r>
              <a:rPr lang="es-AR" dirty="0" smtClean="0"/>
              <a:t>, al mismo tiempo que estos elementos traen toda la inteligencia necesaria para actualizar los cambios en los modelos.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Data-Binding</a:t>
            </a:r>
            <a:endParaRPr lang="es-AR" dirty="0"/>
          </a:p>
        </p:txBody>
      </p:sp>
      <p:sp>
        <p:nvSpPr>
          <p:cNvPr id="10" name="AutoShape 2" descr="data:image/jpeg;base64,/9j/4AAQSkZJRgABAQAAAQABAAD/2wCEAAkGBxQSEREQDRMUFhUXFhUSGBIRExQXFhcWGxUXIhoXFBQZHCggGBomHRcXIjYhJSkrLjAxGh8zODMwQygtMDcBCgoKDg0OGhAQGzckICAuLC0uNzA2LS0sLCwsLCwsLSwsLCwsLCw0LCwsLCwsLCwsLCwsLCwsLCwsLCwsLCwsLP/AABEIAGYAZgMBEQACEQEDEQH/xAAbAAACAwEBAQAAAAAAAAAAAAAAAQQFBgMHAv/EADkQAAEDAgMDCAgFBQAAAAAAAAEAAgMEEQUSIQYTMSJBUVJhgZLRBxRCU2JxkbFDcqGisiUyY2Sj/8QAGQEBAQEBAQEAAAAAAAAAAAAAAAEEAgMF/8QAKhEAAgIBAgQFBAMAAAAAAAAAAAECEQMEEiExQVETMjOBoTRSsfAjYXH/2gAMAwEAAhEDEQA/APcUAIAQCzDpQBmHSEAZh0hAGYdIQBmHSEA0AIAQAgBACAEBHq5LWA50BFCgGgBUBZAV+Pm1PIR1SgOezG0O8AhnPL4Ncfa7D8X3QGlQAgBACAEAICLWcQgOCgBUDUAKgrtoGk08oHVP2QGBgk4EKFN5s1j+8AinPL4Ncfa7D8X3VIaNACAEAIAQEWr4jvQHBQAqBoAQCc24sUBmqzZQFxdC/KDrlIuO5QHwzZl4/EH0PmqDW4XnyBsrg5w0zAWuO3tQExACAEAICLWcQgOCgBUDUAKgEAIBKAk0nAqgkIAQAgMrj+LPEzomvyMYBmI4klb9Pijt3NW2fN1Oae/anSRVTYjo1z5pLOJa1xuA484abansXvsjdUjO5zq7YR1mYhrJJXE8A3MT9AFXCK4tIinJ8E2KGuD77uWV1tDkzOt87DRTbHsi7p938nTfu60/hf5JUOy+Bc+7+TmK3lFoklzDi3lZh822um2POkN0+Vv5EcQAJBmkBHEEm4+Y5ldkX0RHOS5yY3VthmdLKG9Y5gO42sptjypDdOrt/InV4Dc5lkDbhuY5suY8G5rWv2JtjdUi7p1dsbcUA4TyDvPkr4cftRPEl9zL3ZrE3vkdDI7OMudr+y9uPesmpxRS3LgbNJmlJuMnZo1jN4IDyzbOptWTN/Kf2hfV03po+Rql/IyxxekknwmkFPG57hNC+zBcgCQ3P0WdSUdQ2zUouWnSR02Lw+dlTmmhexuRwzOFhfTRd6nJCUKTPPS4pxyW0UNPtBLSz1zIC0B1TK4hzQdbjgu44o5IR3HOTLPHklt6mp2h2jmhoqOojLc0r2NeS24sWOJsObUBZseKLyuL5GmeWSxKS5kHYuuNRXy1EtjIYAy4Fhla64AHzc76r11EFDGlHueWnyynkuXYibZRbyqoamEaVLPVjbrtddnfZ0n0TTT2qSfTiXVQ3bWuvAv9tpmHDcRhZ+DDkPYcjXDvsWlZ8V+JFvqzTOtjXYz9e++z8jvjYe8VLFol9Sv3oZcf079/yZ41a2nz6NR6PKjNUuHRE7+TVl1fk9zZo/U9j0ZfNPpggPFfSFUWxCcfk/iF9XTemj5WpX8jL+vxWWDA6WaneWOzxNzNtfKZDcarOoqWdpmlSccCaPj0e7SVFRWbqeZz27t7spta4troO1danFCMLSONNknKdNmNx2oy1lYP9iT7hacPkR4Z/UZr9spP6RhzviiP/Nyy4vXl7mnJ6C9jh6KZ81XKP8R/kF3q/Ijz0nnZf7BhlVTNE2rqSsmc3sOZ5aT2Wf8AtWfNcHw6pGrE1JO+jKf17f4Xj097h809j8LY42tt2WaF3t25MaOVLdGf+hSU8k+zsjIGOe8v0YwXcbVLSbD5AldTaWot/vA8sab09L+/yZifB6tjXPkppg1oLi4sNgBxJ7FqWWD6mXwZ9i+9FFRmrH2P4Lj+5i8dX5Pc9tJ5/Y9aXzT6QIDw/wBLWHSxVrp8jjHI1pa8AkXAsWkjgdL96+lpZpwrsfP1MHvsydRtBM6BlLJI7csOdsZAAB+drkC691CO7cuZ4uctu18jnhePSU0gmpn5HgEZhY6HiCDoQrKCkqZIycXaI82IF7nPe67nOLnOPEuJ1JXSVKkR8XbJdXtHNLDFTyyl0URuxhtppbjxNgTxXCxxUnJLizpzk47W+AsK2hlpnmSmkLHFpaSLHQ81irOCmqZIycXaOmF7Tz04lbTTOYJL57WNzrrcjQ6nUKSxRlVrkWOSUbp8zjTY/JHBLSxyEQyWzx6WNrc/EcBwVcE2pNcUFOSTSfMlYZthU07N3TTuYy5dlGUi54kXC5lihJ20I5JRVJkqXbmukY5jqmRzXAtcAG8CNRcN0XPgY10OvFyPqa70LYbLvpalzC2IRmJpcCMzi5p5N+IAb+q8NXNbVE9tLB7nI9eWA3AgE5oIsQCOgoCmxinZmZyGcD7LekditslIhNgj92zwN8ktikdBTx+7Z4G+SWxSPoU0fu2eBvklsUh+rR+7Z4G+SWxSD1aP3bPA3yS2KQjTR+7Z4G+SWxSPg08fu2eBvklsUiwwmnZZ3IZxHst8ktikWbRbQfooUaAEAICox1v9jhw1B/RAVjZEB0bIgPsSIB7xALeIBGRAc3SIC3wVvILjznTuQFigBAfEt7aICsnZNzICHLDOdDqEBGNFL1UAvVpeqgFuJuqEAbmbqj6IB7ibqhAP1aXqhAMUcvVQEuOKdATaZsvtICxCAaAEAIBWQBZAGUIAyhAGUIAsgCyAaAEA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AR" dirty="0" smtClean="0"/>
              <a:t>Una característica muy útil de Angular es la inyección de dependencias. </a:t>
            </a:r>
          </a:p>
          <a:p>
            <a:pPr algn="just"/>
            <a:r>
              <a:rPr lang="es-AR" dirty="0" smtClean="0"/>
              <a:t>Angular provee los mecanismos para implementar inyección de dependencias en los distintos servicios, </a:t>
            </a:r>
            <a:r>
              <a:rPr lang="es-AR" dirty="0" err="1" smtClean="0"/>
              <a:t>modulos</a:t>
            </a:r>
            <a:r>
              <a:rPr lang="es-AR" dirty="0" smtClean="0"/>
              <a:t>, </a:t>
            </a:r>
            <a:r>
              <a:rPr lang="es-AR" dirty="0" err="1" smtClean="0"/>
              <a:t>providers</a:t>
            </a:r>
            <a:r>
              <a:rPr lang="es-AR" dirty="0" smtClean="0"/>
              <a:t>, </a:t>
            </a:r>
            <a:r>
              <a:rPr lang="es-AR" dirty="0" err="1" smtClean="0"/>
              <a:t>controllers</a:t>
            </a:r>
            <a:r>
              <a:rPr lang="es-AR" dirty="0" smtClean="0"/>
              <a:t> tanto en los que vienen por defecto, como en los nuevos que crearemos.</a:t>
            </a:r>
          </a:p>
          <a:p>
            <a:pPr algn="just"/>
            <a:r>
              <a:rPr lang="es-AR" dirty="0" smtClean="0"/>
              <a:t>El principal objetivo de Angular es extender la funcionalidad de HTML.</a:t>
            </a:r>
          </a:p>
          <a:p>
            <a:pPr algn="just"/>
            <a:r>
              <a:rPr lang="es-AR" dirty="0" smtClean="0"/>
              <a:t>Esto es logrado agregando atributos, clases, o usando etiquetas.</a:t>
            </a:r>
          </a:p>
          <a:p>
            <a:pPr algn="just"/>
            <a:r>
              <a:rPr lang="es-AR" dirty="0" smtClean="0"/>
              <a:t>Cualquiera de estos elementos que brindan mas inteligencia al DOM son llamados directivas.</a:t>
            </a:r>
          </a:p>
          <a:p>
            <a:pPr algn="just"/>
            <a:r>
              <a:rPr lang="es-AR" dirty="0" smtClean="0"/>
              <a:t>Un ejemplo de esto es el atributo </a:t>
            </a:r>
            <a:r>
              <a:rPr lang="es-AR" b="1" i="1" dirty="0" err="1" smtClean="0"/>
              <a:t>ng-model</a:t>
            </a:r>
            <a:r>
              <a:rPr lang="es-AR" dirty="0" smtClean="0"/>
              <a:t>, que agrega la inteligencia necesaria a un input para hacer </a:t>
            </a:r>
            <a:r>
              <a:rPr lang="es-AR" dirty="0" err="1" smtClean="0"/>
              <a:t>two-way</a:t>
            </a:r>
            <a:r>
              <a:rPr lang="es-AR" dirty="0" smtClean="0"/>
              <a:t> data-</a:t>
            </a:r>
            <a:r>
              <a:rPr lang="es-AR" dirty="0" err="1" smtClean="0"/>
              <a:t>binding</a:t>
            </a:r>
            <a:r>
              <a:rPr lang="es-AR" dirty="0" smtClean="0"/>
              <a:t>.</a:t>
            </a:r>
          </a:p>
          <a:p>
            <a:pPr algn="just"/>
            <a:r>
              <a:rPr lang="es-AR" dirty="0" smtClean="0"/>
              <a:t>Lo genial de Angular, es que nos deja crear directivas personalizadas</a:t>
            </a:r>
            <a:r>
              <a:rPr lang="en-US" dirty="0" smtClean="0"/>
              <a:t>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s-AR" dirty="0" smtClean="0"/>
              <a:t>Inyección</a:t>
            </a:r>
            <a:r>
              <a:rPr lang="en-US" dirty="0" smtClean="0"/>
              <a:t> de </a:t>
            </a:r>
            <a:r>
              <a:rPr lang="en-US" dirty="0" err="1" smtClean="0"/>
              <a:t>dependencias</a:t>
            </a:r>
            <a:r>
              <a:rPr lang="en-US" dirty="0" smtClean="0"/>
              <a:t> y </a:t>
            </a:r>
            <a:r>
              <a:rPr lang="en-US" dirty="0" err="1" smtClean="0"/>
              <a:t>directivas</a:t>
            </a:r>
            <a:endParaRPr lang="es-AR" dirty="0"/>
          </a:p>
        </p:txBody>
      </p:sp>
      <p:sp>
        <p:nvSpPr>
          <p:cNvPr id="10" name="AutoShape 2" descr="data:image/jpeg;base64,/9j/4AAQSkZJRgABAQAAAQABAAD/2wCEAAkGBxQSEREQDRMUFhUXFhUSGBIRExQXFhcWGxUXIhoXFBQZHCggGBomHRcXIjYhJSkrLjAxGh8zODMwQygtMDcBCgoKDg0OGhAQGzckICAuLC0uNzA2LS0sLCwsLCwsLSwsLCwsLCw0LCwsLCwsLCwsLCwsLCwsLCwsLCwsLCwsLP/AABEIAGYAZgMBEQACEQEDEQH/xAAbAAACAwEBAQAAAAAAAAAAAAAAAQQFBgMHAv/EADkQAAEDAgMDCAgFBQAAAAAAAAEAAgMEEQUSIQYTMSJBUVJhgZLRBxRCU2JxkbFDcqGisiUyY2Sj/8QAGQEBAQEBAQEAAAAAAAAAAAAAAAEEAgMF/8QAKhEAAgIBAgQFBAMAAAAAAAAAAAECEQMEEiExQVETMjOBoTRSsfAjYXH/2gAMAwEAAhEDEQA/APcUAIAQCzDpQBmHSEAZh0hAGYdIQBmHSEA0AIAQAgBACAEBHq5LWA50BFCgGgBUBZAV+Pm1PIR1SgOezG0O8AhnPL4Ncfa7D8X3QGlQAgBACAEAICLWcQgOCgBUDUAKgrtoGk08oHVP2QGBgk4EKFN5s1j+8AinPL4Ncfa7D8X3VIaNACAEAIAQEWr4jvQHBQAqBoAQCc24sUBmqzZQFxdC/KDrlIuO5QHwzZl4/EH0PmqDW4XnyBsrg5w0zAWuO3tQExACAEAICLWcQgOCgBUDUAKgEAIBKAk0nAqgkIAQAgMrj+LPEzomvyMYBmI4klb9Pijt3NW2fN1Oae/anSRVTYjo1z5pLOJa1xuA484abansXvsjdUjO5zq7YR1mYhrJJXE8A3MT9AFXCK4tIinJ8E2KGuD77uWV1tDkzOt87DRTbHsi7p938nTfu60/hf5JUOy+Bc+7+TmK3lFoklzDi3lZh822um2POkN0+Vv5EcQAJBmkBHEEm4+Y5ldkX0RHOS5yY3VthmdLKG9Y5gO42sptjypDdOrt/InV4Dc5lkDbhuY5suY8G5rWv2JtjdUi7p1dsbcUA4TyDvPkr4cftRPEl9zL3ZrE3vkdDI7OMudr+y9uPesmpxRS3LgbNJmlJuMnZo1jN4IDyzbOptWTN/Kf2hfV03po+Rql/IyxxekknwmkFPG57hNC+zBcgCQ3P0WdSUdQ2zUouWnSR02Lw+dlTmmhexuRwzOFhfTRd6nJCUKTPPS4pxyW0UNPtBLSz1zIC0B1TK4hzQdbjgu44o5IR3HOTLPHklt6mp2h2jmhoqOojLc0r2NeS24sWOJsObUBZseKLyuL5GmeWSxKS5kHYuuNRXy1EtjIYAy4Fhla64AHzc76r11EFDGlHueWnyynkuXYibZRbyqoamEaVLPVjbrtddnfZ0n0TTT2qSfTiXVQ3bWuvAv9tpmHDcRhZ+DDkPYcjXDvsWlZ8V+JFvqzTOtjXYz9e++z8jvjYe8VLFol9Sv3oZcf079/yZ41a2nz6NR6PKjNUuHRE7+TVl1fk9zZo/U9j0ZfNPpggPFfSFUWxCcfk/iF9XTemj5WpX8jL+vxWWDA6WaneWOzxNzNtfKZDcarOoqWdpmlSccCaPj0e7SVFRWbqeZz27t7spta4troO1danFCMLSONNknKdNmNx2oy1lYP9iT7hacPkR4Z/UZr9spP6RhzviiP/Nyy4vXl7mnJ6C9jh6KZ81XKP8R/kF3q/Ijz0nnZf7BhlVTNE2rqSsmc3sOZ5aT2Wf8AtWfNcHw6pGrE1JO+jKf17f4Xj097h809j8LY42tt2WaF3t25MaOVLdGf+hSU8k+zsjIGOe8v0YwXcbVLSbD5AldTaWot/vA8sab09L+/yZifB6tjXPkppg1oLi4sNgBxJ7FqWWD6mXwZ9i+9FFRmrH2P4Lj+5i8dX5Pc9tJ5/Y9aXzT6QIDw/wBLWHSxVrp8jjHI1pa8AkXAsWkjgdL96+lpZpwrsfP1MHvsydRtBM6BlLJI7csOdsZAAB+drkC691CO7cuZ4uctu18jnhePSU0gmpn5HgEZhY6HiCDoQrKCkqZIycXaI82IF7nPe67nOLnOPEuJ1JXSVKkR8XbJdXtHNLDFTyyl0URuxhtppbjxNgTxXCxxUnJLizpzk47W+AsK2hlpnmSmkLHFpaSLHQ81irOCmqZIycXaOmF7Tz04lbTTOYJL57WNzrrcjQ6nUKSxRlVrkWOSUbp8zjTY/JHBLSxyEQyWzx6WNrc/EcBwVcE2pNcUFOSTSfMlYZthU07N3TTuYy5dlGUi54kXC5lihJ20I5JRVJkqXbmukY5jqmRzXAtcAG8CNRcN0XPgY10OvFyPqa70LYbLvpalzC2IRmJpcCMzi5p5N+IAb+q8NXNbVE9tLB7nI9eWA3AgE5oIsQCOgoCmxinZmZyGcD7LekditslIhNgj92zwN8ktikdBTx+7Z4G+SWxSPoU0fu2eBvklsUh+rR+7Z4G+SWxSD1aP3bPA3yS2KQjTR+7Z4G+SWxSPg08fu2eBvklsUiwwmnZZ3IZxHst8ktikWbRbQfooUaAEAICox1v9jhw1B/RAVjZEB0bIgPsSIB7xALeIBGRAc3SIC3wVvILjznTuQFigBAfEt7aICsnZNzICHLDOdDqEBGNFL1UAvVpeqgFuJuqEAbmbqj6IB7ibqhAP1aXqhAMUcvVQEuOKdATaZsvtICxCAaAEAIBWQBZAGUIAyhAGUIAsgCyAaAEA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2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aplicacion</a:t>
            </a: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8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kern="1200" dirty="0"/>
              <a:t>Data-Binding </a:t>
            </a:r>
            <a:r>
              <a:rPr lang="en-US" kern="1200" dirty="0" smtClean="0"/>
              <a:t>Basics</a:t>
            </a:r>
            <a:endParaRPr lang="en-US" kern="1200" dirty="0" smtClean="0">
              <a:cs typeface="+mn-cs"/>
            </a:endParaRPr>
          </a:p>
          <a:p>
            <a:pPr>
              <a:spcBef>
                <a:spcPts val="0"/>
              </a:spcBef>
            </a:pPr>
            <a:r>
              <a:rPr lang="en-US" kern="1200" dirty="0" smtClean="0">
                <a:cs typeface="+mn-cs"/>
              </a:rPr>
              <a:t>Application Entry Point</a:t>
            </a:r>
            <a:endParaRPr lang="en-US" kern="1200" dirty="0">
              <a:cs typeface="+mn-cs"/>
            </a:endParaRPr>
          </a:p>
          <a:p>
            <a:pPr>
              <a:spcBef>
                <a:spcPts val="0"/>
              </a:spcBef>
            </a:pPr>
            <a:r>
              <a:rPr lang="en-US" kern="1200" dirty="0" smtClean="0">
                <a:cs typeface="+mn-cs"/>
              </a:rPr>
              <a:t>About Views and Controllers</a:t>
            </a:r>
          </a:p>
          <a:p>
            <a:r>
              <a:rPr lang="en-US" dirty="0" smtClean="0"/>
              <a:t>Structuring the code: 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01</a:t>
            </a:r>
          </a:p>
          <a:p>
            <a:r>
              <a:rPr lang="en-US" dirty="0" smtClean="0"/>
              <a:t>02</a:t>
            </a:r>
          </a:p>
          <a:p>
            <a:r>
              <a:rPr lang="en-US" dirty="0" smtClean="0"/>
              <a:t>03</a:t>
            </a:r>
          </a:p>
          <a:p>
            <a:r>
              <a:rPr lang="en-US" dirty="0" smtClean="0"/>
              <a:t>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6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88418"/>
            <a:ext cx="8686800" cy="4080564"/>
          </a:xfrm>
        </p:spPr>
        <p:txBody>
          <a:bodyPr/>
          <a:lstStyle/>
          <a:p>
            <a:r>
              <a:rPr lang="es-AR" dirty="0" smtClean="0"/>
              <a:t>Cuando queremos reflejar el valor de un modelo </a:t>
            </a:r>
            <a:r>
              <a:rPr lang="es-AR" dirty="0" err="1" smtClean="0"/>
              <a:t>javascript</a:t>
            </a:r>
            <a:r>
              <a:rPr lang="es-AR" dirty="0" smtClean="0"/>
              <a:t> en la vista utilizamos </a:t>
            </a:r>
            <a:r>
              <a:rPr lang="es-AR" dirty="0" err="1" smtClean="0"/>
              <a:t>bindings</a:t>
            </a:r>
            <a:r>
              <a:rPr lang="es-AR" dirty="0" smtClean="0"/>
              <a:t>. </a:t>
            </a:r>
          </a:p>
          <a:p>
            <a:r>
              <a:rPr lang="es-AR" dirty="0" smtClean="0"/>
              <a:t>El </a:t>
            </a:r>
            <a:r>
              <a:rPr lang="es-AR" dirty="0" err="1" smtClean="0"/>
              <a:t>binding</a:t>
            </a:r>
            <a:r>
              <a:rPr lang="es-AR" dirty="0" smtClean="0"/>
              <a:t> mas básico consiste en mostrar el valor en texto plano de un modelo, esto se logra usando llaves dobles “{{}}”.Ejemplo: {{bienvenida}}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Data-Binding Basics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38" y="1974152"/>
            <a:ext cx="5217796" cy="261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56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88418"/>
            <a:ext cx="8686800" cy="4080564"/>
          </a:xfrm>
        </p:spPr>
        <p:txBody>
          <a:bodyPr/>
          <a:lstStyle/>
          <a:p>
            <a:r>
              <a:rPr lang="es-AR" dirty="0"/>
              <a:t>Ejemplo en: </a:t>
            </a:r>
            <a:r>
              <a:rPr lang="es-AR" b="1" dirty="0" err="1"/>
              <a:t>Examples</a:t>
            </a:r>
            <a:r>
              <a:rPr lang="es-AR" b="1" dirty="0"/>
              <a:t>/</a:t>
            </a:r>
            <a:r>
              <a:rPr lang="es-AR" b="1" dirty="0" err="1"/>
              <a:t>AppStructure</a:t>
            </a:r>
            <a:r>
              <a:rPr lang="es-AR" b="1" dirty="0"/>
              <a:t>/textbinding.html</a:t>
            </a:r>
            <a:endParaRPr lang="es-AR" dirty="0" smtClean="0"/>
          </a:p>
          <a:p>
            <a:r>
              <a:rPr lang="es-AR" dirty="0" smtClean="0"/>
              <a:t>Las llaves dobles encierran una “</a:t>
            </a:r>
            <a:r>
              <a:rPr lang="es-AR" b="1" i="1" dirty="0" smtClean="0"/>
              <a:t>expresión de angular</a:t>
            </a:r>
            <a:r>
              <a:rPr lang="es-AR" dirty="0" smtClean="0"/>
              <a:t>”, el resultado de dicha expresión es visualizado. No nos  provee un mecanismo para actualizar dicho modelo, es de </a:t>
            </a:r>
            <a:r>
              <a:rPr lang="es-AR" b="1" i="1" dirty="0" smtClean="0"/>
              <a:t>solo lectura</a:t>
            </a:r>
            <a:r>
              <a:rPr lang="es-AR" dirty="0" smtClean="0"/>
              <a:t>.</a:t>
            </a:r>
          </a:p>
          <a:p>
            <a:r>
              <a:rPr lang="es-AR" dirty="0" smtClean="0"/>
              <a:t>Si deseamos realizar un </a:t>
            </a:r>
            <a:r>
              <a:rPr lang="es-AR" dirty="0" err="1" smtClean="0"/>
              <a:t>binding</a:t>
            </a:r>
            <a:r>
              <a:rPr lang="es-AR" dirty="0" smtClean="0"/>
              <a:t> que nos habilite para cambiar los valores del modelo usamos el atributo </a:t>
            </a:r>
            <a:r>
              <a:rPr lang="es-AR" dirty="0" err="1" smtClean="0"/>
              <a:t>ng-model</a:t>
            </a:r>
            <a:r>
              <a:rPr lang="es-AR" dirty="0" smtClean="0"/>
              <a:t>. La única condición para su uso es que el elemento del DOM utilizado posea la propiedad </a:t>
            </a:r>
            <a:r>
              <a:rPr lang="es-AR" b="1" dirty="0" err="1" smtClean="0"/>
              <a:t>value</a:t>
            </a:r>
            <a:r>
              <a:rPr lang="es-AR" b="1" dirty="0" smtClean="0"/>
              <a:t>.</a:t>
            </a:r>
          </a:p>
          <a:p>
            <a:r>
              <a:rPr lang="es-AR" dirty="0" smtClean="0"/>
              <a:t>Ejemplo en: </a:t>
            </a:r>
            <a:r>
              <a:rPr lang="es-AR" b="1" dirty="0" err="1" smtClean="0"/>
              <a:t>Examples</a:t>
            </a:r>
            <a:r>
              <a:rPr lang="es-AR" b="1" dirty="0" smtClean="0"/>
              <a:t>/</a:t>
            </a:r>
            <a:r>
              <a:rPr lang="es-AR" b="1" dirty="0" err="1" smtClean="0"/>
              <a:t>AppStructure</a:t>
            </a:r>
            <a:r>
              <a:rPr lang="es-AR" b="1" dirty="0" smtClean="0"/>
              <a:t>/basicbindings.html</a:t>
            </a:r>
          </a:p>
          <a:p>
            <a:endParaRPr lang="es-AR" b="1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Data-Binding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Data-Binding Basics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808" y="224133"/>
            <a:ext cx="6097409" cy="443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64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88418"/>
            <a:ext cx="8686800" cy="4080564"/>
          </a:xfrm>
        </p:spPr>
        <p:txBody>
          <a:bodyPr/>
          <a:lstStyle/>
          <a:p>
            <a:r>
              <a:rPr lang="es-AR" dirty="0" smtClean="0"/>
              <a:t>Cuando desarrollamos utilizando </a:t>
            </a:r>
            <a:r>
              <a:rPr lang="es-AR" dirty="0" err="1" smtClean="0"/>
              <a:t>AngularJs</a:t>
            </a:r>
            <a:r>
              <a:rPr lang="es-AR" dirty="0" smtClean="0"/>
              <a:t>, podemos indicar el elemento del DOM desde el cual queremos que se ejecute la aplicación que estamos escribiendo.</a:t>
            </a:r>
          </a:p>
          <a:p>
            <a:r>
              <a:rPr lang="es-AR" dirty="0" smtClean="0"/>
              <a:t>Esto es realizado utilizando el atributo “</a:t>
            </a:r>
            <a:r>
              <a:rPr lang="es-AR" dirty="0" err="1" smtClean="0"/>
              <a:t>ng-app</a:t>
            </a:r>
            <a:r>
              <a:rPr lang="es-AR" dirty="0" smtClean="0"/>
              <a:t>”.</a:t>
            </a:r>
          </a:p>
          <a:p>
            <a:r>
              <a:rPr lang="es-AR" dirty="0" smtClean="0"/>
              <a:t>Ventajas: </a:t>
            </a:r>
          </a:p>
          <a:p>
            <a:pPr lvl="1"/>
            <a:r>
              <a:rPr lang="es-AR" dirty="0" smtClean="0"/>
              <a:t>Se pueden usar distintos </a:t>
            </a:r>
            <a:r>
              <a:rPr lang="es-AR" dirty="0" err="1" smtClean="0"/>
              <a:t>frameworks</a:t>
            </a:r>
            <a:r>
              <a:rPr lang="es-AR" dirty="0" smtClean="0"/>
              <a:t> MVVM en distintas porciones de la pagina, sin problemas de contexto.</a:t>
            </a:r>
          </a:p>
          <a:p>
            <a:pPr lvl="1"/>
            <a:r>
              <a:rPr lang="es-AR" dirty="0" smtClean="0"/>
              <a:t>Disminución del árbol de DOM donde Angular debe buscar </a:t>
            </a:r>
            <a:r>
              <a:rPr lang="es-AR" dirty="0" err="1" smtClean="0"/>
              <a:t>bindings</a:t>
            </a:r>
            <a:r>
              <a:rPr lang="es-AR" dirty="0" smtClean="0"/>
              <a:t>.</a:t>
            </a:r>
          </a:p>
          <a:p>
            <a:pPr lvl="1"/>
            <a:r>
              <a:rPr lang="es-AR" dirty="0" smtClean="0"/>
              <a:t>Claridad en el código.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Desventajas</a:t>
            </a:r>
          </a:p>
          <a:p>
            <a:pPr lvl="1"/>
            <a:r>
              <a:rPr lang="es-AR" dirty="0" smtClean="0"/>
              <a:t>Realiza la detección en el evento </a:t>
            </a:r>
            <a:r>
              <a:rPr lang="es-AR" dirty="0" err="1" smtClean="0"/>
              <a:t>onload</a:t>
            </a:r>
            <a:r>
              <a:rPr lang="es-AR" dirty="0" smtClean="0"/>
              <a:t>. No es funcional a cargas asincrónicas de </a:t>
            </a:r>
            <a:r>
              <a:rPr lang="es-AR" dirty="0" err="1" smtClean="0"/>
              <a:t>AngularJs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Application Entry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4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88418"/>
            <a:ext cx="8686800" cy="4080564"/>
          </a:xfrm>
        </p:spPr>
        <p:txBody>
          <a:bodyPr/>
          <a:lstStyle/>
          <a:p>
            <a:r>
              <a:rPr lang="es-AR" dirty="0" smtClean="0"/>
              <a:t>Revisemos el ejemplo anterior: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 smtClean="0"/>
              <a:t>Describimos una función llamada </a:t>
            </a:r>
            <a:r>
              <a:rPr lang="es-AR" dirty="0" err="1" smtClean="0"/>
              <a:t>CrazyController</a:t>
            </a:r>
            <a:r>
              <a:rPr lang="es-AR" dirty="0" smtClean="0"/>
              <a:t>, que recibe un parámetro </a:t>
            </a:r>
            <a:r>
              <a:rPr lang="es-AR" i="1" dirty="0" smtClean="0"/>
              <a:t>$</a:t>
            </a:r>
            <a:r>
              <a:rPr lang="es-AR" i="1" dirty="0" err="1" smtClean="0"/>
              <a:t>scope</a:t>
            </a:r>
            <a:r>
              <a:rPr lang="es-AR" dirty="0" smtClean="0"/>
              <a:t>, y </a:t>
            </a:r>
            <a:r>
              <a:rPr lang="es-AR" dirty="0" err="1" smtClean="0"/>
              <a:t>setea</a:t>
            </a:r>
            <a:r>
              <a:rPr lang="es-AR" dirty="0" smtClean="0"/>
              <a:t> una propiedad </a:t>
            </a:r>
            <a:r>
              <a:rPr lang="es-AR" i="1" dirty="0" err="1" smtClean="0"/>
              <a:t>numeroMagico</a:t>
            </a:r>
            <a:r>
              <a:rPr lang="es-AR" i="1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 smtClean="0"/>
              <a:t>En el div con clase </a:t>
            </a:r>
            <a:r>
              <a:rPr lang="es-AR" dirty="0" err="1" smtClean="0"/>
              <a:t>jumbotron</a:t>
            </a:r>
            <a:r>
              <a:rPr lang="es-AR" dirty="0" smtClean="0"/>
              <a:t> agregamos el atributo </a:t>
            </a:r>
            <a:r>
              <a:rPr lang="es-AR" i="1" dirty="0" err="1" smtClean="0"/>
              <a:t>ng-app</a:t>
            </a:r>
            <a:r>
              <a:rPr lang="es-AR" i="1" dirty="0" smtClean="0"/>
              <a:t> </a:t>
            </a:r>
            <a:r>
              <a:rPr lang="es-AR" dirty="0" smtClean="0"/>
              <a:t>indicando que aquí comienza una aplicación de </a:t>
            </a:r>
            <a:r>
              <a:rPr lang="es-AR" dirty="0" err="1" smtClean="0"/>
              <a:t>AngularJs</a:t>
            </a:r>
            <a:r>
              <a:rPr lang="es-AR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 smtClean="0"/>
              <a:t>Al mismo tiempo agregamos el atributo </a:t>
            </a:r>
            <a:r>
              <a:rPr lang="es-AR" i="1" dirty="0" err="1" smtClean="0"/>
              <a:t>ng-controller</a:t>
            </a:r>
            <a:r>
              <a:rPr lang="es-AR" i="1" dirty="0" smtClean="0"/>
              <a:t> </a:t>
            </a:r>
            <a:r>
              <a:rPr lang="es-AR" dirty="0" smtClean="0"/>
              <a:t>con el valor </a:t>
            </a:r>
            <a:r>
              <a:rPr lang="es-AR" i="1" dirty="0" err="1" smtClean="0"/>
              <a:t>CrazyController</a:t>
            </a:r>
            <a:r>
              <a:rPr lang="es-AR" i="1" dirty="0" smtClean="0"/>
              <a:t>, </a:t>
            </a:r>
            <a:r>
              <a:rPr lang="es-AR" dirty="0" smtClean="0"/>
              <a:t>de esta manera, especificamos que desde este elemento se ejecutara el </a:t>
            </a:r>
            <a:r>
              <a:rPr lang="es-AR" dirty="0" err="1" smtClean="0"/>
              <a:t>controller</a:t>
            </a:r>
            <a:r>
              <a:rPr lang="es-AR" dirty="0" smtClean="0"/>
              <a:t> </a:t>
            </a:r>
            <a:r>
              <a:rPr lang="es-AR" dirty="0" err="1" smtClean="0"/>
              <a:t>CrazyController</a:t>
            </a:r>
            <a:r>
              <a:rPr lang="es-AR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 smtClean="0"/>
              <a:t>Declaramos un </a:t>
            </a:r>
            <a:r>
              <a:rPr lang="es-AR" i="1" dirty="0" err="1" smtClean="0"/>
              <a:t>two-way</a:t>
            </a:r>
            <a:r>
              <a:rPr lang="es-AR" i="1" dirty="0" smtClean="0"/>
              <a:t> </a:t>
            </a:r>
            <a:r>
              <a:rPr lang="es-AR" i="1" dirty="0" err="1" smtClean="0"/>
              <a:t>binding</a:t>
            </a:r>
            <a:r>
              <a:rPr lang="es-AR" dirty="0" smtClean="0"/>
              <a:t> sobre la propiedad </a:t>
            </a:r>
            <a:r>
              <a:rPr lang="es-AR" i="1" dirty="0" err="1" smtClean="0"/>
              <a:t>numeroMagico</a:t>
            </a:r>
            <a:r>
              <a:rPr lang="es-AR" dirty="0" smtClean="0"/>
              <a:t> en el input, para de esta manera leer y modificar el valor de la misma.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 smtClean="0"/>
              <a:t>Declaramos una </a:t>
            </a:r>
            <a:r>
              <a:rPr lang="es-AR" i="1" dirty="0" smtClean="0"/>
              <a:t>expresión de angular </a:t>
            </a:r>
            <a:r>
              <a:rPr lang="es-AR" dirty="0" smtClean="0"/>
              <a:t>sobre un </a:t>
            </a:r>
            <a:r>
              <a:rPr lang="es-AR" dirty="0" err="1" smtClean="0"/>
              <a:t>span</a:t>
            </a:r>
            <a:r>
              <a:rPr lang="es-AR" dirty="0" smtClean="0"/>
              <a:t> para leer el valor de la propiedad </a:t>
            </a:r>
            <a:r>
              <a:rPr lang="es-AR" dirty="0" err="1" smtClean="0"/>
              <a:t>numeroMagico</a:t>
            </a:r>
            <a:r>
              <a:rPr lang="es-AR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s-AR" dirty="0" smtClean="0"/>
          </a:p>
          <a:p>
            <a:pPr lvl="1"/>
            <a:endParaRPr lang="es-AR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Application Entry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2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88418"/>
            <a:ext cx="8686800" cy="4080564"/>
          </a:xfrm>
        </p:spPr>
        <p:txBody>
          <a:bodyPr/>
          <a:lstStyle/>
          <a:p>
            <a:r>
              <a:rPr lang="es-AR" dirty="0" smtClean="0"/>
              <a:t>Cosas locas: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 smtClean="0"/>
              <a:t>No declaramos en ningún lugar un id o clase que referenciamos en código.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 smtClean="0"/>
              <a:t>No hicimos referencia a ningún evento </a:t>
            </a:r>
            <a:r>
              <a:rPr lang="es-AR" dirty="0" err="1" smtClean="0"/>
              <a:t>onload</a:t>
            </a:r>
            <a:r>
              <a:rPr lang="es-AR" dirty="0" smtClean="0"/>
              <a:t> del navegador.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 smtClean="0"/>
              <a:t>No creamos ningún </a:t>
            </a:r>
            <a:r>
              <a:rPr lang="es-AR" dirty="0" err="1" smtClean="0"/>
              <a:t>event</a:t>
            </a:r>
            <a:r>
              <a:rPr lang="es-AR" dirty="0" smtClean="0"/>
              <a:t> </a:t>
            </a:r>
            <a:r>
              <a:rPr lang="es-AR" dirty="0" err="1" smtClean="0"/>
              <a:t>listener</a:t>
            </a:r>
            <a:r>
              <a:rPr lang="es-AR" dirty="0" smtClean="0"/>
              <a:t> sobre los elementos </a:t>
            </a:r>
            <a:r>
              <a:rPr lang="es-AR" dirty="0" err="1" smtClean="0"/>
              <a:t>html</a:t>
            </a:r>
            <a:r>
              <a:rPr lang="es-AR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 smtClean="0"/>
              <a:t>Tampoco escribimos ningún código para manejar la lectura/escritura de propiedades de </a:t>
            </a:r>
            <a:r>
              <a:rPr lang="es-AR" dirty="0" err="1" smtClean="0"/>
              <a:t>js</a:t>
            </a:r>
            <a:r>
              <a:rPr lang="es-AR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 smtClean="0"/>
              <a:t>El </a:t>
            </a:r>
            <a:r>
              <a:rPr lang="es-AR" dirty="0" err="1" smtClean="0"/>
              <a:t>controller</a:t>
            </a:r>
            <a:r>
              <a:rPr lang="es-AR" dirty="0" smtClean="0"/>
              <a:t> se creo sin utilizar ningún tipo de constructor provisto por angular.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 smtClean="0"/>
              <a:t>El parámetro </a:t>
            </a:r>
            <a:r>
              <a:rPr lang="es-AR" i="1" dirty="0" smtClean="0"/>
              <a:t>$</a:t>
            </a:r>
            <a:r>
              <a:rPr lang="es-AR" i="1" dirty="0" err="1" smtClean="0"/>
              <a:t>scope</a:t>
            </a:r>
            <a:r>
              <a:rPr lang="es-AR" dirty="0" smtClean="0"/>
              <a:t> que recibió el </a:t>
            </a:r>
            <a:r>
              <a:rPr lang="es-AR" dirty="0" err="1" smtClean="0"/>
              <a:t>controller</a:t>
            </a:r>
            <a:r>
              <a:rPr lang="es-AR" dirty="0" smtClean="0"/>
              <a:t> no fue instanciado por nosotros y tampoco necesitamos conocer su implementación.</a:t>
            </a:r>
          </a:p>
          <a:p>
            <a:pPr marL="914400" lvl="1" indent="-457200">
              <a:buFont typeface="+mj-lt"/>
              <a:buAutoNum type="arabicPeriod"/>
            </a:pPr>
            <a:endParaRPr lang="es-AR" dirty="0" smtClean="0"/>
          </a:p>
          <a:p>
            <a:pPr marL="914400" lvl="1" indent="-457200">
              <a:buFont typeface="+mj-lt"/>
              <a:buAutoNum type="arabicPeriod"/>
            </a:pPr>
            <a:endParaRPr lang="es-AR" dirty="0" smtClean="0"/>
          </a:p>
          <a:p>
            <a:pPr lvl="1"/>
            <a:endParaRPr lang="es-AR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Application Entry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5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88418"/>
            <a:ext cx="8686800" cy="4080564"/>
          </a:xfrm>
        </p:spPr>
        <p:txBody>
          <a:bodyPr/>
          <a:lstStyle/>
          <a:p>
            <a:r>
              <a:rPr lang="es-AR" dirty="0" smtClean="0"/>
              <a:t>Por defecto </a:t>
            </a:r>
            <a:r>
              <a:rPr lang="es-AR" dirty="0" err="1" smtClean="0"/>
              <a:t>AngularJs</a:t>
            </a:r>
            <a:r>
              <a:rPr lang="es-AR" dirty="0" smtClean="0"/>
              <a:t> trae un sistema de ruteo similar al de los </a:t>
            </a:r>
            <a:r>
              <a:rPr lang="es-AR" dirty="0" err="1" smtClean="0"/>
              <a:t>frameworks</a:t>
            </a:r>
            <a:r>
              <a:rPr lang="es-AR" dirty="0" smtClean="0"/>
              <a:t> MVC utilizados en </a:t>
            </a:r>
            <a:r>
              <a:rPr lang="es-AR" dirty="0" err="1" smtClean="0"/>
              <a:t>backend</a:t>
            </a:r>
            <a:r>
              <a:rPr lang="es-AR" dirty="0" smtClean="0"/>
              <a:t>.</a:t>
            </a:r>
          </a:p>
          <a:p>
            <a:r>
              <a:rPr lang="es-AR" dirty="0" smtClean="0"/>
              <a:t>Ejemplo en : </a:t>
            </a:r>
            <a:r>
              <a:rPr lang="es-AR" b="1" dirty="0" err="1" smtClean="0"/>
              <a:t>Examples</a:t>
            </a:r>
            <a:r>
              <a:rPr lang="es-AR" b="1" dirty="0" smtClean="0"/>
              <a:t>/</a:t>
            </a:r>
            <a:r>
              <a:rPr lang="es-AR" b="1" dirty="0" err="1" smtClean="0"/>
              <a:t>AppStructure</a:t>
            </a:r>
            <a:r>
              <a:rPr lang="es-AR" b="1" dirty="0" smtClean="0"/>
              <a:t>/viewsandcontrollers.html</a:t>
            </a:r>
            <a:r>
              <a:rPr lang="es-AR" dirty="0" smtClean="0"/>
              <a:t> </a:t>
            </a:r>
          </a:p>
          <a:p>
            <a:r>
              <a:rPr lang="es-AR" dirty="0" smtClean="0"/>
              <a:t>Esto es, cada </a:t>
            </a:r>
            <a:r>
              <a:rPr lang="es-AR" dirty="0" err="1" smtClean="0"/>
              <a:t>url</a:t>
            </a:r>
            <a:r>
              <a:rPr lang="es-AR" dirty="0" smtClean="0"/>
              <a:t> del navegador se corresponde con un </a:t>
            </a:r>
            <a:r>
              <a:rPr lang="es-AR" dirty="0" err="1" smtClean="0"/>
              <a:t>controller</a:t>
            </a:r>
            <a:r>
              <a:rPr lang="es-AR" dirty="0" smtClean="0"/>
              <a:t> y vista.</a:t>
            </a:r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About views and controllers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960" y="2032886"/>
            <a:ext cx="6264503" cy="254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50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88418"/>
            <a:ext cx="8686800" cy="4080564"/>
          </a:xfrm>
        </p:spPr>
        <p:txBody>
          <a:bodyPr/>
          <a:lstStyle/>
          <a:p>
            <a:r>
              <a:rPr lang="es-AR" dirty="0" err="1"/>
              <a:t>AngularJs</a:t>
            </a:r>
            <a:r>
              <a:rPr lang="es-AR" dirty="0"/>
              <a:t> se encarga de</a:t>
            </a:r>
            <a:r>
              <a:rPr lang="en-US" dirty="0"/>
              <a:t> </a:t>
            </a:r>
            <a:r>
              <a:rPr lang="en-US" dirty="0" err="1"/>
              <a:t>detectar</a:t>
            </a:r>
            <a:r>
              <a:rPr lang="en-US" dirty="0"/>
              <a:t> los </a:t>
            </a:r>
            <a:r>
              <a:rPr lang="en-US" dirty="0" err="1"/>
              <a:t>cambios</a:t>
            </a:r>
            <a:r>
              <a:rPr lang="en-US" dirty="0"/>
              <a:t> de </a:t>
            </a:r>
            <a:r>
              <a:rPr lang="en-US" dirty="0" err="1"/>
              <a:t>url</a:t>
            </a:r>
            <a:r>
              <a:rPr lang="en-US" dirty="0"/>
              <a:t>, y </a:t>
            </a:r>
            <a:r>
              <a:rPr lang="en-US" dirty="0" err="1"/>
              <a:t>consecuentemente</a:t>
            </a:r>
            <a:r>
              <a:rPr lang="en-US" dirty="0"/>
              <a:t> </a:t>
            </a:r>
            <a:r>
              <a:rPr lang="en-US" dirty="0" err="1"/>
              <a:t>reemplazar</a:t>
            </a:r>
            <a:r>
              <a:rPr lang="en-US" dirty="0"/>
              <a:t> la vista y controller.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About views and controllers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96" y="1403987"/>
            <a:ext cx="7701395" cy="286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6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AngularJs</a:t>
            </a:r>
            <a:r>
              <a:rPr lang="es-AR" dirty="0" smtClean="0"/>
              <a:t> funciona bajo el concepto de módulos. </a:t>
            </a:r>
          </a:p>
          <a:p>
            <a:r>
              <a:rPr lang="es-AR" dirty="0" smtClean="0"/>
              <a:t>Un modulo no es mas ni menos que una bolsa que contiene distintos tipos de objetos que comparten una característica, ya sea lógica o por tipo de objeto.</a:t>
            </a:r>
          </a:p>
          <a:p>
            <a:r>
              <a:rPr lang="es-AR" dirty="0" smtClean="0"/>
              <a:t>Usar módulos siempre fue una buena practica en programación, ya que ayuda a mantenernos DRY, y a la vez proporciona de una estructura al código que hace mas fácil su mantenimiento.</a:t>
            </a:r>
          </a:p>
          <a:p>
            <a:r>
              <a:rPr lang="es-AR" dirty="0" smtClean="0"/>
              <a:t>Para crear un modulo en angular, usamos </a:t>
            </a:r>
            <a:r>
              <a:rPr lang="es-AR" b="1" i="1" dirty="0" err="1" smtClean="0"/>
              <a:t>angular.module</a:t>
            </a:r>
            <a:r>
              <a:rPr lang="es-AR" b="1" i="1" dirty="0" smtClean="0"/>
              <a:t>(nombre, [dependencias])</a:t>
            </a:r>
            <a:r>
              <a:rPr lang="es-AR" dirty="0" smtClean="0"/>
              <a:t>. El primer parámetro del constructor es el identificador del módulo, y el segundo (opcional) la lista de dependencias.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0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kern="1200" dirty="0" smtClean="0">
                <a:cs typeface="+mn-cs"/>
              </a:rPr>
              <a:t>Dependency Injection</a:t>
            </a:r>
          </a:p>
          <a:p>
            <a:pPr>
              <a:spcBef>
                <a:spcPts val="0"/>
              </a:spcBef>
            </a:pPr>
            <a:r>
              <a:rPr lang="en-US" kern="1200" dirty="0"/>
              <a:t>Module Artifacts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Module Dependencies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01</a:t>
            </a:r>
          </a:p>
          <a:p>
            <a:r>
              <a:rPr lang="en-US" dirty="0" smtClean="0"/>
              <a:t>02</a:t>
            </a:r>
          </a:p>
          <a:p>
            <a:r>
              <a:rPr lang="en-US" dirty="0" smtClean="0"/>
              <a:t>03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Revisemos el </a:t>
            </a:r>
            <a:r>
              <a:rPr lang="es-AR" dirty="0" err="1" smtClean="0"/>
              <a:t>controller</a:t>
            </a:r>
            <a:r>
              <a:rPr lang="es-AR" dirty="0" smtClean="0"/>
              <a:t> que declaramos en el primer ejemplo: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algn="just"/>
            <a:r>
              <a:rPr lang="es-AR" i="1" dirty="0" smtClean="0"/>
              <a:t>$</a:t>
            </a:r>
            <a:r>
              <a:rPr lang="es-AR" i="1" dirty="0" err="1" smtClean="0"/>
              <a:t>scope</a:t>
            </a:r>
            <a:r>
              <a:rPr lang="es-AR" i="1" dirty="0" smtClean="0"/>
              <a:t> </a:t>
            </a:r>
            <a:r>
              <a:rPr lang="es-AR" dirty="0" smtClean="0"/>
              <a:t>representa el </a:t>
            </a:r>
            <a:r>
              <a:rPr lang="es-AR" b="1" i="1" dirty="0" smtClean="0"/>
              <a:t>contexto </a:t>
            </a:r>
            <a:r>
              <a:rPr lang="es-AR" dirty="0" smtClean="0"/>
              <a:t>del </a:t>
            </a:r>
            <a:r>
              <a:rPr lang="es-AR" dirty="0" err="1" smtClean="0"/>
              <a:t>controller</a:t>
            </a:r>
            <a:r>
              <a:rPr lang="es-AR" dirty="0" smtClean="0"/>
              <a:t>, mas tarde veremos en detalle el manejo de contextos en </a:t>
            </a:r>
            <a:r>
              <a:rPr lang="es-AR" dirty="0" err="1" smtClean="0"/>
              <a:t>AngularJs</a:t>
            </a:r>
            <a:r>
              <a:rPr lang="es-AR" dirty="0" smtClean="0"/>
              <a:t>.</a:t>
            </a:r>
          </a:p>
          <a:p>
            <a:pPr algn="just"/>
            <a:r>
              <a:rPr lang="es-AR" dirty="0" smtClean="0"/>
              <a:t>Como sabemos que $</a:t>
            </a:r>
            <a:r>
              <a:rPr lang="es-AR" dirty="0" err="1" smtClean="0"/>
              <a:t>scope</a:t>
            </a:r>
            <a:r>
              <a:rPr lang="es-AR" dirty="0"/>
              <a:t> </a:t>
            </a:r>
            <a:r>
              <a:rPr lang="es-AR" dirty="0" smtClean="0"/>
              <a:t>representa el contexto? Si el primer parámetro tuviera otro nombre seria también el contexto? Como sabe angular que estamos modificando el contexto? Como se crea el objeto?</a:t>
            </a:r>
          </a:p>
          <a:p>
            <a:pPr algn="just"/>
            <a:r>
              <a:rPr lang="es-AR" dirty="0" smtClean="0"/>
              <a:t>La respuesta a todo esto es </a:t>
            </a:r>
            <a:r>
              <a:rPr lang="es-AR" b="1" i="1" dirty="0" smtClean="0"/>
              <a:t>Inyección de dependencias. </a:t>
            </a:r>
            <a:r>
              <a:rPr lang="es-AR" dirty="0" err="1" smtClean="0"/>
              <a:t>AngularJs</a:t>
            </a:r>
            <a:r>
              <a:rPr lang="es-AR" dirty="0" smtClean="0"/>
              <a:t> implemento un contenedor de inyección de dependencias basado en </a:t>
            </a:r>
            <a:r>
              <a:rPr lang="es-AR" dirty="0" err="1" smtClean="0"/>
              <a:t>tokens</a:t>
            </a:r>
            <a:r>
              <a:rPr lang="es-AR" dirty="0" smtClean="0"/>
              <a:t>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324" y="920460"/>
            <a:ext cx="42767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95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Como funciona la inyección de dependencias en </a:t>
            </a:r>
            <a:r>
              <a:rPr lang="es-AR" dirty="0" err="1" smtClean="0"/>
              <a:t>AngularJs</a:t>
            </a:r>
            <a:r>
              <a:rPr lang="es-AR" dirty="0" smtClean="0"/>
              <a:t>?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Angular maneja el concepto de </a:t>
            </a:r>
            <a:r>
              <a:rPr lang="es-AR" b="1" i="1" dirty="0" err="1" smtClean="0"/>
              <a:t>providers</a:t>
            </a:r>
            <a:r>
              <a:rPr lang="es-AR" b="1" i="1" dirty="0" smtClean="0"/>
              <a:t>. </a:t>
            </a:r>
            <a:endParaRPr lang="es-AR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Un </a:t>
            </a:r>
            <a:r>
              <a:rPr lang="es-AR" dirty="0" err="1" smtClean="0"/>
              <a:t>provider</a:t>
            </a:r>
            <a:r>
              <a:rPr lang="es-AR" dirty="0" smtClean="0"/>
              <a:t> es un objeto que consta de 2 partes.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AR" dirty="0" smtClean="0"/>
              <a:t>1) El nombre del objeto. En el caso de $</a:t>
            </a:r>
            <a:r>
              <a:rPr lang="es-AR" dirty="0" err="1" smtClean="0"/>
              <a:t>scope</a:t>
            </a:r>
            <a:r>
              <a:rPr lang="es-AR" dirty="0" smtClean="0"/>
              <a:t>, su nombre seria ‘$</a:t>
            </a:r>
            <a:r>
              <a:rPr lang="es-AR" dirty="0" err="1" smtClean="0"/>
              <a:t>scope</a:t>
            </a:r>
            <a:r>
              <a:rPr lang="es-AR" dirty="0" smtClean="0"/>
              <a:t>’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AR" dirty="0" smtClean="0"/>
              <a:t>2) Una ‘</a:t>
            </a:r>
            <a:r>
              <a:rPr lang="es-AR" b="1" i="1" dirty="0" err="1" smtClean="0"/>
              <a:t>factory</a:t>
            </a:r>
            <a:r>
              <a:rPr lang="es-AR" dirty="0" smtClean="0"/>
              <a:t>’: Nada mas que una función que devuelva una nueva instancia del objeto, lo que conocemos tradicionalmente como constructor.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Entonces, como es realizada la inyección en el </a:t>
            </a:r>
            <a:r>
              <a:rPr lang="es-AR" dirty="0" err="1" smtClean="0"/>
              <a:t>controller</a:t>
            </a:r>
            <a:r>
              <a:rPr lang="es-AR" dirty="0" smtClean="0"/>
              <a:t>?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AR" dirty="0" smtClean="0"/>
              <a:t>Angular encuentra nuestro </a:t>
            </a:r>
            <a:r>
              <a:rPr lang="es-AR" dirty="0" err="1" smtClean="0"/>
              <a:t>CrazyController</a:t>
            </a:r>
            <a:r>
              <a:rPr lang="es-AR" dirty="0"/>
              <a:t> </a:t>
            </a:r>
            <a:r>
              <a:rPr lang="es-AR" dirty="0" smtClean="0"/>
              <a:t>y revisa los parámetros que recibe.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AR" dirty="0" smtClean="0"/>
              <a:t>Busca si tiene un </a:t>
            </a:r>
            <a:r>
              <a:rPr lang="es-AR" dirty="0" err="1" smtClean="0"/>
              <a:t>provider</a:t>
            </a:r>
            <a:r>
              <a:rPr lang="es-AR" dirty="0" smtClean="0"/>
              <a:t> con el nombre ‘$</a:t>
            </a:r>
            <a:r>
              <a:rPr lang="es-AR" dirty="0" err="1" smtClean="0"/>
              <a:t>scope</a:t>
            </a:r>
            <a:r>
              <a:rPr lang="es-AR" dirty="0" smtClean="0"/>
              <a:t>’, de ser </a:t>
            </a:r>
            <a:r>
              <a:rPr lang="es-AR" dirty="0" err="1" smtClean="0"/>
              <a:t>asi</a:t>
            </a:r>
            <a:r>
              <a:rPr lang="es-AR" dirty="0" smtClean="0"/>
              <a:t> genera una nueva instancia o devuelve la existente.</a:t>
            </a:r>
          </a:p>
          <a:p>
            <a:pPr algn="just">
              <a:buFont typeface="Arial" pitchFamily="34" charset="0"/>
              <a:buChar char="•"/>
            </a:pPr>
            <a:r>
              <a:rPr lang="es-AR" dirty="0" smtClean="0"/>
              <a:t>Que hay de otros parámetros que queramos recibir?</a:t>
            </a:r>
          </a:p>
          <a:p>
            <a:pPr lvl="1" algn="just">
              <a:buFont typeface="Arial" pitchFamily="34" charset="0"/>
              <a:buChar char="•"/>
            </a:pPr>
            <a:r>
              <a:rPr lang="es-AR" dirty="0" smtClean="0"/>
              <a:t>Todos los objetos que se manejan dentro de angular siguen la forma de </a:t>
            </a:r>
            <a:r>
              <a:rPr lang="es-AR" dirty="0" err="1" smtClean="0"/>
              <a:t>provider</a:t>
            </a:r>
            <a:r>
              <a:rPr lang="es-AR" dirty="0" smtClean="0"/>
              <a:t>, y para usarlos en el </a:t>
            </a:r>
            <a:r>
              <a:rPr lang="es-AR" dirty="0" err="1" smtClean="0"/>
              <a:t>controller</a:t>
            </a:r>
            <a:r>
              <a:rPr lang="es-AR" dirty="0" smtClean="0"/>
              <a:t> debemos recibir parámetros con el nombre del mismo.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659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75916" y="981546"/>
            <a:ext cx="8065557" cy="3419475"/>
          </a:xfrm>
        </p:spPr>
        <p:txBody>
          <a:bodyPr/>
          <a:lstStyle/>
          <a:p>
            <a:r>
              <a:rPr lang="es-AR" dirty="0" smtClean="0"/>
              <a:t>Conceptos Básicos</a:t>
            </a:r>
          </a:p>
          <a:p>
            <a:r>
              <a:rPr lang="es-AR" dirty="0" smtClean="0"/>
              <a:t>Estructura de una aplicación</a:t>
            </a:r>
          </a:p>
          <a:p>
            <a:r>
              <a:rPr lang="es-AR" dirty="0" smtClean="0"/>
              <a:t>Módulos</a:t>
            </a:r>
          </a:p>
          <a:p>
            <a:r>
              <a:rPr lang="es-AR" dirty="0" err="1" smtClean="0"/>
              <a:t>Scopes</a:t>
            </a:r>
            <a:endParaRPr lang="es-AR" dirty="0" smtClean="0"/>
          </a:p>
          <a:p>
            <a:r>
              <a:rPr lang="es-AR" dirty="0" smtClean="0"/>
              <a:t>Data-</a:t>
            </a:r>
            <a:r>
              <a:rPr lang="es-AR" dirty="0" err="1" smtClean="0"/>
              <a:t>binding</a:t>
            </a:r>
            <a:endParaRPr lang="es-AR" dirty="0" smtClean="0"/>
          </a:p>
          <a:p>
            <a:r>
              <a:rPr lang="es-AR" dirty="0" smtClean="0"/>
              <a:t>Servicios</a:t>
            </a:r>
          </a:p>
          <a:p>
            <a:r>
              <a:rPr lang="es-AR" dirty="0"/>
              <a:t>Directivas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01</a:t>
            </a:r>
          </a:p>
          <a:p>
            <a:r>
              <a:rPr lang="en-US" dirty="0" smtClean="0"/>
              <a:t>02</a:t>
            </a:r>
          </a:p>
          <a:p>
            <a:r>
              <a:rPr lang="en-US" dirty="0" smtClean="0"/>
              <a:t>03</a:t>
            </a:r>
          </a:p>
          <a:p>
            <a:r>
              <a:rPr lang="en-US" dirty="0" smtClean="0"/>
              <a:t>04</a:t>
            </a:r>
          </a:p>
          <a:p>
            <a:r>
              <a:rPr lang="en-US" dirty="0" smtClean="0"/>
              <a:t>05</a:t>
            </a:r>
          </a:p>
          <a:p>
            <a:r>
              <a:rPr lang="en-US" dirty="0" smtClean="0"/>
              <a:t>06</a:t>
            </a:r>
          </a:p>
          <a:p>
            <a:r>
              <a:rPr lang="en-US" dirty="0" smtClean="0"/>
              <a:t>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88417"/>
            <a:ext cx="8686800" cy="4073637"/>
          </a:xfrm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Repasemos como crear un modulo de angular. Ejemplo en: </a:t>
            </a:r>
            <a:r>
              <a:rPr lang="es-AR" b="1" dirty="0" err="1" smtClean="0"/>
              <a:t>Examples</a:t>
            </a:r>
            <a:r>
              <a:rPr lang="es-AR" b="1" dirty="0" smtClean="0"/>
              <a:t>/Modules/modules.html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AR" dirty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Luego de configurar el modulo con </a:t>
            </a:r>
            <a:r>
              <a:rPr lang="es-AR" b="1" i="1" dirty="0" err="1" smtClean="0"/>
              <a:t>config</a:t>
            </a:r>
            <a:r>
              <a:rPr lang="es-AR" dirty="0" smtClean="0"/>
              <a:t>, creamos dos </a:t>
            </a:r>
            <a:r>
              <a:rPr lang="es-AR" dirty="0" err="1" smtClean="0"/>
              <a:t>controllers</a:t>
            </a:r>
            <a:r>
              <a:rPr lang="es-AR" dirty="0" smtClean="0"/>
              <a:t> (</a:t>
            </a:r>
            <a:r>
              <a:rPr lang="es-AR" dirty="0" err="1" smtClean="0"/>
              <a:t>indexCtrl</a:t>
            </a:r>
            <a:r>
              <a:rPr lang="es-AR" dirty="0" smtClean="0"/>
              <a:t> y </a:t>
            </a:r>
            <a:r>
              <a:rPr lang="es-AR" dirty="0" err="1" smtClean="0"/>
              <a:t>otroCtrl</a:t>
            </a:r>
            <a:r>
              <a:rPr lang="es-AR" dirty="0" smtClean="0"/>
              <a:t>), este es solo un tipo de objeto de los muchos que tenemos disponibles en angular.</a:t>
            </a:r>
            <a:endParaRPr lang="es-AR" dirty="0"/>
          </a:p>
          <a:p>
            <a:pPr marL="342900" indent="-342900" algn="just">
              <a:buFont typeface="Arial" pitchFamily="34" charset="0"/>
              <a:buChar char="•"/>
            </a:pPr>
            <a:endParaRPr lang="es-AR" sz="2400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sz="2400" dirty="0"/>
          </a:p>
          <a:p>
            <a:pPr marL="342900" indent="-342900" algn="just">
              <a:buFont typeface="Arial" pitchFamily="34" charset="0"/>
              <a:buChar char="•"/>
            </a:pPr>
            <a:endParaRPr lang="es-AR" sz="2400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sz="2400" dirty="0"/>
          </a:p>
          <a:p>
            <a:pPr marL="342900" indent="-342900" algn="just">
              <a:buFont typeface="Arial" pitchFamily="34" charset="0"/>
              <a:buChar char="•"/>
            </a:pPr>
            <a:endParaRPr lang="es-AR" sz="2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Module Artifacts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42" y="1227289"/>
            <a:ext cx="6809509" cy="250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6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46856"/>
            <a:ext cx="8686800" cy="3931920"/>
          </a:xfrm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Los tipos de objetos que podemos crear en un modulo de angular son: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AR" dirty="0" smtClean="0"/>
              <a:t>Controladores =&gt; .</a:t>
            </a:r>
            <a:r>
              <a:rPr lang="es-AR" dirty="0" err="1" smtClean="0"/>
              <a:t>controller</a:t>
            </a:r>
            <a:r>
              <a:rPr lang="es-AR" dirty="0" smtClean="0"/>
              <a:t>(‘nombre’,</a:t>
            </a:r>
            <a:r>
              <a:rPr lang="es-AR" dirty="0" err="1" smtClean="0"/>
              <a:t>function</a:t>
            </a:r>
            <a:r>
              <a:rPr lang="es-AR" dirty="0" smtClean="0"/>
              <a:t>(dependencias))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AR" dirty="0" smtClean="0"/>
              <a:t>Servicios =&gt; .</a:t>
            </a:r>
            <a:r>
              <a:rPr lang="es-AR" dirty="0" err="1" smtClean="0"/>
              <a:t>factory</a:t>
            </a:r>
            <a:r>
              <a:rPr lang="es-AR" dirty="0" smtClean="0"/>
              <a:t>(‘</a:t>
            </a:r>
            <a:r>
              <a:rPr lang="es-AR" dirty="0"/>
              <a:t>nombre’,</a:t>
            </a:r>
            <a:r>
              <a:rPr lang="es-AR" dirty="0" err="1"/>
              <a:t>function</a:t>
            </a:r>
            <a:r>
              <a:rPr lang="es-AR" dirty="0"/>
              <a:t>(dependencias))</a:t>
            </a:r>
            <a:endParaRPr lang="es-AR" dirty="0" smtClean="0"/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AR" dirty="0" err="1" smtClean="0"/>
              <a:t>Providers</a:t>
            </a:r>
            <a:r>
              <a:rPr lang="es-AR" dirty="0" smtClean="0"/>
              <a:t> =&gt; .</a:t>
            </a:r>
            <a:r>
              <a:rPr lang="es-AR" dirty="0" err="1" smtClean="0"/>
              <a:t>provider</a:t>
            </a:r>
            <a:r>
              <a:rPr lang="es-AR" dirty="0" smtClean="0"/>
              <a:t>(‘</a:t>
            </a:r>
            <a:r>
              <a:rPr lang="es-AR" dirty="0"/>
              <a:t>nombre’,</a:t>
            </a:r>
            <a:r>
              <a:rPr lang="es-AR" dirty="0" err="1"/>
              <a:t>function</a:t>
            </a:r>
            <a:r>
              <a:rPr lang="es-AR" dirty="0"/>
              <a:t>(dependencias))</a:t>
            </a:r>
            <a:endParaRPr lang="es-AR" dirty="0" smtClean="0"/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AR" dirty="0" smtClean="0"/>
              <a:t>Directivas =&gt; .</a:t>
            </a:r>
            <a:r>
              <a:rPr lang="es-AR" dirty="0" err="1" smtClean="0"/>
              <a:t>directive</a:t>
            </a:r>
            <a:r>
              <a:rPr lang="es-AR" dirty="0" smtClean="0"/>
              <a:t>(‘</a:t>
            </a:r>
            <a:r>
              <a:rPr lang="es-AR" dirty="0"/>
              <a:t>nombre’,</a:t>
            </a:r>
            <a:r>
              <a:rPr lang="es-AR" dirty="0" err="1"/>
              <a:t>function</a:t>
            </a:r>
            <a:r>
              <a:rPr lang="es-AR" dirty="0"/>
              <a:t>(dependencias))</a:t>
            </a:r>
            <a:endParaRPr lang="es-AR" dirty="0" smtClean="0"/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AR" dirty="0" smtClean="0"/>
              <a:t>Filtros =&gt; .</a:t>
            </a:r>
            <a:r>
              <a:rPr lang="es-AR" dirty="0" err="1" smtClean="0"/>
              <a:t>filter</a:t>
            </a:r>
            <a:r>
              <a:rPr lang="es-AR" dirty="0" smtClean="0"/>
              <a:t>(‘</a:t>
            </a:r>
            <a:r>
              <a:rPr lang="es-AR" dirty="0"/>
              <a:t>nombre’,</a:t>
            </a:r>
            <a:r>
              <a:rPr lang="es-AR" dirty="0" err="1"/>
              <a:t>function</a:t>
            </a:r>
            <a:r>
              <a:rPr lang="es-AR" dirty="0"/>
              <a:t>(dependencias))</a:t>
            </a:r>
            <a:endParaRPr lang="es-AR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Todos estos tipos responden a la misma sintaxis de creación.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Module Artifacts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9702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12221"/>
            <a:ext cx="8686800" cy="3931920"/>
          </a:xfrm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AR" dirty="0"/>
              <a:t>Una buena practica es crear un modulo para cada tipo de objeto que vamos a utilizar, esto es, un modulo de servicios, </a:t>
            </a:r>
            <a:r>
              <a:rPr lang="es-AR" dirty="0" err="1"/>
              <a:t>controllers</a:t>
            </a:r>
            <a:r>
              <a:rPr lang="es-AR" dirty="0"/>
              <a:t>, directivas y filtros. Con respecto a los </a:t>
            </a:r>
            <a:r>
              <a:rPr lang="es-AR" dirty="0" err="1"/>
              <a:t>providers</a:t>
            </a:r>
            <a:r>
              <a:rPr lang="es-AR" dirty="0"/>
              <a:t>, después veremos que son una generalización del concepto servicio</a:t>
            </a:r>
            <a:r>
              <a:rPr lang="es-AR" dirty="0" smtClean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AR" dirty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Module Dependencies</a:t>
            </a: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05" y="1693140"/>
            <a:ext cx="5560021" cy="288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83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AR" dirty="0"/>
              <a:t>Supongamos que decidimos crear dos módulos, uno para agrupar toda nuestra capa de lógica de negocios (servicios) y otro para agrupar </a:t>
            </a:r>
            <a:r>
              <a:rPr lang="es-AR" dirty="0" err="1"/>
              <a:t>controllers</a:t>
            </a:r>
            <a:r>
              <a:rPr lang="es-AR" dirty="0" smtClean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En este momento contamos con 3 módulos.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AR" dirty="0" err="1" smtClean="0"/>
              <a:t>services</a:t>
            </a:r>
            <a:r>
              <a:rPr lang="es-AR" dirty="0" smtClean="0"/>
              <a:t>: Representa nuestra capa de lógica de negocios y agrupa servicios.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AR" dirty="0" err="1" smtClean="0"/>
              <a:t>controllers</a:t>
            </a:r>
            <a:r>
              <a:rPr lang="es-AR" dirty="0" smtClean="0"/>
              <a:t>:  Agrupa los </a:t>
            </a:r>
            <a:r>
              <a:rPr lang="es-AR" dirty="0" err="1" smtClean="0"/>
              <a:t>controllers</a:t>
            </a:r>
            <a:r>
              <a:rPr lang="es-AR" dirty="0" smtClean="0"/>
              <a:t>, y para funcionar, necesita tener el modulo </a:t>
            </a:r>
            <a:r>
              <a:rPr lang="es-AR" dirty="0" err="1" smtClean="0"/>
              <a:t>services</a:t>
            </a:r>
            <a:r>
              <a:rPr lang="es-AR" dirty="0" smtClean="0"/>
              <a:t>.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AR" dirty="0" err="1" smtClean="0"/>
              <a:t>redditTv</a:t>
            </a:r>
            <a:r>
              <a:rPr lang="es-AR" dirty="0" smtClean="0"/>
              <a:t>: Representa nuestro modulo principal, pues esta referenciado en el </a:t>
            </a:r>
            <a:r>
              <a:rPr lang="es-AR" dirty="0" err="1" smtClean="0"/>
              <a:t>html</a:t>
            </a:r>
            <a:r>
              <a:rPr lang="es-AR" dirty="0" smtClean="0"/>
              <a:t> y depende de ‘</a:t>
            </a:r>
            <a:r>
              <a:rPr lang="es-AR" dirty="0" err="1" smtClean="0"/>
              <a:t>controllers</a:t>
            </a:r>
            <a:r>
              <a:rPr lang="es-AR" dirty="0" smtClean="0"/>
              <a:t>’ y ‘</a:t>
            </a:r>
            <a:r>
              <a:rPr lang="es-AR" dirty="0" err="1" smtClean="0"/>
              <a:t>services</a:t>
            </a:r>
            <a:r>
              <a:rPr lang="es-AR" dirty="0" smtClean="0"/>
              <a:t>’.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De </a:t>
            </a:r>
            <a:r>
              <a:rPr lang="es-AR" dirty="0"/>
              <a:t>esta forma podemos cambiar nuestro modulo/capa de servicios sin afectar </a:t>
            </a:r>
            <a:r>
              <a:rPr lang="es-AR" dirty="0" smtClean="0"/>
              <a:t>otros módulos.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Podemos intercambiar dos módulos que tengan el mismo nombre.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Reusar </a:t>
            </a:r>
            <a:r>
              <a:rPr lang="es-AR" dirty="0"/>
              <a:t>un mismo modulo en diferentes aplicaciones de </a:t>
            </a:r>
            <a:r>
              <a:rPr lang="es-AR" dirty="0" err="1" smtClean="0"/>
              <a:t>AngularJs</a:t>
            </a:r>
            <a:r>
              <a:rPr lang="es-AR" dirty="0" smtClean="0"/>
              <a:t>.</a:t>
            </a:r>
            <a:endParaRPr lang="es-AR" dirty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Module Dependencies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4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AR" dirty="0"/>
              <a:t>Separar funcionalidad que hará mas fácil el </a:t>
            </a:r>
            <a:r>
              <a:rPr lang="es-AR" dirty="0" err="1"/>
              <a:t>unit</a:t>
            </a:r>
            <a:r>
              <a:rPr lang="es-AR" dirty="0"/>
              <a:t> </a:t>
            </a:r>
            <a:r>
              <a:rPr lang="es-AR" dirty="0" err="1"/>
              <a:t>testing</a:t>
            </a:r>
            <a:r>
              <a:rPr lang="es-AR" dirty="0"/>
              <a:t>.</a:t>
            </a:r>
          </a:p>
          <a:p>
            <a:pPr marL="0" indent="0" algn="just">
              <a:buNone/>
            </a:pPr>
            <a:endParaRPr lang="es-A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Module Dependencies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5795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46667" y="649037"/>
            <a:ext cx="8065557" cy="341900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kern="1200" dirty="0" smtClean="0">
                <a:cs typeface="+mn-cs"/>
              </a:rPr>
              <a:t>Definition</a:t>
            </a:r>
          </a:p>
          <a:p>
            <a:pPr>
              <a:spcBef>
                <a:spcPts val="0"/>
              </a:spcBef>
            </a:pPr>
            <a:r>
              <a:rPr lang="en-US" kern="1200" dirty="0" smtClean="0">
                <a:cs typeface="+mn-cs"/>
              </a:rPr>
              <a:t>Root Scope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Controller Scope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Scopes Hierarchy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Application Demo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Asynchronous Updates</a:t>
            </a:r>
          </a:p>
          <a:p>
            <a:pPr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1375" y="655967"/>
            <a:ext cx="544680" cy="3419003"/>
          </a:xfrm>
        </p:spPr>
        <p:txBody>
          <a:bodyPr/>
          <a:lstStyle/>
          <a:p>
            <a:r>
              <a:rPr lang="en-US" dirty="0" smtClean="0"/>
              <a:t>01</a:t>
            </a:r>
          </a:p>
          <a:p>
            <a:r>
              <a:rPr lang="en-US" dirty="0" smtClean="0"/>
              <a:t>02</a:t>
            </a:r>
          </a:p>
          <a:p>
            <a:r>
              <a:rPr lang="en-US" dirty="0" smtClean="0"/>
              <a:t>03</a:t>
            </a:r>
          </a:p>
          <a:p>
            <a:r>
              <a:rPr lang="en-US" dirty="0" smtClean="0"/>
              <a:t>04</a:t>
            </a:r>
          </a:p>
          <a:p>
            <a:r>
              <a:rPr lang="en-US" dirty="0" smtClean="0"/>
              <a:t>05</a:t>
            </a:r>
          </a:p>
          <a:p>
            <a:r>
              <a:rPr lang="en-US" dirty="0" smtClean="0"/>
              <a:t>06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AR" dirty="0" err="1" smtClean="0"/>
              <a:t>Scope</a:t>
            </a:r>
            <a:r>
              <a:rPr lang="es-AR" dirty="0" smtClean="0"/>
              <a:t>, representa el contexto </a:t>
            </a:r>
            <a:r>
              <a:rPr lang="es-AR" dirty="0" err="1" smtClean="0"/>
              <a:t>javascript</a:t>
            </a:r>
            <a:r>
              <a:rPr lang="es-AR" dirty="0" smtClean="0"/>
              <a:t> que el elemento actual de </a:t>
            </a:r>
            <a:r>
              <a:rPr lang="es-AR" dirty="0" err="1" smtClean="0"/>
              <a:t>html</a:t>
            </a:r>
            <a:r>
              <a:rPr lang="es-AR" dirty="0" smtClean="0"/>
              <a:t> tiene disponible. En otras palabras, el </a:t>
            </a:r>
            <a:r>
              <a:rPr lang="es-AR" dirty="0" err="1" smtClean="0"/>
              <a:t>scope</a:t>
            </a:r>
            <a:r>
              <a:rPr lang="es-AR" dirty="0" smtClean="0"/>
              <a:t> es el </a:t>
            </a:r>
            <a:r>
              <a:rPr lang="es-AR" b="1" i="1" dirty="0" smtClean="0"/>
              <a:t>único objeto publico </a:t>
            </a:r>
            <a:r>
              <a:rPr lang="es-AR" dirty="0" smtClean="0"/>
              <a:t>que une el modelo </a:t>
            </a:r>
            <a:r>
              <a:rPr lang="es-AR" dirty="0" err="1" smtClean="0"/>
              <a:t>javascript</a:t>
            </a:r>
            <a:r>
              <a:rPr lang="es-AR" dirty="0" smtClean="0"/>
              <a:t> al </a:t>
            </a:r>
            <a:r>
              <a:rPr lang="es-AR" dirty="0" err="1" smtClean="0"/>
              <a:t>html</a:t>
            </a:r>
            <a:r>
              <a:rPr lang="es-AR" dirty="0" smtClean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Este objeto puede ser accedido libremente tanto por la vista como por nuestro </a:t>
            </a:r>
            <a:r>
              <a:rPr lang="es-AR" dirty="0" err="1" smtClean="0"/>
              <a:t>controller</a:t>
            </a:r>
            <a:r>
              <a:rPr lang="es-AR" dirty="0" smtClean="0"/>
              <a:t> o directiva.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Cuando nuestro </a:t>
            </a:r>
            <a:r>
              <a:rPr lang="es-AR" dirty="0" err="1" smtClean="0"/>
              <a:t>html</a:t>
            </a:r>
            <a:r>
              <a:rPr lang="es-AR" dirty="0" smtClean="0"/>
              <a:t> se encuentra dentro de una declaración </a:t>
            </a:r>
            <a:r>
              <a:rPr lang="es-AR" dirty="0" err="1" smtClean="0"/>
              <a:t>ng-controller</a:t>
            </a:r>
            <a:r>
              <a:rPr lang="es-AR" dirty="0" smtClean="0"/>
              <a:t>, esta usando el </a:t>
            </a:r>
            <a:r>
              <a:rPr lang="es-AR" dirty="0" err="1" smtClean="0"/>
              <a:t>scope</a:t>
            </a:r>
            <a:r>
              <a:rPr lang="es-AR" dirty="0" smtClean="0"/>
              <a:t> de ese </a:t>
            </a:r>
            <a:r>
              <a:rPr lang="es-AR" dirty="0" err="1" smtClean="0"/>
              <a:t>controller</a:t>
            </a:r>
            <a:r>
              <a:rPr lang="es-AR" dirty="0" smtClean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La creación de propiedades puede ser </a:t>
            </a:r>
            <a:r>
              <a:rPr lang="es-AR" dirty="0" err="1" smtClean="0"/>
              <a:t>implicita</a:t>
            </a:r>
            <a:r>
              <a:rPr lang="es-AR" dirty="0" smtClean="0"/>
              <a:t>, y esto facilita/confunde que usemos propiedades que todavía no declaramos.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Próximo ejemplo en: </a:t>
            </a:r>
            <a:r>
              <a:rPr lang="es-AR" b="1" dirty="0" err="1" smtClean="0"/>
              <a:t>Examples</a:t>
            </a:r>
            <a:r>
              <a:rPr lang="es-AR" b="1" dirty="0" smtClean="0"/>
              <a:t>/</a:t>
            </a:r>
            <a:r>
              <a:rPr lang="es-AR" b="1" dirty="0" err="1" smtClean="0"/>
              <a:t>Scopes</a:t>
            </a:r>
            <a:r>
              <a:rPr lang="es-AR" b="1" dirty="0" smtClean="0"/>
              <a:t>/apprun.html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6887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Como en todo contexto, existen distintos niveles/</a:t>
            </a:r>
            <a:r>
              <a:rPr lang="es-AR" dirty="0" err="1" smtClean="0"/>
              <a:t>jerarquias</a:t>
            </a:r>
            <a:r>
              <a:rPr lang="es-AR" dirty="0" smtClean="0"/>
              <a:t>. Hasta ahora solo hemos visto el contexto de un </a:t>
            </a:r>
            <a:r>
              <a:rPr lang="es-AR" dirty="0" err="1" smtClean="0"/>
              <a:t>controller</a:t>
            </a:r>
            <a:r>
              <a:rPr lang="es-AR" dirty="0" smtClean="0"/>
              <a:t>, pero </a:t>
            </a:r>
            <a:r>
              <a:rPr lang="es-AR" dirty="0" err="1" smtClean="0"/>
              <a:t>tambien</a:t>
            </a:r>
            <a:r>
              <a:rPr lang="es-AR" dirty="0" smtClean="0"/>
              <a:t> existe un contexto global o ‘</a:t>
            </a:r>
            <a:r>
              <a:rPr lang="es-AR" b="1" i="1" dirty="0" smtClean="0"/>
              <a:t>$</a:t>
            </a:r>
            <a:r>
              <a:rPr lang="es-AR" b="1" i="1" dirty="0" err="1" smtClean="0"/>
              <a:t>rootScope</a:t>
            </a:r>
            <a:r>
              <a:rPr lang="es-AR" dirty="0" smtClean="0"/>
              <a:t>’.</a:t>
            </a:r>
            <a:endParaRPr lang="es-AR" dirty="0"/>
          </a:p>
          <a:p>
            <a:pPr marL="0" indent="0" algn="just">
              <a:buNone/>
            </a:pPr>
            <a:endParaRPr lang="es-A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Root Scope</a:t>
            </a:r>
            <a:endParaRPr lang="es-A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344" y="1466268"/>
            <a:ext cx="3590493" cy="312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35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En </a:t>
            </a:r>
            <a:r>
              <a:rPr lang="es-AR" dirty="0" err="1" smtClean="0"/>
              <a:t>rootScope</a:t>
            </a:r>
            <a:r>
              <a:rPr lang="es-AR" dirty="0" smtClean="0"/>
              <a:t> se crearan las propiedades / métodos en caso que no haya un </a:t>
            </a:r>
            <a:r>
              <a:rPr lang="es-AR" dirty="0" err="1" smtClean="0"/>
              <a:t>scope</a:t>
            </a:r>
            <a:r>
              <a:rPr lang="es-AR" dirty="0" smtClean="0"/>
              <a:t> de </a:t>
            </a:r>
            <a:r>
              <a:rPr lang="es-AR" dirty="0" err="1" smtClean="0"/>
              <a:t>controller</a:t>
            </a:r>
            <a:r>
              <a:rPr lang="es-AR" dirty="0" smtClean="0"/>
              <a:t> o directiva presente.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En la jerarquía de </a:t>
            </a:r>
            <a:r>
              <a:rPr lang="es-AR" dirty="0" err="1" smtClean="0"/>
              <a:t>scopes</a:t>
            </a:r>
            <a:r>
              <a:rPr lang="es-AR" dirty="0" smtClean="0"/>
              <a:t> $</a:t>
            </a:r>
            <a:r>
              <a:rPr lang="es-AR" dirty="0" err="1" smtClean="0"/>
              <a:t>rootScope</a:t>
            </a:r>
            <a:r>
              <a:rPr lang="es-AR" dirty="0" smtClean="0"/>
              <a:t> es el mas general, se diría que engloba todo lo que se encuentre dentro de </a:t>
            </a:r>
            <a:r>
              <a:rPr lang="es-AR" dirty="0" err="1" smtClean="0"/>
              <a:t>ng-app</a:t>
            </a:r>
            <a:r>
              <a:rPr lang="es-AR" dirty="0" smtClean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En el siguiente ejemplo usaremos el método </a:t>
            </a:r>
            <a:r>
              <a:rPr lang="es-AR" b="1" i="1" dirty="0" err="1" smtClean="0"/>
              <a:t>run</a:t>
            </a:r>
            <a:r>
              <a:rPr lang="es-AR" dirty="0" smtClean="0"/>
              <a:t> del modulo principal. Este método sirve para poner todo lo que deseamos ejecutar cuando se inicializa el modulo.</a:t>
            </a:r>
            <a:endParaRPr lang="es-AR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Asignaremos la variable </a:t>
            </a:r>
            <a:r>
              <a:rPr lang="es-AR" b="1" dirty="0" smtClean="0"/>
              <a:t>local </a:t>
            </a:r>
            <a:r>
              <a:rPr lang="es-AR" dirty="0" smtClean="0"/>
              <a:t>en el </a:t>
            </a:r>
            <a:r>
              <a:rPr lang="es-AR" b="1" i="1" dirty="0" smtClean="0"/>
              <a:t>$</a:t>
            </a:r>
            <a:r>
              <a:rPr lang="es-AR" b="1" i="1" dirty="0" err="1" smtClean="0"/>
              <a:t>rootScope</a:t>
            </a:r>
            <a:r>
              <a:rPr lang="es-AR" dirty="0" smtClean="0"/>
              <a:t> y veremos cuanto cambia el ejemplo anterior.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b="1" dirty="0" smtClean="0"/>
              <a:t>Sobre $ y $$: Las propiedades / métodos que inician con $ son los métodos públicos de angular, y a su vez los que llevan $$ los privados.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Root Scope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4367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  <a:p>
            <a:r>
              <a:rPr lang="en-US" dirty="0" err="1" smtClean="0"/>
              <a:t>Filtros</a:t>
            </a:r>
            <a:endParaRPr lang="en-US" dirty="0" smtClean="0"/>
          </a:p>
          <a:p>
            <a:r>
              <a:rPr lang="en-US" dirty="0" smtClean="0"/>
              <a:t>Forms</a:t>
            </a:r>
          </a:p>
          <a:p>
            <a:r>
              <a:rPr lang="en-US" dirty="0" smtClean="0"/>
              <a:t>Unit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08</a:t>
            </a:r>
          </a:p>
          <a:p>
            <a:r>
              <a:rPr lang="en-US" dirty="0" smtClean="0"/>
              <a:t>09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2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Root Scope</a:t>
            </a:r>
            <a:endParaRPr lang="es-A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835" y="588963"/>
            <a:ext cx="4262329" cy="393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57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Vimos que al crear un </a:t>
            </a:r>
            <a:r>
              <a:rPr lang="es-AR" dirty="0" err="1" smtClean="0"/>
              <a:t>controller</a:t>
            </a:r>
            <a:r>
              <a:rPr lang="es-AR" dirty="0" smtClean="0"/>
              <a:t>, automáticamente creamos un $</a:t>
            </a:r>
            <a:r>
              <a:rPr lang="es-AR" dirty="0" err="1" smtClean="0"/>
              <a:t>scope</a:t>
            </a:r>
            <a:r>
              <a:rPr lang="es-AR" dirty="0" smtClean="0"/>
              <a:t> para el mismo, y a su vez también conocimos en que situaciones aparece $</a:t>
            </a:r>
            <a:r>
              <a:rPr lang="es-AR" dirty="0" err="1" smtClean="0"/>
              <a:t>rootScope</a:t>
            </a:r>
            <a:r>
              <a:rPr lang="es-AR" dirty="0" smtClean="0"/>
              <a:t> y como asignarlo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Que relación hay entre los </a:t>
            </a:r>
            <a:r>
              <a:rPr lang="es-AR" dirty="0" err="1" smtClean="0"/>
              <a:t>scopes</a:t>
            </a:r>
            <a:r>
              <a:rPr lang="es-AR" dirty="0" smtClean="0"/>
              <a:t> de </a:t>
            </a:r>
            <a:r>
              <a:rPr lang="es-AR" dirty="0" err="1" smtClean="0"/>
              <a:t>controllers</a:t>
            </a:r>
            <a:r>
              <a:rPr lang="es-AR" dirty="0" smtClean="0"/>
              <a:t> y el </a:t>
            </a:r>
            <a:r>
              <a:rPr lang="es-AR" dirty="0" err="1" smtClean="0"/>
              <a:t>rootScope</a:t>
            </a:r>
            <a:r>
              <a:rPr lang="es-AR" dirty="0" smtClean="0"/>
              <a:t>?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Al referenciar una propiedad en nuestro </a:t>
            </a:r>
            <a:r>
              <a:rPr lang="es-AR" dirty="0" err="1" smtClean="0"/>
              <a:t>html</a:t>
            </a:r>
            <a:r>
              <a:rPr lang="es-AR" dirty="0" smtClean="0"/>
              <a:t>, angular: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AR" dirty="0" smtClean="0"/>
              <a:t>Busca si existe esta propiedad en el </a:t>
            </a:r>
            <a:r>
              <a:rPr lang="es-AR" dirty="0" err="1" smtClean="0"/>
              <a:t>scope</a:t>
            </a:r>
            <a:r>
              <a:rPr lang="es-AR" dirty="0" smtClean="0"/>
              <a:t> local (supongamos, el </a:t>
            </a:r>
            <a:r>
              <a:rPr lang="es-AR" dirty="0" err="1" smtClean="0"/>
              <a:t>scope</a:t>
            </a:r>
            <a:r>
              <a:rPr lang="es-AR" dirty="0" smtClean="0"/>
              <a:t> del </a:t>
            </a:r>
            <a:r>
              <a:rPr lang="es-AR" dirty="0" err="1" smtClean="0"/>
              <a:t>controller</a:t>
            </a:r>
            <a:r>
              <a:rPr lang="es-AR" dirty="0" smtClean="0"/>
              <a:t>).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AR" dirty="0" smtClean="0"/>
              <a:t>Si no esta en nuestro </a:t>
            </a:r>
            <a:r>
              <a:rPr lang="es-AR" dirty="0" err="1" smtClean="0"/>
              <a:t>scope</a:t>
            </a:r>
            <a:r>
              <a:rPr lang="es-AR" dirty="0" smtClean="0"/>
              <a:t> local, busca en el $</a:t>
            </a:r>
            <a:r>
              <a:rPr lang="es-AR" dirty="0" err="1" smtClean="0"/>
              <a:t>rootScope</a:t>
            </a:r>
            <a:r>
              <a:rPr lang="es-AR" dirty="0" smtClean="0"/>
              <a:t>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AR" dirty="0" smtClean="0"/>
              <a:t>Si no esta definida en nuestro $</a:t>
            </a:r>
            <a:r>
              <a:rPr lang="es-AR" dirty="0" err="1" smtClean="0"/>
              <a:t>rootScope</a:t>
            </a:r>
            <a:r>
              <a:rPr lang="es-AR" dirty="0" smtClean="0"/>
              <a:t>, declara esta propiedad en el $</a:t>
            </a:r>
            <a:r>
              <a:rPr lang="es-AR" dirty="0" err="1" smtClean="0"/>
              <a:t>scope</a:t>
            </a:r>
            <a:r>
              <a:rPr lang="es-AR" dirty="0" smtClean="0"/>
              <a:t> local.</a:t>
            </a:r>
          </a:p>
          <a:p>
            <a:pPr algn="just">
              <a:buFont typeface="Arial" pitchFamily="34" charset="0"/>
              <a:buChar char="•"/>
            </a:pPr>
            <a:r>
              <a:rPr lang="es-AR" dirty="0" smtClean="0"/>
              <a:t>Mas adelante veremos que este modelo se repite en escenarios mas complejos, pero por el momento con el siguiente diagrama alcanza para ilustrar.</a:t>
            </a:r>
          </a:p>
          <a:p>
            <a:pPr algn="just">
              <a:buFont typeface="Arial" pitchFamily="34" charset="0"/>
              <a:buChar char="•"/>
            </a:pPr>
            <a:r>
              <a:rPr lang="es-AR" dirty="0" smtClean="0"/>
              <a:t>Próximo ejemplo en: </a:t>
            </a:r>
            <a:r>
              <a:rPr lang="es-AR" b="1" dirty="0" err="1" smtClean="0"/>
              <a:t>Examples</a:t>
            </a:r>
            <a:r>
              <a:rPr lang="es-AR" b="1" dirty="0" smtClean="0"/>
              <a:t>/</a:t>
            </a:r>
            <a:r>
              <a:rPr lang="es-AR" b="1" dirty="0" err="1" smtClean="0"/>
              <a:t>Scopes</a:t>
            </a:r>
            <a:r>
              <a:rPr lang="es-AR" b="1" dirty="0" smtClean="0"/>
              <a:t>/ngcontroller$rootscope.html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Controller Scope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1367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Controller Scope</a:t>
            </a:r>
            <a:endParaRPr lang="es-AR" dirty="0"/>
          </a:p>
        </p:txBody>
      </p:sp>
      <p:grpSp>
        <p:nvGrpSpPr>
          <p:cNvPr id="11" name="10 Grupo"/>
          <p:cNvGrpSpPr/>
          <p:nvPr/>
        </p:nvGrpSpPr>
        <p:grpSpPr>
          <a:xfrm>
            <a:off x="619988" y="1354934"/>
            <a:ext cx="3034146" cy="1972763"/>
            <a:chOff x="2805544" y="509063"/>
            <a:chExt cx="3034146" cy="1972763"/>
          </a:xfrm>
        </p:grpSpPr>
        <p:grpSp>
          <p:nvGrpSpPr>
            <p:cNvPr id="7" name="6 Grupo"/>
            <p:cNvGrpSpPr/>
            <p:nvPr/>
          </p:nvGrpSpPr>
          <p:grpSpPr>
            <a:xfrm>
              <a:off x="2805544" y="1986527"/>
              <a:ext cx="3034146" cy="495299"/>
              <a:chOff x="2812472" y="1769919"/>
              <a:chExt cx="3034146" cy="495299"/>
            </a:xfrm>
          </p:grpSpPr>
          <p:sp>
            <p:nvSpPr>
              <p:cNvPr id="4" name="3 Rectángulo redondeado"/>
              <p:cNvSpPr/>
              <p:nvPr/>
            </p:nvSpPr>
            <p:spPr>
              <a:xfrm flipH="1">
                <a:off x="2812472" y="1769919"/>
                <a:ext cx="3034146" cy="495299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AR" dirty="0" err="1" smtClean="0"/>
                  <a:t>Index</a:t>
                </a:r>
                <a:r>
                  <a:rPr lang="es-AR" dirty="0" smtClean="0"/>
                  <a:t> </a:t>
                </a:r>
                <a:r>
                  <a:rPr lang="es-AR" dirty="0" err="1" smtClean="0"/>
                  <a:t>Controller</a:t>
                </a:r>
                <a:r>
                  <a:rPr lang="es-AR" dirty="0" smtClean="0"/>
                  <a:t>	</a:t>
                </a:r>
                <a:r>
                  <a:rPr lang="es-AR" dirty="0" err="1" smtClean="0"/>
                  <a:t>numeroM</a:t>
                </a:r>
                <a:endParaRPr lang="es-AR" dirty="0"/>
              </a:p>
            </p:txBody>
          </p:sp>
          <p:cxnSp>
            <p:nvCxnSpPr>
              <p:cNvPr id="6" name="5 Conector recto"/>
              <p:cNvCxnSpPr/>
              <p:nvPr/>
            </p:nvCxnSpPr>
            <p:spPr>
              <a:xfrm flipH="1">
                <a:off x="4620491" y="1769919"/>
                <a:ext cx="6927" cy="49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8 Elipse"/>
            <p:cNvSpPr/>
            <p:nvPr/>
          </p:nvSpPr>
          <p:spPr>
            <a:xfrm rot="10800000" flipV="1">
              <a:off x="3338942" y="509063"/>
              <a:ext cx="1946563" cy="713510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$</a:t>
              </a:r>
              <a:r>
                <a:rPr lang="es-AR" dirty="0" err="1" smtClean="0"/>
                <a:t>rootScope</a:t>
              </a:r>
              <a:endParaRPr lang="es-AR" dirty="0"/>
            </a:p>
          </p:txBody>
        </p:sp>
        <p:cxnSp>
          <p:nvCxnSpPr>
            <p:cNvPr id="10" name="Straight Arrow Connector 4"/>
            <p:cNvCxnSpPr/>
            <p:nvPr/>
          </p:nvCxnSpPr>
          <p:spPr>
            <a:xfrm flipV="1">
              <a:off x="4329545" y="1213873"/>
              <a:ext cx="0" cy="772654"/>
            </a:xfrm>
            <a:prstGeom prst="straightConnector1">
              <a:avLst/>
            </a:prstGeom>
            <a:ln>
              <a:solidFill>
                <a:srgbClr val="6D6E7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623558"/>
            <a:ext cx="5081151" cy="392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43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En el ejemplo anterior vimos como, al no encontrar el valor en el $</a:t>
            </a:r>
            <a:r>
              <a:rPr lang="es-AR" dirty="0" err="1" smtClean="0"/>
              <a:t>scope</a:t>
            </a:r>
            <a:r>
              <a:rPr lang="es-AR" dirty="0" smtClean="0"/>
              <a:t> del </a:t>
            </a:r>
            <a:r>
              <a:rPr lang="es-AR" dirty="0" err="1" smtClean="0"/>
              <a:t>controller</a:t>
            </a:r>
            <a:r>
              <a:rPr lang="es-AR" dirty="0" smtClean="0"/>
              <a:t>, accedió al $</a:t>
            </a:r>
            <a:r>
              <a:rPr lang="es-AR" dirty="0" err="1" smtClean="0"/>
              <a:t>rootScope</a:t>
            </a:r>
            <a:r>
              <a:rPr lang="es-AR" dirty="0" smtClean="0"/>
              <a:t>, que si mantenía definida la propiedad </a:t>
            </a:r>
            <a:r>
              <a:rPr lang="es-AR" b="1" i="1" dirty="0" err="1" smtClean="0"/>
              <a:t>numeroM</a:t>
            </a:r>
            <a:r>
              <a:rPr lang="es-AR" dirty="0" smtClean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Ahora, supongamos que tenemos </a:t>
            </a:r>
            <a:r>
              <a:rPr lang="es-AR" dirty="0" err="1" smtClean="0"/>
              <a:t>controllers</a:t>
            </a:r>
            <a:r>
              <a:rPr lang="es-AR" dirty="0" smtClean="0"/>
              <a:t> anidados. Código en: </a:t>
            </a:r>
            <a:r>
              <a:rPr lang="es-AR" b="1" dirty="0" err="1" smtClean="0"/>
              <a:t>Examples</a:t>
            </a:r>
            <a:r>
              <a:rPr lang="es-AR" b="1" dirty="0" smtClean="0"/>
              <a:t>/</a:t>
            </a:r>
            <a:r>
              <a:rPr lang="es-AR" b="1" dirty="0" err="1" smtClean="0"/>
              <a:t>Scopes</a:t>
            </a:r>
            <a:r>
              <a:rPr lang="es-AR" b="1" dirty="0" smtClean="0"/>
              <a:t>/nestedControllers.html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Scopes Hierarchy</a:t>
            </a:r>
            <a:endParaRPr lang="es-A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183" y="2202995"/>
            <a:ext cx="6725648" cy="256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Scopes Hierarchy</a:t>
            </a:r>
            <a:endParaRPr lang="es-AR" dirty="0"/>
          </a:p>
        </p:txBody>
      </p:sp>
      <p:grpSp>
        <p:nvGrpSpPr>
          <p:cNvPr id="12" name="11 Grupo"/>
          <p:cNvGrpSpPr/>
          <p:nvPr/>
        </p:nvGrpSpPr>
        <p:grpSpPr>
          <a:xfrm>
            <a:off x="2885203" y="969580"/>
            <a:ext cx="2861881" cy="2999509"/>
            <a:chOff x="3133672" y="727363"/>
            <a:chExt cx="2861881" cy="2999509"/>
          </a:xfrm>
        </p:grpSpPr>
        <p:sp>
          <p:nvSpPr>
            <p:cNvPr id="3" name="2 Rectángulo redondeado"/>
            <p:cNvSpPr/>
            <p:nvPr/>
          </p:nvSpPr>
          <p:spPr>
            <a:xfrm>
              <a:off x="3133672" y="3082636"/>
              <a:ext cx="2847111" cy="644236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 smtClean="0"/>
                <a:t>PrimerCtrl</a:t>
              </a:r>
              <a:endParaRPr lang="es-AR" dirty="0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3148442" y="1988896"/>
              <a:ext cx="2847111" cy="644236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 smtClean="0"/>
                <a:t>SegundoCtrl</a:t>
              </a:r>
              <a:endParaRPr lang="es-AR" dirty="0"/>
            </a:p>
          </p:txBody>
        </p:sp>
        <p:sp>
          <p:nvSpPr>
            <p:cNvPr id="4" name="3 Elipse"/>
            <p:cNvSpPr/>
            <p:nvPr/>
          </p:nvSpPr>
          <p:spPr>
            <a:xfrm>
              <a:off x="3288721" y="727363"/>
              <a:ext cx="2566555" cy="824345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 smtClean="0"/>
                <a:t>rootScope</a:t>
              </a:r>
              <a:endParaRPr lang="es-AR" dirty="0"/>
            </a:p>
          </p:txBody>
        </p:sp>
        <p:cxnSp>
          <p:nvCxnSpPr>
            <p:cNvPr id="9" name="Straight Arrow Connector 4"/>
            <p:cNvCxnSpPr/>
            <p:nvPr/>
          </p:nvCxnSpPr>
          <p:spPr>
            <a:xfrm flipV="1">
              <a:off x="4557227" y="2633132"/>
              <a:ext cx="1" cy="449504"/>
            </a:xfrm>
            <a:prstGeom prst="straightConnector1">
              <a:avLst/>
            </a:prstGeom>
            <a:ln>
              <a:solidFill>
                <a:srgbClr val="6D6E7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4"/>
            <p:cNvCxnSpPr>
              <a:stCxn id="6" idx="0"/>
              <a:endCxn id="4" idx="4"/>
            </p:cNvCxnSpPr>
            <p:nvPr/>
          </p:nvCxnSpPr>
          <p:spPr>
            <a:xfrm flipV="1">
              <a:off x="4571998" y="1551708"/>
              <a:ext cx="1" cy="437188"/>
            </a:xfrm>
            <a:prstGeom prst="straightConnector1">
              <a:avLst/>
            </a:prstGeom>
            <a:ln>
              <a:solidFill>
                <a:srgbClr val="6D6E7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15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Scopes Hierarchy</a:t>
            </a:r>
            <a:endParaRPr lang="es-AR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296" y="1212273"/>
            <a:ext cx="5782430" cy="3105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28600" y="630381"/>
            <a:ext cx="8368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457200">
              <a:spcBef>
                <a:spcPts val="672"/>
              </a:spcBef>
              <a:buClr>
                <a:srgbClr val="F37037"/>
              </a:buClr>
              <a:buFont typeface="Arial" pitchFamily="34" charset="0"/>
              <a:buChar char="•"/>
            </a:pPr>
            <a:r>
              <a:rPr lang="es-AR" sz="2000" kern="1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Ahora, definamos las siguientes propiedades en los distintos </a:t>
            </a:r>
            <a:r>
              <a:rPr lang="es-AR" sz="2000" kern="1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scopes</a:t>
            </a:r>
            <a:endParaRPr lang="es-AR" sz="2000" kern="1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17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Scopes Hierarchy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228600" y="588818"/>
            <a:ext cx="7897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kern="1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Consultemos sus valores en el DOM.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6" y="1122219"/>
            <a:ext cx="8770713" cy="334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76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Scopes Hierarchy</a:t>
            </a:r>
            <a:endParaRPr lang="es-A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71" y="404076"/>
            <a:ext cx="5699645" cy="4215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6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05294"/>
            <a:ext cx="8686800" cy="3931920"/>
          </a:xfrm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Desarrollaremos una aplicación para obtener y reproducir los videos publicados en </a:t>
            </a:r>
            <a:r>
              <a:rPr lang="es-AR" dirty="0" err="1" smtClean="0"/>
              <a:t>Reddit</a:t>
            </a:r>
            <a:r>
              <a:rPr lang="es-AR" dirty="0" smtClean="0"/>
              <a:t>.</a:t>
            </a:r>
            <a:endParaRPr lang="es-AR" dirty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Application Demo</a:t>
            </a: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1198714"/>
            <a:ext cx="60007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6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05294"/>
            <a:ext cx="8686800" cy="393192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s-AR" dirty="0" smtClean="0"/>
              <a:t>La </a:t>
            </a:r>
            <a:r>
              <a:rPr lang="es-AR" dirty="0"/>
              <a:t>aplicación estará por el momento dividida en 2 módulos: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AR" dirty="0"/>
              <a:t>App.js donde pondremos las configuraciones.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AR" dirty="0"/>
              <a:t>Controller.js, que agrupara los </a:t>
            </a:r>
            <a:r>
              <a:rPr lang="es-AR" dirty="0" err="1"/>
              <a:t>controllers</a:t>
            </a:r>
            <a:r>
              <a:rPr lang="es-AR" dirty="0" smtClean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El código antes de las modificaciones esta en  ‘</a:t>
            </a:r>
            <a:r>
              <a:rPr lang="es-AR" b="1" i="1" dirty="0" smtClean="0"/>
              <a:t>Ejercicios/ejercicio0</a:t>
            </a:r>
            <a:r>
              <a:rPr lang="es-AR" dirty="0" smtClean="0"/>
              <a:t>’.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En </a:t>
            </a:r>
            <a:r>
              <a:rPr lang="es-AR" dirty="0"/>
              <a:t>esta primera etapa </a:t>
            </a:r>
            <a:r>
              <a:rPr lang="es-AR" dirty="0" smtClean="0"/>
              <a:t>realizaremos 2 ejercicios: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AR" dirty="0" smtClean="0"/>
              <a:t>Cargaremos y mostraremos una imagen utilizando ‘</a:t>
            </a:r>
            <a:r>
              <a:rPr lang="es-AR" b="1" dirty="0" err="1" smtClean="0"/>
              <a:t>ng-src</a:t>
            </a:r>
            <a:r>
              <a:rPr lang="es-AR" dirty="0" smtClean="0"/>
              <a:t>’.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AR" dirty="0" smtClean="0"/>
              <a:t>El usuario ingresara la </a:t>
            </a:r>
            <a:r>
              <a:rPr lang="es-AR" dirty="0" err="1" smtClean="0"/>
              <a:t>url</a:t>
            </a:r>
            <a:r>
              <a:rPr lang="es-AR" dirty="0" smtClean="0"/>
              <a:t> de un video y el mismo será reproducido usando el </a:t>
            </a:r>
            <a:r>
              <a:rPr lang="es-AR" dirty="0" err="1" smtClean="0"/>
              <a:t>tag</a:t>
            </a:r>
            <a:r>
              <a:rPr lang="es-AR" dirty="0" smtClean="0"/>
              <a:t> </a:t>
            </a:r>
            <a:r>
              <a:rPr lang="es-AR" dirty="0"/>
              <a:t>&lt;video&gt; disponible en </a:t>
            </a:r>
            <a:r>
              <a:rPr lang="es-AR" dirty="0" smtClean="0"/>
              <a:t>HTML5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www.w3schools.com/html/html5_video.asp</a:t>
            </a:r>
            <a:endParaRPr lang="en-US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Application Demo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23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Conceptos Básicos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39929"/>
            <a:ext cx="8686800" cy="393192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endParaRPr lang="es-AR" dirty="0" smtClean="0"/>
          </a:p>
          <a:p>
            <a:pPr algn="just">
              <a:buFont typeface="Arial" pitchFamily="34" charset="0"/>
              <a:buChar char="•"/>
            </a:pPr>
            <a:endParaRPr lang="es-A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Application Demo</a:t>
            </a:r>
            <a:endParaRPr lang="es-A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900545"/>
            <a:ext cx="5877519" cy="3571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7"/>
          <p:cNvSpPr txBox="1">
            <a:spLocks/>
          </p:cNvSpPr>
          <p:nvPr/>
        </p:nvSpPr>
        <p:spPr>
          <a:xfrm>
            <a:off x="228600" y="505294"/>
            <a:ext cx="8686800" cy="3931920"/>
          </a:xfrm>
          <a:prstGeom prst="rect">
            <a:avLst/>
          </a:prstGeom>
        </p:spPr>
        <p:txBody>
          <a:bodyPr lIns="0" tIns="0" rIns="0" bIns="0"/>
          <a:lstStyle>
            <a:lvl1pPr marL="341313" indent="-341313" algn="l" defTabSz="457200" rtl="0" eaLnBrk="1" latinLnBrk="0" hangingPunct="1">
              <a:spcBef>
                <a:spcPts val="672"/>
              </a:spcBef>
              <a:buClr>
                <a:srgbClr val="F37037"/>
              </a:buClr>
              <a:buFont typeface="Arial" pitchFamily="34" charset="0"/>
              <a:buChar char="−"/>
              <a:tabLst/>
              <a:defRPr sz="2000" b="0" kern="1000" spc="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98513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600" kern="1000" spc="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600" kern="1000" spc="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16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kkurat Pro Regular"/>
                <a:ea typeface="+mn-ea"/>
                <a:cs typeface="Akkurat Pro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Estructura</a:t>
            </a:r>
            <a:r>
              <a:rPr lang="en-US" dirty="0" smtClean="0"/>
              <a:t> </a:t>
            </a:r>
            <a:r>
              <a:rPr lang="es-AR" dirty="0" smtClean="0"/>
              <a:t>del código antes de las modificaciones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n-US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8174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05294"/>
            <a:ext cx="8686800" cy="3931920"/>
          </a:xfrm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Angular provee los atributos </a:t>
            </a:r>
            <a:r>
              <a:rPr lang="es-AR" b="1" i="1" dirty="0" err="1" smtClean="0"/>
              <a:t>ng-src</a:t>
            </a:r>
            <a:r>
              <a:rPr lang="es-AR" dirty="0" smtClean="0"/>
              <a:t> y </a:t>
            </a:r>
            <a:r>
              <a:rPr lang="es-AR" b="1" i="1" dirty="0" err="1" smtClean="0"/>
              <a:t>ng-href</a:t>
            </a:r>
            <a:r>
              <a:rPr lang="es-AR" dirty="0" smtClean="0"/>
              <a:t> para utilizar en caso que </a:t>
            </a:r>
            <a:r>
              <a:rPr lang="es-AR" dirty="0" err="1" smtClean="0"/>
              <a:t>querramos</a:t>
            </a:r>
            <a:r>
              <a:rPr lang="es-AR" dirty="0" smtClean="0"/>
              <a:t> cargar / enlazar un recurso.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Ejemplo en: </a:t>
            </a:r>
            <a:r>
              <a:rPr lang="es-AR" b="1" dirty="0" err="1" smtClean="0"/>
              <a:t>Examples</a:t>
            </a:r>
            <a:r>
              <a:rPr lang="es-AR" b="1" dirty="0" smtClean="0"/>
              <a:t>/</a:t>
            </a:r>
            <a:r>
              <a:rPr lang="es-AR" b="1" dirty="0" err="1" smtClean="0"/>
              <a:t>Scopes</a:t>
            </a:r>
            <a:r>
              <a:rPr lang="es-AR" b="1" dirty="0" smtClean="0"/>
              <a:t>/ngsrc.html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Por que usar </a:t>
            </a:r>
            <a:r>
              <a:rPr lang="es-AR" b="1" i="1" dirty="0" err="1" smtClean="0"/>
              <a:t>ng-src</a:t>
            </a:r>
            <a:r>
              <a:rPr lang="es-AR" b="1" i="1" dirty="0" smtClean="0"/>
              <a:t> </a:t>
            </a:r>
            <a:r>
              <a:rPr lang="es-AR" dirty="0" smtClean="0"/>
              <a:t>y no </a:t>
            </a:r>
            <a:r>
              <a:rPr lang="es-AR" b="1" i="1" dirty="0" err="1" smtClean="0"/>
              <a:t>src</a:t>
            </a:r>
            <a:r>
              <a:rPr lang="es-AR" b="1" i="1" dirty="0" smtClean="0"/>
              <a:t>=“{{expresión}}”?</a:t>
            </a:r>
            <a:r>
              <a:rPr lang="es-AR" dirty="0" smtClean="0"/>
              <a:t>.  Si usamos </a:t>
            </a:r>
            <a:r>
              <a:rPr lang="es-AR" dirty="0" err="1" smtClean="0"/>
              <a:t>src</a:t>
            </a:r>
            <a:r>
              <a:rPr lang="es-AR" dirty="0" smtClean="0"/>
              <a:t>=“{{expresión}}”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AR" dirty="0" smtClean="0"/>
              <a:t>El navegador compila el DOM y comienza a censar que recursos deberá cargar.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AR" dirty="0" err="1" smtClean="0"/>
              <a:t>AngularJs</a:t>
            </a:r>
            <a:r>
              <a:rPr lang="es-AR" dirty="0" smtClean="0"/>
              <a:t> comienza a recorrer el DOM </a:t>
            </a:r>
            <a:r>
              <a:rPr lang="es-AR" b="1" dirty="0" smtClean="0"/>
              <a:t>después</a:t>
            </a:r>
            <a:r>
              <a:rPr lang="es-AR" dirty="0" smtClean="0"/>
              <a:t> del evento </a:t>
            </a:r>
            <a:r>
              <a:rPr lang="es-AR" b="1" i="1" dirty="0" err="1" smtClean="0"/>
              <a:t>onload</a:t>
            </a:r>
            <a:r>
              <a:rPr lang="es-AR" b="1" i="1" dirty="0" smtClean="0"/>
              <a:t>.</a:t>
            </a:r>
            <a:r>
              <a:rPr lang="es-AR" dirty="0" smtClean="0"/>
              <a:t> A esta altura el navegador ya solicito </a:t>
            </a:r>
            <a:r>
              <a:rPr lang="es-AR" b="1" i="1" dirty="0" smtClean="0"/>
              <a:t>{{expresión}}</a:t>
            </a:r>
            <a:r>
              <a:rPr lang="es-AR" dirty="0" smtClean="0"/>
              <a:t> literalmente.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AR" dirty="0" err="1" smtClean="0"/>
              <a:t>AngularJs</a:t>
            </a:r>
            <a:r>
              <a:rPr lang="es-AR" dirty="0" smtClean="0"/>
              <a:t> cambia </a:t>
            </a:r>
            <a:r>
              <a:rPr lang="es-AR" b="1" i="1" dirty="0" err="1" smtClean="0"/>
              <a:t>src</a:t>
            </a:r>
            <a:r>
              <a:rPr lang="es-AR" b="1" i="1" dirty="0" smtClean="0"/>
              <a:t> </a:t>
            </a:r>
            <a:r>
              <a:rPr lang="es-AR" dirty="0" smtClean="0"/>
              <a:t>por el resultado de </a:t>
            </a:r>
            <a:r>
              <a:rPr lang="es-AR" b="1" i="1" dirty="0" smtClean="0"/>
              <a:t>{{expresión}}</a:t>
            </a:r>
            <a:r>
              <a:rPr lang="es-AR" dirty="0" smtClean="0"/>
              <a:t>, en algunos navegadores se piden de nuevo los recursos, en otros no.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Application Demo</a:t>
            </a:r>
            <a:endParaRPr lang="es-A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055" y="3553396"/>
            <a:ext cx="3921617" cy="116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72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05294"/>
            <a:ext cx="8686800" cy="3931920"/>
          </a:xfrm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Ejercicio 1: Cargar una imagen creando una propiedad en el </a:t>
            </a:r>
            <a:r>
              <a:rPr lang="es-AR" dirty="0" err="1" smtClean="0"/>
              <a:t>scope</a:t>
            </a:r>
            <a:r>
              <a:rPr lang="es-AR" dirty="0" smtClean="0"/>
              <a:t> del </a:t>
            </a:r>
            <a:r>
              <a:rPr lang="es-AR" dirty="0" err="1" smtClean="0"/>
              <a:t>controller</a:t>
            </a:r>
            <a:r>
              <a:rPr lang="es-AR" dirty="0" smtClean="0"/>
              <a:t> (</a:t>
            </a:r>
            <a:r>
              <a:rPr lang="es-AR" b="1" i="1" dirty="0" smtClean="0"/>
              <a:t>controllers.js</a:t>
            </a:r>
            <a:r>
              <a:rPr lang="es-AR" dirty="0" smtClean="0"/>
              <a:t>) y realizar un </a:t>
            </a:r>
            <a:r>
              <a:rPr lang="es-AR" dirty="0" err="1" smtClean="0"/>
              <a:t>binding</a:t>
            </a:r>
            <a:r>
              <a:rPr lang="es-AR" dirty="0" smtClean="0"/>
              <a:t> en la vista.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Una vez terminado el primer ejercicio</a:t>
            </a:r>
            <a:r>
              <a:rPr lang="en-US" dirty="0" smtClean="0"/>
              <a:t>, </a:t>
            </a:r>
            <a:r>
              <a:rPr lang="es-AR" dirty="0" smtClean="0"/>
              <a:t>podemos bajar el código resuelto yendo a ‘</a:t>
            </a:r>
            <a:r>
              <a:rPr lang="es-AR" b="1" i="1" dirty="0" smtClean="0"/>
              <a:t>Ejercicios/ejercicio1</a:t>
            </a:r>
            <a:r>
              <a:rPr lang="es-AR" dirty="0" smtClean="0"/>
              <a:t>’.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Antes de pasar al siguiente ejercicio hacemos </a:t>
            </a:r>
            <a:r>
              <a:rPr lang="es-AR" dirty="0"/>
              <a:t>un pequeño repaso sobre </a:t>
            </a:r>
            <a:r>
              <a:rPr lang="es-AR" dirty="0" smtClean="0"/>
              <a:t>el </a:t>
            </a:r>
            <a:r>
              <a:rPr lang="es-AR" dirty="0" err="1" smtClean="0"/>
              <a:t>tag</a:t>
            </a:r>
            <a:r>
              <a:rPr lang="es-AR" dirty="0" smtClean="0"/>
              <a:t> </a:t>
            </a:r>
            <a:r>
              <a:rPr lang="es-AR" dirty="0"/>
              <a:t>&lt;</a:t>
            </a:r>
            <a:r>
              <a:rPr lang="es-AR" b="1" i="1" dirty="0"/>
              <a:t>video</a:t>
            </a:r>
            <a:r>
              <a:rPr lang="es-AR" dirty="0" smtClean="0"/>
              <a:t>&gt;:</a:t>
            </a:r>
            <a:endParaRPr lang="es-AR" dirty="0"/>
          </a:p>
          <a:p>
            <a:pPr marL="914400" lvl="1" indent="-457200" algn="just">
              <a:buFont typeface="+mj-lt"/>
              <a:buAutoNum type="arabicPeriod"/>
            </a:pPr>
            <a:r>
              <a:rPr lang="es-AR" dirty="0"/>
              <a:t>El atributo </a:t>
            </a:r>
            <a:r>
              <a:rPr lang="es-AR" b="1" i="1" dirty="0" err="1"/>
              <a:t>controls</a:t>
            </a:r>
            <a:r>
              <a:rPr lang="es-AR" dirty="0"/>
              <a:t> determina que el navegador mostrara los controles para </a:t>
            </a:r>
            <a:r>
              <a:rPr lang="es-AR" dirty="0" err="1"/>
              <a:t>play</a:t>
            </a:r>
            <a:r>
              <a:rPr lang="es-AR" dirty="0"/>
              <a:t>/pause y </a:t>
            </a:r>
            <a:r>
              <a:rPr lang="es-AR" dirty="0" err="1"/>
              <a:t>volume</a:t>
            </a:r>
            <a:r>
              <a:rPr lang="es-AR" dirty="0" smtClean="0"/>
              <a:t>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AR" dirty="0" smtClean="0"/>
              <a:t>En caso que haya una sola URL para el video se puede indicar como atributo </a:t>
            </a:r>
            <a:r>
              <a:rPr lang="es-AR" dirty="0" err="1" smtClean="0"/>
              <a:t>src</a:t>
            </a:r>
            <a:r>
              <a:rPr lang="es-AR" dirty="0" smtClean="0"/>
              <a:t>.</a:t>
            </a:r>
            <a:endParaRPr lang="es-AR" dirty="0"/>
          </a:p>
          <a:p>
            <a:pPr marL="914400" lvl="1" indent="-457200" algn="just">
              <a:buFont typeface="+mj-lt"/>
              <a:buAutoNum type="arabicPeriod"/>
            </a:pPr>
            <a:r>
              <a:rPr lang="es-AR" dirty="0"/>
              <a:t>Dentro del </a:t>
            </a:r>
            <a:r>
              <a:rPr lang="es-AR" dirty="0" err="1"/>
              <a:t>tag</a:t>
            </a:r>
            <a:r>
              <a:rPr lang="es-AR" dirty="0"/>
              <a:t> video podemos incluir una lista de &lt;</a:t>
            </a:r>
            <a:r>
              <a:rPr lang="es-AR" b="1" i="1" dirty="0" err="1"/>
              <a:t>source</a:t>
            </a:r>
            <a:r>
              <a:rPr lang="es-AR" dirty="0"/>
              <a:t>&gt; cada una para el tipo de formato en el cual tengamos disponible el video.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AR" dirty="0"/>
              <a:t>Un texto, que se mostrara en caso que la etiqueta no sea soportada.</a:t>
            </a:r>
            <a:endParaRPr lang="en-US" dirty="0"/>
          </a:p>
          <a:p>
            <a:pPr marL="342900" indent="-342900" algn="just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Application Demo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92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05294"/>
            <a:ext cx="8686800" cy="3931920"/>
          </a:xfrm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endParaRPr lang="en-US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n-US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n-US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Ejercicio 2: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AR" dirty="0" smtClean="0"/>
              <a:t>Crear un </a:t>
            </a:r>
            <a:r>
              <a:rPr lang="es-AR" dirty="0" err="1" smtClean="0"/>
              <a:t>text</a:t>
            </a:r>
            <a:r>
              <a:rPr lang="es-AR" dirty="0" smtClean="0"/>
              <a:t> input donde el usuario ingresara la </a:t>
            </a:r>
            <a:r>
              <a:rPr lang="es-AR" dirty="0" err="1" smtClean="0"/>
              <a:t>url</a:t>
            </a:r>
            <a:r>
              <a:rPr lang="es-AR" dirty="0" smtClean="0"/>
              <a:t> de un video en formato mp4/</a:t>
            </a:r>
            <a:r>
              <a:rPr lang="es-AR" dirty="0" err="1" smtClean="0"/>
              <a:t>ogg</a:t>
            </a:r>
            <a:r>
              <a:rPr lang="es-AR" dirty="0" smtClean="0"/>
              <a:t> (usar </a:t>
            </a:r>
            <a:r>
              <a:rPr lang="es-AR" dirty="0" err="1" smtClean="0"/>
              <a:t>bindings</a:t>
            </a:r>
            <a:r>
              <a:rPr lang="es-AR" dirty="0" smtClean="0"/>
              <a:t>).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AR" dirty="0" smtClean="0"/>
              <a:t>Cargar el video que se encuentra en dicha </a:t>
            </a:r>
            <a:r>
              <a:rPr lang="es-AR" dirty="0" err="1" smtClean="0"/>
              <a:t>url</a:t>
            </a:r>
            <a:r>
              <a:rPr lang="es-AR" dirty="0" smtClean="0"/>
              <a:t> usando &lt;video&gt; (</a:t>
            </a:r>
            <a:r>
              <a:rPr lang="es-AR" dirty="0" err="1" smtClean="0"/>
              <a:t>ng-src</a:t>
            </a:r>
            <a:r>
              <a:rPr lang="es-AR" dirty="0" smtClean="0"/>
              <a:t> </a:t>
            </a:r>
            <a:r>
              <a:rPr lang="es-AR" dirty="0" err="1" smtClean="0"/>
              <a:t>binding</a:t>
            </a:r>
            <a:r>
              <a:rPr lang="es-AR" dirty="0" smtClean="0"/>
              <a:t>).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AR" dirty="0" smtClean="0">
                <a:hlinkClick r:id="rId3"/>
              </a:rPr>
              <a:t>http</a:t>
            </a:r>
            <a:r>
              <a:rPr lang="es-AR" dirty="0">
                <a:hlinkClick r:id="rId3"/>
              </a:rPr>
              <a:t>://</a:t>
            </a:r>
            <a:r>
              <a:rPr lang="es-AR" dirty="0" smtClean="0">
                <a:hlinkClick r:id="rId3"/>
              </a:rPr>
              <a:t>upload.wikimedia.org/wikipedia/commons/2/2d/Spinning_hardboiled_egg_01.ogg</a:t>
            </a:r>
            <a:endParaRPr lang="es-AR" dirty="0" smtClean="0"/>
          </a:p>
          <a:p>
            <a:pPr marL="914400" lvl="1" indent="-457200" algn="just">
              <a:buFont typeface="+mj-lt"/>
              <a:buAutoNum type="arabicPeriod"/>
            </a:pPr>
            <a:r>
              <a:rPr lang="es-AR" dirty="0">
                <a:hlinkClick r:id="rId4"/>
              </a:rPr>
              <a:t>http://</a:t>
            </a:r>
            <a:r>
              <a:rPr lang="es-AR" dirty="0" smtClean="0">
                <a:hlinkClick r:id="rId4"/>
              </a:rPr>
              <a:t>w3schools.com/html/movie.ogg</a:t>
            </a:r>
            <a:endParaRPr lang="es-AR" dirty="0" smtClean="0"/>
          </a:p>
          <a:p>
            <a:pPr algn="just">
              <a:buFont typeface="Arial" pitchFamily="34" charset="0"/>
              <a:buChar char="•"/>
            </a:pPr>
            <a:r>
              <a:rPr lang="es-AR" dirty="0" smtClean="0"/>
              <a:t>Para revisar si hemos terminado bien el segundo ejercicio revisamos en “</a:t>
            </a:r>
            <a:r>
              <a:rPr lang="es-AR" b="1" i="1" dirty="0" smtClean="0"/>
              <a:t>Ejercicios/ejercicio2</a:t>
            </a:r>
            <a:r>
              <a:rPr lang="es-AR" dirty="0" smtClean="0"/>
              <a:t>”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Application Demo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931" y="623457"/>
            <a:ext cx="33813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50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7"/>
          <p:cNvSpPr txBox="1">
            <a:spLocks/>
          </p:cNvSpPr>
          <p:nvPr/>
        </p:nvSpPr>
        <p:spPr>
          <a:xfrm>
            <a:off x="228600" y="505293"/>
            <a:ext cx="8686800" cy="4129051"/>
          </a:xfrm>
          <a:prstGeom prst="rect">
            <a:avLst/>
          </a:prstGeom>
        </p:spPr>
        <p:txBody>
          <a:bodyPr lIns="0" tIns="0" rIns="0" bIns="0"/>
          <a:lstStyle>
            <a:lvl1pPr marL="341313" indent="-341313" algn="l" defTabSz="457200" rtl="0" eaLnBrk="1" latinLnBrk="0" hangingPunct="1">
              <a:spcBef>
                <a:spcPts val="672"/>
              </a:spcBef>
              <a:buClr>
                <a:srgbClr val="F37037"/>
              </a:buClr>
              <a:buFont typeface="Arial" pitchFamily="34" charset="0"/>
              <a:buChar char="−"/>
              <a:tabLst/>
              <a:defRPr sz="2000" b="0" kern="1000" spc="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98513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600" kern="1000" spc="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600" kern="1000" spc="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16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kkurat Pro Regular"/>
                <a:ea typeface="+mn-ea"/>
                <a:cs typeface="Akkurat Pro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itchFamily="34" charset="0"/>
              <a:buChar char="•"/>
            </a:pPr>
            <a:endParaRPr lang="en-US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itchFamily="34" charset="0"/>
              <a:buChar char="•"/>
            </a:pPr>
            <a:endParaRPr lang="en-US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itchFamily="34" charset="0"/>
              <a:buChar char="•"/>
            </a:pPr>
            <a:endParaRPr lang="en-US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3" name="2 Marcador de contenido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848" y="529847"/>
            <a:ext cx="3656169" cy="3889543"/>
          </a:xfrm>
        </p:spPr>
      </p:pic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Application Demo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0815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05294"/>
            <a:ext cx="8686800" cy="3931920"/>
          </a:xfrm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agrego</a:t>
            </a:r>
            <a:r>
              <a:rPr lang="en-US" dirty="0"/>
              <a:t> en la </a:t>
            </a:r>
            <a:r>
              <a:rPr lang="en-US" dirty="0" err="1"/>
              <a:t>ultima</a:t>
            </a:r>
            <a:r>
              <a:rPr lang="en-US" dirty="0"/>
              <a:t> version,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llamado</a:t>
            </a:r>
            <a:r>
              <a:rPr lang="en-US" dirty="0"/>
              <a:t> </a:t>
            </a:r>
            <a:r>
              <a:rPr lang="en-US" b="1" i="1" dirty="0"/>
              <a:t>“Strict Contextual Escaping”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, en </a:t>
            </a:r>
            <a:r>
              <a:rPr lang="en-US" dirty="0" err="1"/>
              <a:t>pocas</a:t>
            </a:r>
            <a:r>
              <a:rPr lang="en-US" dirty="0"/>
              <a:t> </a:t>
            </a:r>
            <a:r>
              <a:rPr lang="en-US" dirty="0" err="1"/>
              <a:t>palabras</a:t>
            </a:r>
            <a:r>
              <a:rPr lang="en-US" dirty="0"/>
              <a:t> no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cargar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encuentren</a:t>
            </a:r>
            <a:r>
              <a:rPr lang="en-US" dirty="0"/>
              <a:t> </a:t>
            </a:r>
            <a:r>
              <a:rPr lang="en-US" dirty="0" err="1"/>
              <a:t>fuera</a:t>
            </a:r>
            <a:r>
              <a:rPr lang="en-US" dirty="0"/>
              <a:t> del </a:t>
            </a:r>
            <a:r>
              <a:rPr lang="en-US" dirty="0" err="1"/>
              <a:t>dominio</a:t>
            </a:r>
            <a:r>
              <a:rPr lang="en-US" dirty="0"/>
              <a:t> (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medidas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r>
              <a:rPr lang="en-US" dirty="0"/>
              <a:t>). </a:t>
            </a:r>
            <a:endParaRPr lang="en-US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En </a:t>
            </a:r>
            <a:r>
              <a:rPr lang="en-US" dirty="0"/>
              <a:t>el </a:t>
            </a:r>
            <a:r>
              <a:rPr lang="en-US" dirty="0" err="1"/>
              <a:t>codigo</a:t>
            </a:r>
            <a:r>
              <a:rPr lang="en-US" dirty="0"/>
              <a:t> del repo se </a:t>
            </a:r>
            <a:r>
              <a:rPr lang="en-US" dirty="0" err="1"/>
              <a:t>encuentra</a:t>
            </a:r>
            <a:r>
              <a:rPr lang="en-US" dirty="0"/>
              <a:t> </a:t>
            </a:r>
            <a:r>
              <a:rPr lang="en-US" dirty="0" err="1"/>
              <a:t>deshabilitado</a:t>
            </a:r>
            <a:r>
              <a:rPr lang="en-US" dirty="0"/>
              <a:t>. Si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curiosidad</a:t>
            </a:r>
            <a:r>
              <a:rPr lang="en-US" dirty="0"/>
              <a:t> </a:t>
            </a:r>
            <a:r>
              <a:rPr lang="en-US" dirty="0" err="1"/>
              <a:t>revisen</a:t>
            </a:r>
            <a:r>
              <a:rPr lang="en-US" dirty="0"/>
              <a:t> en </a:t>
            </a:r>
            <a:r>
              <a:rPr lang="en-US" dirty="0" smtClean="0"/>
              <a:t>app.js, en el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b="1" i="1" dirty="0" smtClean="0"/>
              <a:t>.</a:t>
            </a:r>
            <a:r>
              <a:rPr lang="en-US" b="1" i="1" dirty="0" err="1" smtClean="0"/>
              <a:t>config</a:t>
            </a:r>
            <a:endParaRPr lang="en-US" b="1" i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Application Demo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192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05294"/>
            <a:ext cx="8686800" cy="3931920"/>
          </a:xfrm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Una situación con la que seguramente nos encontraremos, es la de manejar código externo a nuestra aplicación. (</a:t>
            </a:r>
            <a:r>
              <a:rPr lang="es-AR" dirty="0" err="1" smtClean="0"/>
              <a:t>plugins</a:t>
            </a:r>
            <a:r>
              <a:rPr lang="es-AR" dirty="0" smtClean="0"/>
              <a:t>, </a:t>
            </a:r>
            <a:r>
              <a:rPr lang="es-AR" dirty="0" err="1" smtClean="0"/>
              <a:t>frameworks</a:t>
            </a:r>
            <a:r>
              <a:rPr lang="es-AR" dirty="0" smtClean="0"/>
              <a:t>, </a:t>
            </a:r>
            <a:r>
              <a:rPr lang="es-AR" dirty="0" err="1" smtClean="0"/>
              <a:t>libraries</a:t>
            </a:r>
            <a:r>
              <a:rPr lang="es-AR" dirty="0" smtClean="0"/>
              <a:t>).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Este tipo de código es muy probable que acceda a algún recurso (DOM, </a:t>
            </a:r>
            <a:r>
              <a:rPr lang="es-AR" dirty="0" err="1" smtClean="0"/>
              <a:t>localStorage</a:t>
            </a:r>
            <a:r>
              <a:rPr lang="es-AR" dirty="0" smtClean="0"/>
              <a:t>, XHR) o realice alguna tarea que lleve cierto tiempo.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Como programadores en </a:t>
            </a:r>
            <a:r>
              <a:rPr lang="es-AR" dirty="0" err="1" smtClean="0"/>
              <a:t>javascript</a:t>
            </a:r>
            <a:r>
              <a:rPr lang="es-AR" dirty="0" smtClean="0"/>
              <a:t>, estamos acostumbrados a </a:t>
            </a:r>
            <a:r>
              <a:rPr lang="es-AR" dirty="0" err="1" smtClean="0"/>
              <a:t>setear</a:t>
            </a:r>
            <a:r>
              <a:rPr lang="es-AR" dirty="0" smtClean="0"/>
              <a:t> </a:t>
            </a:r>
            <a:r>
              <a:rPr lang="es-AR" dirty="0" err="1" smtClean="0"/>
              <a:t>callbacks</a:t>
            </a:r>
            <a:r>
              <a:rPr lang="es-AR" dirty="0" smtClean="0"/>
              <a:t>, </a:t>
            </a:r>
            <a:r>
              <a:rPr lang="es-AR" dirty="0" err="1" smtClean="0"/>
              <a:t>promises</a:t>
            </a:r>
            <a:r>
              <a:rPr lang="es-AR" dirty="0" smtClean="0"/>
              <a:t>, </a:t>
            </a:r>
            <a:r>
              <a:rPr lang="es-AR" dirty="0" err="1" smtClean="0"/>
              <a:t>listeners</a:t>
            </a:r>
            <a:r>
              <a:rPr lang="es-AR" dirty="0" smtClean="0"/>
              <a:t>, </a:t>
            </a:r>
            <a:r>
              <a:rPr lang="es-AR" dirty="0" err="1" smtClean="0"/>
              <a:t>etc</a:t>
            </a:r>
            <a:r>
              <a:rPr lang="es-AR" dirty="0" smtClean="0"/>
              <a:t> para manejar este tipo de situación y realizar alguna acción al consumir lo que nos brinde este código externo.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El problema con esto es que, el código externo, al no encontrarse en el contexto de angular y ser asincrónico, resultara en que nuestros </a:t>
            </a:r>
            <a:r>
              <a:rPr lang="es-AR" b="1" i="1" dirty="0" err="1" smtClean="0"/>
              <a:t>bindings</a:t>
            </a:r>
            <a:r>
              <a:rPr lang="es-AR" dirty="0" smtClean="0"/>
              <a:t> no sean refrescados en la vista.</a:t>
            </a:r>
            <a:endParaRPr lang="es-AR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Asynchronous Updates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925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05294"/>
            <a:ext cx="8686800" cy="3931920"/>
          </a:xfrm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Ejemplo: Queremos mostrar un </a:t>
            </a:r>
            <a:r>
              <a:rPr lang="es-AR" dirty="0" err="1" smtClean="0"/>
              <a:t>super</a:t>
            </a:r>
            <a:r>
              <a:rPr lang="es-AR" dirty="0" smtClean="0"/>
              <a:t> </a:t>
            </a:r>
            <a:r>
              <a:rPr lang="es-AR" dirty="0" err="1" smtClean="0"/>
              <a:t>gif</a:t>
            </a:r>
            <a:r>
              <a:rPr lang="es-AR" dirty="0" smtClean="0"/>
              <a:t>, la tengo fija con </a:t>
            </a:r>
            <a:r>
              <a:rPr lang="es-AR" dirty="0" err="1" smtClean="0"/>
              <a:t>reddit</a:t>
            </a:r>
            <a:r>
              <a:rPr lang="es-AR" dirty="0" smtClean="0"/>
              <a:t>…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AR" dirty="0" smtClean="0"/>
              <a:t>Usando el viejo conocido $.</a:t>
            </a:r>
            <a:r>
              <a:rPr lang="es-AR" dirty="0" err="1" smtClean="0"/>
              <a:t>ajax</a:t>
            </a:r>
            <a:r>
              <a:rPr lang="es-AR" dirty="0" smtClean="0"/>
              <a:t> de </a:t>
            </a:r>
            <a:r>
              <a:rPr lang="es-AR" dirty="0" err="1" smtClean="0"/>
              <a:t>jQuery</a:t>
            </a:r>
            <a:r>
              <a:rPr lang="es-AR" dirty="0" smtClean="0"/>
              <a:t> hacemos un </a:t>
            </a:r>
            <a:r>
              <a:rPr lang="es-AR" dirty="0" err="1" smtClean="0"/>
              <a:t>request</a:t>
            </a:r>
            <a:r>
              <a:rPr lang="es-AR" dirty="0"/>
              <a:t> a </a:t>
            </a:r>
            <a:r>
              <a:rPr lang="es-AR" i="1" dirty="0">
                <a:hlinkClick r:id="rId3"/>
              </a:rPr>
              <a:t>http://</a:t>
            </a:r>
            <a:r>
              <a:rPr lang="es-AR" i="1" dirty="0" smtClean="0">
                <a:hlinkClick r:id="rId3"/>
              </a:rPr>
              <a:t>www.reddit.com/r/funny/top.json</a:t>
            </a:r>
            <a:r>
              <a:rPr lang="es-AR" i="1" dirty="0" smtClean="0"/>
              <a:t>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AR" i="1" dirty="0" smtClean="0"/>
              <a:t>Ejemplo en</a:t>
            </a:r>
            <a:r>
              <a:rPr lang="es-AR" i="1" dirty="0"/>
              <a:t>: </a:t>
            </a:r>
            <a:r>
              <a:rPr lang="es-AR" b="1" i="1" dirty="0" err="1" smtClean="0"/>
              <a:t>Examples</a:t>
            </a:r>
            <a:r>
              <a:rPr lang="es-AR" b="1" i="1" dirty="0" smtClean="0"/>
              <a:t>/</a:t>
            </a:r>
            <a:r>
              <a:rPr lang="es-AR" b="1" i="1" dirty="0" err="1" smtClean="0"/>
              <a:t>Scopes</a:t>
            </a:r>
            <a:r>
              <a:rPr lang="es-AR" b="1" i="1" dirty="0" smtClean="0"/>
              <a:t>/asyncrhonousBefore.html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AR" dirty="0" smtClean="0"/>
              <a:t>En </a:t>
            </a:r>
            <a:r>
              <a:rPr lang="es-AR" dirty="0" err="1" smtClean="0"/>
              <a:t>success</a:t>
            </a:r>
            <a:r>
              <a:rPr lang="es-AR" dirty="0" smtClean="0"/>
              <a:t> </a:t>
            </a:r>
            <a:r>
              <a:rPr lang="es-AR" dirty="0" err="1" smtClean="0"/>
              <a:t>seteamos</a:t>
            </a:r>
            <a:r>
              <a:rPr lang="es-AR" dirty="0" smtClean="0"/>
              <a:t> la variable $</a:t>
            </a:r>
            <a:r>
              <a:rPr lang="es-AR" dirty="0" err="1" smtClean="0"/>
              <a:t>scope.imageUrl</a:t>
            </a:r>
            <a:r>
              <a:rPr lang="es-AR" dirty="0" smtClean="0"/>
              <a:t> con la </a:t>
            </a:r>
            <a:r>
              <a:rPr lang="es-AR" dirty="0" err="1" smtClean="0"/>
              <a:t>url</a:t>
            </a:r>
            <a:r>
              <a:rPr lang="es-AR" dirty="0" smtClean="0"/>
              <a:t> del primer </a:t>
            </a:r>
            <a:r>
              <a:rPr lang="es-AR" dirty="0" err="1" smtClean="0"/>
              <a:t>reddit</a:t>
            </a:r>
            <a:r>
              <a:rPr lang="es-AR" dirty="0" smtClean="0"/>
              <a:t> que encontremos.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AR" dirty="0" smtClean="0"/>
              <a:t>$</a:t>
            </a:r>
            <a:r>
              <a:rPr lang="es-AR" dirty="0" err="1" smtClean="0"/>
              <a:t>scope.imageUrl</a:t>
            </a:r>
            <a:r>
              <a:rPr lang="es-AR" dirty="0" smtClean="0"/>
              <a:t> esta </a:t>
            </a:r>
            <a:r>
              <a:rPr lang="es-AR" dirty="0" err="1" smtClean="0"/>
              <a:t>bindeada</a:t>
            </a:r>
            <a:r>
              <a:rPr lang="es-AR" dirty="0" smtClean="0"/>
              <a:t> con </a:t>
            </a:r>
            <a:r>
              <a:rPr lang="es-AR" b="1" i="1" dirty="0" err="1" smtClean="0"/>
              <a:t>ng-src</a:t>
            </a:r>
            <a:r>
              <a:rPr lang="es-AR" dirty="0" smtClean="0"/>
              <a:t> en un </a:t>
            </a:r>
            <a:r>
              <a:rPr lang="es-AR" dirty="0" err="1" smtClean="0"/>
              <a:t>tag</a:t>
            </a:r>
            <a:r>
              <a:rPr lang="es-AR" dirty="0" smtClean="0"/>
              <a:t> </a:t>
            </a:r>
            <a:r>
              <a:rPr lang="es-AR" dirty="0" err="1" smtClean="0"/>
              <a:t>img</a:t>
            </a:r>
            <a:r>
              <a:rPr lang="es-AR" dirty="0" smtClean="0"/>
              <a:t>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AR" dirty="0" smtClean="0"/>
              <a:t>Suena todo ok, no?</a:t>
            </a:r>
            <a:endParaRPr lang="es-AR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Asynchronous Updates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151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Asynchronous Updates</a:t>
            </a:r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889" y="414479"/>
            <a:ext cx="4902019" cy="4195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3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05294"/>
            <a:ext cx="8686800" cy="3931920"/>
          </a:xfrm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Obtuvimos la </a:t>
            </a:r>
            <a:r>
              <a:rPr lang="es-AR" dirty="0" err="1" smtClean="0"/>
              <a:t>url</a:t>
            </a:r>
            <a:r>
              <a:rPr lang="es-AR" dirty="0" smtClean="0"/>
              <a:t> de una imagen, pero esto no se actualizo en la vista, </a:t>
            </a:r>
            <a:r>
              <a:rPr lang="es-AR" dirty="0" err="1" smtClean="0"/>
              <a:t>xq</a:t>
            </a:r>
            <a:r>
              <a:rPr lang="es-AR" dirty="0" smtClean="0"/>
              <a:t>?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AR" dirty="0" smtClean="0"/>
              <a:t>Angular ejecuta un código</a:t>
            </a:r>
          </a:p>
          <a:p>
            <a:pPr marL="1144587" lvl="2" indent="-342900" algn="just">
              <a:buFont typeface="+mj-lt"/>
              <a:buAutoNum type="arabicPeriod"/>
            </a:pPr>
            <a:r>
              <a:rPr lang="es-AR" dirty="0" smtClean="0"/>
              <a:t>Recorre cada expresión o variable que se encuentra siendo </a:t>
            </a:r>
            <a:r>
              <a:rPr lang="es-AR" dirty="0" err="1" smtClean="0"/>
              <a:t>trackeada</a:t>
            </a:r>
            <a:endParaRPr lang="es-AR" dirty="0" smtClean="0"/>
          </a:p>
          <a:p>
            <a:pPr marL="1144587" lvl="2" indent="-342900" algn="just">
              <a:buFont typeface="+mj-lt"/>
              <a:buAutoNum type="arabicPeriod"/>
            </a:pPr>
            <a:r>
              <a:rPr lang="es-AR" dirty="0" smtClean="0"/>
              <a:t>Cuando encuentra que estas expresiones cambiaron su valor, arma un plan de ejecución, que básicamente, en una sola ejecución, actualiza todos los modelos/vista.</a:t>
            </a:r>
          </a:p>
          <a:p>
            <a:pPr marL="800100" lvl="1" indent="-342900" algn="just"/>
            <a:r>
              <a:rPr lang="es-AR" b="1" dirty="0" smtClean="0"/>
              <a:t>En este caso:</a:t>
            </a:r>
          </a:p>
          <a:p>
            <a:pPr marL="1144587" lvl="2" indent="-342900" algn="just">
              <a:buFont typeface="+mj-lt"/>
              <a:buAutoNum type="arabicPeriod"/>
            </a:pPr>
            <a:r>
              <a:rPr lang="es-AR" dirty="0" smtClean="0"/>
              <a:t>Angular ejecuto código.</a:t>
            </a:r>
          </a:p>
          <a:p>
            <a:pPr marL="1144587" lvl="2" indent="-342900" algn="just">
              <a:buFont typeface="+mj-lt"/>
              <a:buAutoNum type="arabicPeriod"/>
            </a:pPr>
            <a:r>
              <a:rPr lang="es-AR" dirty="0" smtClean="0"/>
              <a:t>Cuando finalizo su ejecución no </a:t>
            </a:r>
            <a:r>
              <a:rPr lang="es-AR" dirty="0" err="1" smtClean="0"/>
              <a:t>habia</a:t>
            </a:r>
            <a:r>
              <a:rPr lang="es-AR" dirty="0" smtClean="0"/>
              <a:t> ningún cambio. </a:t>
            </a:r>
            <a:endParaRPr lang="es-AR" dirty="0"/>
          </a:p>
          <a:p>
            <a:pPr marL="1144587" lvl="2" indent="-342900" algn="just">
              <a:buFont typeface="+mj-lt"/>
              <a:buAutoNum type="arabicPeriod"/>
            </a:pPr>
            <a:r>
              <a:rPr lang="es-AR" dirty="0" smtClean="0"/>
              <a:t>Finalizo la evaluación de cambios.</a:t>
            </a:r>
          </a:p>
          <a:p>
            <a:pPr marL="1144587" lvl="2" indent="-342900" algn="just">
              <a:buFont typeface="+mj-lt"/>
              <a:buAutoNum type="arabicPeriod"/>
            </a:pPr>
            <a:r>
              <a:rPr lang="es-AR" b="1" i="1" dirty="0" smtClean="0"/>
              <a:t>A wild </a:t>
            </a:r>
            <a:r>
              <a:rPr lang="es-AR" b="1" i="1" dirty="0" err="1" smtClean="0"/>
              <a:t>callback</a:t>
            </a:r>
            <a:r>
              <a:rPr lang="es-AR" b="1" i="1" dirty="0" smtClean="0"/>
              <a:t> </a:t>
            </a:r>
            <a:r>
              <a:rPr lang="es-AR" b="1" i="1" dirty="0" err="1" smtClean="0"/>
              <a:t>appears</a:t>
            </a:r>
            <a:r>
              <a:rPr lang="es-AR" b="1" i="1" dirty="0" smtClean="0"/>
              <a:t>…</a:t>
            </a:r>
          </a:p>
          <a:p>
            <a:pPr marL="1144587" lvl="2" indent="-342900" algn="just">
              <a:buFont typeface="+mj-lt"/>
              <a:buAutoNum type="arabicPeriod"/>
            </a:pPr>
            <a:r>
              <a:rPr lang="es-AR" dirty="0" smtClean="0"/>
              <a:t>Modifica valores que angular observa.</a:t>
            </a:r>
            <a:r>
              <a:rPr lang="es-AR" dirty="0"/>
              <a:t> </a:t>
            </a:r>
            <a:r>
              <a:rPr lang="es-AR" dirty="0" err="1"/>
              <a:t>Cri</a:t>
            </a:r>
            <a:r>
              <a:rPr lang="es-AR" dirty="0"/>
              <a:t> </a:t>
            </a:r>
            <a:r>
              <a:rPr lang="es-AR" dirty="0" err="1"/>
              <a:t>cri</a:t>
            </a:r>
            <a:r>
              <a:rPr lang="es-AR" dirty="0"/>
              <a:t>…</a:t>
            </a:r>
            <a:endParaRPr lang="es-AR" dirty="0" smtClean="0"/>
          </a:p>
          <a:p>
            <a:pPr algn="just">
              <a:buFont typeface="Arial" pitchFamily="34" charset="0"/>
              <a:buChar char="•"/>
            </a:pPr>
            <a:r>
              <a:rPr lang="es-AR" dirty="0" smtClean="0"/>
              <a:t>La </a:t>
            </a:r>
            <a:r>
              <a:rPr lang="es-AR" dirty="0" err="1" smtClean="0"/>
              <a:t>proxima</a:t>
            </a:r>
            <a:r>
              <a:rPr lang="es-AR" dirty="0" smtClean="0"/>
              <a:t> vez que ejecutemos código Angular, este detectara el valor de $</a:t>
            </a:r>
            <a:r>
              <a:rPr lang="es-AR" dirty="0" err="1" smtClean="0"/>
              <a:t>scope.imageUrl</a:t>
            </a:r>
            <a:r>
              <a:rPr lang="es-AR" dirty="0" smtClean="0"/>
              <a:t> y cargara la imagen.</a:t>
            </a:r>
          </a:p>
          <a:p>
            <a:pPr marL="1144587" lvl="2" indent="-342900" algn="just">
              <a:buFont typeface="+mj-lt"/>
              <a:buAutoNum type="arabicPeriod"/>
            </a:pPr>
            <a:endParaRPr lang="es-AR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Asynchronous Updates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99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AR" kern="1200" dirty="0" smtClean="0">
                <a:cs typeface="+mn-cs"/>
              </a:rPr>
              <a:t>Que es </a:t>
            </a:r>
            <a:r>
              <a:rPr lang="es-AR" kern="1200" dirty="0" err="1" smtClean="0">
                <a:cs typeface="+mn-cs"/>
              </a:rPr>
              <a:t>AngularJs</a:t>
            </a:r>
            <a:r>
              <a:rPr lang="es-AR" kern="1200" dirty="0" smtClean="0">
                <a:cs typeface="+mn-cs"/>
              </a:rPr>
              <a:t>?</a:t>
            </a:r>
          </a:p>
          <a:p>
            <a:pPr>
              <a:spcBef>
                <a:spcPts val="0"/>
              </a:spcBef>
            </a:pPr>
            <a:r>
              <a:rPr lang="es-AR" kern="1200" dirty="0" smtClean="0">
                <a:cs typeface="+mn-cs"/>
              </a:rPr>
              <a:t>Donde debería usarlo?</a:t>
            </a:r>
          </a:p>
          <a:p>
            <a:pPr>
              <a:spcBef>
                <a:spcPts val="0"/>
              </a:spcBef>
            </a:pPr>
            <a:r>
              <a:rPr lang="es-AR" kern="1200" dirty="0" err="1" smtClean="0">
                <a:cs typeface="+mn-cs"/>
              </a:rPr>
              <a:t>Client-Side</a:t>
            </a:r>
            <a:r>
              <a:rPr lang="es-AR" kern="1200" dirty="0" smtClean="0">
                <a:cs typeface="+mn-cs"/>
              </a:rPr>
              <a:t> </a:t>
            </a:r>
            <a:r>
              <a:rPr lang="es-AR" kern="1200" dirty="0" err="1" smtClean="0">
                <a:cs typeface="+mn-cs"/>
              </a:rPr>
              <a:t>Templates</a:t>
            </a:r>
            <a:endParaRPr lang="es-AR" kern="1200" dirty="0" smtClean="0">
              <a:cs typeface="+mn-cs"/>
            </a:endParaRPr>
          </a:p>
          <a:p>
            <a:pPr>
              <a:spcBef>
                <a:spcPts val="0"/>
              </a:spcBef>
            </a:pPr>
            <a:r>
              <a:rPr lang="es-AR" kern="1200" dirty="0" smtClean="0">
                <a:cs typeface="+mn-cs"/>
              </a:rPr>
              <a:t>MVC</a:t>
            </a:r>
          </a:p>
          <a:p>
            <a:pPr>
              <a:spcBef>
                <a:spcPts val="0"/>
              </a:spcBef>
            </a:pPr>
            <a:r>
              <a:rPr lang="es-AR" kern="1200" dirty="0" smtClean="0">
                <a:cs typeface="+mn-cs"/>
              </a:rPr>
              <a:t>Data </a:t>
            </a:r>
            <a:r>
              <a:rPr lang="es-AR" kern="1200" dirty="0" err="1" smtClean="0">
                <a:cs typeface="+mn-cs"/>
              </a:rPr>
              <a:t>Binding</a:t>
            </a:r>
            <a:endParaRPr lang="es-AR" kern="1200" dirty="0" smtClean="0">
              <a:cs typeface="+mn-cs"/>
            </a:endParaRPr>
          </a:p>
          <a:p>
            <a:pPr>
              <a:spcBef>
                <a:spcPts val="0"/>
              </a:spcBef>
            </a:pPr>
            <a:r>
              <a:rPr lang="es-AR" kern="1200" dirty="0" smtClean="0">
                <a:cs typeface="+mn-cs"/>
              </a:rPr>
              <a:t>Inyección de dependencias</a:t>
            </a:r>
          </a:p>
          <a:p>
            <a:pPr>
              <a:spcBef>
                <a:spcPts val="0"/>
              </a:spcBef>
            </a:pPr>
            <a:r>
              <a:rPr lang="es-AR" kern="1200" dirty="0" smtClean="0">
                <a:cs typeface="+mn-cs"/>
              </a:rPr>
              <a:t>Directivas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01</a:t>
            </a:r>
          </a:p>
          <a:p>
            <a:r>
              <a:rPr lang="en-US" dirty="0" smtClean="0"/>
              <a:t>02</a:t>
            </a:r>
          </a:p>
          <a:p>
            <a:r>
              <a:rPr lang="en-US" dirty="0" smtClean="0"/>
              <a:t>03</a:t>
            </a:r>
          </a:p>
          <a:p>
            <a:r>
              <a:rPr lang="en-US" dirty="0" smtClean="0"/>
              <a:t>04</a:t>
            </a:r>
          </a:p>
          <a:p>
            <a:r>
              <a:rPr lang="en-US" dirty="0" smtClean="0"/>
              <a:t>05</a:t>
            </a:r>
          </a:p>
          <a:p>
            <a:r>
              <a:rPr lang="en-US" dirty="0" smtClean="0"/>
              <a:t>06</a:t>
            </a:r>
          </a:p>
          <a:p>
            <a:r>
              <a:rPr lang="en-US" dirty="0" smtClean="0"/>
              <a:t>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5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467458"/>
            <a:ext cx="8686800" cy="3931920"/>
          </a:xfrm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Que hacer en estos casos?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Código resuelto: </a:t>
            </a:r>
            <a:r>
              <a:rPr lang="es-AR" b="1" dirty="0" err="1" smtClean="0"/>
              <a:t>Examples</a:t>
            </a:r>
            <a:r>
              <a:rPr lang="es-AR" b="1" dirty="0" smtClean="0"/>
              <a:t>/</a:t>
            </a:r>
            <a:r>
              <a:rPr lang="es-AR" b="1" dirty="0" err="1" smtClean="0"/>
              <a:t>Scopes</a:t>
            </a:r>
            <a:r>
              <a:rPr lang="es-AR" b="1" dirty="0" smtClean="0"/>
              <a:t>/asyncrhonousAfter.html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$</a:t>
            </a:r>
            <a:r>
              <a:rPr lang="es-AR" dirty="0" err="1" smtClean="0"/>
              <a:t>scope</a:t>
            </a:r>
            <a:r>
              <a:rPr lang="es-AR" dirty="0" smtClean="0"/>
              <a:t>.$</a:t>
            </a:r>
            <a:r>
              <a:rPr lang="es-AR" dirty="0" err="1" smtClean="0"/>
              <a:t>apply</a:t>
            </a:r>
            <a:r>
              <a:rPr lang="es-AR" dirty="0" smtClean="0"/>
              <a:t>([</a:t>
            </a:r>
            <a:r>
              <a:rPr lang="es-AR" dirty="0" err="1" smtClean="0"/>
              <a:t>code</a:t>
            </a:r>
            <a:r>
              <a:rPr lang="es-AR" dirty="0" smtClean="0"/>
              <a:t> </a:t>
            </a:r>
            <a:r>
              <a:rPr lang="es-AR" dirty="0" err="1" smtClean="0"/>
              <a:t>with</a:t>
            </a:r>
            <a:r>
              <a:rPr lang="es-AR" dirty="0" smtClean="0"/>
              <a:t> </a:t>
            </a:r>
            <a:r>
              <a:rPr lang="es-AR" dirty="0" err="1" smtClean="0"/>
              <a:t>changes</a:t>
            </a:r>
            <a:r>
              <a:rPr lang="es-AR" dirty="0" smtClean="0"/>
              <a:t>]); es un método nativo de Angular que desencadena la evaluación de cambios.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2 formas de invocarlo: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AR" dirty="0" smtClean="0"/>
              <a:t>Después de ejecutar código que no será alcanzado por la evaluación.</a:t>
            </a:r>
          </a:p>
          <a:p>
            <a:pPr marL="914400" lvl="1" indent="-457200" algn="just">
              <a:buFont typeface="+mj-lt"/>
              <a:buAutoNum type="arabicPeriod"/>
            </a:pPr>
            <a:endParaRPr lang="es-AR" dirty="0" smtClean="0"/>
          </a:p>
          <a:p>
            <a:pPr marL="914400" lvl="1" indent="-457200" algn="just">
              <a:buFont typeface="+mj-lt"/>
              <a:buAutoNum type="arabicPeriod"/>
            </a:pPr>
            <a:endParaRPr lang="es-AR" dirty="0"/>
          </a:p>
          <a:p>
            <a:pPr marL="914400" lvl="1" indent="-457200" algn="just">
              <a:buFont typeface="+mj-lt"/>
              <a:buAutoNum type="arabicPeriod"/>
            </a:pPr>
            <a:endParaRPr lang="es-AR" dirty="0" smtClean="0"/>
          </a:p>
          <a:p>
            <a:pPr marL="914400" lvl="1" indent="-457200" algn="just">
              <a:buFont typeface="+mj-lt"/>
              <a:buAutoNum type="arabicPeriod"/>
            </a:pPr>
            <a:endParaRPr lang="es-AR" dirty="0" smtClean="0"/>
          </a:p>
          <a:p>
            <a:pPr marL="914400" lvl="1" indent="-457200" algn="just">
              <a:buFont typeface="+mj-lt"/>
              <a:buAutoNum type="arabicPeriod"/>
            </a:pPr>
            <a:r>
              <a:rPr lang="es-AR" dirty="0" smtClean="0"/>
              <a:t>Pasando como parámetro la función que realiza los cambios en el </a:t>
            </a:r>
            <a:r>
              <a:rPr lang="es-AR" dirty="0" err="1" smtClean="0"/>
              <a:t>scope</a:t>
            </a:r>
            <a:r>
              <a:rPr lang="es-AR" dirty="0" smtClean="0"/>
              <a:t>.</a:t>
            </a:r>
          </a:p>
          <a:p>
            <a:pPr marL="1144587" lvl="2" indent="-342900" algn="just">
              <a:buFont typeface="+mj-lt"/>
              <a:buAutoNum type="arabicPeriod"/>
            </a:pPr>
            <a:endParaRPr lang="es-AR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Asynchronous Updates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498" y="2560320"/>
            <a:ext cx="2518945" cy="1022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484" y="3971638"/>
            <a:ext cx="2499959" cy="109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58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3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46667" y="649037"/>
            <a:ext cx="8065557" cy="341900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Two-way binding</a:t>
            </a:r>
          </a:p>
          <a:p>
            <a:pPr>
              <a:spcBef>
                <a:spcPts val="0"/>
              </a:spcBef>
            </a:pPr>
            <a:r>
              <a:rPr lang="en-US" dirty="0" err="1" smtClean="0"/>
              <a:t>ng</a:t>
            </a:r>
            <a:r>
              <a:rPr lang="en-US" dirty="0" smtClean="0"/>
              <a:t>-click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Watchers</a:t>
            </a:r>
          </a:p>
          <a:p>
            <a:pPr>
              <a:spcBef>
                <a:spcPts val="0"/>
              </a:spcBef>
            </a:pPr>
            <a:r>
              <a:rPr lang="en-US" dirty="0" err="1" smtClean="0"/>
              <a:t>ng</a:t>
            </a:r>
            <a:r>
              <a:rPr lang="en-US" dirty="0" smtClean="0"/>
              <a:t>-repeat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$http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Implicit Scopes &amp; Messaging</a:t>
            </a:r>
          </a:p>
          <a:p>
            <a:pPr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1375" y="655967"/>
            <a:ext cx="544680" cy="3419003"/>
          </a:xfrm>
        </p:spPr>
        <p:txBody>
          <a:bodyPr/>
          <a:lstStyle/>
          <a:p>
            <a:r>
              <a:rPr lang="en-US" dirty="0" smtClean="0"/>
              <a:t>01</a:t>
            </a:r>
          </a:p>
          <a:p>
            <a:r>
              <a:rPr lang="en-US" dirty="0" smtClean="0"/>
              <a:t>02</a:t>
            </a:r>
          </a:p>
          <a:p>
            <a:r>
              <a:rPr lang="en-US" dirty="0" smtClean="0"/>
              <a:t>03</a:t>
            </a:r>
          </a:p>
          <a:p>
            <a:r>
              <a:rPr lang="en-US" dirty="0" smtClean="0"/>
              <a:t>04</a:t>
            </a:r>
          </a:p>
          <a:p>
            <a:r>
              <a:rPr lang="en-US" dirty="0" smtClean="0"/>
              <a:t>05</a:t>
            </a:r>
          </a:p>
          <a:p>
            <a:r>
              <a:rPr lang="en-US" dirty="0" smtClean="0"/>
              <a:t>06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492682"/>
            <a:ext cx="8686800" cy="3931920"/>
          </a:xfrm>
        </p:spPr>
        <p:txBody>
          <a:bodyPr/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dirty="0" smtClean="0"/>
              <a:t>A lo largo de los </a:t>
            </a:r>
            <a:r>
              <a:rPr lang="en-US" dirty="0" err="1" smtClean="0"/>
              <a:t>distintos</a:t>
            </a:r>
            <a:r>
              <a:rPr lang="en-US" dirty="0" smtClean="0"/>
              <a:t> </a:t>
            </a:r>
            <a:r>
              <a:rPr lang="en-US" dirty="0" err="1" smtClean="0"/>
              <a:t>ejemplos</a:t>
            </a:r>
            <a:r>
              <a:rPr lang="en-US" dirty="0" smtClean="0"/>
              <a:t> </a:t>
            </a:r>
            <a:r>
              <a:rPr lang="en-US" dirty="0" err="1" smtClean="0"/>
              <a:t>vimos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realizabamos</a:t>
            </a:r>
            <a:r>
              <a:rPr lang="en-US" dirty="0" smtClean="0"/>
              <a:t> un binding entre la vista y el controller, un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representaria</a:t>
            </a:r>
            <a:r>
              <a:rPr lang="en-US" dirty="0" smtClean="0"/>
              <a:t> la </a:t>
            </a:r>
            <a:r>
              <a:rPr lang="en-US" dirty="0" err="1" smtClean="0"/>
              <a:t>relacion</a:t>
            </a:r>
            <a:r>
              <a:rPr lang="en-US" dirty="0"/>
              <a:t> </a:t>
            </a:r>
            <a:r>
              <a:rPr lang="en-US" dirty="0" err="1" smtClean="0"/>
              <a:t>seria</a:t>
            </a:r>
            <a:r>
              <a:rPr lang="en-US" dirty="0" smtClean="0"/>
              <a:t> el </a:t>
            </a:r>
            <a:r>
              <a:rPr lang="en-US" dirty="0" err="1" smtClean="0"/>
              <a:t>siguiente</a:t>
            </a:r>
            <a:r>
              <a:rPr lang="en-US" dirty="0" smtClean="0"/>
              <a:t>: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s-AR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Two-way binding</a:t>
            </a:r>
            <a:endParaRPr lang="es-AR" dirty="0"/>
          </a:p>
        </p:txBody>
      </p:sp>
      <p:sp>
        <p:nvSpPr>
          <p:cNvPr id="3" name="2 Elipse"/>
          <p:cNvSpPr/>
          <p:nvPr/>
        </p:nvSpPr>
        <p:spPr>
          <a:xfrm>
            <a:off x="3373821" y="1382615"/>
            <a:ext cx="996380" cy="540777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Vista</a:t>
            </a:r>
            <a:endParaRPr lang="es-AR" dirty="0"/>
          </a:p>
        </p:txBody>
      </p:sp>
      <p:sp>
        <p:nvSpPr>
          <p:cNvPr id="4" name="3 Elipse"/>
          <p:cNvSpPr/>
          <p:nvPr/>
        </p:nvSpPr>
        <p:spPr>
          <a:xfrm>
            <a:off x="3219320" y="2505119"/>
            <a:ext cx="1371600" cy="540777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$</a:t>
            </a:r>
            <a:r>
              <a:rPr lang="es-AR" dirty="0" err="1" smtClean="0"/>
              <a:t>scope</a:t>
            </a:r>
            <a:endParaRPr lang="es-AR" dirty="0"/>
          </a:p>
        </p:txBody>
      </p:sp>
      <p:sp>
        <p:nvSpPr>
          <p:cNvPr id="5" name="4 Elipse"/>
          <p:cNvSpPr/>
          <p:nvPr/>
        </p:nvSpPr>
        <p:spPr>
          <a:xfrm>
            <a:off x="3075851" y="3627623"/>
            <a:ext cx="1592317" cy="540777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controller</a:t>
            </a:r>
            <a:endParaRPr lang="es-AR" dirty="0"/>
          </a:p>
        </p:txBody>
      </p:sp>
      <p:cxnSp>
        <p:nvCxnSpPr>
          <p:cNvPr id="10" name="Straight Arrow Connector 4"/>
          <p:cNvCxnSpPr/>
          <p:nvPr/>
        </p:nvCxnSpPr>
        <p:spPr>
          <a:xfrm flipV="1">
            <a:off x="3769481" y="1923392"/>
            <a:ext cx="0" cy="581727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5"/>
          <p:cNvCxnSpPr/>
          <p:nvPr/>
        </p:nvCxnSpPr>
        <p:spPr>
          <a:xfrm>
            <a:off x="4038792" y="3045896"/>
            <a:ext cx="0" cy="581727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4"/>
          <p:cNvCxnSpPr/>
          <p:nvPr/>
        </p:nvCxnSpPr>
        <p:spPr>
          <a:xfrm flipV="1">
            <a:off x="3769481" y="3045896"/>
            <a:ext cx="0" cy="581727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5"/>
          <p:cNvCxnSpPr/>
          <p:nvPr/>
        </p:nvCxnSpPr>
        <p:spPr>
          <a:xfrm>
            <a:off x="4038792" y="1923392"/>
            <a:ext cx="0" cy="581727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2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467458"/>
            <a:ext cx="8686800" cy="393192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s-AR" dirty="0" smtClean="0"/>
              <a:t>Todo bien, pero hasta ahora la única interacción directa que vimos con el </a:t>
            </a:r>
            <a:r>
              <a:rPr lang="es-AR" dirty="0" err="1" smtClean="0"/>
              <a:t>controller</a:t>
            </a:r>
            <a:r>
              <a:rPr lang="es-AR" dirty="0" smtClean="0"/>
              <a:t> fue a través de un input.</a:t>
            </a:r>
          </a:p>
          <a:p>
            <a:pPr algn="just">
              <a:buFont typeface="Arial" pitchFamily="34" charset="0"/>
              <a:buChar char="•"/>
            </a:pPr>
            <a:r>
              <a:rPr lang="es-AR" b="1" dirty="0" smtClean="0"/>
              <a:t>Ejemplo: </a:t>
            </a:r>
            <a:r>
              <a:rPr lang="es-AR" dirty="0" smtClean="0"/>
              <a:t>Nuestro </a:t>
            </a:r>
            <a:r>
              <a:rPr lang="es-AR" dirty="0" err="1" smtClean="0"/>
              <a:t>controller</a:t>
            </a:r>
            <a:r>
              <a:rPr lang="es-AR" dirty="0" smtClean="0"/>
              <a:t> tiene una lógica </a:t>
            </a:r>
            <a:r>
              <a:rPr lang="es-AR" dirty="0" err="1" smtClean="0"/>
              <a:t>super</a:t>
            </a:r>
            <a:r>
              <a:rPr lang="es-AR" dirty="0" smtClean="0"/>
              <a:t> mega compleja y queremos mantener la vista actualizada todo el tiempo. </a:t>
            </a:r>
            <a:r>
              <a:rPr lang="es-AR" b="1" i="1" dirty="0" err="1" smtClean="0"/>
              <a:t>Examples</a:t>
            </a:r>
            <a:r>
              <a:rPr lang="es-AR" b="1" i="1" dirty="0" smtClean="0"/>
              <a:t>/</a:t>
            </a:r>
            <a:r>
              <a:rPr lang="es-AR" b="1" i="1" dirty="0" err="1" smtClean="0"/>
              <a:t>Bindings</a:t>
            </a:r>
            <a:r>
              <a:rPr lang="es-AR" b="1" i="1" dirty="0" smtClean="0"/>
              <a:t>/critico.html</a:t>
            </a:r>
          </a:p>
          <a:p>
            <a:pPr algn="just">
              <a:buFont typeface="Arial" pitchFamily="34" charset="0"/>
              <a:buChar char="•"/>
            </a:pPr>
            <a:endParaRPr lang="es-AR" dirty="0" smtClean="0"/>
          </a:p>
          <a:p>
            <a:pPr marL="914400" lvl="1" indent="-457200" algn="just">
              <a:buFont typeface="+mj-lt"/>
              <a:buAutoNum type="arabicPeriod"/>
            </a:pPr>
            <a:endParaRPr lang="es-AR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Two-way binding</a:t>
            </a:r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311" y="2077852"/>
            <a:ext cx="5089206" cy="254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6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24339"/>
            <a:ext cx="8686800" cy="393192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s-AR" dirty="0" smtClean="0"/>
              <a:t>Veamos mas interacción con el usuario, como </a:t>
            </a:r>
            <a:r>
              <a:rPr lang="es-AR" dirty="0" err="1" smtClean="0"/>
              <a:t>bindeamos</a:t>
            </a:r>
            <a:r>
              <a:rPr lang="es-AR" dirty="0" smtClean="0"/>
              <a:t> acciones en elementos </a:t>
            </a:r>
            <a:r>
              <a:rPr lang="es-AR" dirty="0" err="1" smtClean="0"/>
              <a:t>clickeables</a:t>
            </a:r>
            <a:r>
              <a:rPr lang="es-AR" dirty="0" smtClean="0"/>
              <a:t>?</a:t>
            </a:r>
          </a:p>
          <a:p>
            <a:pPr algn="just">
              <a:buFont typeface="Arial" pitchFamily="34" charset="0"/>
              <a:buChar char="•"/>
            </a:pPr>
            <a:r>
              <a:rPr lang="es-AR" b="1" dirty="0" err="1" smtClean="0"/>
              <a:t>ng-click</a:t>
            </a:r>
            <a:r>
              <a:rPr lang="es-AR" dirty="0" smtClean="0"/>
              <a:t> es un atributo que establece un </a:t>
            </a:r>
            <a:r>
              <a:rPr lang="es-AR" dirty="0" err="1" smtClean="0"/>
              <a:t>binding</a:t>
            </a:r>
            <a:r>
              <a:rPr lang="es-AR" dirty="0" smtClean="0"/>
              <a:t> en </a:t>
            </a:r>
            <a:r>
              <a:rPr lang="es-AR" dirty="0" err="1" smtClean="0"/>
              <a:t>onclick</a:t>
            </a:r>
            <a:r>
              <a:rPr lang="es-AR" dirty="0" smtClean="0"/>
              <a:t>. Ejemplo en: </a:t>
            </a:r>
            <a:r>
              <a:rPr lang="es-AR" b="1" i="1" dirty="0" err="1" smtClean="0"/>
              <a:t>Examples</a:t>
            </a:r>
            <a:r>
              <a:rPr lang="es-AR" b="1" i="1" dirty="0" smtClean="0"/>
              <a:t>/</a:t>
            </a:r>
            <a:r>
              <a:rPr lang="es-AR" b="1" i="1" dirty="0" err="1" smtClean="0"/>
              <a:t>Bindings</a:t>
            </a:r>
            <a:r>
              <a:rPr lang="es-AR" b="1" i="1" dirty="0" smtClean="0"/>
              <a:t>/ngclick.html</a:t>
            </a:r>
          </a:p>
          <a:p>
            <a:pPr algn="just">
              <a:buFont typeface="Arial" pitchFamily="34" charset="0"/>
              <a:buChar char="•"/>
            </a:pPr>
            <a:endParaRPr lang="es-AR" dirty="0" smtClean="0"/>
          </a:p>
          <a:p>
            <a:pPr marL="914400" lvl="1" indent="-457200" algn="just">
              <a:buFont typeface="+mj-lt"/>
              <a:buAutoNum type="arabicPeriod"/>
            </a:pPr>
            <a:endParaRPr lang="es-AR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ng</a:t>
            </a:r>
            <a:r>
              <a:rPr lang="en-US" dirty="0" smtClean="0"/>
              <a:t>-click</a:t>
            </a:r>
            <a:endParaRPr lang="es-A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380" y="1829308"/>
            <a:ext cx="4145788" cy="278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48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24339"/>
            <a:ext cx="8686800" cy="393192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s-AR" dirty="0" smtClean="0"/>
              <a:t>Otra forma de </a:t>
            </a:r>
            <a:r>
              <a:rPr lang="es-AR" dirty="0" err="1" smtClean="0"/>
              <a:t>binding</a:t>
            </a:r>
            <a:r>
              <a:rPr lang="es-AR" dirty="0" smtClean="0"/>
              <a:t> con </a:t>
            </a:r>
            <a:r>
              <a:rPr lang="es-AR" dirty="0" err="1" smtClean="0"/>
              <a:t>ng-click</a:t>
            </a:r>
            <a:r>
              <a:rPr lang="es-AR" dirty="0" smtClean="0"/>
              <a:t> es poniendo como valor expresiones.</a:t>
            </a:r>
          </a:p>
          <a:p>
            <a:pPr algn="just">
              <a:buFont typeface="Arial" pitchFamily="34" charset="0"/>
              <a:buChar char="•"/>
            </a:pPr>
            <a:r>
              <a:rPr lang="es-AR" dirty="0" smtClean="0"/>
              <a:t>Ejemplo en: </a:t>
            </a:r>
            <a:r>
              <a:rPr lang="es-AR" b="1" i="1" dirty="0" err="1" smtClean="0"/>
              <a:t>Examples</a:t>
            </a:r>
            <a:r>
              <a:rPr lang="es-AR" b="1" i="1" dirty="0" smtClean="0"/>
              <a:t>/</a:t>
            </a:r>
            <a:r>
              <a:rPr lang="es-AR" b="1" i="1" dirty="0" err="1" smtClean="0"/>
              <a:t>Bindings</a:t>
            </a:r>
            <a:r>
              <a:rPr lang="es-AR" b="1" i="1" dirty="0" smtClean="0"/>
              <a:t>/ngclick2.html</a:t>
            </a:r>
          </a:p>
          <a:p>
            <a:pPr marL="914400" lvl="1" indent="-457200" algn="just">
              <a:buFont typeface="+mj-lt"/>
              <a:buAutoNum type="arabicPeriod"/>
            </a:pPr>
            <a:endParaRPr lang="es-AR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ng</a:t>
            </a:r>
            <a:r>
              <a:rPr lang="en-US" dirty="0" smtClean="0"/>
              <a:t>-click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7" y="1407598"/>
            <a:ext cx="66770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0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467458"/>
            <a:ext cx="8686800" cy="393192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s-AR" dirty="0" smtClean="0"/>
              <a:t>Con angular tenemos la posibilidad de declarar </a:t>
            </a:r>
            <a:r>
              <a:rPr lang="es-AR" dirty="0" err="1" smtClean="0"/>
              <a:t>observers</a:t>
            </a:r>
            <a:r>
              <a:rPr lang="es-AR" dirty="0" smtClean="0"/>
              <a:t> sobre propiedades. Exploremos el siguiente caso de uso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AR" dirty="0" smtClean="0"/>
              <a:t>Tenemos una lista de productos con 3 columnas: Descripción, Precio, Precio con impuesto.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AR" dirty="0" smtClean="0"/>
              <a:t>Necesitamos guardar la lista de precios.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AR" dirty="0" smtClean="0"/>
              <a:t>El impuesto varia de acuerdo al tipo de cliente, o…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AR" dirty="0" smtClean="0"/>
              <a:t>El impuesto puede ser ingresado a mano. </a:t>
            </a:r>
          </a:p>
          <a:p>
            <a:pPr marL="914400" lvl="1" indent="-457200" algn="just">
              <a:buFont typeface="+mj-lt"/>
              <a:buAutoNum type="arabicPeriod"/>
            </a:pPr>
            <a:endParaRPr lang="es-AR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Watchers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030" y="2514244"/>
            <a:ext cx="6957877" cy="204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6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Watchers</a:t>
            </a:r>
            <a:endParaRPr lang="es-A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337" y="871696"/>
            <a:ext cx="6232364" cy="380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228599" y="529847"/>
            <a:ext cx="8347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dirty="0" smtClean="0"/>
              <a:t>Ejemplo en: </a:t>
            </a:r>
            <a:r>
              <a:rPr lang="es-AR" b="1" i="1" dirty="0" err="1" smtClean="0"/>
              <a:t>Examples</a:t>
            </a:r>
            <a:r>
              <a:rPr lang="es-AR" b="1" i="1" dirty="0" smtClean="0"/>
              <a:t>/</a:t>
            </a:r>
            <a:r>
              <a:rPr lang="es-AR" b="1" i="1" dirty="0" err="1" smtClean="0"/>
              <a:t>Bindings</a:t>
            </a:r>
            <a:r>
              <a:rPr lang="es-AR" b="1" i="1" dirty="0" smtClean="0"/>
              <a:t>/watchers.html</a:t>
            </a:r>
            <a:endParaRPr lang="es-AR" b="1" i="1" dirty="0"/>
          </a:p>
        </p:txBody>
      </p:sp>
    </p:spTree>
    <p:extLst>
      <p:ext uri="{BB962C8B-B14F-4D97-AF65-F5344CB8AC3E}">
        <p14:creationId xmlns:p14="http://schemas.microsoft.com/office/powerpoint/2010/main" val="13462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467458"/>
            <a:ext cx="8686800" cy="393192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s-AR" dirty="0" smtClean="0"/>
              <a:t>Una forma fácil de resolver esto es calcular el precio con impuesto de la siguiente forma: </a:t>
            </a:r>
            <a:r>
              <a:rPr lang="es-ES" dirty="0"/>
              <a:t>{{productos[0].Precio * (1 + tasa / 100) </a:t>
            </a:r>
            <a:r>
              <a:rPr lang="es-ES" dirty="0" smtClean="0"/>
              <a:t>}}</a:t>
            </a:r>
            <a:r>
              <a:rPr lang="es-AR" dirty="0" smtClean="0"/>
              <a:t>, pero de esta manera no estamos guardando el valor en el objeto.</a:t>
            </a:r>
          </a:p>
          <a:p>
            <a:pPr algn="just">
              <a:buFont typeface="Arial" pitchFamily="34" charset="0"/>
              <a:buChar char="•"/>
            </a:pPr>
            <a:r>
              <a:rPr lang="es-AR" dirty="0" smtClean="0"/>
              <a:t>Para estos casos tenemos la </a:t>
            </a:r>
            <a:r>
              <a:rPr lang="es-AR" dirty="0" err="1" smtClean="0"/>
              <a:t>funcion</a:t>
            </a:r>
            <a:r>
              <a:rPr lang="es-AR" dirty="0" smtClean="0"/>
              <a:t> $</a:t>
            </a:r>
            <a:r>
              <a:rPr lang="es-AR" dirty="0" err="1" smtClean="0"/>
              <a:t>watch</a:t>
            </a:r>
            <a:r>
              <a:rPr lang="es-AR" dirty="0" smtClean="0"/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es-AR" dirty="0" smtClean="0"/>
              <a:t>$</a:t>
            </a:r>
            <a:r>
              <a:rPr lang="es-AR" dirty="0" err="1" smtClean="0"/>
              <a:t>scope</a:t>
            </a:r>
            <a:r>
              <a:rPr lang="es-AR" dirty="0" smtClean="0"/>
              <a:t>.$</a:t>
            </a:r>
            <a:r>
              <a:rPr lang="es-AR" dirty="0" err="1" smtClean="0"/>
              <a:t>watch</a:t>
            </a:r>
            <a:r>
              <a:rPr lang="es-AR" dirty="0" smtClean="0"/>
              <a:t>(‘</a:t>
            </a:r>
            <a:r>
              <a:rPr lang="es-AR" dirty="0" err="1" smtClean="0"/>
              <a:t>expression</a:t>
            </a:r>
            <a:r>
              <a:rPr lang="es-AR" dirty="0" smtClean="0"/>
              <a:t> que queremos observar’, [</a:t>
            </a:r>
            <a:r>
              <a:rPr lang="es-AR" dirty="0" err="1" smtClean="0"/>
              <a:t>callback</a:t>
            </a:r>
            <a:r>
              <a:rPr lang="es-AR" dirty="0" smtClean="0"/>
              <a:t> donde va la magia]);</a:t>
            </a:r>
          </a:p>
          <a:p>
            <a:pPr algn="just">
              <a:buFont typeface="Arial" pitchFamily="34" charset="0"/>
              <a:buChar char="•"/>
            </a:pPr>
            <a:r>
              <a:rPr lang="es-AR" dirty="0" smtClean="0"/>
              <a:t>En nuestro caso particular:</a:t>
            </a:r>
          </a:p>
          <a:p>
            <a:pPr lvl="1" algn="just">
              <a:buFont typeface="Arial" pitchFamily="34" charset="0"/>
              <a:buChar char="•"/>
            </a:pPr>
            <a:r>
              <a:rPr lang="es-AR" dirty="0" smtClean="0"/>
              <a:t>$</a:t>
            </a:r>
            <a:r>
              <a:rPr lang="es-AR" dirty="0" err="1" smtClean="0"/>
              <a:t>scope</a:t>
            </a:r>
            <a:r>
              <a:rPr lang="es-AR" dirty="0" smtClean="0"/>
              <a:t>.$</a:t>
            </a:r>
            <a:r>
              <a:rPr lang="es-AR" dirty="0" err="1" smtClean="0"/>
              <a:t>watch</a:t>
            </a:r>
            <a:r>
              <a:rPr lang="es-AR" dirty="0" smtClean="0"/>
              <a:t>(‘tasa’, </a:t>
            </a:r>
            <a:r>
              <a:rPr lang="es-AR" dirty="0" err="1" smtClean="0"/>
              <a:t>function</a:t>
            </a:r>
            <a:r>
              <a:rPr lang="es-AR" dirty="0" smtClean="0"/>
              <a:t>(</a:t>
            </a:r>
            <a:r>
              <a:rPr lang="es-AR" dirty="0" err="1" smtClean="0"/>
              <a:t>newValue</a:t>
            </a:r>
            <a:r>
              <a:rPr lang="es-AR" dirty="0" smtClean="0"/>
              <a:t>, </a:t>
            </a:r>
            <a:r>
              <a:rPr lang="es-AR" dirty="0" err="1" smtClean="0"/>
              <a:t>oldValue</a:t>
            </a:r>
            <a:r>
              <a:rPr lang="es-AR" dirty="0" smtClean="0"/>
              <a:t>){  </a:t>
            </a:r>
            <a:r>
              <a:rPr lang="es-AR" dirty="0" err="1" smtClean="0"/>
              <a:t>foreach</a:t>
            </a:r>
            <a:r>
              <a:rPr lang="es-AR" dirty="0" smtClean="0"/>
              <a:t>….. cambiar precio });</a:t>
            </a:r>
          </a:p>
          <a:p>
            <a:pPr algn="just">
              <a:buFont typeface="Arial" pitchFamily="34" charset="0"/>
              <a:buChar char="•"/>
            </a:pPr>
            <a:endParaRPr lang="es-A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Watchers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576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AR" dirty="0"/>
              <a:t>El código del curso esta en </a:t>
            </a:r>
            <a:r>
              <a:rPr lang="en-US" dirty="0">
                <a:hlinkClick r:id="rId3"/>
              </a:rPr>
              <a:t>https://github.com/gastonadrian/CursoAngular</a:t>
            </a:r>
            <a:r>
              <a:rPr lang="en-US" dirty="0" smtClean="0"/>
              <a:t>.</a:t>
            </a:r>
            <a:endParaRPr lang="es-AR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err="1" smtClean="0"/>
              <a:t>AngularJs</a:t>
            </a:r>
            <a:r>
              <a:rPr lang="es-AR" dirty="0" smtClean="0"/>
              <a:t> es un </a:t>
            </a:r>
            <a:r>
              <a:rPr lang="es-AR" dirty="0" err="1" smtClean="0"/>
              <a:t>framework</a:t>
            </a:r>
            <a:r>
              <a:rPr lang="es-AR" dirty="0" smtClean="0"/>
              <a:t> MV* diseñado para extender las capacidades de </a:t>
            </a:r>
            <a:r>
              <a:rPr lang="es-AR" dirty="0" err="1" smtClean="0"/>
              <a:t>html</a:t>
            </a:r>
            <a:r>
              <a:rPr lang="es-AR" dirty="0" smtClean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La idea principal detrás del diseño de </a:t>
            </a:r>
            <a:r>
              <a:rPr lang="es-AR" dirty="0" err="1" smtClean="0"/>
              <a:t>AngularJs</a:t>
            </a:r>
            <a:r>
              <a:rPr lang="es-AR" dirty="0" smtClean="0"/>
              <a:t> es proveer a los desarrolladores de un conjunto de objetos que reducirán la cantidad de código necesario para escribir aplicaciones complejas del lado del navegador.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Es independiente de cualquier otro </a:t>
            </a:r>
            <a:r>
              <a:rPr lang="es-AR" dirty="0" err="1" smtClean="0"/>
              <a:t>framework</a:t>
            </a:r>
            <a:r>
              <a:rPr lang="es-AR" dirty="0" smtClean="0"/>
              <a:t> que usemos en el cliente, incluso podríamos tener aplicaciones Angular que convivan con aplicaciones </a:t>
            </a:r>
            <a:r>
              <a:rPr lang="es-AR" dirty="0" err="1" smtClean="0"/>
              <a:t>KnockoutJs</a:t>
            </a:r>
            <a:endParaRPr lang="es-AR" dirty="0" smtClean="0"/>
          </a:p>
          <a:p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s-AR" dirty="0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AngularJS?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Watchers</a:t>
            </a:r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871331"/>
            <a:ext cx="8732520" cy="3239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7"/>
          <p:cNvSpPr>
            <a:spLocks noGrp="1"/>
          </p:cNvSpPr>
          <p:nvPr>
            <p:ph idx="1"/>
          </p:nvPr>
        </p:nvSpPr>
        <p:spPr>
          <a:xfrm>
            <a:off x="228600" y="467458"/>
            <a:ext cx="8686800" cy="393192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s-AR" dirty="0" smtClean="0"/>
              <a:t>Ejemplo en: </a:t>
            </a:r>
            <a:r>
              <a:rPr lang="es-AR" b="1" i="1" dirty="0" err="1" smtClean="0"/>
              <a:t>Examples</a:t>
            </a:r>
            <a:r>
              <a:rPr lang="es-AR" b="1" i="1" dirty="0" smtClean="0"/>
              <a:t>/</a:t>
            </a:r>
            <a:r>
              <a:rPr lang="es-AR" b="1" i="1" dirty="0" err="1" smtClean="0"/>
              <a:t>Bindings</a:t>
            </a:r>
            <a:r>
              <a:rPr lang="es-AR" b="1" i="1" dirty="0" smtClean="0"/>
              <a:t>/watchers2.html</a:t>
            </a:r>
          </a:p>
        </p:txBody>
      </p:sp>
    </p:spTree>
    <p:extLst>
      <p:ext uri="{BB962C8B-B14F-4D97-AF65-F5344CB8AC3E}">
        <p14:creationId xmlns:p14="http://schemas.microsoft.com/office/powerpoint/2010/main" val="426037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467458"/>
            <a:ext cx="8686800" cy="393192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En </a:t>
            </a:r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situaciones</a:t>
            </a:r>
            <a:r>
              <a:rPr lang="en-US" dirty="0" smtClean="0"/>
              <a:t> </a:t>
            </a:r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err="1" smtClean="0"/>
              <a:t>mostrar</a:t>
            </a:r>
            <a:r>
              <a:rPr lang="en-US" dirty="0" smtClean="0"/>
              <a:t> y </a:t>
            </a:r>
            <a:r>
              <a:rPr lang="en-US" dirty="0" err="1" smtClean="0"/>
              <a:t>manipular</a:t>
            </a:r>
            <a:r>
              <a:rPr lang="en-US" dirty="0" smtClean="0"/>
              <a:t> </a:t>
            </a:r>
            <a:r>
              <a:rPr lang="en-US" dirty="0" err="1" smtClean="0"/>
              <a:t>listados</a:t>
            </a:r>
            <a:r>
              <a:rPr lang="en-US" dirty="0" smtClean="0"/>
              <a:t> en la web.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realizamos</a:t>
            </a:r>
            <a:r>
              <a:rPr lang="en-US" dirty="0" smtClean="0"/>
              <a:t>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iteraciones</a:t>
            </a:r>
            <a:r>
              <a:rPr lang="en-US" dirty="0" smtClean="0"/>
              <a:t> </a:t>
            </a:r>
            <a:r>
              <a:rPr lang="en-US" dirty="0" err="1" smtClean="0"/>
              <a:t>creamos</a:t>
            </a:r>
            <a:r>
              <a:rPr lang="en-US" dirty="0" smtClean="0"/>
              <a:t> n </a:t>
            </a:r>
            <a:r>
              <a:rPr lang="en-US" dirty="0" err="1" smtClean="0"/>
              <a:t>veces</a:t>
            </a:r>
            <a:r>
              <a:rPr lang="en-US" dirty="0" smtClean="0"/>
              <a:t>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estructura</a:t>
            </a:r>
            <a:r>
              <a:rPr lang="en-US" dirty="0" smtClean="0"/>
              <a:t> de DOM.</a:t>
            </a:r>
            <a:endParaRPr lang="es-AR" dirty="0"/>
          </a:p>
          <a:p>
            <a:pPr algn="just">
              <a:buFont typeface="Arial" pitchFamily="34" charset="0"/>
              <a:buChar char="•"/>
            </a:pPr>
            <a:r>
              <a:rPr lang="es-AR" b="1" dirty="0" err="1" smtClean="0"/>
              <a:t>ng-repeat</a:t>
            </a:r>
            <a:r>
              <a:rPr lang="es-AR" b="1" dirty="0" smtClean="0"/>
              <a:t> </a:t>
            </a:r>
            <a:r>
              <a:rPr lang="es-AR" dirty="0" smtClean="0"/>
              <a:t>es un atributo (directiva) creado con tal fin, la sintaxis es bastante simple: </a:t>
            </a:r>
          </a:p>
          <a:p>
            <a:pPr lvl="2" algn="just">
              <a:buFont typeface="Arial" pitchFamily="34" charset="0"/>
              <a:buChar char="•"/>
            </a:pPr>
            <a:r>
              <a:rPr lang="es-AR" b="1" i="1" dirty="0" smtClean="0"/>
              <a:t>&lt;elemento </a:t>
            </a:r>
            <a:r>
              <a:rPr lang="es-AR" b="1" i="1" dirty="0" err="1" smtClean="0"/>
              <a:t>ng-repeat</a:t>
            </a:r>
            <a:r>
              <a:rPr lang="es-AR" b="1" i="1" dirty="0" smtClean="0"/>
              <a:t>=‘record in records’&gt;….&lt;/elemento&gt;</a:t>
            </a:r>
          </a:p>
          <a:p>
            <a:pPr algn="just">
              <a:buFont typeface="Arial" pitchFamily="34" charset="0"/>
              <a:buChar char="•"/>
            </a:pPr>
            <a:r>
              <a:rPr lang="es-AR" b="1" i="1" dirty="0" smtClean="0"/>
              <a:t>Ejemplo:</a:t>
            </a:r>
            <a:r>
              <a:rPr lang="es-AR" dirty="0" smtClean="0"/>
              <a:t> Mostraremos el listado anterior de productos usando </a:t>
            </a:r>
            <a:r>
              <a:rPr lang="es-AR" dirty="0" err="1" smtClean="0"/>
              <a:t>ng-repeat</a:t>
            </a:r>
            <a:r>
              <a:rPr lang="es-AR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s-AR" dirty="0" smtClean="0"/>
              <a:t>Código en: </a:t>
            </a:r>
            <a:r>
              <a:rPr lang="es-AR" b="1" i="1" dirty="0" err="1" smtClean="0"/>
              <a:t>Examples</a:t>
            </a:r>
            <a:r>
              <a:rPr lang="es-AR" b="1" i="1" dirty="0" smtClean="0"/>
              <a:t>/</a:t>
            </a:r>
            <a:r>
              <a:rPr lang="es-AR" b="1" i="1" dirty="0" err="1" smtClean="0"/>
              <a:t>bindings</a:t>
            </a:r>
            <a:r>
              <a:rPr lang="es-AR" b="1" i="1" dirty="0" smtClean="0"/>
              <a:t>/ngrepeat.html</a:t>
            </a:r>
            <a:endParaRPr lang="en-US" b="1" i="1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ng</a:t>
            </a:r>
            <a:r>
              <a:rPr lang="en-US" dirty="0" smtClean="0"/>
              <a:t>-repeat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6558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ng</a:t>
            </a:r>
            <a:r>
              <a:rPr lang="en-US" dirty="0" smtClean="0"/>
              <a:t>-repeat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761" y="588418"/>
            <a:ext cx="5057578" cy="3953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9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467458"/>
            <a:ext cx="8686800" cy="393192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b="1" i="1" dirty="0" err="1" smtClean="0"/>
              <a:t>Ejercicio</a:t>
            </a:r>
            <a:r>
              <a:rPr lang="en-US" b="1" i="1" dirty="0" smtClean="0"/>
              <a:t> 3: </a:t>
            </a:r>
            <a:r>
              <a:rPr lang="en-US" dirty="0" err="1" smtClean="0"/>
              <a:t>Mostrar</a:t>
            </a:r>
            <a:r>
              <a:rPr lang="en-US" dirty="0" smtClean="0"/>
              <a:t> la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productos</a:t>
            </a:r>
            <a:r>
              <a:rPr lang="en-US" dirty="0" smtClean="0"/>
              <a:t> anterior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-repeat. El </a:t>
            </a:r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necesario</a:t>
            </a:r>
            <a:r>
              <a:rPr lang="en-US" dirty="0" smtClean="0"/>
              <a:t> se </a:t>
            </a:r>
            <a:r>
              <a:rPr lang="en-US" dirty="0" err="1" smtClean="0"/>
              <a:t>encuentra</a:t>
            </a:r>
            <a:r>
              <a:rPr lang="en-US" dirty="0" smtClean="0"/>
              <a:t> en: </a:t>
            </a:r>
            <a:r>
              <a:rPr lang="es-AR" dirty="0" smtClean="0"/>
              <a:t>“</a:t>
            </a:r>
            <a:r>
              <a:rPr lang="es-AR" b="1" i="1" dirty="0" smtClean="0"/>
              <a:t>ejercicios/ejercicio3</a:t>
            </a:r>
            <a:r>
              <a:rPr lang="es-AR" dirty="0" smtClean="0"/>
              <a:t>”</a:t>
            </a:r>
          </a:p>
          <a:p>
            <a:pPr algn="just">
              <a:buFont typeface="Arial" pitchFamily="34" charset="0"/>
              <a:buChar char="•"/>
            </a:pPr>
            <a:r>
              <a:rPr lang="es-AR" dirty="0" smtClean="0"/>
              <a:t>Una vez terminado, el </a:t>
            </a:r>
            <a:r>
              <a:rPr lang="es-AR" dirty="0" err="1" smtClean="0"/>
              <a:t>codigo</a:t>
            </a:r>
            <a:r>
              <a:rPr lang="es-AR" dirty="0" smtClean="0"/>
              <a:t> resuelto esta en “</a:t>
            </a:r>
            <a:r>
              <a:rPr lang="es-AR" b="1" i="1" dirty="0" smtClean="0"/>
              <a:t>ejercicios/ejercicio3fin</a:t>
            </a:r>
            <a:r>
              <a:rPr lang="es-AR" dirty="0" smtClean="0"/>
              <a:t>”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ng</a:t>
            </a:r>
            <a:r>
              <a:rPr lang="en-US" dirty="0" smtClean="0"/>
              <a:t>-repeat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7565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467458"/>
            <a:ext cx="8686800" cy="393192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Para </a:t>
            </a:r>
            <a:r>
              <a:rPr lang="en-US" dirty="0" err="1" smtClean="0"/>
              <a:t>comunicarnos</a:t>
            </a:r>
            <a:r>
              <a:rPr lang="en-US" dirty="0" smtClean="0"/>
              <a:t> con el backend angular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provee</a:t>
            </a:r>
            <a:r>
              <a:rPr lang="en-US" dirty="0" smtClean="0"/>
              <a:t> el </a:t>
            </a:r>
            <a:r>
              <a:rPr lang="en-US" dirty="0" err="1" smtClean="0"/>
              <a:t>servicio</a:t>
            </a:r>
            <a:r>
              <a:rPr lang="en-US" dirty="0" smtClean="0"/>
              <a:t> $http.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La </a:t>
            </a:r>
            <a:r>
              <a:rPr lang="en-US" dirty="0" err="1" smtClean="0"/>
              <a:t>sintaxis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siguiente</a:t>
            </a:r>
            <a:r>
              <a:rPr lang="en-US" dirty="0" smtClean="0"/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$http({</a:t>
            </a:r>
            <a:r>
              <a:rPr lang="en-US" dirty="0" err="1" smtClean="0"/>
              <a:t>method:’GET</a:t>
            </a:r>
            <a:r>
              <a:rPr lang="en-US" dirty="0" smtClean="0"/>
              <a:t>’, </a:t>
            </a:r>
            <a:r>
              <a:rPr lang="en-US" dirty="0" smtClean="0">
                <a:hlinkClick r:id="rId3" action="ppaction://hlinkfile"/>
              </a:rPr>
              <a:t>url:’www.someurl.com’}</a:t>
            </a:r>
            <a:r>
              <a:rPr lang="en-US" dirty="0" smtClean="0"/>
              <a:t>)</a:t>
            </a:r>
          </a:p>
          <a:p>
            <a:pPr marL="914400" lvl="2" indent="0" algn="just">
              <a:buNone/>
            </a:pPr>
            <a:r>
              <a:rPr lang="en-US" dirty="0" smtClean="0"/>
              <a:t>.success(function(data, status, headers, </a:t>
            </a:r>
            <a:r>
              <a:rPr lang="en-US" dirty="0" err="1" smtClean="0"/>
              <a:t>config</a:t>
            </a:r>
            <a:r>
              <a:rPr lang="en-US" dirty="0" smtClean="0"/>
              <a:t>){})</a:t>
            </a:r>
          </a:p>
          <a:p>
            <a:pPr marL="914400" lvl="2" indent="0" algn="just">
              <a:buNone/>
            </a:pPr>
            <a:r>
              <a:rPr lang="en-US" dirty="0" smtClean="0"/>
              <a:t>.error(</a:t>
            </a:r>
            <a:r>
              <a:rPr lang="en-US" dirty="0"/>
              <a:t>function(data, status, headers, </a:t>
            </a:r>
            <a:r>
              <a:rPr lang="en-US" dirty="0" err="1"/>
              <a:t>config</a:t>
            </a:r>
            <a:r>
              <a:rPr lang="en-US" dirty="0" smtClean="0"/>
              <a:t>){});</a:t>
            </a:r>
          </a:p>
          <a:p>
            <a:pPr marL="455613" indent="-342900" algn="just">
              <a:buFont typeface="Arial" pitchFamily="34" charset="0"/>
              <a:buChar char="•"/>
            </a:pPr>
            <a:r>
              <a:rPr lang="en-US" b="1" i="1" dirty="0" err="1" smtClean="0"/>
              <a:t>Ejemplo</a:t>
            </a:r>
            <a:r>
              <a:rPr lang="en-US" b="1" i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Traeremos</a:t>
            </a:r>
            <a:r>
              <a:rPr lang="en-US" dirty="0" smtClean="0"/>
              <a:t> el feed de </a:t>
            </a:r>
            <a:r>
              <a:rPr lang="en-US" dirty="0" err="1" smtClean="0"/>
              <a:t>reddit</a:t>
            </a:r>
            <a:r>
              <a:rPr lang="en-US" dirty="0" smtClean="0"/>
              <a:t>/r/funny </a:t>
            </a:r>
            <a:r>
              <a:rPr lang="en-US" dirty="0" err="1" smtClean="0"/>
              <a:t>usando</a:t>
            </a:r>
            <a:r>
              <a:rPr lang="en-US" dirty="0" smtClean="0"/>
              <a:t> $http. </a:t>
            </a:r>
            <a:r>
              <a:rPr lang="en-US" b="1" i="1" dirty="0" smtClean="0"/>
              <a:t>Examples/bindings/http.html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$http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130" y="2730588"/>
            <a:ext cx="5059290" cy="1946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33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29847"/>
            <a:ext cx="8686800" cy="3931920"/>
          </a:xfrm>
        </p:spPr>
        <p:txBody>
          <a:bodyPr/>
          <a:lstStyle/>
          <a:p>
            <a:pPr marL="342900" lvl="2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it-IT" sz="2000" dirty="0" smtClean="0"/>
              <a:t>Shortcuts methods:</a:t>
            </a:r>
          </a:p>
          <a:p>
            <a:pPr marL="800100" lvl="3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it-IT" sz="2000" dirty="0" smtClean="0"/>
              <a:t>$</a:t>
            </a:r>
            <a:r>
              <a:rPr lang="it-IT" sz="2000" dirty="0"/>
              <a:t>http.get(url, config);</a:t>
            </a:r>
          </a:p>
          <a:p>
            <a:pPr marL="800100" lvl="3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it-IT" sz="2000" dirty="0" smtClean="0"/>
              <a:t>$</a:t>
            </a:r>
            <a:r>
              <a:rPr lang="it-IT" sz="2000" dirty="0"/>
              <a:t>http.post(url, data, config);</a:t>
            </a:r>
          </a:p>
          <a:p>
            <a:pPr marL="800100" lvl="3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it-IT" sz="2000" dirty="0" smtClean="0"/>
              <a:t>$</a:t>
            </a:r>
            <a:r>
              <a:rPr lang="it-IT" sz="2000" dirty="0"/>
              <a:t>http.jsonp(url, config);</a:t>
            </a:r>
          </a:p>
          <a:p>
            <a:pPr marL="800100" lvl="3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it-IT" sz="2000" dirty="0" smtClean="0"/>
              <a:t>$</a:t>
            </a:r>
            <a:r>
              <a:rPr lang="it-IT" sz="2000" dirty="0"/>
              <a:t>http.put(url, data, config);</a:t>
            </a:r>
          </a:p>
          <a:p>
            <a:pPr marL="800100" lvl="3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it-IT" sz="2000" dirty="0" smtClean="0"/>
              <a:t>$</a:t>
            </a:r>
            <a:r>
              <a:rPr lang="it-IT" sz="2000" dirty="0"/>
              <a:t>http.delete(url, config);</a:t>
            </a:r>
          </a:p>
          <a:p>
            <a:pPr marL="800100" lvl="3" indent="-342900">
              <a:spcBef>
                <a:spcPts val="672"/>
              </a:spcBef>
              <a:buFont typeface="Arial" pitchFamily="34" charset="0"/>
              <a:buChar char="•"/>
            </a:pPr>
            <a:r>
              <a:rPr lang="it-IT" sz="2000" dirty="0" smtClean="0"/>
              <a:t>$http.head(url</a:t>
            </a:r>
            <a:r>
              <a:rPr lang="it-IT" sz="2000" dirty="0"/>
              <a:t>, config</a:t>
            </a:r>
            <a:r>
              <a:rPr lang="it-IT" sz="2000" dirty="0" smtClean="0"/>
              <a:t>);</a:t>
            </a:r>
          </a:p>
          <a:p>
            <a:pPr algn="just">
              <a:buFont typeface="Arial" pitchFamily="34" charset="0"/>
              <a:buChar char="•"/>
            </a:pPr>
            <a:r>
              <a:rPr lang="en-US" b="1" i="1" dirty="0" err="1"/>
              <a:t>Ejercicio</a:t>
            </a:r>
            <a:r>
              <a:rPr lang="en-US" b="1" i="1" dirty="0"/>
              <a:t> 4: </a:t>
            </a:r>
            <a:r>
              <a:rPr lang="en-US" i="1" dirty="0"/>
              <a:t>Traer el feed multimedia de </a:t>
            </a:r>
            <a:r>
              <a:rPr lang="en-US" i="1" dirty="0">
                <a:hlinkClick r:id="rId3"/>
              </a:rPr>
              <a:t>www.reddit/r/funny</a:t>
            </a:r>
            <a:r>
              <a:rPr lang="en-US" i="1" dirty="0"/>
              <a:t> </a:t>
            </a:r>
            <a:r>
              <a:rPr lang="en-US" i="1" dirty="0" err="1"/>
              <a:t>utilizando</a:t>
            </a:r>
            <a:r>
              <a:rPr lang="en-US" i="1" dirty="0"/>
              <a:t> $http y </a:t>
            </a:r>
            <a:r>
              <a:rPr lang="en-US" i="1" dirty="0" err="1"/>
              <a:t>mostrar</a:t>
            </a:r>
            <a:r>
              <a:rPr lang="en-US" i="1" dirty="0"/>
              <a:t> el </a:t>
            </a:r>
            <a:r>
              <a:rPr lang="en-US" i="1" dirty="0" err="1"/>
              <a:t>json</a:t>
            </a:r>
            <a:r>
              <a:rPr lang="en-US" i="1" dirty="0"/>
              <a:t> </a:t>
            </a:r>
            <a:r>
              <a:rPr lang="en-US" i="1" dirty="0" err="1"/>
              <a:t>resultante</a:t>
            </a:r>
            <a:r>
              <a:rPr lang="en-US" i="1" dirty="0"/>
              <a:t> “</a:t>
            </a:r>
            <a:r>
              <a:rPr lang="en-US" i="1" dirty="0" err="1"/>
              <a:t>crudo</a:t>
            </a:r>
            <a:r>
              <a:rPr lang="en-US" i="1" dirty="0"/>
              <a:t>” en la </a:t>
            </a:r>
            <a:r>
              <a:rPr lang="en-US" i="1" dirty="0" err="1"/>
              <a:t>pagina</a:t>
            </a:r>
            <a:r>
              <a:rPr lang="en-US" dirty="0"/>
              <a:t>. El </a:t>
            </a:r>
            <a:r>
              <a:rPr lang="en-US" dirty="0" err="1"/>
              <a:t>codigo</a:t>
            </a:r>
            <a:r>
              <a:rPr lang="en-US" dirty="0"/>
              <a:t> </a:t>
            </a:r>
            <a:r>
              <a:rPr lang="en-US" dirty="0" err="1"/>
              <a:t>necesario</a:t>
            </a:r>
            <a:r>
              <a:rPr lang="en-US" dirty="0"/>
              <a:t> se </a:t>
            </a:r>
            <a:r>
              <a:rPr lang="en-US" dirty="0" err="1"/>
              <a:t>encuentra</a:t>
            </a:r>
            <a:r>
              <a:rPr lang="en-US" dirty="0"/>
              <a:t> en: </a:t>
            </a:r>
            <a:r>
              <a:rPr lang="es-AR" dirty="0"/>
              <a:t>“</a:t>
            </a:r>
            <a:r>
              <a:rPr lang="es-AR" b="1" i="1" dirty="0"/>
              <a:t>ejercicios/ejercicio4</a:t>
            </a:r>
            <a:r>
              <a:rPr lang="es-AR" dirty="0"/>
              <a:t>”</a:t>
            </a:r>
          </a:p>
          <a:p>
            <a:pPr algn="just">
              <a:buFont typeface="Arial" pitchFamily="34" charset="0"/>
              <a:buChar char="•"/>
            </a:pPr>
            <a:r>
              <a:rPr lang="es-AR" dirty="0"/>
              <a:t>Una vez terminado, el </a:t>
            </a:r>
            <a:r>
              <a:rPr lang="es-AR" dirty="0" smtClean="0"/>
              <a:t>código </a:t>
            </a:r>
            <a:r>
              <a:rPr lang="es-AR" dirty="0"/>
              <a:t>resuelto esta en “</a:t>
            </a:r>
            <a:r>
              <a:rPr lang="es-AR" b="1" i="1" dirty="0"/>
              <a:t>ejercicios/ejercicio4fin</a:t>
            </a:r>
            <a:r>
              <a:rPr lang="es-AR" dirty="0"/>
              <a:t>”</a:t>
            </a:r>
          </a:p>
          <a:p>
            <a:pPr marL="342900" lvl="2" indent="-342900">
              <a:spcBef>
                <a:spcPts val="672"/>
              </a:spcBef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$http</a:t>
            </a:r>
          </a:p>
        </p:txBody>
      </p:sp>
    </p:spTree>
    <p:extLst>
      <p:ext uri="{BB962C8B-B14F-4D97-AF65-F5344CB8AC3E}">
        <p14:creationId xmlns:p14="http://schemas.microsoft.com/office/powerpoint/2010/main" val="38152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467458"/>
            <a:ext cx="8686800" cy="393192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b="1" dirty="0" err="1" smtClean="0"/>
              <a:t>Ejemplo</a:t>
            </a:r>
            <a:r>
              <a:rPr lang="en-US" b="1" dirty="0" smtClean="0"/>
              <a:t>: </a:t>
            </a:r>
            <a:r>
              <a:rPr lang="en-US" dirty="0" smtClean="0"/>
              <a:t>Del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err="1" smtClean="0"/>
              <a:t>obtenido</a:t>
            </a:r>
            <a:r>
              <a:rPr lang="en-US" dirty="0" smtClean="0"/>
              <a:t> </a:t>
            </a:r>
            <a:r>
              <a:rPr lang="en-US" dirty="0" err="1" smtClean="0"/>
              <a:t>anteriormente</a:t>
            </a:r>
            <a:r>
              <a:rPr lang="en-US" dirty="0" smtClean="0"/>
              <a:t> </a:t>
            </a:r>
            <a:r>
              <a:rPr lang="en-US" dirty="0" err="1" smtClean="0"/>
              <a:t>mostraremos</a:t>
            </a:r>
            <a:r>
              <a:rPr lang="en-US" dirty="0" smtClean="0"/>
              <a:t> un video.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s-AR" dirty="0" smtClean="0"/>
              <a:t>Código</a:t>
            </a:r>
            <a:r>
              <a:rPr lang="en-US" dirty="0" smtClean="0"/>
              <a:t> en: </a:t>
            </a:r>
            <a:r>
              <a:rPr lang="en-US" b="1" i="1" dirty="0" smtClean="0"/>
              <a:t>Examples/bindings/singleVideo.html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$http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354192"/>
            <a:ext cx="58102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21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29847"/>
            <a:ext cx="8686800" cy="393192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b="1" i="1" dirty="0" err="1" smtClean="0"/>
              <a:t>Ejercicio</a:t>
            </a:r>
            <a:r>
              <a:rPr lang="en-US" b="1" i="1" dirty="0" smtClean="0"/>
              <a:t> 5: </a:t>
            </a:r>
            <a:r>
              <a:rPr lang="en-US" dirty="0" smtClean="0"/>
              <a:t>Con el feed </a:t>
            </a:r>
            <a:r>
              <a:rPr lang="en-US" dirty="0" err="1" smtClean="0"/>
              <a:t>obtenido</a:t>
            </a:r>
            <a:r>
              <a:rPr lang="en-US" dirty="0" smtClean="0"/>
              <a:t> en el </a:t>
            </a:r>
            <a:r>
              <a:rPr lang="en-US" dirty="0" err="1" smtClean="0"/>
              <a:t>ejemplo</a:t>
            </a:r>
            <a:r>
              <a:rPr lang="en-US" dirty="0" smtClean="0"/>
              <a:t> anterior y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-repeat </a:t>
            </a:r>
            <a:r>
              <a:rPr lang="en-US" dirty="0" err="1" smtClean="0"/>
              <a:t>mostrar</a:t>
            </a:r>
            <a:r>
              <a:rPr lang="en-US" dirty="0" smtClean="0"/>
              <a:t> un </a:t>
            </a:r>
            <a:r>
              <a:rPr lang="en-US" dirty="0" err="1" smtClean="0"/>
              <a:t>listado</a:t>
            </a:r>
            <a:r>
              <a:rPr lang="en-US" dirty="0" smtClean="0"/>
              <a:t> de “</a:t>
            </a:r>
            <a:r>
              <a:rPr lang="en-US" dirty="0" err="1" smtClean="0"/>
              <a:t>titulo</a:t>
            </a:r>
            <a:r>
              <a:rPr lang="en-US" dirty="0" smtClean="0"/>
              <a:t>/thumbnail”. El </a:t>
            </a:r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necesario</a:t>
            </a:r>
            <a:r>
              <a:rPr lang="en-US" dirty="0" smtClean="0"/>
              <a:t> se </a:t>
            </a:r>
            <a:r>
              <a:rPr lang="en-US" dirty="0" err="1" smtClean="0"/>
              <a:t>encuentra</a:t>
            </a:r>
            <a:r>
              <a:rPr lang="en-US" dirty="0" smtClean="0"/>
              <a:t> en </a:t>
            </a:r>
            <a:r>
              <a:rPr lang="es-AR" dirty="0"/>
              <a:t>“</a:t>
            </a:r>
            <a:r>
              <a:rPr lang="es-AR" b="1" dirty="0" smtClean="0"/>
              <a:t>ejercicios/ejercicio5</a:t>
            </a:r>
            <a:r>
              <a:rPr lang="es-AR" dirty="0" smtClean="0"/>
              <a:t>”</a:t>
            </a:r>
            <a:endParaRPr lang="es-AR" dirty="0"/>
          </a:p>
          <a:p>
            <a:pPr algn="just">
              <a:buFont typeface="Arial" pitchFamily="34" charset="0"/>
              <a:buChar char="•"/>
            </a:pPr>
            <a:r>
              <a:rPr lang="es-AR" dirty="0"/>
              <a:t>Una vez terminado, el </a:t>
            </a:r>
            <a:r>
              <a:rPr lang="es-AR" dirty="0" smtClean="0"/>
              <a:t>código </a:t>
            </a:r>
            <a:r>
              <a:rPr lang="es-AR" dirty="0"/>
              <a:t>resuelto esta en “</a:t>
            </a:r>
            <a:r>
              <a:rPr lang="es-AR" b="1" i="1" dirty="0" smtClean="0"/>
              <a:t>ejercicios/ejercicio5fin</a:t>
            </a:r>
            <a:r>
              <a:rPr lang="es-AR" dirty="0"/>
              <a:t>”</a:t>
            </a:r>
          </a:p>
          <a:p>
            <a:pPr marL="342900" lvl="2" indent="-342900">
              <a:spcBef>
                <a:spcPts val="672"/>
              </a:spcBef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$http</a:t>
            </a:r>
          </a:p>
        </p:txBody>
      </p:sp>
    </p:spTree>
    <p:extLst>
      <p:ext uri="{BB962C8B-B14F-4D97-AF65-F5344CB8AC3E}">
        <p14:creationId xmlns:p14="http://schemas.microsoft.com/office/powerpoint/2010/main" val="243277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6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46667" y="649037"/>
            <a:ext cx="8065557" cy="341900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Definition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Built-in directives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Structure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Link: Element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Link: Scope</a:t>
            </a:r>
          </a:p>
          <a:p>
            <a:pPr>
              <a:spcBef>
                <a:spcPts val="0"/>
              </a:spcBef>
            </a:pPr>
            <a:r>
              <a:rPr lang="en-US" dirty="0" err="1" smtClean="0"/>
              <a:t>Attrs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Moving html to directives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Building a modal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The video directive</a:t>
            </a:r>
          </a:p>
          <a:p>
            <a:pPr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1375" y="655967"/>
            <a:ext cx="544680" cy="3419003"/>
          </a:xfrm>
        </p:spPr>
        <p:txBody>
          <a:bodyPr/>
          <a:lstStyle/>
          <a:p>
            <a:r>
              <a:rPr lang="en-US" dirty="0" smtClean="0"/>
              <a:t>01</a:t>
            </a:r>
          </a:p>
          <a:p>
            <a:r>
              <a:rPr lang="en-US" dirty="0" smtClean="0"/>
              <a:t>02</a:t>
            </a:r>
          </a:p>
          <a:p>
            <a:r>
              <a:rPr lang="en-US" dirty="0" smtClean="0"/>
              <a:t>03</a:t>
            </a:r>
          </a:p>
          <a:p>
            <a:r>
              <a:rPr lang="en-US" dirty="0" smtClean="0"/>
              <a:t>04</a:t>
            </a:r>
          </a:p>
          <a:p>
            <a:r>
              <a:rPr lang="en-US" dirty="0" smtClean="0"/>
              <a:t>05</a:t>
            </a:r>
          </a:p>
          <a:p>
            <a:r>
              <a:rPr lang="en-US" dirty="0" smtClean="0"/>
              <a:t>06</a:t>
            </a:r>
          </a:p>
          <a:p>
            <a:r>
              <a:rPr lang="en-US" dirty="0" smtClean="0"/>
              <a:t>07</a:t>
            </a:r>
          </a:p>
          <a:p>
            <a:r>
              <a:rPr lang="en-US" dirty="0" smtClean="0"/>
              <a:t>08</a:t>
            </a:r>
          </a:p>
          <a:p>
            <a:r>
              <a:rPr lang="en-US" dirty="0" smtClean="0"/>
              <a:t>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9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El caso de uso ideal para </a:t>
            </a:r>
            <a:r>
              <a:rPr lang="es-AR" dirty="0" err="1" smtClean="0"/>
              <a:t>AngularJs</a:t>
            </a:r>
            <a:r>
              <a:rPr lang="es-AR" dirty="0" smtClean="0"/>
              <a:t> son las famosas “Single Page </a:t>
            </a:r>
            <a:r>
              <a:rPr lang="es-AR" dirty="0" err="1" smtClean="0"/>
              <a:t>Applications</a:t>
            </a:r>
            <a:r>
              <a:rPr lang="es-AR" dirty="0" smtClean="0"/>
              <a:t>”.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Cualquier aplicación en la que necesitamos mucha interacción con el DOM.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Su uso </a:t>
            </a:r>
            <a:r>
              <a:rPr lang="es-AR" b="1" dirty="0" smtClean="0"/>
              <a:t>NO</a:t>
            </a:r>
            <a:r>
              <a:rPr lang="es-AR" dirty="0" smtClean="0"/>
              <a:t> esta recomendado en el desarrollo de juegos y/o aplicaciones donde la performance es critica, dado que no es un </a:t>
            </a:r>
            <a:r>
              <a:rPr lang="es-AR" dirty="0" err="1" smtClean="0"/>
              <a:t>framework</a:t>
            </a:r>
            <a:r>
              <a:rPr lang="es-AR" dirty="0" smtClean="0"/>
              <a:t> optimizado para juegos y a la vez mantiene muchas referencias y </a:t>
            </a:r>
            <a:r>
              <a:rPr lang="es-AR" dirty="0" err="1" smtClean="0"/>
              <a:t>observers</a:t>
            </a:r>
            <a:r>
              <a:rPr lang="es-AR" dirty="0" smtClean="0"/>
              <a:t>.</a:t>
            </a:r>
            <a:endParaRPr lang="es-AR" b="1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Por ultimo, existen muchos </a:t>
            </a:r>
            <a:r>
              <a:rPr lang="es-AR" dirty="0" err="1" smtClean="0"/>
              <a:t>benchmarks</a:t>
            </a:r>
            <a:r>
              <a:rPr lang="es-AR" dirty="0" smtClean="0"/>
              <a:t> de complejidad y performance realizados a </a:t>
            </a:r>
            <a:r>
              <a:rPr lang="es-AR" dirty="0" err="1" smtClean="0"/>
              <a:t>Backbone</a:t>
            </a:r>
            <a:r>
              <a:rPr lang="es-AR" dirty="0" smtClean="0"/>
              <a:t>, </a:t>
            </a:r>
            <a:r>
              <a:rPr lang="es-AR" dirty="0" err="1" smtClean="0"/>
              <a:t>Knockout</a:t>
            </a:r>
            <a:r>
              <a:rPr lang="es-AR" dirty="0" smtClean="0"/>
              <a:t> y Angular. En cuanto a performance, de acuerdo al tipo de escenario cada uno tiene distintas ventajas. Pero, cuando se mide la complejidad del código, Angular suele ser mas simple.</a:t>
            </a:r>
          </a:p>
          <a:p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Where should I use it?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2952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05294"/>
            <a:ext cx="8686800" cy="3931920"/>
          </a:xfrm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Una directiva es un objeto que extiende las capacidades de un elemento </a:t>
            </a:r>
            <a:r>
              <a:rPr lang="es-AR" dirty="0" err="1" smtClean="0"/>
              <a:t>html</a:t>
            </a:r>
            <a:r>
              <a:rPr lang="es-AR" dirty="0" smtClean="0"/>
              <a:t> particular.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La forma de crear controles en angular es a través de directivas.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Una directiva esta compuesta por dos grandes partes el </a:t>
            </a:r>
            <a:r>
              <a:rPr lang="es-AR" b="1" i="1" dirty="0" err="1" smtClean="0"/>
              <a:t>template</a:t>
            </a:r>
            <a:r>
              <a:rPr lang="es-AR" dirty="0" smtClean="0"/>
              <a:t> y la </a:t>
            </a:r>
            <a:r>
              <a:rPr lang="es-AR" b="1" i="1" dirty="0" smtClean="0"/>
              <a:t>lógica.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Angular viene con varias directivas creadas por defecto (</a:t>
            </a:r>
            <a:r>
              <a:rPr lang="es-AR" dirty="0" err="1" smtClean="0"/>
              <a:t>ng-app</a:t>
            </a:r>
            <a:r>
              <a:rPr lang="es-AR" dirty="0" smtClean="0"/>
              <a:t>, </a:t>
            </a:r>
            <a:r>
              <a:rPr lang="es-AR" dirty="0" err="1" smtClean="0"/>
              <a:t>ng-controller</a:t>
            </a:r>
            <a:r>
              <a:rPr lang="es-AR" dirty="0" smtClean="0"/>
              <a:t>, </a:t>
            </a:r>
            <a:r>
              <a:rPr lang="es-AR" dirty="0" err="1" smtClean="0"/>
              <a:t>ng-model</a:t>
            </a:r>
            <a:r>
              <a:rPr lang="es-AR" dirty="0" smtClean="0"/>
              <a:t>, {{}}…)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856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05294"/>
            <a:ext cx="8686800" cy="3931920"/>
          </a:xfrm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En esta sección veremos algunas directivas que vienen por defecto: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AR" dirty="0" err="1" smtClean="0"/>
              <a:t>ng</a:t>
            </a:r>
            <a:r>
              <a:rPr lang="es-AR" dirty="0" smtClean="0"/>
              <a:t>-show / </a:t>
            </a:r>
            <a:r>
              <a:rPr lang="es-AR" dirty="0" err="1" smtClean="0"/>
              <a:t>ng-hide</a:t>
            </a:r>
            <a:endParaRPr lang="es-AR" dirty="0" smtClean="0"/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AR" dirty="0" err="1" smtClean="0"/>
              <a:t>ng-class</a:t>
            </a:r>
            <a:endParaRPr lang="es-AR" dirty="0" smtClean="0"/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AR" dirty="0" err="1" smtClean="0"/>
              <a:t>ng-disabled</a:t>
            </a:r>
            <a:endParaRPr lang="es-AR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b="1" i="1" dirty="0" smtClean="0"/>
              <a:t>Ejemplo de sintaxis de las siguientes directivas en: ‘</a:t>
            </a:r>
            <a:r>
              <a:rPr lang="es-AR" b="1" i="1" dirty="0" err="1" smtClean="0"/>
              <a:t>Examples</a:t>
            </a:r>
            <a:r>
              <a:rPr lang="es-AR" b="1" i="1" dirty="0" smtClean="0"/>
              <a:t>/</a:t>
            </a:r>
            <a:r>
              <a:rPr lang="es-AR" b="1" i="1" dirty="0" err="1" smtClean="0"/>
              <a:t>directives</a:t>
            </a:r>
            <a:r>
              <a:rPr lang="es-AR" b="1" i="1" dirty="0" smtClean="0"/>
              <a:t>/builtindirectives.html’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b="1" i="1" dirty="0" err="1" smtClean="0"/>
              <a:t>Ng</a:t>
            </a:r>
            <a:r>
              <a:rPr lang="es-AR" b="1" i="1" dirty="0" smtClean="0"/>
              <a:t>-show/</a:t>
            </a:r>
            <a:r>
              <a:rPr lang="es-AR" b="1" i="1" dirty="0" err="1" smtClean="0"/>
              <a:t>hide</a:t>
            </a:r>
            <a:r>
              <a:rPr lang="es-AR" dirty="0" smtClean="0"/>
              <a:t>: Es una directiva que oculta o muestra un elemento </a:t>
            </a:r>
            <a:r>
              <a:rPr lang="es-AR" dirty="0" err="1" smtClean="0"/>
              <a:t>basandose</a:t>
            </a:r>
            <a:r>
              <a:rPr lang="es-AR" dirty="0" smtClean="0"/>
              <a:t> en el valor de una propiedad en </a:t>
            </a:r>
            <a:r>
              <a:rPr lang="es-AR" dirty="0" err="1" smtClean="0"/>
              <a:t>js</a:t>
            </a:r>
            <a:r>
              <a:rPr lang="es-AR" dirty="0" smtClean="0"/>
              <a:t>.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AR" dirty="0" smtClean="0"/>
              <a:t>Sintaxis: </a:t>
            </a:r>
            <a:r>
              <a:rPr lang="es-AR" dirty="0" err="1" smtClean="0"/>
              <a:t>ng</a:t>
            </a:r>
            <a:r>
              <a:rPr lang="es-AR" dirty="0" smtClean="0"/>
              <a:t>-show=“{{</a:t>
            </a:r>
            <a:r>
              <a:rPr lang="es-AR" dirty="0" err="1" smtClean="0"/>
              <a:t>expression</a:t>
            </a:r>
            <a:r>
              <a:rPr lang="es-AR" dirty="0" smtClean="0"/>
              <a:t>}}” / </a:t>
            </a:r>
            <a:r>
              <a:rPr lang="es-AR" dirty="0" err="1" smtClean="0"/>
              <a:t>ng</a:t>
            </a:r>
            <a:r>
              <a:rPr lang="es-AR" dirty="0" smtClean="0"/>
              <a:t>-show=“propiedad”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Built-in directives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035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05294"/>
            <a:ext cx="8686800" cy="3931920"/>
          </a:xfrm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AR" b="1" dirty="0" err="1"/>
              <a:t>Ng-class</a:t>
            </a:r>
            <a:r>
              <a:rPr lang="es-AR" b="1" dirty="0"/>
              <a:t>: </a:t>
            </a:r>
            <a:r>
              <a:rPr lang="es-AR" dirty="0"/>
              <a:t>Es una directiva que </a:t>
            </a:r>
            <a:r>
              <a:rPr lang="es-AR" dirty="0" err="1"/>
              <a:t>setea</a:t>
            </a:r>
            <a:r>
              <a:rPr lang="es-AR" dirty="0"/>
              <a:t> clases de </a:t>
            </a:r>
            <a:r>
              <a:rPr lang="es-AR" dirty="0" err="1"/>
              <a:t>css</a:t>
            </a:r>
            <a:r>
              <a:rPr lang="es-AR" dirty="0"/>
              <a:t> basándose en una condición lógica o propiedad en el modelo </a:t>
            </a:r>
            <a:r>
              <a:rPr lang="es-AR" dirty="0" err="1"/>
              <a:t>js</a:t>
            </a:r>
            <a:r>
              <a:rPr lang="es-AR" dirty="0"/>
              <a:t>.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AR" dirty="0"/>
              <a:t>Sintaxis: </a:t>
            </a:r>
            <a:r>
              <a:rPr lang="es-AR" dirty="0" err="1"/>
              <a:t>ng-class</a:t>
            </a:r>
            <a:r>
              <a:rPr lang="es-AR" dirty="0"/>
              <a:t>=“{ ‘class1’:propiedad1, ‘class2’: propiedad2 }” 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AR" dirty="0" err="1"/>
              <a:t>ng-class</a:t>
            </a:r>
            <a:r>
              <a:rPr lang="es-AR" dirty="0"/>
              <a:t>=“class1 class2 class3”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AR" dirty="0" err="1"/>
              <a:t>ng-class</a:t>
            </a:r>
            <a:r>
              <a:rPr lang="es-AR" dirty="0"/>
              <a:t>=“[</a:t>
            </a:r>
            <a:r>
              <a:rPr lang="es-AR" dirty="0" err="1"/>
              <a:t>array</a:t>
            </a:r>
            <a:r>
              <a:rPr lang="es-AR" dirty="0" smtClean="0"/>
              <a:t>]”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err="1" smtClean="0"/>
              <a:t>Ng-disabled</a:t>
            </a:r>
            <a:r>
              <a:rPr lang="es-AR" dirty="0" smtClean="0"/>
              <a:t>: Esta directiva agrega el atributo </a:t>
            </a:r>
            <a:r>
              <a:rPr lang="es-AR" dirty="0" err="1" smtClean="0"/>
              <a:t>disabled</a:t>
            </a:r>
            <a:r>
              <a:rPr lang="es-AR" dirty="0" smtClean="0"/>
              <a:t> a un elemento, basándose en una propiedad o condición lógica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AR" dirty="0" smtClean="0"/>
              <a:t>Sintaxis: </a:t>
            </a:r>
            <a:r>
              <a:rPr lang="es-AR" dirty="0" err="1" smtClean="0"/>
              <a:t>ng-disabled</a:t>
            </a:r>
            <a:r>
              <a:rPr lang="es-AR" dirty="0" smtClean="0"/>
              <a:t>=“{{</a:t>
            </a:r>
            <a:r>
              <a:rPr lang="es-AR" dirty="0" err="1"/>
              <a:t>expression</a:t>
            </a:r>
            <a:r>
              <a:rPr lang="es-AR" dirty="0"/>
              <a:t>}}” / </a:t>
            </a:r>
            <a:r>
              <a:rPr lang="es-AR" dirty="0" err="1" smtClean="0"/>
              <a:t>ng-disabled</a:t>
            </a:r>
            <a:r>
              <a:rPr lang="es-AR" dirty="0" smtClean="0"/>
              <a:t>=“</a:t>
            </a:r>
            <a:r>
              <a:rPr lang="es-AR" dirty="0"/>
              <a:t>propiedad”</a:t>
            </a:r>
          </a:p>
          <a:p>
            <a:pPr marL="800100" lvl="1" indent="-342900" algn="just">
              <a:buFont typeface="Arial" pitchFamily="34" charset="0"/>
              <a:buChar char="•"/>
            </a:pPr>
            <a:endParaRPr lang="es-AR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Built-in directives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7218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05294"/>
            <a:ext cx="8686800" cy="3931920"/>
          </a:xfrm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Ejemplo de directiva en el que mostramos todas las opciones que veremos en este curso: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/>
          </a:p>
          <a:p>
            <a:pPr marL="800100" lvl="1" indent="-342900" algn="just">
              <a:buFont typeface="Arial" pitchFamily="34" charset="0"/>
              <a:buChar char="•"/>
            </a:pPr>
            <a:endParaRPr lang="es-AR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s-A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68" y="1212900"/>
            <a:ext cx="4074664" cy="332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05294"/>
            <a:ext cx="8686800" cy="3931920"/>
          </a:xfrm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Ejemplo: Crearemos una directiva que al poner &lt;test&gt;&lt;/test&gt; nos devolverá un </a:t>
            </a:r>
            <a:r>
              <a:rPr lang="es-AR" dirty="0" err="1" smtClean="0"/>
              <a:t>paragraph</a:t>
            </a:r>
            <a:r>
              <a:rPr lang="es-AR" dirty="0" smtClean="0"/>
              <a:t> con el texto «test» adentro.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El código para este ejemplo en: </a:t>
            </a:r>
            <a:r>
              <a:rPr lang="es-AR" b="1" i="1" dirty="0" smtClean="0"/>
              <a:t>‘</a:t>
            </a:r>
            <a:r>
              <a:rPr lang="es-AR" b="1" i="1" dirty="0" err="1" smtClean="0"/>
              <a:t>Examples</a:t>
            </a:r>
            <a:r>
              <a:rPr lang="es-AR" b="1" i="1" dirty="0" smtClean="0"/>
              <a:t>/</a:t>
            </a:r>
            <a:r>
              <a:rPr lang="es-AR" b="1" i="1" dirty="0" err="1" smtClean="0"/>
              <a:t>directives</a:t>
            </a:r>
            <a:r>
              <a:rPr lang="es-AR" b="1" i="1" dirty="0" smtClean="0"/>
              <a:t>/basic.html’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Sintaxis</a:t>
            </a:r>
            <a:r>
              <a:rPr lang="es-AR" b="1" i="1" dirty="0" smtClean="0"/>
              <a:t>:  «module».</a:t>
            </a:r>
            <a:r>
              <a:rPr lang="es-AR" b="1" i="1" dirty="0" err="1" smtClean="0"/>
              <a:t>directive</a:t>
            </a:r>
            <a:r>
              <a:rPr lang="es-AR" b="1" i="1" dirty="0" smtClean="0"/>
              <a:t>(‘</a:t>
            </a:r>
            <a:r>
              <a:rPr lang="es-AR" b="1" i="1" dirty="0" err="1" smtClean="0"/>
              <a:t>name</a:t>
            </a:r>
            <a:r>
              <a:rPr lang="es-AR" b="1" i="1" dirty="0" smtClean="0"/>
              <a:t>’, </a:t>
            </a:r>
            <a:r>
              <a:rPr lang="es-AR" b="1" i="1" dirty="0" err="1" smtClean="0"/>
              <a:t>factory</a:t>
            </a:r>
            <a:r>
              <a:rPr lang="es-AR" b="1" i="1" dirty="0" smtClean="0"/>
              <a:t>);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Factory: </a:t>
            </a:r>
            <a:r>
              <a:rPr lang="es-AR" dirty="0" err="1" smtClean="0"/>
              <a:t>Array</a:t>
            </a:r>
            <a:r>
              <a:rPr lang="es-AR" dirty="0" smtClean="0"/>
              <a:t> de dependencias, con el ultimo elemento como función anónima (lo mismo que usamos para </a:t>
            </a:r>
            <a:r>
              <a:rPr lang="es-AR" dirty="0" err="1" smtClean="0"/>
              <a:t>controllers</a:t>
            </a:r>
            <a:r>
              <a:rPr lang="es-AR" dirty="0" smtClean="0"/>
              <a:t>). La buena practica sugiere siempre devolver un </a:t>
            </a:r>
            <a:r>
              <a:rPr lang="es-AR" b="1" i="1" dirty="0" smtClean="0"/>
              <a:t>objeto con la definición</a:t>
            </a:r>
            <a:r>
              <a:rPr lang="es-AR" dirty="0" smtClean="0"/>
              <a:t> de la directiva.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Objeto de definición: En la versión mas simple de la directiva contiene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AR" b="1" dirty="0" err="1" smtClean="0"/>
              <a:t>Template</a:t>
            </a:r>
            <a:r>
              <a:rPr lang="es-AR" b="1" dirty="0" smtClean="0"/>
              <a:t>: </a:t>
            </a:r>
            <a:r>
              <a:rPr lang="es-AR" b="1" dirty="0" err="1" smtClean="0"/>
              <a:t>string</a:t>
            </a:r>
            <a:r>
              <a:rPr lang="es-AR" b="1" dirty="0" smtClean="0"/>
              <a:t> con el </a:t>
            </a:r>
            <a:r>
              <a:rPr lang="es-AR" b="1" dirty="0" err="1" smtClean="0"/>
              <a:t>html</a:t>
            </a:r>
            <a:r>
              <a:rPr lang="es-AR" b="1" dirty="0" smtClean="0"/>
              <a:t> que mostrara la directiva, es posible que no usemos esta propiedad (por </a:t>
            </a:r>
            <a:r>
              <a:rPr lang="es-AR" b="1" dirty="0" err="1" smtClean="0"/>
              <a:t>ej</a:t>
            </a:r>
            <a:r>
              <a:rPr lang="es-AR" b="1" dirty="0" smtClean="0"/>
              <a:t> </a:t>
            </a:r>
            <a:r>
              <a:rPr lang="es-AR" b="1" dirty="0" err="1" smtClean="0"/>
              <a:t>ng</a:t>
            </a:r>
            <a:r>
              <a:rPr lang="es-AR" b="1" dirty="0" smtClean="0"/>
              <a:t>-show solo agrega «</a:t>
            </a:r>
            <a:r>
              <a:rPr lang="es-AR" b="1" dirty="0" err="1" smtClean="0"/>
              <a:t>display:block</a:t>
            </a:r>
            <a:r>
              <a:rPr lang="es-AR" b="1" dirty="0" smtClean="0"/>
              <a:t>/</a:t>
            </a:r>
            <a:r>
              <a:rPr lang="es-AR" b="1" dirty="0" err="1" smtClean="0"/>
              <a:t>none</a:t>
            </a:r>
            <a:r>
              <a:rPr lang="es-AR" b="1" dirty="0" smtClean="0"/>
              <a:t>;», por ende una directiva puede contener un </a:t>
            </a:r>
            <a:r>
              <a:rPr lang="es-AR" b="1" dirty="0" err="1" smtClean="0"/>
              <a:t>template</a:t>
            </a:r>
            <a:r>
              <a:rPr lang="es-AR" b="1" dirty="0" smtClean="0"/>
              <a:t> o no.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AR" b="1" dirty="0" err="1" smtClean="0"/>
              <a:t>TemplateUrl</a:t>
            </a:r>
            <a:r>
              <a:rPr lang="es-AR" b="1" dirty="0" smtClean="0"/>
              <a:t>: opcional a </a:t>
            </a:r>
            <a:r>
              <a:rPr lang="es-AR" b="1" dirty="0" err="1" smtClean="0"/>
              <a:t>Template</a:t>
            </a:r>
            <a:r>
              <a:rPr lang="es-AR" b="1" dirty="0" smtClean="0"/>
              <a:t>, en este caso pasamos la </a:t>
            </a:r>
            <a:r>
              <a:rPr lang="es-AR" b="1" dirty="0" err="1" smtClean="0"/>
              <a:t>url</a:t>
            </a:r>
            <a:r>
              <a:rPr lang="es-AR" b="1" dirty="0" smtClean="0"/>
              <a:t> en donde se encuentra el </a:t>
            </a:r>
            <a:r>
              <a:rPr lang="es-AR" b="1" dirty="0" err="1" smtClean="0"/>
              <a:t>html</a:t>
            </a:r>
            <a:r>
              <a:rPr lang="es-AR" b="1" dirty="0" smtClean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056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05294"/>
            <a:ext cx="8686800" cy="3931920"/>
          </a:xfrm>
        </p:spPr>
        <p:txBody>
          <a:bodyPr/>
          <a:lstStyle/>
          <a:p>
            <a:pPr marL="800100" lvl="1" indent="-342900">
              <a:buFont typeface="Arial" pitchFamily="34" charset="0"/>
              <a:buChar char="•"/>
            </a:pPr>
            <a:r>
              <a:rPr lang="es-AR" dirty="0" err="1" smtClean="0"/>
              <a:t>Replace</a:t>
            </a:r>
            <a:r>
              <a:rPr lang="es-AR" dirty="0" smtClean="0"/>
              <a:t>: Indica si </a:t>
            </a:r>
            <a:r>
              <a:rPr lang="es-AR" dirty="0" err="1" smtClean="0"/>
              <a:t>template</a:t>
            </a:r>
            <a:r>
              <a:rPr lang="es-AR" dirty="0" smtClean="0"/>
              <a:t> debe reemplazar completamente al elemento que invoca la directiva, en caso que </a:t>
            </a:r>
            <a:r>
              <a:rPr lang="es-AR" dirty="0" err="1" smtClean="0"/>
              <a:t>replace</a:t>
            </a:r>
            <a:r>
              <a:rPr lang="es-AR" dirty="0" smtClean="0"/>
              <a:t>=false el </a:t>
            </a:r>
            <a:r>
              <a:rPr lang="es-AR" dirty="0" err="1" smtClean="0"/>
              <a:t>template</a:t>
            </a:r>
            <a:r>
              <a:rPr lang="es-AR" dirty="0" smtClean="0"/>
              <a:t> se insertara como hijo del elemento que invoco la directiva.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AR" dirty="0" err="1" smtClean="0"/>
              <a:t>Restrict</a:t>
            </a:r>
            <a:r>
              <a:rPr lang="es-AR" dirty="0" smtClean="0"/>
              <a:t>: Indica la forma en la que llamaremos a la directiva</a:t>
            </a:r>
          </a:p>
          <a:p>
            <a:pPr marL="1144587" lvl="2" indent="-342900">
              <a:buFont typeface="Arial" pitchFamily="34" charset="0"/>
              <a:buChar char="•"/>
            </a:pPr>
            <a:r>
              <a:rPr lang="es-AR" dirty="0" smtClean="0"/>
              <a:t>A: La directiva será invocada por medio de un atributo, (en el ejemplo: &lt;div test&gt;&lt;/div&gt;)</a:t>
            </a:r>
          </a:p>
          <a:p>
            <a:pPr marL="1144587" lvl="2" indent="-342900">
              <a:buFont typeface="Arial" pitchFamily="34" charset="0"/>
              <a:buChar char="•"/>
            </a:pPr>
            <a:r>
              <a:rPr lang="es-AR" dirty="0" smtClean="0"/>
              <a:t>E: La directiva será invocada como un elemento/</a:t>
            </a:r>
            <a:r>
              <a:rPr lang="es-AR" dirty="0" err="1" smtClean="0"/>
              <a:t>tag</a:t>
            </a:r>
            <a:r>
              <a:rPr lang="es-AR" dirty="0" smtClean="0"/>
              <a:t> </a:t>
            </a:r>
            <a:r>
              <a:rPr lang="es-AR" dirty="0" err="1" smtClean="0"/>
              <a:t>custom</a:t>
            </a:r>
            <a:r>
              <a:rPr lang="es-AR" dirty="0" smtClean="0"/>
              <a:t> (en el ejemplo &lt;test&gt;&lt;/test&gt;)</a:t>
            </a:r>
          </a:p>
          <a:p>
            <a:pPr marL="1144587" lvl="2" indent="-342900">
              <a:buFont typeface="Arial" pitchFamily="34" charset="0"/>
              <a:buChar char="•"/>
            </a:pPr>
            <a:r>
              <a:rPr lang="es-AR" dirty="0" smtClean="0"/>
              <a:t>C: La directiva será invocada usando una clase de </a:t>
            </a:r>
            <a:r>
              <a:rPr lang="es-AR" dirty="0" err="1" smtClean="0"/>
              <a:t>css</a:t>
            </a:r>
            <a:r>
              <a:rPr lang="es-AR" dirty="0" smtClean="0"/>
              <a:t> (&lt;div </a:t>
            </a:r>
            <a:r>
              <a:rPr lang="es-AR" dirty="0" err="1" smtClean="0"/>
              <a:t>class</a:t>
            </a:r>
            <a:r>
              <a:rPr lang="es-AR" dirty="0" smtClean="0"/>
              <a:t>=‘test’&gt;&lt;/div&gt;)</a:t>
            </a:r>
          </a:p>
          <a:p>
            <a:pPr marL="1144587" lvl="2" indent="-342900">
              <a:buFont typeface="Arial" pitchFamily="34" charset="0"/>
              <a:buChar char="•"/>
            </a:pPr>
            <a:r>
              <a:rPr lang="es-AR" dirty="0" smtClean="0"/>
              <a:t>Pueden admitirse simultáneamente distintas formas: ‘AEC’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AR" dirty="0" smtClean="0"/>
              <a:t>La directiva siempre es invocada por su nombre («test»)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AR" dirty="0" smtClean="0"/>
              <a:t>El nombre de la directiva debe ser en formato </a:t>
            </a:r>
            <a:r>
              <a:rPr lang="es-AR" dirty="0" err="1" smtClean="0"/>
              <a:t>camelCase</a:t>
            </a:r>
            <a:endParaRPr lang="es-A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s-AR" dirty="0" smtClean="0"/>
              <a:t>Para invocar se normaliza el nombre en notación separada por guiones, por lo que una directiva con </a:t>
            </a:r>
            <a:r>
              <a:rPr lang="es-AR" dirty="0" err="1" smtClean="0"/>
              <a:t>name</a:t>
            </a:r>
            <a:r>
              <a:rPr lang="es-AR" dirty="0" smtClean="0"/>
              <a:t> ‘</a:t>
            </a:r>
            <a:r>
              <a:rPr lang="es-AR" dirty="0" err="1" smtClean="0"/>
              <a:t>camelCase</a:t>
            </a:r>
            <a:r>
              <a:rPr lang="es-AR" dirty="0" smtClean="0"/>
              <a:t>’ deberá invocarse como ‘</a:t>
            </a:r>
            <a:r>
              <a:rPr lang="es-AR" dirty="0" err="1" smtClean="0"/>
              <a:t>camel</a:t>
            </a:r>
            <a:r>
              <a:rPr lang="es-AR" dirty="0" smtClean="0"/>
              <a:t>-case’.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AR" dirty="0" smtClean="0"/>
              <a:t>Se admite el prefijo ‘data-’ en todas las formas de invocación.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s-AR" b="1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1640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05294"/>
            <a:ext cx="8686800" cy="3931920"/>
          </a:xfrm>
        </p:spPr>
        <p:txBody>
          <a:bodyPr/>
          <a:lstStyle/>
          <a:p>
            <a:pPr marL="800100" lvl="1" indent="-342900">
              <a:buFont typeface="Arial" pitchFamily="34" charset="0"/>
              <a:buChar char="•"/>
            </a:pPr>
            <a:r>
              <a:rPr lang="es-AR" dirty="0" smtClean="0"/>
              <a:t>Link: función que se ejecuta luego de la compilación de la directiva, es el que contiene toda la lógica de la directiva. Recibe tres </a:t>
            </a:r>
            <a:r>
              <a:rPr lang="es-AR" dirty="0" err="1" smtClean="0"/>
              <a:t>parametros</a:t>
            </a:r>
            <a:r>
              <a:rPr lang="es-AR" dirty="0" smtClean="0"/>
              <a:t> (</a:t>
            </a:r>
            <a:r>
              <a:rPr lang="es-AR" dirty="0" err="1" smtClean="0"/>
              <a:t>scope</a:t>
            </a:r>
            <a:r>
              <a:rPr lang="es-AR" dirty="0" smtClean="0"/>
              <a:t>, </a:t>
            </a:r>
            <a:r>
              <a:rPr lang="es-AR" dirty="0" err="1" smtClean="0"/>
              <a:t>element</a:t>
            </a:r>
            <a:r>
              <a:rPr lang="es-AR" dirty="0" smtClean="0"/>
              <a:t>, </a:t>
            </a:r>
            <a:r>
              <a:rPr lang="es-AR" dirty="0" err="1" smtClean="0"/>
              <a:t>attrs</a:t>
            </a:r>
            <a:r>
              <a:rPr lang="es-AR" dirty="0" smtClean="0"/>
              <a:t>): con </a:t>
            </a:r>
            <a:r>
              <a:rPr lang="es-AR" dirty="0" err="1" smtClean="0"/>
              <a:t>element</a:t>
            </a:r>
            <a:r>
              <a:rPr lang="es-AR" dirty="0" smtClean="0"/>
              <a:t> refiriéndose a la directiva y </a:t>
            </a:r>
            <a:r>
              <a:rPr lang="es-AR" dirty="0" err="1" smtClean="0"/>
              <a:t>attrs</a:t>
            </a:r>
            <a:r>
              <a:rPr lang="es-AR" dirty="0" smtClean="0"/>
              <a:t> a sus atributos normalizados.</a:t>
            </a:r>
            <a:endParaRPr lang="es-AR" b="1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481" y="1262129"/>
            <a:ext cx="5782984" cy="3354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54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05294"/>
            <a:ext cx="8686800" cy="393192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Ejercicio: Armar una directiva que al llamarla &lt;div ejercicio-seis&gt;&lt;/div&gt; devuelva &lt;p&gt;Es el sexto ejercicio&lt;/p&gt;. </a:t>
            </a:r>
            <a:r>
              <a:rPr lang="es-AR" b="1" dirty="0" smtClean="0"/>
              <a:t>No debe admitir &lt;ejercicio-seis&gt;&lt;/ejercicio-seis&gt; ni tampoco &lt;div </a:t>
            </a:r>
            <a:r>
              <a:rPr lang="es-AR" b="1" dirty="0" err="1" smtClean="0"/>
              <a:t>class</a:t>
            </a:r>
            <a:r>
              <a:rPr lang="es-AR" b="1" dirty="0" smtClean="0"/>
              <a:t>=‘ejercicio-seis’&gt;&lt;/div&gt;</a:t>
            </a:r>
            <a:endParaRPr lang="es-A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El código necesario en </a:t>
            </a:r>
            <a:r>
              <a:rPr lang="es-AR" b="1" i="1" dirty="0" smtClean="0"/>
              <a:t>‘Ejercicios/ejercicio6’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El código resuelto en </a:t>
            </a:r>
            <a:r>
              <a:rPr lang="es-AR" b="1" i="1" dirty="0"/>
              <a:t>‘</a:t>
            </a:r>
            <a:r>
              <a:rPr lang="es-AR" b="1" i="1" dirty="0" smtClean="0"/>
              <a:t>Ejercicios/ejercicio6fin’</a:t>
            </a:r>
            <a:endParaRPr lang="es-A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s-AR" b="1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8859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05294"/>
            <a:ext cx="8686800" cy="393192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En este ejemplo veremos como podemos trabajar con el DOM de la directiva.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El segundo parámetro del método link, es el elemento actual de la directiva, al mismo podemos realizar cualquier tipo de modificación.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El elemento ya viene envuelto en un objeto </a:t>
            </a:r>
            <a:r>
              <a:rPr lang="es-AR" dirty="0" err="1" smtClean="0"/>
              <a:t>jQuery</a:t>
            </a:r>
            <a:r>
              <a:rPr lang="es-AR" dirty="0" smtClean="0"/>
              <a:t> por lo cual no necesitamos generar un objeto de ese tipo.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En caso que no hayamos agregado </a:t>
            </a:r>
            <a:r>
              <a:rPr lang="es-AR" dirty="0" err="1" smtClean="0"/>
              <a:t>jQuery</a:t>
            </a:r>
            <a:r>
              <a:rPr lang="es-AR" dirty="0" smtClean="0"/>
              <a:t> a nuestra </a:t>
            </a:r>
            <a:r>
              <a:rPr lang="es-AR" dirty="0" err="1" smtClean="0"/>
              <a:t>app</a:t>
            </a:r>
            <a:r>
              <a:rPr lang="es-AR" dirty="0" smtClean="0"/>
              <a:t>, será un objeto </a:t>
            </a:r>
            <a:r>
              <a:rPr lang="es-AR" dirty="0" err="1" smtClean="0"/>
              <a:t>jqLite</a:t>
            </a:r>
            <a:r>
              <a:rPr lang="es-AR" dirty="0" smtClean="0"/>
              <a:t> con propiedades similares.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Ejemplo: Cambiaremos el DOM de la directiva del ultimo ejercicio para agregarle un link a google.com 10 segundos luego de que la directiva es mostrada por el navegador. </a:t>
            </a:r>
            <a:r>
              <a:rPr lang="es-AR" b="1" i="1" dirty="0" smtClean="0"/>
              <a:t>‘</a:t>
            </a:r>
            <a:r>
              <a:rPr lang="es-AR" b="1" i="1" dirty="0" err="1" smtClean="0"/>
              <a:t>Examples</a:t>
            </a:r>
            <a:r>
              <a:rPr lang="es-AR" b="1" i="1" dirty="0" smtClean="0"/>
              <a:t>/</a:t>
            </a:r>
            <a:r>
              <a:rPr lang="es-AR" b="1" i="1" dirty="0" err="1" smtClean="0"/>
              <a:t>directives</a:t>
            </a:r>
            <a:r>
              <a:rPr lang="es-AR" b="1" i="1" dirty="0" smtClean="0"/>
              <a:t>/element.html’.</a:t>
            </a:r>
          </a:p>
          <a:p>
            <a:pPr marL="342900" indent="-342900">
              <a:buFont typeface="Arial" pitchFamily="34" charset="0"/>
              <a:buChar char="•"/>
            </a:pPr>
            <a:endParaRPr lang="es-A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s-AR" b="1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Transforming DOM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1485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Transforming DOM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748" y="548294"/>
            <a:ext cx="4949944" cy="406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16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Al principio, se </a:t>
            </a:r>
            <a:r>
              <a:rPr lang="en-US" dirty="0" err="1" smtClean="0"/>
              <a:t>mezclaban</a:t>
            </a:r>
            <a:r>
              <a:rPr lang="en-US" dirty="0" smtClean="0"/>
              <a:t> los </a:t>
            </a:r>
            <a:r>
              <a:rPr lang="en-US" dirty="0" err="1" smtClean="0"/>
              <a:t>datos</a:t>
            </a:r>
            <a:r>
              <a:rPr lang="en-US" dirty="0" smtClean="0"/>
              <a:t> y el html en el </a:t>
            </a:r>
            <a:r>
              <a:rPr lang="en-US" dirty="0" err="1" smtClean="0"/>
              <a:t>servidor</a:t>
            </a:r>
            <a:r>
              <a:rPr lang="en-US" dirty="0" smtClean="0"/>
              <a:t> para </a:t>
            </a:r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enviados</a:t>
            </a:r>
            <a:r>
              <a:rPr lang="en-US" dirty="0" smtClean="0"/>
              <a:t> al </a:t>
            </a:r>
            <a:r>
              <a:rPr lang="en-US" dirty="0" err="1" smtClean="0"/>
              <a:t>navgador</a:t>
            </a:r>
            <a:r>
              <a:rPr lang="en-US" dirty="0" smtClean="0"/>
              <a:t>. De </a:t>
            </a:r>
            <a:r>
              <a:rPr lang="en-US" dirty="0" err="1" smtClean="0"/>
              <a:t>esta</a:t>
            </a:r>
            <a:r>
              <a:rPr lang="en-US" dirty="0" smtClean="0"/>
              <a:t> forma, </a:t>
            </a:r>
            <a:r>
              <a:rPr lang="en-US" dirty="0" err="1" smtClean="0"/>
              <a:t>secciones</a:t>
            </a:r>
            <a:r>
              <a:rPr lang="en-US" dirty="0" smtClean="0"/>
              <a:t> </a:t>
            </a:r>
            <a:r>
              <a:rPr lang="en-US" dirty="0" err="1" smtClean="0"/>
              <a:t>enteras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</a:t>
            </a:r>
            <a:r>
              <a:rPr lang="en-US" dirty="0" err="1" smtClean="0"/>
              <a:t>eran</a:t>
            </a:r>
            <a:r>
              <a:rPr lang="en-US" dirty="0" smtClean="0"/>
              <a:t> </a:t>
            </a:r>
            <a:r>
              <a:rPr lang="en-US" dirty="0" err="1" smtClean="0"/>
              <a:t>reemplazadas</a:t>
            </a:r>
            <a:r>
              <a:rPr lang="en-US" dirty="0" smtClean="0"/>
              <a:t> en el </a:t>
            </a:r>
            <a:r>
              <a:rPr lang="en-US" dirty="0" err="1" smtClean="0"/>
              <a:t>cliente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Ejemplo</a:t>
            </a:r>
            <a:r>
              <a:rPr lang="en-US" dirty="0" smtClean="0"/>
              <a:t> de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enfoque</a:t>
            </a:r>
            <a:r>
              <a:rPr lang="en-US" dirty="0" smtClean="0"/>
              <a:t>: ASP.NET Update Panels.</a:t>
            </a:r>
          </a:p>
          <a:p>
            <a:pPr algn="just"/>
            <a:r>
              <a:rPr lang="en-US" dirty="0" smtClean="0"/>
              <a:t>En Angular los templates de html y </a:t>
            </a:r>
            <a:r>
              <a:rPr lang="en-US" dirty="0" err="1" smtClean="0"/>
              <a:t>datos</a:t>
            </a:r>
            <a:r>
              <a:rPr lang="en-US" dirty="0" smtClean="0"/>
              <a:t> son </a:t>
            </a:r>
            <a:r>
              <a:rPr lang="en-US" dirty="0" err="1" smtClean="0"/>
              <a:t>recibidos</a:t>
            </a:r>
            <a:r>
              <a:rPr lang="en-US" dirty="0" smtClean="0"/>
              <a:t> en el </a:t>
            </a:r>
            <a:r>
              <a:rPr lang="en-US" dirty="0" err="1" smtClean="0"/>
              <a:t>navegador</a:t>
            </a:r>
            <a:r>
              <a:rPr lang="en-US" dirty="0" smtClean="0"/>
              <a:t>, y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responsabilidad</a:t>
            </a:r>
            <a:r>
              <a:rPr lang="en-US" dirty="0" smtClean="0"/>
              <a:t> de </a:t>
            </a:r>
            <a:r>
              <a:rPr lang="en-US" dirty="0" err="1" smtClean="0"/>
              <a:t>AngularJs</a:t>
            </a:r>
            <a:r>
              <a:rPr lang="en-US" dirty="0"/>
              <a:t> </a:t>
            </a:r>
            <a:r>
              <a:rPr lang="en-US" dirty="0" err="1" smtClean="0"/>
              <a:t>mezclarlos</a:t>
            </a:r>
            <a:r>
              <a:rPr lang="en-US" dirty="0" smtClean="0"/>
              <a:t>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Client-Side Templates</a:t>
            </a:r>
            <a:endParaRPr lang="es-AR" dirty="0"/>
          </a:p>
        </p:txBody>
      </p:sp>
      <p:sp>
        <p:nvSpPr>
          <p:cNvPr id="10" name="AutoShape 2" descr="data:image/jpeg;base64,/9j/4AAQSkZJRgABAQAAAQABAAD/2wCEAAkGBxQSEREQDRMUFhUXFhUSGBIRExQXFhcWGxUXIhoXFBQZHCggGBomHRcXIjYhJSkrLjAxGh8zODMwQygtMDcBCgoKDg0OGhAQGzckICAuLC0uNzA2LS0sLCwsLCwsLSwsLCwsLCw0LCwsLCwsLCwsLCwsLCwsLCwsLCwsLCwsLP/AABEIAGYAZgMBEQACEQEDEQH/xAAbAAACAwEBAQAAAAAAAAAAAAAAAQQFBgMHAv/EADkQAAEDAgMDCAgFBQAAAAAAAAEAAgMEEQUSIQYTMSJBUVJhgZLRBxRCU2JxkbFDcqGisiUyY2Sj/8QAGQEBAQEBAQEAAAAAAAAAAAAAAAEEAgMF/8QAKhEAAgIBAgQFBAMAAAAAAAAAAAECEQMEEiExQVETMjOBoTRSsfAjYXH/2gAMAwEAAhEDEQA/APcUAIAQCzDpQBmHSEAZh0hAGYdIQBmHSEA0AIAQAgBACAEBHq5LWA50BFCgGgBUBZAV+Pm1PIR1SgOezG0O8AhnPL4Ncfa7D8X3QGlQAgBACAEAICLWcQgOCgBUDUAKgrtoGk08oHVP2QGBgk4EKFN5s1j+8AinPL4Ncfa7D8X3VIaNACAEAIAQEWr4jvQHBQAqBoAQCc24sUBmqzZQFxdC/KDrlIuO5QHwzZl4/EH0PmqDW4XnyBsrg5w0zAWuO3tQExACAEAICLWcQgOCgBUDUAKgEAIBKAk0nAqgkIAQAgMrj+LPEzomvyMYBmI4klb9Pijt3NW2fN1Oae/anSRVTYjo1z5pLOJa1xuA484abansXvsjdUjO5zq7YR1mYhrJJXE8A3MT9AFXCK4tIinJ8E2KGuD77uWV1tDkzOt87DRTbHsi7p938nTfu60/hf5JUOy+Bc+7+TmK3lFoklzDi3lZh822um2POkN0+Vv5EcQAJBmkBHEEm4+Y5ldkX0RHOS5yY3VthmdLKG9Y5gO42sptjypDdOrt/InV4Dc5lkDbhuY5suY8G5rWv2JtjdUi7p1dsbcUA4TyDvPkr4cftRPEl9zL3ZrE3vkdDI7OMudr+y9uPesmpxRS3LgbNJmlJuMnZo1jN4IDyzbOptWTN/Kf2hfV03po+Rql/IyxxekknwmkFPG57hNC+zBcgCQ3P0WdSUdQ2zUouWnSR02Lw+dlTmmhexuRwzOFhfTRd6nJCUKTPPS4pxyW0UNPtBLSz1zIC0B1TK4hzQdbjgu44o5IR3HOTLPHklt6mp2h2jmhoqOojLc0r2NeS24sWOJsObUBZseKLyuL5GmeWSxKS5kHYuuNRXy1EtjIYAy4Fhla64AHzc76r11EFDGlHueWnyynkuXYibZRbyqoamEaVLPVjbrtddnfZ0n0TTT2qSfTiXVQ3bWuvAv9tpmHDcRhZ+DDkPYcjXDvsWlZ8V+JFvqzTOtjXYz9e++z8jvjYe8VLFol9Sv3oZcf079/yZ41a2nz6NR6PKjNUuHRE7+TVl1fk9zZo/U9j0ZfNPpggPFfSFUWxCcfk/iF9XTemj5WpX8jL+vxWWDA6WaneWOzxNzNtfKZDcarOoqWdpmlSccCaPj0e7SVFRWbqeZz27t7spta4troO1danFCMLSONNknKdNmNx2oy1lYP9iT7hacPkR4Z/UZr9spP6RhzviiP/Nyy4vXl7mnJ6C9jh6KZ81XKP8R/kF3q/Ijz0nnZf7BhlVTNE2rqSsmc3sOZ5aT2Wf8AtWfNcHw6pGrE1JO+jKf17f4Xj097h809j8LY42tt2WaF3t25MaOVLdGf+hSU8k+zsjIGOe8v0YwXcbVLSbD5AldTaWot/vA8sab09L+/yZifB6tjXPkppg1oLi4sNgBxJ7FqWWD6mXwZ9i+9FFRmrH2P4Lj+5i8dX5Pc9tJ5/Y9aXzT6QIDw/wBLWHSxVrp8jjHI1pa8AkXAsWkjgdL96+lpZpwrsfP1MHvsydRtBM6BlLJI7csOdsZAAB+drkC691CO7cuZ4uctu18jnhePSU0gmpn5HgEZhY6HiCDoQrKCkqZIycXaI82IF7nPe67nOLnOPEuJ1JXSVKkR8XbJdXtHNLDFTyyl0URuxhtppbjxNgTxXCxxUnJLizpzk47W+AsK2hlpnmSmkLHFpaSLHQ81irOCmqZIycXaOmF7Tz04lbTTOYJL57WNzrrcjQ6nUKSxRlVrkWOSUbp8zjTY/JHBLSxyEQyWzx6WNrc/EcBwVcE2pNcUFOSTSfMlYZthU07N3TTuYy5dlGUi54kXC5lihJ20I5JRVJkqXbmukY5jqmRzXAtcAG8CNRcN0XPgY10OvFyPqa70LYbLvpalzC2IRmJpcCMzi5p5N+IAb+q8NXNbVE9tLB7nI9eWA3AgE5oIsQCOgoCmxinZmZyGcD7LekditslIhNgj92zwN8ktikdBTx+7Z4G+SWxSPoU0fu2eBvklsUh+rR+7Z4G+SWxSD1aP3bPA3yS2KQjTR+7Z4G+SWxSPg08fu2eBvklsUiwwmnZZ3IZxHst8ktikWbRbQfooUaAEAICox1v9jhw1B/RAVjZEB0bIgPsSIB7xALeIBGRAc3SIC3wVvILjznTuQFigBAfEt7aICsnZNzICHLDOdDqEBGNFL1UAvVpeqgFuJuqEAbmbqj6IB7ibqhAP1aXqhAMUcvVQEuOKdATaZsvtICxCAaAEAIBWQBZAGUIAyhAGUIAsgCyAaAEA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15 Grupo"/>
          <p:cNvGrpSpPr/>
          <p:nvPr/>
        </p:nvGrpSpPr>
        <p:grpSpPr>
          <a:xfrm>
            <a:off x="2500715" y="1558636"/>
            <a:ext cx="3749432" cy="1503219"/>
            <a:chOff x="1731818" y="1558636"/>
            <a:chExt cx="3749432" cy="1503219"/>
          </a:xfrm>
        </p:grpSpPr>
        <p:pic>
          <p:nvPicPr>
            <p:cNvPr id="6" name="Picture 29" descr="laptop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81780" y="2045423"/>
              <a:ext cx="799470" cy="460183"/>
            </a:xfrm>
            <a:prstGeom prst="rect">
              <a:avLst/>
            </a:prstGeom>
          </p:spPr>
        </p:pic>
        <p:cxnSp>
          <p:nvCxnSpPr>
            <p:cNvPr id="7" name="Straight Arrow Connector 2"/>
            <p:cNvCxnSpPr/>
            <p:nvPr/>
          </p:nvCxnSpPr>
          <p:spPr>
            <a:xfrm>
              <a:off x="3574550" y="2254122"/>
              <a:ext cx="997450" cy="0"/>
            </a:xfrm>
            <a:prstGeom prst="straightConnector1">
              <a:avLst/>
            </a:prstGeom>
            <a:ln>
              <a:solidFill>
                <a:srgbClr val="6D6E7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14 Grupo"/>
            <p:cNvGrpSpPr/>
            <p:nvPr/>
          </p:nvGrpSpPr>
          <p:grpSpPr>
            <a:xfrm>
              <a:off x="1731818" y="1558636"/>
              <a:ext cx="1842732" cy="1503219"/>
              <a:chOff x="1731818" y="1558636"/>
              <a:chExt cx="1842732" cy="1503219"/>
            </a:xfrm>
          </p:grpSpPr>
          <p:pic>
            <p:nvPicPr>
              <p:cNvPr id="5" name="Picture 23" descr="cloud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81857" y="1620445"/>
                <a:ext cx="882720" cy="580581"/>
              </a:xfrm>
              <a:prstGeom prst="rect">
                <a:avLst/>
              </a:prstGeom>
            </p:spPr>
          </p:pic>
          <p:sp>
            <p:nvSpPr>
              <p:cNvPr id="9" name="Can 8"/>
              <p:cNvSpPr/>
              <p:nvPr/>
            </p:nvSpPr>
            <p:spPr>
              <a:xfrm>
                <a:off x="1939333" y="2324862"/>
                <a:ext cx="346969" cy="555173"/>
              </a:xfrm>
              <a:prstGeom prst="can">
                <a:avLst/>
              </a:prstGeom>
              <a:solidFill>
                <a:srgbClr val="6D6E71"/>
              </a:solidFill>
              <a:ln>
                <a:solidFill>
                  <a:srgbClr val="61626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10 Pergamino vertical"/>
              <p:cNvSpPr/>
              <p:nvPr/>
            </p:nvSpPr>
            <p:spPr>
              <a:xfrm>
                <a:off x="2741719" y="2275515"/>
                <a:ext cx="645717" cy="616527"/>
              </a:xfrm>
              <a:prstGeom prst="verticalScroll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HTML</a:t>
                </a:r>
                <a:endParaRPr lang="en-US" sz="800" dirty="0"/>
              </a:p>
            </p:txBody>
          </p:sp>
          <p:sp>
            <p:nvSpPr>
              <p:cNvPr id="12" name="11 Más"/>
              <p:cNvSpPr/>
              <p:nvPr/>
            </p:nvSpPr>
            <p:spPr>
              <a:xfrm>
                <a:off x="2429993" y="2438399"/>
                <a:ext cx="306279" cy="353291"/>
              </a:xfrm>
              <a:prstGeom prst="mathPlus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12 Rectángulo redondeado"/>
              <p:cNvSpPr/>
              <p:nvPr/>
            </p:nvSpPr>
            <p:spPr>
              <a:xfrm>
                <a:off x="1731818" y="1558636"/>
                <a:ext cx="1842732" cy="1503219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2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05294"/>
            <a:ext cx="8686800" cy="393192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Ejercicio 7: Del ejercicio anterior, una vez </a:t>
            </a:r>
            <a:r>
              <a:rPr lang="es-AR" dirty="0" err="1" smtClean="0"/>
              <a:t>parseada</a:t>
            </a:r>
            <a:r>
              <a:rPr lang="es-AR" dirty="0" smtClean="0"/>
              <a:t> la directiva, mover el DOM de manera tal que quede como hijo directo de la etiqueta &lt;</a:t>
            </a:r>
            <a:r>
              <a:rPr lang="es-AR" dirty="0" err="1" smtClean="0"/>
              <a:t>body</a:t>
            </a:r>
            <a:r>
              <a:rPr lang="es-AR" dirty="0" smtClean="0"/>
              <a:t>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Código necesario: </a:t>
            </a:r>
            <a:r>
              <a:rPr lang="es-AR" b="1" i="1" dirty="0" smtClean="0"/>
              <a:t>‘Ejercicios/ejercicio7’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dirty="0"/>
              <a:t>Código </a:t>
            </a:r>
            <a:r>
              <a:rPr lang="es-AR" dirty="0" smtClean="0"/>
              <a:t>resuelto: </a:t>
            </a:r>
            <a:r>
              <a:rPr lang="es-AR" b="1" i="1" dirty="0"/>
              <a:t>‘</a:t>
            </a:r>
            <a:r>
              <a:rPr lang="es-AR" b="1" i="1" dirty="0" smtClean="0"/>
              <a:t>Ejercicios/ejercicio7fin’</a:t>
            </a:r>
            <a:endParaRPr lang="es-AR" b="1" i="1" dirty="0"/>
          </a:p>
          <a:p>
            <a:pPr marL="342900" indent="-342900">
              <a:buFont typeface="Arial" pitchFamily="34" charset="0"/>
              <a:buChar char="•"/>
            </a:pPr>
            <a:endParaRPr lang="es-AR" b="1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Transforming DOM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396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05294"/>
            <a:ext cx="8686800" cy="393192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Como dijimos anteriormente, el método link almacena la lógica de la directiva.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Al tener su propio </a:t>
            </a:r>
            <a:r>
              <a:rPr lang="es-AR" dirty="0" err="1" smtClean="0"/>
              <a:t>scope</a:t>
            </a:r>
            <a:r>
              <a:rPr lang="es-AR" dirty="0" smtClean="0"/>
              <a:t>, en una directiva aplican las mismas reglas que vimos en el caso de </a:t>
            </a:r>
            <a:r>
              <a:rPr lang="es-AR" dirty="0" err="1" smtClean="0"/>
              <a:t>controllers</a:t>
            </a:r>
            <a:r>
              <a:rPr lang="es-AR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Ejemplo: Transformaremos el ejemplo de suma/resta en una directiva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Código en: ‘</a:t>
            </a:r>
            <a:r>
              <a:rPr lang="es-AR" b="1" dirty="0" err="1" smtClean="0"/>
              <a:t>Examples</a:t>
            </a:r>
            <a:r>
              <a:rPr lang="es-AR" b="1" dirty="0" smtClean="0"/>
              <a:t>/</a:t>
            </a:r>
            <a:r>
              <a:rPr lang="es-AR" b="1" dirty="0" err="1" smtClean="0"/>
              <a:t>directives</a:t>
            </a:r>
            <a:r>
              <a:rPr lang="es-AR" b="1" dirty="0" smtClean="0"/>
              <a:t>/sumaResta.html</a:t>
            </a:r>
            <a:r>
              <a:rPr lang="es-AR" dirty="0" smtClean="0"/>
              <a:t>’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s-AR" b="1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Link: scope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7151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Link: scope</a:t>
            </a:r>
            <a:endParaRPr lang="es-A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166" y="522215"/>
            <a:ext cx="6113933" cy="408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3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05294"/>
            <a:ext cx="8686800" cy="393192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Existen dos formas de comunicarnos con el exterior, ahora repasaremos como comunicarnos a través de atributos.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Revisemos el ejemplo anterior, y supongamos que el valor inicial de la directiva, es recibido desde el </a:t>
            </a:r>
            <a:r>
              <a:rPr lang="es-AR" dirty="0" err="1" smtClean="0"/>
              <a:t>controller</a:t>
            </a:r>
            <a:r>
              <a:rPr lang="es-AR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Agregaremos un atributo a la directiva llamado </a:t>
            </a:r>
            <a:r>
              <a:rPr lang="es-AR" dirty="0" err="1" smtClean="0"/>
              <a:t>valorInicial</a:t>
            </a:r>
            <a:r>
              <a:rPr lang="es-AR" dirty="0" smtClean="0"/>
              <a:t>, que </a:t>
            </a:r>
            <a:r>
              <a:rPr lang="es-AR" dirty="0" err="1" smtClean="0"/>
              <a:t>contendra</a:t>
            </a:r>
            <a:r>
              <a:rPr lang="es-AR" dirty="0" smtClean="0"/>
              <a:t> la variable que deseamos leer.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Como valor de este atributo, pasaremos el valor de </a:t>
            </a:r>
            <a:r>
              <a:rPr lang="es-AR" dirty="0" err="1" smtClean="0"/>
              <a:t>primerValor</a:t>
            </a:r>
            <a:r>
              <a:rPr lang="es-AR" dirty="0" smtClean="0"/>
              <a:t> en el </a:t>
            </a:r>
            <a:r>
              <a:rPr lang="es-AR" dirty="0" err="1" smtClean="0"/>
              <a:t>controller</a:t>
            </a:r>
            <a:r>
              <a:rPr lang="es-AR" dirty="0" smtClean="0"/>
              <a:t>. &lt;div suma-resta valor-inicial=‘{{</a:t>
            </a:r>
            <a:r>
              <a:rPr lang="es-AR" dirty="0" err="1" smtClean="0"/>
              <a:t>primerValor</a:t>
            </a:r>
            <a:r>
              <a:rPr lang="es-AR" dirty="0" smtClean="0"/>
              <a:t>}}’&gt;&lt;/div&gt;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Si revisamos en nuestra directiva, tendremos el valor resuelto en ‘</a:t>
            </a:r>
            <a:r>
              <a:rPr lang="es-AR" dirty="0" err="1" smtClean="0"/>
              <a:t>attrs</a:t>
            </a:r>
            <a:r>
              <a:rPr lang="es-AR" dirty="0" smtClean="0"/>
              <a:t>’ de la siguiente forma: </a:t>
            </a:r>
            <a:r>
              <a:rPr lang="es-AR" b="1" dirty="0" err="1" smtClean="0"/>
              <a:t>attrs.valorInicial</a:t>
            </a:r>
            <a:r>
              <a:rPr lang="es-AR" b="1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b="1" dirty="0" smtClean="0"/>
              <a:t>Código en: </a:t>
            </a:r>
            <a:r>
              <a:rPr lang="es-AR" b="1" dirty="0" err="1" smtClean="0"/>
              <a:t>Examples</a:t>
            </a:r>
            <a:r>
              <a:rPr lang="es-AR" b="1" dirty="0" smtClean="0"/>
              <a:t>/</a:t>
            </a:r>
            <a:r>
              <a:rPr lang="es-AR" b="1" dirty="0" err="1" smtClean="0"/>
              <a:t>directives</a:t>
            </a:r>
            <a:r>
              <a:rPr lang="es-AR" b="1" dirty="0" smtClean="0"/>
              <a:t>/sumaRestaAttrs.html</a:t>
            </a:r>
          </a:p>
          <a:p>
            <a:pPr marL="342900" indent="-342900">
              <a:buFont typeface="Arial" pitchFamily="34" charset="0"/>
              <a:buChar char="•"/>
            </a:pPr>
            <a:endParaRPr lang="es-A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s-AR" b="1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Attrs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534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05294"/>
            <a:ext cx="8686800" cy="393192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Dos cosas a notar: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AR" dirty="0" smtClean="0"/>
              <a:t>cuando pasamos el valor lo hicimos a través de {{}}, esto es </a:t>
            </a:r>
            <a:r>
              <a:rPr lang="es-AR" dirty="0" err="1" smtClean="0"/>
              <a:t>xq</a:t>
            </a:r>
            <a:r>
              <a:rPr lang="es-AR" dirty="0" smtClean="0"/>
              <a:t> quisimos pasar solo el valor.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AR" dirty="0" smtClean="0"/>
              <a:t>Al recibir solo texto, hicimos </a:t>
            </a:r>
            <a:r>
              <a:rPr lang="es-AR" dirty="0" err="1" smtClean="0"/>
              <a:t>parseInt</a:t>
            </a:r>
            <a:r>
              <a:rPr lang="es-AR" dirty="0" smtClean="0"/>
              <a:t>(</a:t>
            </a:r>
            <a:r>
              <a:rPr lang="es-AR" dirty="0" err="1" smtClean="0"/>
              <a:t>attrs.valorInicial</a:t>
            </a:r>
            <a:r>
              <a:rPr lang="es-AR" dirty="0" smtClean="0"/>
              <a:t>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Que pasa si queremos mantener nuestro valor actualizado con el del </a:t>
            </a:r>
            <a:r>
              <a:rPr lang="es-AR" dirty="0" err="1" smtClean="0"/>
              <a:t>controller</a:t>
            </a:r>
            <a:r>
              <a:rPr lang="es-AR" dirty="0" smtClean="0"/>
              <a:t>? Ejemplo</a:t>
            </a:r>
            <a:r>
              <a:rPr lang="es-AR" dirty="0"/>
              <a:t>: </a:t>
            </a:r>
            <a:r>
              <a:rPr lang="es-AR" i="1" dirty="0" err="1" smtClean="0"/>
              <a:t>Examples</a:t>
            </a:r>
            <a:r>
              <a:rPr lang="es-AR" i="1" dirty="0" smtClean="0"/>
              <a:t>/</a:t>
            </a:r>
            <a:r>
              <a:rPr lang="es-AR" i="1" dirty="0" err="1" smtClean="0"/>
              <a:t>directives</a:t>
            </a:r>
            <a:r>
              <a:rPr lang="es-AR" i="1" dirty="0" smtClean="0"/>
              <a:t>/sumaRestaAttrsParse.html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AR" dirty="0" smtClean="0"/>
              <a:t>En el caso de usar </a:t>
            </a:r>
            <a:r>
              <a:rPr lang="es-AR" dirty="0" err="1" smtClean="0"/>
              <a:t>attrs</a:t>
            </a:r>
            <a:r>
              <a:rPr lang="es-AR" dirty="0" smtClean="0"/>
              <a:t>, necesitaremos utilizar el servicio $</a:t>
            </a:r>
            <a:r>
              <a:rPr lang="es-AR" dirty="0" err="1" smtClean="0"/>
              <a:t>parse</a:t>
            </a:r>
            <a:r>
              <a:rPr lang="es-AR" dirty="0" smtClean="0"/>
              <a:t> de angular.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AR" dirty="0" smtClean="0"/>
              <a:t>$</a:t>
            </a:r>
            <a:r>
              <a:rPr lang="es-AR" dirty="0" err="1" smtClean="0"/>
              <a:t>parse</a:t>
            </a:r>
            <a:r>
              <a:rPr lang="es-AR" dirty="0" smtClean="0"/>
              <a:t> recibe una </a:t>
            </a:r>
            <a:r>
              <a:rPr lang="es-AR" dirty="0" err="1" smtClean="0"/>
              <a:t>expression</a:t>
            </a:r>
            <a:r>
              <a:rPr lang="es-AR" dirty="0" smtClean="0"/>
              <a:t> y devuelve un objeto del cual se pueden obtener dos </a:t>
            </a:r>
            <a:r>
              <a:rPr lang="es-AR" dirty="0" err="1" smtClean="0"/>
              <a:t>metodos</a:t>
            </a:r>
            <a:r>
              <a:rPr lang="es-AR" dirty="0" smtClean="0"/>
              <a:t>.</a:t>
            </a:r>
          </a:p>
          <a:p>
            <a:pPr marL="1144587" lvl="2" indent="-342900">
              <a:buFont typeface="Arial" pitchFamily="34" charset="0"/>
              <a:buChar char="•"/>
            </a:pPr>
            <a:r>
              <a:rPr lang="es-AR" dirty="0" err="1" smtClean="0"/>
              <a:t>Getter</a:t>
            </a:r>
            <a:r>
              <a:rPr lang="es-AR" dirty="0"/>
              <a:t> </a:t>
            </a:r>
            <a:r>
              <a:rPr lang="es-AR" dirty="0" smtClean="0"/>
              <a:t>= $</a:t>
            </a:r>
            <a:r>
              <a:rPr lang="es-AR" dirty="0" err="1" smtClean="0"/>
              <a:t>parse</a:t>
            </a:r>
            <a:r>
              <a:rPr lang="es-AR" dirty="0" smtClean="0"/>
              <a:t>(</a:t>
            </a:r>
            <a:r>
              <a:rPr lang="es-AR" dirty="0" err="1" smtClean="0"/>
              <a:t>expression</a:t>
            </a:r>
            <a:r>
              <a:rPr lang="es-AR" dirty="0" smtClean="0"/>
              <a:t>)</a:t>
            </a:r>
          </a:p>
          <a:p>
            <a:pPr marL="1144587" lvl="2" indent="-342900">
              <a:buFont typeface="Arial" pitchFamily="34" charset="0"/>
              <a:buChar char="•"/>
            </a:pPr>
            <a:r>
              <a:rPr lang="es-AR" dirty="0" smtClean="0"/>
              <a:t>Setter = $</a:t>
            </a:r>
            <a:r>
              <a:rPr lang="es-AR" dirty="0" err="1" smtClean="0"/>
              <a:t>parse</a:t>
            </a:r>
            <a:r>
              <a:rPr lang="es-AR" dirty="0" smtClean="0"/>
              <a:t>(</a:t>
            </a:r>
            <a:r>
              <a:rPr lang="es-AR" dirty="0" err="1" smtClean="0"/>
              <a:t>expression</a:t>
            </a:r>
            <a:r>
              <a:rPr lang="es-AR" dirty="0" smtClean="0"/>
              <a:t>).</a:t>
            </a:r>
            <a:r>
              <a:rPr lang="es-AR" dirty="0" err="1" smtClean="0"/>
              <a:t>assign</a:t>
            </a:r>
            <a:r>
              <a:rPr lang="es-AR" dirty="0" smtClean="0"/>
              <a:t>;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AR" dirty="0" smtClean="0"/>
              <a:t>Para ejecutar cualquiera de los </a:t>
            </a:r>
            <a:r>
              <a:rPr lang="es-AR" dirty="0" err="1" smtClean="0"/>
              <a:t>metodos</a:t>
            </a:r>
            <a:r>
              <a:rPr lang="es-AR" dirty="0" smtClean="0"/>
              <a:t> es necesario pasar el </a:t>
            </a:r>
            <a:r>
              <a:rPr lang="es-AR" dirty="0" err="1" smtClean="0"/>
              <a:t>scope</a:t>
            </a:r>
            <a:r>
              <a:rPr lang="es-AR" dirty="0" smtClean="0"/>
              <a:t> como primer </a:t>
            </a:r>
            <a:r>
              <a:rPr lang="es-AR" dirty="0" err="1" smtClean="0"/>
              <a:t>parametro</a:t>
            </a:r>
            <a:r>
              <a:rPr lang="es-AR" dirty="0" smtClean="0"/>
              <a:t>, para que de esta forma angular pueda evaluar el valor de la </a:t>
            </a:r>
            <a:r>
              <a:rPr lang="es-AR" dirty="0" err="1" smtClean="0"/>
              <a:t>expression</a:t>
            </a:r>
            <a:r>
              <a:rPr lang="es-AR" dirty="0" smtClean="0"/>
              <a:t> en ese contexto.</a:t>
            </a:r>
          </a:p>
          <a:p>
            <a:pPr marL="342900" indent="-342900">
              <a:buFont typeface="Arial" pitchFamily="34" charset="0"/>
              <a:buChar char="•"/>
            </a:pPr>
            <a:endParaRPr lang="es-A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s-AR" b="1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Attrs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73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05294"/>
            <a:ext cx="8686800" cy="393192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Ventajas: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AR" dirty="0" smtClean="0"/>
              <a:t>Obtenemos un objeto con el valor y tipo. No necesitamos castear un </a:t>
            </a:r>
            <a:r>
              <a:rPr lang="es-AR" dirty="0" err="1" smtClean="0"/>
              <a:t>string</a:t>
            </a:r>
            <a:r>
              <a:rPr lang="es-AR" dirty="0" smtClean="0"/>
              <a:t> al tipo de objeto que necesitamos</a:t>
            </a:r>
            <a:r>
              <a:rPr lang="es-A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AR" dirty="0" smtClean="0"/>
              <a:t>En el </a:t>
            </a:r>
            <a:r>
              <a:rPr lang="es-AR" dirty="0" err="1" smtClean="0"/>
              <a:t>markup</a:t>
            </a:r>
            <a:r>
              <a:rPr lang="es-AR" dirty="0" smtClean="0"/>
              <a:t> utilizamos propiedades en el </a:t>
            </a:r>
            <a:r>
              <a:rPr lang="es-AR" dirty="0" err="1" smtClean="0"/>
              <a:t>scope</a:t>
            </a:r>
            <a:r>
              <a:rPr lang="es-AR" dirty="0" smtClean="0"/>
              <a:t> de la directiva. (las que </a:t>
            </a:r>
            <a:r>
              <a:rPr lang="es-AR" dirty="0" err="1" smtClean="0"/>
              <a:t>parseamos</a:t>
            </a:r>
            <a:r>
              <a:rPr lang="es-AR" dirty="0" smtClean="0"/>
              <a:t>)</a:t>
            </a:r>
            <a:endParaRPr lang="es-A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s-AR" dirty="0" smtClean="0"/>
              <a:t>Podemos pasar cualquier tipo de expresión.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Desventajas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AR" dirty="0" smtClean="0"/>
              <a:t>El </a:t>
            </a:r>
            <a:r>
              <a:rPr lang="es-AR" dirty="0" err="1" smtClean="0"/>
              <a:t>scope</a:t>
            </a:r>
            <a:r>
              <a:rPr lang="es-AR" dirty="0" smtClean="0"/>
              <a:t> externo debe ser accesible desde la directiva.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AR" dirty="0" smtClean="0"/>
              <a:t>No se respeta el encapsulamiento del </a:t>
            </a:r>
            <a:r>
              <a:rPr lang="es-AR" dirty="0" err="1" smtClean="0"/>
              <a:t>controller</a:t>
            </a:r>
            <a:r>
              <a:rPr lang="es-AR" dirty="0" smtClean="0"/>
              <a:t>. Cualquier directiva puede modificar valores del </a:t>
            </a:r>
            <a:r>
              <a:rPr lang="es-AR" dirty="0" err="1" smtClean="0"/>
              <a:t>scope</a:t>
            </a:r>
            <a:r>
              <a:rPr lang="es-AR" dirty="0" smtClean="0"/>
              <a:t> sin permiso previo</a:t>
            </a:r>
            <a:r>
              <a:rPr lang="es-A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AR" dirty="0" smtClean="0"/>
              <a:t>No queda claro a primera vista en que atributos se reciben </a:t>
            </a:r>
            <a:r>
              <a:rPr lang="es-AR" dirty="0" err="1" smtClean="0"/>
              <a:t>parametros</a:t>
            </a:r>
            <a:r>
              <a:rPr lang="es-A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AR" dirty="0" smtClean="0"/>
              <a:t>Es posible que usemos propiedades que </a:t>
            </a:r>
            <a:r>
              <a:rPr lang="es-AR" dirty="0" err="1" smtClean="0"/>
              <a:t>esten</a:t>
            </a:r>
            <a:r>
              <a:rPr lang="es-AR" dirty="0" smtClean="0"/>
              <a:t> en otros </a:t>
            </a:r>
            <a:r>
              <a:rPr lang="es-AR" dirty="0" err="1" smtClean="0"/>
              <a:t>scopes</a:t>
            </a:r>
            <a:r>
              <a:rPr lang="es-AR" dirty="0" smtClean="0"/>
              <a:t> si no somos cuidadosos.</a:t>
            </a:r>
          </a:p>
          <a:p>
            <a:pPr marL="342900" indent="-342900">
              <a:buFont typeface="Arial" pitchFamily="34" charset="0"/>
              <a:buChar char="•"/>
            </a:pPr>
            <a:endParaRPr lang="es-A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s-AR" b="1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Attrs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014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05294"/>
            <a:ext cx="8686800" cy="393192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s-AR" dirty="0"/>
              <a:t>Ejercicio: Crear una directiva que dado un objeto recibe un objeto del tipo video, muestra su </a:t>
            </a:r>
            <a:r>
              <a:rPr lang="es-AR" dirty="0" err="1"/>
              <a:t>thumbnail</a:t>
            </a:r>
            <a:r>
              <a:rPr lang="es-AR" dirty="0"/>
              <a:t> y </a:t>
            </a:r>
            <a:r>
              <a:rPr lang="es-AR" dirty="0" err="1"/>
              <a:t>caption</a:t>
            </a:r>
            <a:r>
              <a:rPr lang="es-AR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dirty="0"/>
              <a:t>Código necesario para iniciar en ‘</a:t>
            </a:r>
            <a:r>
              <a:rPr lang="es-AR" b="1" i="1" dirty="0"/>
              <a:t>Ejercicios/ejercicio8</a:t>
            </a:r>
            <a:r>
              <a:rPr lang="es-AR" dirty="0" smtClean="0"/>
              <a:t>’</a:t>
            </a:r>
            <a:endParaRPr lang="es-A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Este es el </a:t>
            </a:r>
            <a:r>
              <a:rPr lang="es-AR" dirty="0" err="1" smtClean="0"/>
              <a:t>markup</a:t>
            </a:r>
            <a:r>
              <a:rPr lang="es-AR" dirty="0" smtClean="0"/>
              <a:t> que utilizamos anteriormente para mostrar el </a:t>
            </a:r>
            <a:r>
              <a:rPr lang="es-AR" dirty="0" err="1" smtClean="0"/>
              <a:t>thumbnail</a:t>
            </a:r>
            <a:r>
              <a:rPr lang="es-AR" dirty="0"/>
              <a:t> </a:t>
            </a:r>
            <a:r>
              <a:rPr lang="es-AR" dirty="0" smtClean="0"/>
              <a:t>y </a:t>
            </a:r>
            <a:r>
              <a:rPr lang="es-AR" dirty="0" err="1" smtClean="0"/>
              <a:t>caption</a:t>
            </a:r>
            <a:r>
              <a:rPr lang="es-AR" dirty="0" smtClean="0"/>
              <a:t>.</a:t>
            </a:r>
            <a:endParaRPr lang="es-AR" b="1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dirty="0" smtClean="0"/>
              <a:t>El código resuelto en ‘</a:t>
            </a:r>
            <a:r>
              <a:rPr lang="es-AR" b="1" i="1" dirty="0" smtClean="0"/>
              <a:t>Ejercicios/ejercicio8fin</a:t>
            </a:r>
            <a:r>
              <a:rPr lang="es-AR" dirty="0" smtClean="0"/>
              <a:t>’</a:t>
            </a:r>
            <a:endParaRPr lang="es-A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Link: scope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030" y="2308729"/>
            <a:ext cx="5029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9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05294"/>
            <a:ext cx="8686800" cy="393192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Otra forma de comunicarnos con las directivas es a través de la propiedad </a:t>
            </a:r>
            <a:r>
              <a:rPr lang="es-AR" dirty="0" err="1" smtClean="0"/>
              <a:t>scope</a:t>
            </a:r>
            <a:r>
              <a:rPr lang="es-AR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En los ejemplos anteriores, si desde el </a:t>
            </a:r>
            <a:r>
              <a:rPr lang="es-AR" dirty="0" err="1" smtClean="0"/>
              <a:t>markup</a:t>
            </a:r>
            <a:r>
              <a:rPr lang="es-AR" dirty="0" smtClean="0"/>
              <a:t> </a:t>
            </a:r>
            <a:r>
              <a:rPr lang="es-AR" dirty="0" err="1" smtClean="0"/>
              <a:t>haciamos</a:t>
            </a:r>
            <a:r>
              <a:rPr lang="es-AR" dirty="0" smtClean="0"/>
              <a:t> referencia a cualquier propiedad del </a:t>
            </a:r>
            <a:r>
              <a:rPr lang="es-AR" dirty="0" err="1" smtClean="0"/>
              <a:t>controller</a:t>
            </a:r>
            <a:r>
              <a:rPr lang="es-AR" dirty="0"/>
              <a:t> </a:t>
            </a:r>
            <a:r>
              <a:rPr lang="es-AR" dirty="0" err="1" smtClean="0"/>
              <a:t>podiamos</a:t>
            </a:r>
            <a:r>
              <a:rPr lang="es-AR" dirty="0" smtClean="0"/>
              <a:t> acceder a la misma (</a:t>
            </a:r>
            <a:r>
              <a:rPr lang="es-AR" dirty="0" err="1" smtClean="0"/>
              <a:t>idem</a:t>
            </a:r>
            <a:r>
              <a:rPr lang="es-AR" dirty="0" smtClean="0"/>
              <a:t> desde el código).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La directiva deja de ser independiente y se dificulta reusarla en otros lugares.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Para estos casos creamos </a:t>
            </a:r>
            <a:r>
              <a:rPr lang="es-AR" dirty="0" err="1" smtClean="0"/>
              <a:t>scopes</a:t>
            </a:r>
            <a:r>
              <a:rPr lang="es-AR" dirty="0" smtClean="0"/>
              <a:t> </a:t>
            </a:r>
            <a:r>
              <a:rPr lang="es-AR" dirty="0" err="1" smtClean="0"/>
              <a:t>isolados</a:t>
            </a:r>
            <a:r>
              <a:rPr lang="es-AR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Esto es realizado asignando un objeto a la propiedad </a:t>
            </a:r>
            <a:r>
              <a:rPr lang="es-AR" dirty="0" err="1" smtClean="0"/>
              <a:t>scope</a:t>
            </a:r>
            <a:r>
              <a:rPr lang="es-AR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Ejemplos: </a:t>
            </a:r>
            <a:r>
              <a:rPr lang="es-AR" b="1" i="1" dirty="0" err="1" smtClean="0"/>
              <a:t>Examples</a:t>
            </a:r>
            <a:r>
              <a:rPr lang="es-AR" b="1" i="1" dirty="0" smtClean="0"/>
              <a:t>/</a:t>
            </a:r>
            <a:r>
              <a:rPr lang="es-AR" b="1" i="1" dirty="0" err="1" smtClean="0"/>
              <a:t>directives</a:t>
            </a:r>
            <a:r>
              <a:rPr lang="es-AR" b="1" i="1" dirty="0" smtClean="0"/>
              <a:t>/publicScope.html, </a:t>
            </a:r>
            <a:r>
              <a:rPr lang="es-AR" b="1" i="1" dirty="0" err="1" smtClean="0"/>
              <a:t>Examples</a:t>
            </a:r>
            <a:r>
              <a:rPr lang="es-AR" b="1" i="1" dirty="0" smtClean="0"/>
              <a:t>/</a:t>
            </a:r>
            <a:r>
              <a:rPr lang="es-AR" b="1" i="1" dirty="0" err="1" smtClean="0"/>
              <a:t>directives</a:t>
            </a:r>
            <a:r>
              <a:rPr lang="es-AR" b="1" i="1" dirty="0" smtClean="0"/>
              <a:t>/isolatedScope.html</a:t>
            </a:r>
            <a:endParaRPr lang="es-AR" b="1" i="1" dirty="0" smtClean="0"/>
          </a:p>
          <a:p>
            <a:pPr marL="342900" indent="-342900">
              <a:buFont typeface="Arial" pitchFamily="34" charset="0"/>
              <a:buChar char="•"/>
            </a:pPr>
            <a:endParaRPr lang="es-A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s-AR" b="1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5132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05294"/>
            <a:ext cx="8686800" cy="393192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En el ejemplo con </a:t>
            </a:r>
            <a:r>
              <a:rPr lang="es-AR" dirty="0" err="1" smtClean="0"/>
              <a:t>scope</a:t>
            </a:r>
            <a:r>
              <a:rPr lang="es-AR" dirty="0" smtClean="0"/>
              <a:t> </a:t>
            </a:r>
            <a:r>
              <a:rPr lang="es-AR" dirty="0" err="1" smtClean="0"/>
              <a:t>isolado</a:t>
            </a:r>
            <a:r>
              <a:rPr lang="es-AR" dirty="0" smtClean="0"/>
              <a:t>, vemos como desde el </a:t>
            </a:r>
            <a:r>
              <a:rPr lang="es-AR" dirty="0" err="1" smtClean="0"/>
              <a:t>markup</a:t>
            </a:r>
            <a:r>
              <a:rPr lang="es-AR" dirty="0" smtClean="0"/>
              <a:t> no accedemos a los </a:t>
            </a:r>
            <a:r>
              <a:rPr lang="es-AR" dirty="0" err="1" smtClean="0"/>
              <a:t>scopes</a:t>
            </a:r>
            <a:r>
              <a:rPr lang="es-AR" dirty="0" smtClean="0"/>
              <a:t> que se encuentran </a:t>
            </a:r>
            <a:r>
              <a:rPr lang="es-AR" dirty="0" smtClean="0"/>
              <a:t>fuera de la directiva.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b="1" i="1" dirty="0" smtClean="0"/>
              <a:t>Como nos comunicamos con los </a:t>
            </a:r>
            <a:r>
              <a:rPr lang="es-AR" b="1" i="1" dirty="0" err="1" smtClean="0"/>
              <a:t>scopes</a:t>
            </a:r>
            <a:r>
              <a:rPr lang="es-AR" b="1" i="1" dirty="0" smtClean="0"/>
              <a:t> externos?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AR" dirty="0" smtClean="0"/>
              <a:t>Declaramos que propiedades de nuestro </a:t>
            </a:r>
            <a:r>
              <a:rPr lang="es-AR" dirty="0" err="1" smtClean="0"/>
              <a:t>scope</a:t>
            </a:r>
            <a:r>
              <a:rPr lang="es-AR" dirty="0" smtClean="0"/>
              <a:t> local se relacionaran con el </a:t>
            </a:r>
            <a:r>
              <a:rPr lang="es-AR" dirty="0" err="1" smtClean="0"/>
              <a:t>scope</a:t>
            </a:r>
            <a:r>
              <a:rPr lang="es-AR" dirty="0" smtClean="0"/>
              <a:t> externo.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AR" dirty="0" smtClean="0"/>
              <a:t>Por cada propiedad indicamos el tipo de </a:t>
            </a:r>
            <a:r>
              <a:rPr lang="es-AR" dirty="0" err="1" smtClean="0"/>
              <a:t>binding</a:t>
            </a:r>
            <a:r>
              <a:rPr lang="es-AR" dirty="0" smtClean="0"/>
              <a:t>:</a:t>
            </a:r>
          </a:p>
          <a:p>
            <a:pPr marL="1144587" lvl="2" indent="-342900">
              <a:buFont typeface="Arial" pitchFamily="34" charset="0"/>
              <a:buChar char="•"/>
            </a:pPr>
            <a:r>
              <a:rPr lang="es-AR" dirty="0" smtClean="0"/>
              <a:t>Text, </a:t>
            </a:r>
            <a:r>
              <a:rPr lang="es-AR" dirty="0" err="1" smtClean="0"/>
              <a:t>read-only</a:t>
            </a:r>
            <a:r>
              <a:rPr lang="es-AR" dirty="0" smtClean="0"/>
              <a:t>: ‘@’ </a:t>
            </a:r>
          </a:p>
          <a:p>
            <a:pPr marL="1144587" lvl="2" indent="-342900">
              <a:buFont typeface="Arial" pitchFamily="34" charset="0"/>
              <a:buChar char="•"/>
            </a:pPr>
            <a:r>
              <a:rPr lang="es-AR" dirty="0" err="1" smtClean="0"/>
              <a:t>Two-way</a:t>
            </a:r>
            <a:r>
              <a:rPr lang="es-AR" dirty="0" smtClean="0"/>
              <a:t> </a:t>
            </a:r>
            <a:r>
              <a:rPr lang="es-AR" dirty="0" err="1" smtClean="0"/>
              <a:t>binding</a:t>
            </a:r>
            <a:r>
              <a:rPr lang="es-AR" dirty="0" smtClean="0"/>
              <a:t>: ‘=‘</a:t>
            </a:r>
          </a:p>
          <a:p>
            <a:pPr marL="1144587" lvl="2" indent="-342900">
              <a:buFont typeface="Arial" pitchFamily="34" charset="0"/>
              <a:buChar char="•"/>
            </a:pPr>
            <a:r>
              <a:rPr lang="es-AR" dirty="0" smtClean="0"/>
              <a:t>Puntero a función: ‘&amp;’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AR" dirty="0" smtClean="0"/>
              <a:t>Indicamos que atributo en la invocación de la directiva se corresponde con la propiedad declarada. </a:t>
            </a:r>
            <a:r>
              <a:rPr lang="es-AR" dirty="0" smtClean="0"/>
              <a:t>Ejemplo: </a:t>
            </a:r>
            <a:r>
              <a:rPr lang="es-AR" dirty="0" err="1" smtClean="0"/>
              <a:t>scope</a:t>
            </a:r>
            <a:r>
              <a:rPr lang="es-AR" dirty="0" smtClean="0"/>
              <a:t>: { propiedad1: ‘@</a:t>
            </a:r>
            <a:r>
              <a:rPr lang="es-AR" dirty="0" err="1" smtClean="0"/>
              <a:t>nombreAtributo</a:t>
            </a:r>
            <a:r>
              <a:rPr lang="es-AR" dirty="0" smtClean="0"/>
              <a:t>’ }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AR" dirty="0" smtClean="0"/>
              <a:t>Si no se incluye el nombre del atributo, se asume q es el mismo nombre de la propiedad. </a:t>
            </a:r>
            <a:r>
              <a:rPr lang="es-AR" dirty="0" err="1" smtClean="0"/>
              <a:t>scope</a:t>
            </a:r>
            <a:r>
              <a:rPr lang="es-AR" dirty="0" smtClean="0"/>
              <a:t>: { </a:t>
            </a:r>
            <a:r>
              <a:rPr lang="es-AR" dirty="0" err="1" smtClean="0"/>
              <a:t>propiedadNueva</a:t>
            </a:r>
            <a:r>
              <a:rPr lang="es-AR" dirty="0" smtClean="0"/>
              <a:t> : ‘@’ } buscara su valor en un atributo </a:t>
            </a:r>
            <a:r>
              <a:rPr lang="es-AR" b="1" i="1" dirty="0" smtClean="0"/>
              <a:t>propiedad-nueva=‘valor’</a:t>
            </a:r>
            <a:endParaRPr lang="es-AR" b="1" i="1" dirty="0" smtClean="0"/>
          </a:p>
          <a:p>
            <a:pPr marL="342900" indent="-342900">
              <a:buFont typeface="Arial" pitchFamily="34" charset="0"/>
              <a:buChar char="•"/>
            </a:pPr>
            <a:endParaRPr lang="es-AR" i="1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s-AR" b="1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6831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05294"/>
            <a:ext cx="8686800" cy="393192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Ejemplo: Modificaremos el ejemplo anterior de suma y resta, pasando el valor inicial a un </a:t>
            </a:r>
            <a:r>
              <a:rPr lang="es-AR" dirty="0" err="1" smtClean="0"/>
              <a:t>scope</a:t>
            </a:r>
            <a:r>
              <a:rPr lang="es-AR" dirty="0" smtClean="0"/>
              <a:t> </a:t>
            </a:r>
            <a:r>
              <a:rPr lang="es-AR" dirty="0" err="1" smtClean="0"/>
              <a:t>isolado</a:t>
            </a:r>
            <a:r>
              <a:rPr lang="es-AR" dirty="0" smtClean="0"/>
              <a:t>. ‘</a:t>
            </a:r>
            <a:r>
              <a:rPr lang="es-AR" b="1" i="1" dirty="0" err="1" smtClean="0"/>
              <a:t>Examples</a:t>
            </a:r>
            <a:r>
              <a:rPr lang="es-AR" b="1" i="1" dirty="0" smtClean="0"/>
              <a:t>/</a:t>
            </a:r>
            <a:r>
              <a:rPr lang="es-AR" b="1" i="1" dirty="0" err="1" smtClean="0"/>
              <a:t>Directives</a:t>
            </a:r>
            <a:r>
              <a:rPr lang="es-AR" b="1" i="1" dirty="0" smtClean="0"/>
              <a:t>/sumaRestaIsolated.html’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Observación, si </a:t>
            </a:r>
            <a:r>
              <a:rPr lang="es-AR" dirty="0" err="1" smtClean="0"/>
              <a:t>seteamos</a:t>
            </a:r>
            <a:r>
              <a:rPr lang="es-AR" dirty="0" smtClean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AR" dirty="0" smtClean="0"/>
              <a:t>propiedad: ‘=‘ en </a:t>
            </a:r>
            <a:r>
              <a:rPr lang="es-AR" dirty="0" err="1" smtClean="0"/>
              <a:t>html</a:t>
            </a:r>
            <a:r>
              <a:rPr lang="es-AR" dirty="0" smtClean="0"/>
              <a:t> </a:t>
            </a:r>
            <a:r>
              <a:rPr lang="es-AR" dirty="0" err="1" smtClean="0"/>
              <a:t>sera</a:t>
            </a:r>
            <a:r>
              <a:rPr lang="es-AR" dirty="0" smtClean="0"/>
              <a:t>  propiedad=‘</a:t>
            </a:r>
            <a:r>
              <a:rPr lang="es-AR" dirty="0" err="1" smtClean="0"/>
              <a:t>controllerProperty</a:t>
            </a:r>
            <a:r>
              <a:rPr lang="es-AR" dirty="0" smtClean="0"/>
              <a:t>’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AR" dirty="0" smtClean="0"/>
              <a:t>propiedad: ‘@’ en </a:t>
            </a:r>
            <a:r>
              <a:rPr lang="es-AR" dirty="0" err="1" smtClean="0"/>
              <a:t>html</a:t>
            </a:r>
            <a:r>
              <a:rPr lang="es-AR" dirty="0" smtClean="0"/>
              <a:t> </a:t>
            </a:r>
            <a:r>
              <a:rPr lang="es-AR" dirty="0" err="1" smtClean="0"/>
              <a:t>sera</a:t>
            </a:r>
            <a:r>
              <a:rPr lang="es-AR" dirty="0" smtClean="0"/>
              <a:t> propiedad=‘{{</a:t>
            </a:r>
            <a:r>
              <a:rPr lang="es-AR" dirty="0" err="1" smtClean="0"/>
              <a:t>controllerProperty</a:t>
            </a:r>
            <a:r>
              <a:rPr lang="es-AR" dirty="0" smtClean="0"/>
              <a:t>}}’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AR" dirty="0" smtClean="0"/>
              <a:t>propiedad: ‘&amp;’ en </a:t>
            </a:r>
            <a:r>
              <a:rPr lang="es-AR" dirty="0" err="1" smtClean="0"/>
              <a:t>html</a:t>
            </a:r>
            <a:r>
              <a:rPr lang="es-AR" dirty="0" smtClean="0"/>
              <a:t> </a:t>
            </a:r>
            <a:r>
              <a:rPr lang="es-AR" dirty="0" err="1" smtClean="0"/>
              <a:t>sera</a:t>
            </a:r>
            <a:r>
              <a:rPr lang="es-AR" dirty="0" smtClean="0"/>
              <a:t> propiedad=‘</a:t>
            </a:r>
            <a:r>
              <a:rPr lang="es-AR" dirty="0" err="1" smtClean="0"/>
              <a:t>controllerMethod</a:t>
            </a:r>
            <a:r>
              <a:rPr lang="es-AR" dirty="0" smtClean="0"/>
              <a:t>(</a:t>
            </a:r>
            <a:r>
              <a:rPr lang="es-AR" dirty="0" err="1" smtClean="0"/>
              <a:t>params</a:t>
            </a:r>
            <a:r>
              <a:rPr lang="es-AR" dirty="0" smtClean="0"/>
              <a:t>)’</a:t>
            </a:r>
            <a:endParaRPr lang="es-A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Ejemplo: El método para restar será provisto por el </a:t>
            </a:r>
            <a:r>
              <a:rPr lang="es-AR" dirty="0" err="1" smtClean="0"/>
              <a:t>controller</a:t>
            </a:r>
            <a:r>
              <a:rPr lang="es-AR" dirty="0"/>
              <a:t>. ‘</a:t>
            </a:r>
            <a:r>
              <a:rPr lang="es-AR" b="1" i="1" dirty="0" err="1" smtClean="0"/>
              <a:t>Examples</a:t>
            </a:r>
            <a:r>
              <a:rPr lang="es-AR" b="1" i="1" dirty="0" smtClean="0"/>
              <a:t>/</a:t>
            </a:r>
            <a:r>
              <a:rPr lang="es-AR" b="1" i="1" dirty="0" err="1" smtClean="0"/>
              <a:t>Directives</a:t>
            </a:r>
            <a:r>
              <a:rPr lang="es-AR" b="1" i="1" dirty="0" smtClean="0"/>
              <a:t>/sumaRestaMethodBinding.html</a:t>
            </a:r>
            <a:r>
              <a:rPr lang="es-AR" b="1" i="1" dirty="0"/>
              <a:t>’</a:t>
            </a:r>
            <a:endParaRPr lang="es-A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s-AR" b="1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506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GL - Multiple Accents">
      <a:dk1>
        <a:sysClr val="windowText" lastClr="000000"/>
      </a:dk1>
      <a:lt1>
        <a:sysClr val="window" lastClr="FFFFFF"/>
      </a:lt1>
      <a:dk2>
        <a:srgbClr val="515254"/>
      </a:dk2>
      <a:lt2>
        <a:srgbClr val="E6E7E8"/>
      </a:lt2>
      <a:accent1>
        <a:srgbClr val="6D6E71"/>
      </a:accent1>
      <a:accent2>
        <a:srgbClr val="F37037"/>
      </a:accent2>
      <a:accent3>
        <a:srgbClr val="F15738"/>
      </a:accent3>
      <a:accent4>
        <a:srgbClr val="F6D50E"/>
      </a:accent4>
      <a:accent5>
        <a:srgbClr val="8DC63F"/>
      </a:accent5>
      <a:accent6>
        <a:srgbClr val="48C1C2"/>
      </a:accent6>
      <a:hlink>
        <a:srgbClr val="0000FF"/>
      </a:hlink>
      <a:folHlink>
        <a:srgbClr val="800080"/>
      </a:folHlink>
    </a:clrScheme>
    <a:fontScheme name="GL'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ody Slides - Large Font">
  <a:themeElements>
    <a:clrScheme name="GL - Multiple Accents">
      <a:dk1>
        <a:sysClr val="windowText" lastClr="000000"/>
      </a:dk1>
      <a:lt1>
        <a:sysClr val="window" lastClr="FFFFFF"/>
      </a:lt1>
      <a:dk2>
        <a:srgbClr val="515254"/>
      </a:dk2>
      <a:lt2>
        <a:srgbClr val="E6E7E8"/>
      </a:lt2>
      <a:accent1>
        <a:srgbClr val="6D6E71"/>
      </a:accent1>
      <a:accent2>
        <a:srgbClr val="F37037"/>
      </a:accent2>
      <a:accent3>
        <a:srgbClr val="F15738"/>
      </a:accent3>
      <a:accent4>
        <a:srgbClr val="F6D50E"/>
      </a:accent4>
      <a:accent5>
        <a:srgbClr val="8DC63F"/>
      </a:accent5>
      <a:accent6>
        <a:srgbClr val="48C1C2"/>
      </a:accent6>
      <a:hlink>
        <a:srgbClr val="0000FF"/>
      </a:hlink>
      <a:folHlink>
        <a:srgbClr val="800080"/>
      </a:folHlink>
    </a:clrScheme>
    <a:fontScheme name="GL'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Body Slides - Small Font">
  <a:themeElements>
    <a:clrScheme name="GL - Multiple Accents">
      <a:dk1>
        <a:sysClr val="windowText" lastClr="000000"/>
      </a:dk1>
      <a:lt1>
        <a:sysClr val="window" lastClr="FFFFFF"/>
      </a:lt1>
      <a:dk2>
        <a:srgbClr val="515254"/>
      </a:dk2>
      <a:lt2>
        <a:srgbClr val="E6E7E8"/>
      </a:lt2>
      <a:accent1>
        <a:srgbClr val="6D6E71"/>
      </a:accent1>
      <a:accent2>
        <a:srgbClr val="F37037"/>
      </a:accent2>
      <a:accent3>
        <a:srgbClr val="F15738"/>
      </a:accent3>
      <a:accent4>
        <a:srgbClr val="F6D50E"/>
      </a:accent4>
      <a:accent5>
        <a:srgbClr val="8DC63F"/>
      </a:accent5>
      <a:accent6>
        <a:srgbClr val="48C1C2"/>
      </a:accent6>
      <a:hlink>
        <a:srgbClr val="0000FF"/>
      </a:hlink>
      <a:folHlink>
        <a:srgbClr val="800080"/>
      </a:folHlink>
    </a:clrScheme>
    <a:fontScheme name="GL'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oolkit">
  <a:themeElements>
    <a:clrScheme name="GL - Multiple Accents">
      <a:dk1>
        <a:sysClr val="windowText" lastClr="000000"/>
      </a:dk1>
      <a:lt1>
        <a:sysClr val="window" lastClr="FFFFFF"/>
      </a:lt1>
      <a:dk2>
        <a:srgbClr val="515254"/>
      </a:dk2>
      <a:lt2>
        <a:srgbClr val="E6E7E8"/>
      </a:lt2>
      <a:accent1>
        <a:srgbClr val="6D6E71"/>
      </a:accent1>
      <a:accent2>
        <a:srgbClr val="F37037"/>
      </a:accent2>
      <a:accent3>
        <a:srgbClr val="F15738"/>
      </a:accent3>
      <a:accent4>
        <a:srgbClr val="F6D50E"/>
      </a:accent4>
      <a:accent5>
        <a:srgbClr val="8DC63F"/>
      </a:accent5>
      <a:accent6>
        <a:srgbClr val="48C1C2"/>
      </a:accent6>
      <a:hlink>
        <a:srgbClr val="0000FF"/>
      </a:hlink>
      <a:folHlink>
        <a:srgbClr val="800080"/>
      </a:folHlink>
    </a:clrScheme>
    <a:fontScheme name="GL'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7787</Words>
  <Application>Microsoft Office PowerPoint</Application>
  <PresentationFormat>Presentación en pantalla (16:9)</PresentationFormat>
  <Paragraphs>2132</Paragraphs>
  <Slides>114</Slides>
  <Notes>95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diapositiva</vt:lpstr>
      </vt:variant>
      <vt:variant>
        <vt:i4>114</vt:i4>
      </vt:variant>
    </vt:vector>
  </HeadingPairs>
  <TitlesOfParts>
    <vt:vector size="118" baseType="lpstr">
      <vt:lpstr>Cover Slides</vt:lpstr>
      <vt:lpstr>Body Slides - Large Font</vt:lpstr>
      <vt:lpstr>Body Slides - Small Font</vt:lpstr>
      <vt:lpstr>Toolkit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Resources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2012-09-19T19:15:52Z</dcterms:created>
  <dcterms:modified xsi:type="dcterms:W3CDTF">2013-12-09T17:48:34Z</dcterms:modified>
</cp:coreProperties>
</file>