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6" r:id="rId3"/>
    <p:sldId id="267" r:id="rId4"/>
    <p:sldId id="268" r:id="rId5"/>
    <p:sldId id="265" r:id="rId6"/>
    <p:sldId id="269" r:id="rId7"/>
    <p:sldId id="270" r:id="rId8"/>
    <p:sldId id="271" r:id="rId9"/>
    <p:sldId id="260" r:id="rId10"/>
    <p:sldId id="275" r:id="rId11"/>
    <p:sldId id="272" r:id="rId12"/>
    <p:sldId id="273" r:id="rId13"/>
    <p:sldId id="274" r:id="rId14"/>
    <p:sldId id="25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0080"/>
    <a:srgbClr val="4A9C3F"/>
    <a:srgbClr val="00FFF0"/>
    <a:srgbClr val="CE60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70"/>
    <p:restoredTop sz="94665"/>
  </p:normalViewPr>
  <p:slideViewPr>
    <p:cSldViewPr snapToGrid="0" snapToObjects="1">
      <p:cViewPr varScale="1">
        <p:scale>
          <a:sx n="108" d="100"/>
          <a:sy n="108" d="100"/>
        </p:scale>
        <p:origin x="43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B24C84-246D-403A-B52C-74025F27F774}" type="doc">
      <dgm:prSet loTypeId="urn:microsoft.com/office/officeart/2005/8/layout/hProcess9" loCatId="process" qsTypeId="urn:microsoft.com/office/officeart/2005/8/quickstyle/simple1" qsCatId="simple" csTypeId="urn:microsoft.com/office/officeart/2005/8/colors/accent1_2" csCatId="accent1" phldr="1"/>
      <dgm:spPr/>
    </dgm:pt>
    <dgm:pt modelId="{48CDF040-2634-41AE-A540-01D22319B8C0}">
      <dgm:prSet phldrT="[Text]"/>
      <dgm:spPr/>
      <dgm:t>
        <a:bodyPr/>
        <a:lstStyle/>
        <a:p>
          <a:r>
            <a:rPr lang="en-US" dirty="0"/>
            <a:t>Call APIs for nearby and detail search in Google</a:t>
          </a:r>
        </a:p>
      </dgm:t>
    </dgm:pt>
    <dgm:pt modelId="{881177C2-3538-46C0-A774-098D60DBDF9C}" type="parTrans" cxnId="{35A60502-1DDE-4A45-9384-5E773F2EF8E9}">
      <dgm:prSet/>
      <dgm:spPr/>
      <dgm:t>
        <a:bodyPr/>
        <a:lstStyle/>
        <a:p>
          <a:endParaRPr lang="en-US"/>
        </a:p>
      </dgm:t>
    </dgm:pt>
    <dgm:pt modelId="{C06E3095-17EF-4F69-BDCD-49216FE94B1A}" type="sibTrans" cxnId="{35A60502-1DDE-4A45-9384-5E773F2EF8E9}">
      <dgm:prSet/>
      <dgm:spPr/>
      <dgm:t>
        <a:bodyPr/>
        <a:lstStyle/>
        <a:p>
          <a:endParaRPr lang="en-US"/>
        </a:p>
      </dgm:t>
    </dgm:pt>
    <dgm:pt modelId="{07D19BAD-3B00-487A-9006-A9A85CF85F51}">
      <dgm:prSet phldrT="[Text]"/>
      <dgm:spPr/>
      <dgm:t>
        <a:bodyPr/>
        <a:lstStyle/>
        <a:p>
          <a:r>
            <a:rPr lang="en-US" dirty="0"/>
            <a:t>Build data frames and clean the data</a:t>
          </a:r>
        </a:p>
      </dgm:t>
    </dgm:pt>
    <dgm:pt modelId="{C8512DF4-B2B3-419D-80AE-61E7FCD76078}" type="parTrans" cxnId="{3C6FA7D5-0978-45E1-848B-E12010502C36}">
      <dgm:prSet/>
      <dgm:spPr/>
      <dgm:t>
        <a:bodyPr/>
        <a:lstStyle/>
        <a:p>
          <a:endParaRPr lang="en-US"/>
        </a:p>
      </dgm:t>
    </dgm:pt>
    <dgm:pt modelId="{BF2A27AD-0549-43E0-96A1-50AFF67AE002}" type="sibTrans" cxnId="{3C6FA7D5-0978-45E1-848B-E12010502C36}">
      <dgm:prSet/>
      <dgm:spPr/>
      <dgm:t>
        <a:bodyPr/>
        <a:lstStyle/>
        <a:p>
          <a:endParaRPr lang="en-US"/>
        </a:p>
      </dgm:t>
    </dgm:pt>
    <dgm:pt modelId="{FC864E24-F43C-40EC-BE38-541C6AA331FC}">
      <dgm:prSet phldrT="[Text]"/>
      <dgm:spPr/>
      <dgm:t>
        <a:bodyPr/>
        <a:lstStyle/>
        <a:p>
          <a:r>
            <a:rPr lang="en-US" dirty="0"/>
            <a:t>Merge the two frames</a:t>
          </a:r>
        </a:p>
      </dgm:t>
    </dgm:pt>
    <dgm:pt modelId="{DD9D78D0-3E8C-4B62-AD98-8BD9F524F5E2}" type="parTrans" cxnId="{B7129991-AD4B-4D29-AF01-02110494E291}">
      <dgm:prSet/>
      <dgm:spPr/>
      <dgm:t>
        <a:bodyPr/>
        <a:lstStyle/>
        <a:p>
          <a:endParaRPr lang="en-US"/>
        </a:p>
      </dgm:t>
    </dgm:pt>
    <dgm:pt modelId="{908678CA-8828-4782-9B74-E6AB2A6A5EDE}" type="sibTrans" cxnId="{B7129991-AD4B-4D29-AF01-02110494E291}">
      <dgm:prSet/>
      <dgm:spPr/>
      <dgm:t>
        <a:bodyPr/>
        <a:lstStyle/>
        <a:p>
          <a:endParaRPr lang="en-US"/>
        </a:p>
      </dgm:t>
    </dgm:pt>
    <dgm:pt modelId="{8ED6EFF9-D883-41A1-9F02-6EC9F2DCEEEB}" type="pres">
      <dgm:prSet presAssocID="{19B24C84-246D-403A-B52C-74025F27F774}" presName="CompostProcess" presStyleCnt="0">
        <dgm:presLayoutVars>
          <dgm:dir/>
          <dgm:resizeHandles val="exact"/>
        </dgm:presLayoutVars>
      </dgm:prSet>
      <dgm:spPr/>
    </dgm:pt>
    <dgm:pt modelId="{38A85774-BE83-4F86-9BF3-2D9F41628C89}" type="pres">
      <dgm:prSet presAssocID="{19B24C84-246D-403A-B52C-74025F27F774}" presName="arrow" presStyleLbl="bgShp" presStyleIdx="0" presStyleCnt="1"/>
      <dgm:spPr/>
    </dgm:pt>
    <dgm:pt modelId="{2C026D56-DD3C-4586-AC87-0E02B7AEAC41}" type="pres">
      <dgm:prSet presAssocID="{19B24C84-246D-403A-B52C-74025F27F774}" presName="linearProcess" presStyleCnt="0"/>
      <dgm:spPr/>
    </dgm:pt>
    <dgm:pt modelId="{26CA1B7B-75C0-4038-9045-84282A8740F8}" type="pres">
      <dgm:prSet presAssocID="{48CDF040-2634-41AE-A540-01D22319B8C0}" presName="textNode" presStyleLbl="node1" presStyleIdx="0" presStyleCnt="3">
        <dgm:presLayoutVars>
          <dgm:bulletEnabled val="1"/>
        </dgm:presLayoutVars>
      </dgm:prSet>
      <dgm:spPr/>
    </dgm:pt>
    <dgm:pt modelId="{E14D3E8A-B250-4F45-9DEA-4497A35947EA}" type="pres">
      <dgm:prSet presAssocID="{C06E3095-17EF-4F69-BDCD-49216FE94B1A}" presName="sibTrans" presStyleCnt="0"/>
      <dgm:spPr/>
    </dgm:pt>
    <dgm:pt modelId="{83D57A66-4FD2-44CA-A366-4E49601C066D}" type="pres">
      <dgm:prSet presAssocID="{07D19BAD-3B00-487A-9006-A9A85CF85F51}" presName="textNode" presStyleLbl="node1" presStyleIdx="1" presStyleCnt="3">
        <dgm:presLayoutVars>
          <dgm:bulletEnabled val="1"/>
        </dgm:presLayoutVars>
      </dgm:prSet>
      <dgm:spPr/>
    </dgm:pt>
    <dgm:pt modelId="{9A730446-823A-40A7-8EE9-9C825261E0D5}" type="pres">
      <dgm:prSet presAssocID="{BF2A27AD-0549-43E0-96A1-50AFF67AE002}" presName="sibTrans" presStyleCnt="0"/>
      <dgm:spPr/>
    </dgm:pt>
    <dgm:pt modelId="{672C8E88-B198-41DB-BA6D-77A0A7BDB783}" type="pres">
      <dgm:prSet presAssocID="{FC864E24-F43C-40EC-BE38-541C6AA331FC}" presName="textNode" presStyleLbl="node1" presStyleIdx="2" presStyleCnt="3">
        <dgm:presLayoutVars>
          <dgm:bulletEnabled val="1"/>
        </dgm:presLayoutVars>
      </dgm:prSet>
      <dgm:spPr/>
    </dgm:pt>
  </dgm:ptLst>
  <dgm:cxnLst>
    <dgm:cxn modelId="{35A60502-1DDE-4A45-9384-5E773F2EF8E9}" srcId="{19B24C84-246D-403A-B52C-74025F27F774}" destId="{48CDF040-2634-41AE-A540-01D22319B8C0}" srcOrd="0" destOrd="0" parTransId="{881177C2-3538-46C0-A774-098D60DBDF9C}" sibTransId="{C06E3095-17EF-4F69-BDCD-49216FE94B1A}"/>
    <dgm:cxn modelId="{0B4F6B22-20F0-4E4B-B48B-BE144787A776}" type="presOf" srcId="{48CDF040-2634-41AE-A540-01D22319B8C0}" destId="{26CA1B7B-75C0-4038-9045-84282A8740F8}" srcOrd="0" destOrd="0" presId="urn:microsoft.com/office/officeart/2005/8/layout/hProcess9"/>
    <dgm:cxn modelId="{23AE0A4A-C467-49E0-9B06-0E3064168B63}" type="presOf" srcId="{FC864E24-F43C-40EC-BE38-541C6AA331FC}" destId="{672C8E88-B198-41DB-BA6D-77A0A7BDB783}" srcOrd="0" destOrd="0" presId="urn:microsoft.com/office/officeart/2005/8/layout/hProcess9"/>
    <dgm:cxn modelId="{C24B1182-60CA-4F21-A5D4-798ECEC9743F}" type="presOf" srcId="{07D19BAD-3B00-487A-9006-A9A85CF85F51}" destId="{83D57A66-4FD2-44CA-A366-4E49601C066D}" srcOrd="0" destOrd="0" presId="urn:microsoft.com/office/officeart/2005/8/layout/hProcess9"/>
    <dgm:cxn modelId="{B7129991-AD4B-4D29-AF01-02110494E291}" srcId="{19B24C84-246D-403A-B52C-74025F27F774}" destId="{FC864E24-F43C-40EC-BE38-541C6AA331FC}" srcOrd="2" destOrd="0" parTransId="{DD9D78D0-3E8C-4B62-AD98-8BD9F524F5E2}" sibTransId="{908678CA-8828-4782-9B74-E6AB2A6A5EDE}"/>
    <dgm:cxn modelId="{3C6FA7D5-0978-45E1-848B-E12010502C36}" srcId="{19B24C84-246D-403A-B52C-74025F27F774}" destId="{07D19BAD-3B00-487A-9006-A9A85CF85F51}" srcOrd="1" destOrd="0" parTransId="{C8512DF4-B2B3-419D-80AE-61E7FCD76078}" sibTransId="{BF2A27AD-0549-43E0-96A1-50AFF67AE002}"/>
    <dgm:cxn modelId="{325E93DF-4AE4-428F-9928-B573C5F8D235}" type="presOf" srcId="{19B24C84-246D-403A-B52C-74025F27F774}" destId="{8ED6EFF9-D883-41A1-9F02-6EC9F2DCEEEB}" srcOrd="0" destOrd="0" presId="urn:microsoft.com/office/officeart/2005/8/layout/hProcess9"/>
    <dgm:cxn modelId="{304F81C4-5292-4C99-9901-5B1F28CEC747}" type="presParOf" srcId="{8ED6EFF9-D883-41A1-9F02-6EC9F2DCEEEB}" destId="{38A85774-BE83-4F86-9BF3-2D9F41628C89}" srcOrd="0" destOrd="0" presId="urn:microsoft.com/office/officeart/2005/8/layout/hProcess9"/>
    <dgm:cxn modelId="{5D08B0A9-7B2C-45E9-B2CB-760A58B9431C}" type="presParOf" srcId="{8ED6EFF9-D883-41A1-9F02-6EC9F2DCEEEB}" destId="{2C026D56-DD3C-4586-AC87-0E02B7AEAC41}" srcOrd="1" destOrd="0" presId="urn:microsoft.com/office/officeart/2005/8/layout/hProcess9"/>
    <dgm:cxn modelId="{9EBB4790-9DF3-4E8B-B957-6C707A96F42C}" type="presParOf" srcId="{2C026D56-DD3C-4586-AC87-0E02B7AEAC41}" destId="{26CA1B7B-75C0-4038-9045-84282A8740F8}" srcOrd="0" destOrd="0" presId="urn:microsoft.com/office/officeart/2005/8/layout/hProcess9"/>
    <dgm:cxn modelId="{49C7D2DC-7F49-4EAF-B871-9FB62A804934}" type="presParOf" srcId="{2C026D56-DD3C-4586-AC87-0E02B7AEAC41}" destId="{E14D3E8A-B250-4F45-9DEA-4497A35947EA}" srcOrd="1" destOrd="0" presId="urn:microsoft.com/office/officeart/2005/8/layout/hProcess9"/>
    <dgm:cxn modelId="{B1E84745-53B2-4780-B9D4-9E3BFFD0B296}" type="presParOf" srcId="{2C026D56-DD3C-4586-AC87-0E02B7AEAC41}" destId="{83D57A66-4FD2-44CA-A366-4E49601C066D}" srcOrd="2" destOrd="0" presId="urn:microsoft.com/office/officeart/2005/8/layout/hProcess9"/>
    <dgm:cxn modelId="{644751BC-E47A-4125-97B0-1F7A4DCB3513}" type="presParOf" srcId="{2C026D56-DD3C-4586-AC87-0E02B7AEAC41}" destId="{9A730446-823A-40A7-8EE9-9C825261E0D5}" srcOrd="3" destOrd="0" presId="urn:microsoft.com/office/officeart/2005/8/layout/hProcess9"/>
    <dgm:cxn modelId="{3C80651F-AD07-4EF6-BA34-5DC4AA5037D9}" type="presParOf" srcId="{2C026D56-DD3C-4586-AC87-0E02B7AEAC41}" destId="{672C8E88-B198-41DB-BA6D-77A0A7BDB783}"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A85774-BE83-4F86-9BF3-2D9F41628C89}">
      <dsp:nvSpPr>
        <dsp:cNvPr id="0" name=""/>
        <dsp:cNvSpPr/>
      </dsp:nvSpPr>
      <dsp:spPr>
        <a:xfrm>
          <a:off x="609599" y="0"/>
          <a:ext cx="6908800" cy="1831945"/>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CA1B7B-75C0-4038-9045-84282A8740F8}">
      <dsp:nvSpPr>
        <dsp:cNvPr id="0" name=""/>
        <dsp:cNvSpPr/>
      </dsp:nvSpPr>
      <dsp:spPr>
        <a:xfrm>
          <a:off x="275431" y="549583"/>
          <a:ext cx="2438400" cy="73277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Call APIs for nearby and detail search in Google</a:t>
          </a:r>
        </a:p>
      </dsp:txBody>
      <dsp:txXfrm>
        <a:off x="311202" y="585354"/>
        <a:ext cx="2366858" cy="661236"/>
      </dsp:txXfrm>
    </dsp:sp>
    <dsp:sp modelId="{83D57A66-4FD2-44CA-A366-4E49601C066D}">
      <dsp:nvSpPr>
        <dsp:cNvPr id="0" name=""/>
        <dsp:cNvSpPr/>
      </dsp:nvSpPr>
      <dsp:spPr>
        <a:xfrm>
          <a:off x="2844799" y="549583"/>
          <a:ext cx="2438400" cy="73277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Build data frames and clean the data</a:t>
          </a:r>
        </a:p>
      </dsp:txBody>
      <dsp:txXfrm>
        <a:off x="2880570" y="585354"/>
        <a:ext cx="2366858" cy="661236"/>
      </dsp:txXfrm>
    </dsp:sp>
    <dsp:sp modelId="{672C8E88-B198-41DB-BA6D-77A0A7BDB783}">
      <dsp:nvSpPr>
        <dsp:cNvPr id="0" name=""/>
        <dsp:cNvSpPr/>
      </dsp:nvSpPr>
      <dsp:spPr>
        <a:xfrm>
          <a:off x="5414168" y="549583"/>
          <a:ext cx="2438400" cy="73277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Merge the two frames</a:t>
          </a:r>
        </a:p>
      </dsp:txBody>
      <dsp:txXfrm>
        <a:off x="5449939" y="585354"/>
        <a:ext cx="2366858" cy="66123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3E2D4-4ECE-BE4B-A5AB-8302A1D174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57FE1B-5AE7-3443-902A-143D6109D7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B386EF0-8574-6C4F-9B63-FFFC593EF33C}"/>
              </a:ext>
            </a:extLst>
          </p:cNvPr>
          <p:cNvSpPr>
            <a:spLocks noGrp="1"/>
          </p:cNvSpPr>
          <p:nvPr>
            <p:ph type="dt" sz="half" idx="10"/>
          </p:nvPr>
        </p:nvSpPr>
        <p:spPr/>
        <p:txBody>
          <a:bodyPr/>
          <a:lstStyle/>
          <a:p>
            <a:fld id="{AC27B7B1-29B9-DC4A-BABE-259D74EB87B0}" type="datetimeFigureOut">
              <a:rPr lang="en-US" smtClean="0"/>
              <a:t>3/28/2019</a:t>
            </a:fld>
            <a:endParaRPr lang="en-US"/>
          </a:p>
        </p:txBody>
      </p:sp>
      <p:sp>
        <p:nvSpPr>
          <p:cNvPr id="5" name="Footer Placeholder 4">
            <a:extLst>
              <a:ext uri="{FF2B5EF4-FFF2-40B4-BE49-F238E27FC236}">
                <a16:creationId xmlns:a16="http://schemas.microsoft.com/office/drawing/2014/main" id="{74A79E55-5989-0348-845A-3E110A39D1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677327-9F90-554E-B3BF-64504CB6B5A3}"/>
              </a:ext>
            </a:extLst>
          </p:cNvPr>
          <p:cNvSpPr>
            <a:spLocks noGrp="1"/>
          </p:cNvSpPr>
          <p:nvPr>
            <p:ph type="sldNum" sz="quarter" idx="12"/>
          </p:nvPr>
        </p:nvSpPr>
        <p:spPr/>
        <p:txBody>
          <a:bodyPr/>
          <a:lstStyle/>
          <a:p>
            <a:fld id="{25B24725-D48C-FD45-A17E-1FE4C7CAC979}" type="slidenum">
              <a:rPr lang="en-US" smtClean="0"/>
              <a:t>‹#›</a:t>
            </a:fld>
            <a:endParaRPr lang="en-US"/>
          </a:p>
        </p:txBody>
      </p:sp>
    </p:spTree>
    <p:extLst>
      <p:ext uri="{BB962C8B-B14F-4D97-AF65-F5344CB8AC3E}">
        <p14:creationId xmlns:p14="http://schemas.microsoft.com/office/powerpoint/2010/main" val="3022632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C0C3C-4AF2-AE48-94D5-CA3503C0823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BDE1D3-3432-7B47-9A58-7339BA9F3B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9633F6-2E3A-ED40-83BB-4FB2D15414AD}"/>
              </a:ext>
            </a:extLst>
          </p:cNvPr>
          <p:cNvSpPr>
            <a:spLocks noGrp="1"/>
          </p:cNvSpPr>
          <p:nvPr>
            <p:ph type="dt" sz="half" idx="10"/>
          </p:nvPr>
        </p:nvSpPr>
        <p:spPr/>
        <p:txBody>
          <a:bodyPr/>
          <a:lstStyle/>
          <a:p>
            <a:fld id="{AC27B7B1-29B9-DC4A-BABE-259D74EB87B0}" type="datetimeFigureOut">
              <a:rPr lang="en-US" smtClean="0"/>
              <a:t>3/28/2019</a:t>
            </a:fld>
            <a:endParaRPr lang="en-US"/>
          </a:p>
        </p:txBody>
      </p:sp>
      <p:sp>
        <p:nvSpPr>
          <p:cNvPr id="5" name="Footer Placeholder 4">
            <a:extLst>
              <a:ext uri="{FF2B5EF4-FFF2-40B4-BE49-F238E27FC236}">
                <a16:creationId xmlns:a16="http://schemas.microsoft.com/office/drawing/2014/main" id="{125108F5-268C-4640-B3EC-32532F560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116CAE-778C-8E4C-890A-BC74C6EF2AD9}"/>
              </a:ext>
            </a:extLst>
          </p:cNvPr>
          <p:cNvSpPr>
            <a:spLocks noGrp="1"/>
          </p:cNvSpPr>
          <p:nvPr>
            <p:ph type="sldNum" sz="quarter" idx="12"/>
          </p:nvPr>
        </p:nvSpPr>
        <p:spPr/>
        <p:txBody>
          <a:bodyPr/>
          <a:lstStyle/>
          <a:p>
            <a:fld id="{25B24725-D48C-FD45-A17E-1FE4C7CAC979}" type="slidenum">
              <a:rPr lang="en-US" smtClean="0"/>
              <a:t>‹#›</a:t>
            </a:fld>
            <a:endParaRPr lang="en-US"/>
          </a:p>
        </p:txBody>
      </p:sp>
    </p:spTree>
    <p:extLst>
      <p:ext uri="{BB962C8B-B14F-4D97-AF65-F5344CB8AC3E}">
        <p14:creationId xmlns:p14="http://schemas.microsoft.com/office/powerpoint/2010/main" val="2530832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BD4F10-5E1B-6A4A-9904-5429741B31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2FDC0C-767B-4847-A270-098157D2E1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C333AA-6766-5244-B23E-EE838FC96483}"/>
              </a:ext>
            </a:extLst>
          </p:cNvPr>
          <p:cNvSpPr>
            <a:spLocks noGrp="1"/>
          </p:cNvSpPr>
          <p:nvPr>
            <p:ph type="dt" sz="half" idx="10"/>
          </p:nvPr>
        </p:nvSpPr>
        <p:spPr/>
        <p:txBody>
          <a:bodyPr/>
          <a:lstStyle/>
          <a:p>
            <a:fld id="{AC27B7B1-29B9-DC4A-BABE-259D74EB87B0}" type="datetimeFigureOut">
              <a:rPr lang="en-US" smtClean="0"/>
              <a:t>3/28/2019</a:t>
            </a:fld>
            <a:endParaRPr lang="en-US"/>
          </a:p>
        </p:txBody>
      </p:sp>
      <p:sp>
        <p:nvSpPr>
          <p:cNvPr id="5" name="Footer Placeholder 4">
            <a:extLst>
              <a:ext uri="{FF2B5EF4-FFF2-40B4-BE49-F238E27FC236}">
                <a16:creationId xmlns:a16="http://schemas.microsoft.com/office/drawing/2014/main" id="{D3DCA85B-75A5-AB48-9569-C47CFACFFF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F8CD81-5E98-CA4E-AE36-29BA0E01E689}"/>
              </a:ext>
            </a:extLst>
          </p:cNvPr>
          <p:cNvSpPr>
            <a:spLocks noGrp="1"/>
          </p:cNvSpPr>
          <p:nvPr>
            <p:ph type="sldNum" sz="quarter" idx="12"/>
          </p:nvPr>
        </p:nvSpPr>
        <p:spPr/>
        <p:txBody>
          <a:bodyPr/>
          <a:lstStyle/>
          <a:p>
            <a:fld id="{25B24725-D48C-FD45-A17E-1FE4C7CAC979}" type="slidenum">
              <a:rPr lang="en-US" smtClean="0"/>
              <a:t>‹#›</a:t>
            </a:fld>
            <a:endParaRPr lang="en-US"/>
          </a:p>
        </p:txBody>
      </p:sp>
    </p:spTree>
    <p:extLst>
      <p:ext uri="{BB962C8B-B14F-4D97-AF65-F5344CB8AC3E}">
        <p14:creationId xmlns:p14="http://schemas.microsoft.com/office/powerpoint/2010/main" val="890244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19CEE-731C-7C41-A4B6-E070FDE708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BBD8B9-AC52-0D4C-9E80-4B7988A247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C1F7C1-51BC-3B4A-9DA6-3672831F06B9}"/>
              </a:ext>
            </a:extLst>
          </p:cNvPr>
          <p:cNvSpPr>
            <a:spLocks noGrp="1"/>
          </p:cNvSpPr>
          <p:nvPr>
            <p:ph type="dt" sz="half" idx="10"/>
          </p:nvPr>
        </p:nvSpPr>
        <p:spPr/>
        <p:txBody>
          <a:bodyPr/>
          <a:lstStyle/>
          <a:p>
            <a:fld id="{AC27B7B1-29B9-DC4A-BABE-259D74EB87B0}" type="datetimeFigureOut">
              <a:rPr lang="en-US" smtClean="0"/>
              <a:t>3/28/2019</a:t>
            </a:fld>
            <a:endParaRPr lang="en-US"/>
          </a:p>
        </p:txBody>
      </p:sp>
      <p:sp>
        <p:nvSpPr>
          <p:cNvPr id="5" name="Footer Placeholder 4">
            <a:extLst>
              <a:ext uri="{FF2B5EF4-FFF2-40B4-BE49-F238E27FC236}">
                <a16:creationId xmlns:a16="http://schemas.microsoft.com/office/drawing/2014/main" id="{1A5EEA13-BE8E-1D4F-96DE-F7FEF1D5C9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75D771-68CC-634B-A118-CC8C18783BA0}"/>
              </a:ext>
            </a:extLst>
          </p:cNvPr>
          <p:cNvSpPr>
            <a:spLocks noGrp="1"/>
          </p:cNvSpPr>
          <p:nvPr>
            <p:ph type="sldNum" sz="quarter" idx="12"/>
          </p:nvPr>
        </p:nvSpPr>
        <p:spPr/>
        <p:txBody>
          <a:bodyPr/>
          <a:lstStyle/>
          <a:p>
            <a:fld id="{25B24725-D48C-FD45-A17E-1FE4C7CAC979}" type="slidenum">
              <a:rPr lang="en-US" smtClean="0"/>
              <a:t>‹#›</a:t>
            </a:fld>
            <a:endParaRPr lang="en-US"/>
          </a:p>
        </p:txBody>
      </p:sp>
    </p:spTree>
    <p:extLst>
      <p:ext uri="{BB962C8B-B14F-4D97-AF65-F5344CB8AC3E}">
        <p14:creationId xmlns:p14="http://schemas.microsoft.com/office/powerpoint/2010/main" val="2061939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725F0-B96F-DD40-8E8E-A116A83C0B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C2A4ED-09B4-1041-BEA1-7E2EFF33B3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E309F-D092-B948-BA5D-A445FAFDDE2E}"/>
              </a:ext>
            </a:extLst>
          </p:cNvPr>
          <p:cNvSpPr>
            <a:spLocks noGrp="1"/>
          </p:cNvSpPr>
          <p:nvPr>
            <p:ph type="dt" sz="half" idx="10"/>
          </p:nvPr>
        </p:nvSpPr>
        <p:spPr/>
        <p:txBody>
          <a:bodyPr/>
          <a:lstStyle/>
          <a:p>
            <a:fld id="{AC27B7B1-29B9-DC4A-BABE-259D74EB87B0}" type="datetimeFigureOut">
              <a:rPr lang="en-US" smtClean="0"/>
              <a:t>3/28/2019</a:t>
            </a:fld>
            <a:endParaRPr lang="en-US"/>
          </a:p>
        </p:txBody>
      </p:sp>
      <p:sp>
        <p:nvSpPr>
          <p:cNvPr id="5" name="Footer Placeholder 4">
            <a:extLst>
              <a:ext uri="{FF2B5EF4-FFF2-40B4-BE49-F238E27FC236}">
                <a16:creationId xmlns:a16="http://schemas.microsoft.com/office/drawing/2014/main" id="{68952E09-8DD1-8245-8B42-63DD6E626C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11D8E3-9307-F749-8986-7523241AF972}"/>
              </a:ext>
            </a:extLst>
          </p:cNvPr>
          <p:cNvSpPr>
            <a:spLocks noGrp="1"/>
          </p:cNvSpPr>
          <p:nvPr>
            <p:ph type="sldNum" sz="quarter" idx="12"/>
          </p:nvPr>
        </p:nvSpPr>
        <p:spPr/>
        <p:txBody>
          <a:bodyPr/>
          <a:lstStyle/>
          <a:p>
            <a:fld id="{25B24725-D48C-FD45-A17E-1FE4C7CAC979}" type="slidenum">
              <a:rPr lang="en-US" smtClean="0"/>
              <a:t>‹#›</a:t>
            </a:fld>
            <a:endParaRPr lang="en-US"/>
          </a:p>
        </p:txBody>
      </p:sp>
    </p:spTree>
    <p:extLst>
      <p:ext uri="{BB962C8B-B14F-4D97-AF65-F5344CB8AC3E}">
        <p14:creationId xmlns:p14="http://schemas.microsoft.com/office/powerpoint/2010/main" val="2049173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4E84F-4CC1-9F4B-A68B-F3BC6FE72B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8769A6-D2B0-7343-AC80-53C09685A5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D26C828-BBF0-7446-9814-0703721C7A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076775-767C-0D4E-A272-0E88F46195BD}"/>
              </a:ext>
            </a:extLst>
          </p:cNvPr>
          <p:cNvSpPr>
            <a:spLocks noGrp="1"/>
          </p:cNvSpPr>
          <p:nvPr>
            <p:ph type="dt" sz="half" idx="10"/>
          </p:nvPr>
        </p:nvSpPr>
        <p:spPr/>
        <p:txBody>
          <a:bodyPr/>
          <a:lstStyle/>
          <a:p>
            <a:fld id="{AC27B7B1-29B9-DC4A-BABE-259D74EB87B0}" type="datetimeFigureOut">
              <a:rPr lang="en-US" smtClean="0"/>
              <a:t>3/28/2019</a:t>
            </a:fld>
            <a:endParaRPr lang="en-US"/>
          </a:p>
        </p:txBody>
      </p:sp>
      <p:sp>
        <p:nvSpPr>
          <p:cNvPr id="6" name="Footer Placeholder 5">
            <a:extLst>
              <a:ext uri="{FF2B5EF4-FFF2-40B4-BE49-F238E27FC236}">
                <a16:creationId xmlns:a16="http://schemas.microsoft.com/office/drawing/2014/main" id="{5E856547-84B2-5744-AB04-56CC883EBA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85AF1D-ADC6-0948-9663-4CC1D86FA044}"/>
              </a:ext>
            </a:extLst>
          </p:cNvPr>
          <p:cNvSpPr>
            <a:spLocks noGrp="1"/>
          </p:cNvSpPr>
          <p:nvPr>
            <p:ph type="sldNum" sz="quarter" idx="12"/>
          </p:nvPr>
        </p:nvSpPr>
        <p:spPr/>
        <p:txBody>
          <a:bodyPr/>
          <a:lstStyle/>
          <a:p>
            <a:fld id="{25B24725-D48C-FD45-A17E-1FE4C7CAC979}" type="slidenum">
              <a:rPr lang="en-US" smtClean="0"/>
              <a:t>‹#›</a:t>
            </a:fld>
            <a:endParaRPr lang="en-US"/>
          </a:p>
        </p:txBody>
      </p:sp>
    </p:spTree>
    <p:extLst>
      <p:ext uri="{BB962C8B-B14F-4D97-AF65-F5344CB8AC3E}">
        <p14:creationId xmlns:p14="http://schemas.microsoft.com/office/powerpoint/2010/main" val="2022519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57643-4E18-3C41-9DB1-15E982ED24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9D497E-D4B5-3D4F-921B-0FD03B3FA2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5DDFD2-A84E-144A-BC6C-2B078347E1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378540F-CAF4-5645-8536-F43CE9BD8A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05BC90-206D-2743-BD2D-87CFBE6E6C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DED80D8-4366-5748-997A-16FCDFD4EDD1}"/>
              </a:ext>
            </a:extLst>
          </p:cNvPr>
          <p:cNvSpPr>
            <a:spLocks noGrp="1"/>
          </p:cNvSpPr>
          <p:nvPr>
            <p:ph type="dt" sz="half" idx="10"/>
          </p:nvPr>
        </p:nvSpPr>
        <p:spPr/>
        <p:txBody>
          <a:bodyPr/>
          <a:lstStyle/>
          <a:p>
            <a:fld id="{AC27B7B1-29B9-DC4A-BABE-259D74EB87B0}" type="datetimeFigureOut">
              <a:rPr lang="en-US" smtClean="0"/>
              <a:t>3/28/2019</a:t>
            </a:fld>
            <a:endParaRPr lang="en-US"/>
          </a:p>
        </p:txBody>
      </p:sp>
      <p:sp>
        <p:nvSpPr>
          <p:cNvPr id="8" name="Footer Placeholder 7">
            <a:extLst>
              <a:ext uri="{FF2B5EF4-FFF2-40B4-BE49-F238E27FC236}">
                <a16:creationId xmlns:a16="http://schemas.microsoft.com/office/drawing/2014/main" id="{E83B5368-D49B-5546-9120-9067818F20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EBB26F-876E-3048-9939-2C3E821ABB94}"/>
              </a:ext>
            </a:extLst>
          </p:cNvPr>
          <p:cNvSpPr>
            <a:spLocks noGrp="1"/>
          </p:cNvSpPr>
          <p:nvPr>
            <p:ph type="sldNum" sz="quarter" idx="12"/>
          </p:nvPr>
        </p:nvSpPr>
        <p:spPr/>
        <p:txBody>
          <a:bodyPr/>
          <a:lstStyle/>
          <a:p>
            <a:fld id="{25B24725-D48C-FD45-A17E-1FE4C7CAC979}" type="slidenum">
              <a:rPr lang="en-US" smtClean="0"/>
              <a:t>‹#›</a:t>
            </a:fld>
            <a:endParaRPr lang="en-US"/>
          </a:p>
        </p:txBody>
      </p:sp>
    </p:spTree>
    <p:extLst>
      <p:ext uri="{BB962C8B-B14F-4D97-AF65-F5344CB8AC3E}">
        <p14:creationId xmlns:p14="http://schemas.microsoft.com/office/powerpoint/2010/main" val="262449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850FC-137C-BD47-83DF-899E469DB3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F3E428-4B43-CC4A-9F8E-06D43E798FC0}"/>
              </a:ext>
            </a:extLst>
          </p:cNvPr>
          <p:cNvSpPr>
            <a:spLocks noGrp="1"/>
          </p:cNvSpPr>
          <p:nvPr>
            <p:ph type="dt" sz="half" idx="10"/>
          </p:nvPr>
        </p:nvSpPr>
        <p:spPr/>
        <p:txBody>
          <a:bodyPr/>
          <a:lstStyle/>
          <a:p>
            <a:fld id="{AC27B7B1-29B9-DC4A-BABE-259D74EB87B0}" type="datetimeFigureOut">
              <a:rPr lang="en-US" smtClean="0"/>
              <a:t>3/28/2019</a:t>
            </a:fld>
            <a:endParaRPr lang="en-US"/>
          </a:p>
        </p:txBody>
      </p:sp>
      <p:sp>
        <p:nvSpPr>
          <p:cNvPr id="4" name="Footer Placeholder 3">
            <a:extLst>
              <a:ext uri="{FF2B5EF4-FFF2-40B4-BE49-F238E27FC236}">
                <a16:creationId xmlns:a16="http://schemas.microsoft.com/office/drawing/2014/main" id="{B0B42668-6838-F848-8D0B-5C760F0D13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EA9BD4-C53E-AA47-A8E4-4E49418ADBE1}"/>
              </a:ext>
            </a:extLst>
          </p:cNvPr>
          <p:cNvSpPr>
            <a:spLocks noGrp="1"/>
          </p:cNvSpPr>
          <p:nvPr>
            <p:ph type="sldNum" sz="quarter" idx="12"/>
          </p:nvPr>
        </p:nvSpPr>
        <p:spPr/>
        <p:txBody>
          <a:bodyPr/>
          <a:lstStyle/>
          <a:p>
            <a:fld id="{25B24725-D48C-FD45-A17E-1FE4C7CAC979}" type="slidenum">
              <a:rPr lang="en-US" smtClean="0"/>
              <a:t>‹#›</a:t>
            </a:fld>
            <a:endParaRPr lang="en-US"/>
          </a:p>
        </p:txBody>
      </p:sp>
    </p:spTree>
    <p:extLst>
      <p:ext uri="{BB962C8B-B14F-4D97-AF65-F5344CB8AC3E}">
        <p14:creationId xmlns:p14="http://schemas.microsoft.com/office/powerpoint/2010/main" val="968683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D1F82E-8073-B148-997B-62C87E7C1CE9}"/>
              </a:ext>
            </a:extLst>
          </p:cNvPr>
          <p:cNvSpPr>
            <a:spLocks noGrp="1"/>
          </p:cNvSpPr>
          <p:nvPr>
            <p:ph type="dt" sz="half" idx="10"/>
          </p:nvPr>
        </p:nvSpPr>
        <p:spPr/>
        <p:txBody>
          <a:bodyPr/>
          <a:lstStyle/>
          <a:p>
            <a:fld id="{AC27B7B1-29B9-DC4A-BABE-259D74EB87B0}" type="datetimeFigureOut">
              <a:rPr lang="en-US" smtClean="0"/>
              <a:t>3/28/2019</a:t>
            </a:fld>
            <a:endParaRPr lang="en-US"/>
          </a:p>
        </p:txBody>
      </p:sp>
      <p:sp>
        <p:nvSpPr>
          <p:cNvPr id="3" name="Footer Placeholder 2">
            <a:extLst>
              <a:ext uri="{FF2B5EF4-FFF2-40B4-BE49-F238E27FC236}">
                <a16:creationId xmlns:a16="http://schemas.microsoft.com/office/drawing/2014/main" id="{224BC2B3-1BAD-E542-918C-ADED8BAECF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983C6D-E19B-F948-8F5B-6A621958F83B}"/>
              </a:ext>
            </a:extLst>
          </p:cNvPr>
          <p:cNvSpPr>
            <a:spLocks noGrp="1"/>
          </p:cNvSpPr>
          <p:nvPr>
            <p:ph type="sldNum" sz="quarter" idx="12"/>
          </p:nvPr>
        </p:nvSpPr>
        <p:spPr/>
        <p:txBody>
          <a:bodyPr/>
          <a:lstStyle/>
          <a:p>
            <a:fld id="{25B24725-D48C-FD45-A17E-1FE4C7CAC979}" type="slidenum">
              <a:rPr lang="en-US" smtClean="0"/>
              <a:t>‹#›</a:t>
            </a:fld>
            <a:endParaRPr lang="en-US"/>
          </a:p>
        </p:txBody>
      </p:sp>
    </p:spTree>
    <p:extLst>
      <p:ext uri="{BB962C8B-B14F-4D97-AF65-F5344CB8AC3E}">
        <p14:creationId xmlns:p14="http://schemas.microsoft.com/office/powerpoint/2010/main" val="2496735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C84A5-BF2C-E642-A737-B659A3BC65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AAB8955-FB74-3F41-8C83-EC9219200C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19349C-BB66-8447-8079-379A2DC337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2BDF1A-C6AB-6744-896D-F274B81DF88A}"/>
              </a:ext>
            </a:extLst>
          </p:cNvPr>
          <p:cNvSpPr>
            <a:spLocks noGrp="1"/>
          </p:cNvSpPr>
          <p:nvPr>
            <p:ph type="dt" sz="half" idx="10"/>
          </p:nvPr>
        </p:nvSpPr>
        <p:spPr/>
        <p:txBody>
          <a:bodyPr/>
          <a:lstStyle/>
          <a:p>
            <a:fld id="{AC27B7B1-29B9-DC4A-BABE-259D74EB87B0}" type="datetimeFigureOut">
              <a:rPr lang="en-US" smtClean="0"/>
              <a:t>3/28/2019</a:t>
            </a:fld>
            <a:endParaRPr lang="en-US"/>
          </a:p>
        </p:txBody>
      </p:sp>
      <p:sp>
        <p:nvSpPr>
          <p:cNvPr id="6" name="Footer Placeholder 5">
            <a:extLst>
              <a:ext uri="{FF2B5EF4-FFF2-40B4-BE49-F238E27FC236}">
                <a16:creationId xmlns:a16="http://schemas.microsoft.com/office/drawing/2014/main" id="{AE549F38-E4A0-F14F-B4E9-B230289B54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13C07C-2267-0342-ABF3-E6A53BC7875D}"/>
              </a:ext>
            </a:extLst>
          </p:cNvPr>
          <p:cNvSpPr>
            <a:spLocks noGrp="1"/>
          </p:cNvSpPr>
          <p:nvPr>
            <p:ph type="sldNum" sz="quarter" idx="12"/>
          </p:nvPr>
        </p:nvSpPr>
        <p:spPr/>
        <p:txBody>
          <a:bodyPr/>
          <a:lstStyle/>
          <a:p>
            <a:fld id="{25B24725-D48C-FD45-A17E-1FE4C7CAC979}" type="slidenum">
              <a:rPr lang="en-US" smtClean="0"/>
              <a:t>‹#›</a:t>
            </a:fld>
            <a:endParaRPr lang="en-US"/>
          </a:p>
        </p:txBody>
      </p:sp>
    </p:spTree>
    <p:extLst>
      <p:ext uri="{BB962C8B-B14F-4D97-AF65-F5344CB8AC3E}">
        <p14:creationId xmlns:p14="http://schemas.microsoft.com/office/powerpoint/2010/main" val="1213699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988E8-DFBA-2C49-BD9E-8726F190D0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2B8EA7-70AD-7D46-B447-F910904A83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629F2FF-AE32-3E42-9282-E4300B1FBE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B340D6-33BE-A640-80ED-959EC5DB0F2E}"/>
              </a:ext>
            </a:extLst>
          </p:cNvPr>
          <p:cNvSpPr>
            <a:spLocks noGrp="1"/>
          </p:cNvSpPr>
          <p:nvPr>
            <p:ph type="dt" sz="half" idx="10"/>
          </p:nvPr>
        </p:nvSpPr>
        <p:spPr/>
        <p:txBody>
          <a:bodyPr/>
          <a:lstStyle/>
          <a:p>
            <a:fld id="{AC27B7B1-29B9-DC4A-BABE-259D74EB87B0}" type="datetimeFigureOut">
              <a:rPr lang="en-US" smtClean="0"/>
              <a:t>3/28/2019</a:t>
            </a:fld>
            <a:endParaRPr lang="en-US"/>
          </a:p>
        </p:txBody>
      </p:sp>
      <p:sp>
        <p:nvSpPr>
          <p:cNvPr id="6" name="Footer Placeholder 5">
            <a:extLst>
              <a:ext uri="{FF2B5EF4-FFF2-40B4-BE49-F238E27FC236}">
                <a16:creationId xmlns:a16="http://schemas.microsoft.com/office/drawing/2014/main" id="{EC9426B4-EDC1-B840-A485-ACDCD81CBE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5E4BED-2C20-A14A-B724-ED1E7835D309}"/>
              </a:ext>
            </a:extLst>
          </p:cNvPr>
          <p:cNvSpPr>
            <a:spLocks noGrp="1"/>
          </p:cNvSpPr>
          <p:nvPr>
            <p:ph type="sldNum" sz="quarter" idx="12"/>
          </p:nvPr>
        </p:nvSpPr>
        <p:spPr/>
        <p:txBody>
          <a:bodyPr/>
          <a:lstStyle/>
          <a:p>
            <a:fld id="{25B24725-D48C-FD45-A17E-1FE4C7CAC979}" type="slidenum">
              <a:rPr lang="en-US" smtClean="0"/>
              <a:t>‹#›</a:t>
            </a:fld>
            <a:endParaRPr lang="en-US"/>
          </a:p>
        </p:txBody>
      </p:sp>
    </p:spTree>
    <p:extLst>
      <p:ext uri="{BB962C8B-B14F-4D97-AF65-F5344CB8AC3E}">
        <p14:creationId xmlns:p14="http://schemas.microsoft.com/office/powerpoint/2010/main" val="3251942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D19D13-DDD5-7145-9E05-6A8EC8AB92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EBDAD7-CB56-2041-BAAC-D0E77D2AB3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0BD190-D7C3-4341-90D4-BC00C45483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27B7B1-29B9-DC4A-BABE-259D74EB87B0}" type="datetimeFigureOut">
              <a:rPr lang="en-US" smtClean="0"/>
              <a:t>3/28/2019</a:t>
            </a:fld>
            <a:endParaRPr lang="en-US"/>
          </a:p>
        </p:txBody>
      </p:sp>
      <p:sp>
        <p:nvSpPr>
          <p:cNvPr id="5" name="Footer Placeholder 4">
            <a:extLst>
              <a:ext uri="{FF2B5EF4-FFF2-40B4-BE49-F238E27FC236}">
                <a16:creationId xmlns:a16="http://schemas.microsoft.com/office/drawing/2014/main" id="{5B665390-7CD3-2245-9823-BDEEB14053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38B2C59-C2F7-8949-B78C-86A008BD02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B24725-D48C-FD45-A17E-1FE4C7CAC979}" type="slidenum">
              <a:rPr lang="en-US" smtClean="0"/>
              <a:t>‹#›</a:t>
            </a:fld>
            <a:endParaRPr lang="en-US"/>
          </a:p>
        </p:txBody>
      </p:sp>
    </p:spTree>
    <p:extLst>
      <p:ext uri="{BB962C8B-B14F-4D97-AF65-F5344CB8AC3E}">
        <p14:creationId xmlns:p14="http://schemas.microsoft.com/office/powerpoint/2010/main" val="22310512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e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E60C4"/>
        </a:solidFill>
        <a:effectLst/>
      </p:bgPr>
    </p:bg>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A1AEAFD3-3825-C147-94F7-10AB5CE283A6}"/>
              </a:ext>
            </a:extLst>
          </p:cNvPr>
          <p:cNvSpPr txBox="1"/>
          <p:nvPr/>
        </p:nvSpPr>
        <p:spPr>
          <a:xfrm>
            <a:off x="4281698" y="2715339"/>
            <a:ext cx="7505132" cy="125878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7200" b="1" kern="1200" dirty="0">
                <a:ln w="38100">
                  <a:noFill/>
                </a:ln>
                <a:solidFill>
                  <a:schemeClr val="bg1"/>
                </a:solidFill>
                <a:latin typeface="+mj-lt"/>
                <a:ea typeface="+mj-ea"/>
                <a:cs typeface="+mj-cs"/>
              </a:rPr>
              <a:t>BEST HOTELS - CLE</a:t>
            </a:r>
          </a:p>
        </p:txBody>
      </p:sp>
      <p:pic>
        <p:nvPicPr>
          <p:cNvPr id="25" name="Picture 24">
            <a:extLst>
              <a:ext uri="{FF2B5EF4-FFF2-40B4-BE49-F238E27FC236}">
                <a16:creationId xmlns:a16="http://schemas.microsoft.com/office/drawing/2014/main" id="{65579D09-80C3-5042-8822-BF011EBBD750}"/>
              </a:ext>
            </a:extLst>
          </p:cNvPr>
          <p:cNvPicPr>
            <a:picLocks noChangeAspect="1"/>
          </p:cNvPicPr>
          <p:nvPr/>
        </p:nvPicPr>
        <p:blipFill rotWithShape="1">
          <a:blip r:embed="rId2"/>
          <a:srcRect t="18826" r="1" b="18827"/>
          <a:stretch/>
        </p:blipFill>
        <p:spPr>
          <a:xfrm>
            <a:off x="3649318" y="1"/>
            <a:ext cx="8542682" cy="2130473"/>
          </a:xfrm>
          <a:custGeom>
            <a:avLst/>
            <a:gdLst>
              <a:gd name="connsiteX0" fmla="*/ 986689 w 8542682"/>
              <a:gd name="connsiteY0" fmla="*/ 0 h 2130473"/>
              <a:gd name="connsiteX1" fmla="*/ 8542682 w 8542682"/>
              <a:gd name="connsiteY1" fmla="*/ 0 h 2130473"/>
              <a:gd name="connsiteX2" fmla="*/ 8542682 w 8542682"/>
              <a:gd name="connsiteY2" fmla="*/ 2130473 h 2130473"/>
              <a:gd name="connsiteX3" fmla="*/ 0 w 8542682"/>
              <a:gd name="connsiteY3" fmla="*/ 2130473 h 2130473"/>
            </a:gdLst>
            <a:ahLst/>
            <a:cxnLst>
              <a:cxn ang="0">
                <a:pos x="connsiteX0" y="connsiteY0"/>
              </a:cxn>
              <a:cxn ang="0">
                <a:pos x="connsiteX1" y="connsiteY1"/>
              </a:cxn>
              <a:cxn ang="0">
                <a:pos x="connsiteX2" y="connsiteY2"/>
              </a:cxn>
              <a:cxn ang="0">
                <a:pos x="connsiteX3" y="connsiteY3"/>
              </a:cxn>
            </a:cxnLst>
            <a:rect l="l" t="t" r="r" b="b"/>
            <a:pathLst>
              <a:path w="8542682" h="2130473">
                <a:moveTo>
                  <a:pt x="986689" y="0"/>
                </a:moveTo>
                <a:lnTo>
                  <a:pt x="8542682" y="0"/>
                </a:lnTo>
                <a:lnTo>
                  <a:pt x="8542682" y="2130473"/>
                </a:lnTo>
                <a:lnTo>
                  <a:pt x="0" y="2130473"/>
                </a:lnTo>
                <a:close/>
              </a:path>
            </a:pathLst>
          </a:custGeom>
        </p:spPr>
      </p:pic>
      <p:pic>
        <p:nvPicPr>
          <p:cNvPr id="17" name="Picture 16">
            <a:extLst>
              <a:ext uri="{FF2B5EF4-FFF2-40B4-BE49-F238E27FC236}">
                <a16:creationId xmlns:a16="http://schemas.microsoft.com/office/drawing/2014/main" id="{91441119-2957-924D-9D9D-2458B46D33D6}"/>
              </a:ext>
            </a:extLst>
          </p:cNvPr>
          <p:cNvPicPr>
            <a:picLocks noChangeAspect="1"/>
          </p:cNvPicPr>
          <p:nvPr/>
        </p:nvPicPr>
        <p:blipFill rotWithShape="1">
          <a:blip r:embed="rId3"/>
          <a:srcRect t="28553" r="2" b="10020"/>
          <a:stretch/>
        </p:blipFill>
        <p:spPr>
          <a:xfrm>
            <a:off x="20" y="-6955"/>
            <a:ext cx="4475120" cy="2130473"/>
          </a:xfrm>
          <a:custGeom>
            <a:avLst/>
            <a:gdLst>
              <a:gd name="connsiteX0" fmla="*/ 0 w 4475140"/>
              <a:gd name="connsiteY0" fmla="*/ 0 h 2130473"/>
              <a:gd name="connsiteX1" fmla="*/ 1074821 w 4475140"/>
              <a:gd name="connsiteY1" fmla="*/ 0 h 2130473"/>
              <a:gd name="connsiteX2" fmla="*/ 1074821 w 4475140"/>
              <a:gd name="connsiteY2" fmla="*/ 239 h 2130473"/>
              <a:gd name="connsiteX3" fmla="*/ 4475140 w 4475140"/>
              <a:gd name="connsiteY3" fmla="*/ 239 h 2130473"/>
              <a:gd name="connsiteX4" fmla="*/ 3488563 w 4475140"/>
              <a:gd name="connsiteY4" fmla="*/ 2130473 h 2130473"/>
              <a:gd name="connsiteX5" fmla="*/ 0 w 4475140"/>
              <a:gd name="connsiteY5" fmla="*/ 2130473 h 2130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75140" h="2130473">
                <a:moveTo>
                  <a:pt x="0" y="0"/>
                </a:moveTo>
                <a:lnTo>
                  <a:pt x="1074821" y="0"/>
                </a:lnTo>
                <a:lnTo>
                  <a:pt x="1074821" y="239"/>
                </a:lnTo>
                <a:lnTo>
                  <a:pt x="4475140" y="239"/>
                </a:lnTo>
                <a:lnTo>
                  <a:pt x="3488563" y="2130473"/>
                </a:lnTo>
                <a:lnTo>
                  <a:pt x="0" y="2130473"/>
                </a:lnTo>
                <a:close/>
              </a:path>
            </a:pathLst>
          </a:custGeom>
        </p:spPr>
      </p:pic>
      <p:pic>
        <p:nvPicPr>
          <p:cNvPr id="21" name="Picture 20">
            <a:extLst>
              <a:ext uri="{FF2B5EF4-FFF2-40B4-BE49-F238E27FC236}">
                <a16:creationId xmlns:a16="http://schemas.microsoft.com/office/drawing/2014/main" id="{D9154BB0-C797-C941-A5D5-218A2978C532}"/>
              </a:ext>
            </a:extLst>
          </p:cNvPr>
          <p:cNvPicPr>
            <a:picLocks noChangeAspect="1"/>
          </p:cNvPicPr>
          <p:nvPr/>
        </p:nvPicPr>
        <p:blipFill rotWithShape="1">
          <a:blip r:embed="rId4"/>
          <a:srcRect t="30573" r="4" b="18183"/>
          <a:stretch/>
        </p:blipFill>
        <p:spPr>
          <a:xfrm>
            <a:off x="20" y="2279768"/>
            <a:ext cx="3484262" cy="2244420"/>
          </a:xfrm>
          <a:prstGeom prst="rect">
            <a:avLst/>
          </a:prstGeom>
        </p:spPr>
      </p:pic>
      <p:pic>
        <p:nvPicPr>
          <p:cNvPr id="23" name="Picture 22">
            <a:extLst>
              <a:ext uri="{FF2B5EF4-FFF2-40B4-BE49-F238E27FC236}">
                <a16:creationId xmlns:a16="http://schemas.microsoft.com/office/drawing/2014/main" id="{3D3CDC04-BCD2-A047-BAF5-EBD602B259AC}"/>
              </a:ext>
            </a:extLst>
          </p:cNvPr>
          <p:cNvPicPr>
            <a:picLocks noChangeAspect="1"/>
          </p:cNvPicPr>
          <p:nvPr/>
        </p:nvPicPr>
        <p:blipFill rotWithShape="1">
          <a:blip r:embed="rId5"/>
          <a:srcRect t="21067" r="-3" b="17702"/>
          <a:stretch/>
        </p:blipFill>
        <p:spPr>
          <a:xfrm>
            <a:off x="7716860" y="4683320"/>
            <a:ext cx="4475140" cy="2174680"/>
          </a:xfrm>
          <a:custGeom>
            <a:avLst/>
            <a:gdLst>
              <a:gd name="connsiteX0" fmla="*/ 1006941 w 4475140"/>
              <a:gd name="connsiteY0" fmla="*/ 0 h 2174680"/>
              <a:gd name="connsiteX1" fmla="*/ 4475140 w 4475140"/>
              <a:gd name="connsiteY1" fmla="*/ 0 h 2174680"/>
              <a:gd name="connsiteX2" fmla="*/ 4475140 w 4475140"/>
              <a:gd name="connsiteY2" fmla="*/ 2174680 h 2174680"/>
              <a:gd name="connsiteX3" fmla="*/ 3400319 w 4475140"/>
              <a:gd name="connsiteY3" fmla="*/ 2174680 h 2174680"/>
              <a:gd name="connsiteX4" fmla="*/ 3400319 w 4475140"/>
              <a:gd name="connsiteY4" fmla="*/ 2174202 h 2174680"/>
              <a:gd name="connsiteX5" fmla="*/ 0 w 4475140"/>
              <a:gd name="connsiteY5" fmla="*/ 2174202 h 217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75140" h="2174680">
                <a:moveTo>
                  <a:pt x="1006941" y="0"/>
                </a:moveTo>
                <a:lnTo>
                  <a:pt x="4475140" y="0"/>
                </a:lnTo>
                <a:lnTo>
                  <a:pt x="4475140" y="2174680"/>
                </a:lnTo>
                <a:lnTo>
                  <a:pt x="3400319" y="2174680"/>
                </a:lnTo>
                <a:lnTo>
                  <a:pt x="3400319" y="2174202"/>
                </a:lnTo>
                <a:lnTo>
                  <a:pt x="0" y="2174202"/>
                </a:lnTo>
                <a:close/>
              </a:path>
            </a:pathLst>
          </a:custGeom>
        </p:spPr>
      </p:pic>
      <p:pic>
        <p:nvPicPr>
          <p:cNvPr id="19" name="Picture 18">
            <a:extLst>
              <a:ext uri="{FF2B5EF4-FFF2-40B4-BE49-F238E27FC236}">
                <a16:creationId xmlns:a16="http://schemas.microsoft.com/office/drawing/2014/main" id="{345C6F7A-EF07-294F-8B69-2DE9FB4D0A64}"/>
              </a:ext>
            </a:extLst>
          </p:cNvPr>
          <p:cNvPicPr>
            <a:picLocks noChangeAspect="1"/>
          </p:cNvPicPr>
          <p:nvPr/>
        </p:nvPicPr>
        <p:blipFill rotWithShape="1">
          <a:blip r:embed="rId6"/>
          <a:srcRect t="33560" r="-2" b="31997"/>
          <a:stretch/>
        </p:blipFill>
        <p:spPr>
          <a:xfrm>
            <a:off x="20" y="4682839"/>
            <a:ext cx="8563356" cy="2175160"/>
          </a:xfrm>
          <a:custGeom>
            <a:avLst/>
            <a:gdLst>
              <a:gd name="connsiteX0" fmla="*/ 0 w 8563376"/>
              <a:gd name="connsiteY0" fmla="*/ 0 h 2175160"/>
              <a:gd name="connsiteX1" fmla="*/ 8563376 w 8563376"/>
              <a:gd name="connsiteY1" fmla="*/ 0 h 2175160"/>
              <a:gd name="connsiteX2" fmla="*/ 7555992 w 8563376"/>
              <a:gd name="connsiteY2" fmla="*/ 2175160 h 2175160"/>
              <a:gd name="connsiteX3" fmla="*/ 0 w 8563376"/>
              <a:gd name="connsiteY3" fmla="*/ 2175160 h 2175160"/>
            </a:gdLst>
            <a:ahLst/>
            <a:cxnLst>
              <a:cxn ang="0">
                <a:pos x="connsiteX0" y="connsiteY0"/>
              </a:cxn>
              <a:cxn ang="0">
                <a:pos x="connsiteX1" y="connsiteY1"/>
              </a:cxn>
              <a:cxn ang="0">
                <a:pos x="connsiteX2" y="connsiteY2"/>
              </a:cxn>
              <a:cxn ang="0">
                <a:pos x="connsiteX3" y="connsiteY3"/>
              </a:cxn>
            </a:cxnLst>
            <a:rect l="l" t="t" r="r" b="b"/>
            <a:pathLst>
              <a:path w="8563376" h="2175160">
                <a:moveTo>
                  <a:pt x="0" y="0"/>
                </a:moveTo>
                <a:lnTo>
                  <a:pt x="8563376" y="0"/>
                </a:lnTo>
                <a:lnTo>
                  <a:pt x="7555992" y="2175160"/>
                </a:lnTo>
                <a:lnTo>
                  <a:pt x="0" y="2175160"/>
                </a:lnTo>
                <a:close/>
              </a:path>
            </a:pathLst>
          </a:custGeom>
        </p:spPr>
      </p:pic>
    </p:spTree>
    <p:extLst>
      <p:ext uri="{BB962C8B-B14F-4D97-AF65-F5344CB8AC3E}">
        <p14:creationId xmlns:p14="http://schemas.microsoft.com/office/powerpoint/2010/main" val="2054235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0CCB1-8EF4-49BA-B450-C7560E692F33}"/>
              </a:ext>
            </a:extLst>
          </p:cNvPr>
          <p:cNvSpPr>
            <a:spLocks noGrp="1"/>
          </p:cNvSpPr>
          <p:nvPr>
            <p:ph type="title"/>
          </p:nvPr>
        </p:nvSpPr>
        <p:spPr/>
        <p:txBody>
          <a:bodyPr/>
          <a:lstStyle/>
          <a:p>
            <a:r>
              <a:rPr lang="en-US" dirty="0"/>
              <a:t>Data Visualization – Sentiment Polarity</a:t>
            </a:r>
            <a:br>
              <a:rPr lang="en-US" dirty="0"/>
            </a:br>
            <a:endParaRPr lang="en-US" dirty="0"/>
          </a:p>
        </p:txBody>
      </p:sp>
      <p:pic>
        <p:nvPicPr>
          <p:cNvPr id="5" name="Content Placeholder 4">
            <a:extLst>
              <a:ext uri="{FF2B5EF4-FFF2-40B4-BE49-F238E27FC236}">
                <a16:creationId xmlns:a16="http://schemas.microsoft.com/office/drawing/2014/main" id="{7E3E4B1C-C7D6-47A8-9A05-74070C58CECA}"/>
              </a:ext>
            </a:extLst>
          </p:cNvPr>
          <p:cNvPicPr>
            <a:picLocks noGrp="1" noChangeAspect="1"/>
          </p:cNvPicPr>
          <p:nvPr>
            <p:ph idx="1"/>
          </p:nvPr>
        </p:nvPicPr>
        <p:blipFill>
          <a:blip r:embed="rId2"/>
          <a:stretch>
            <a:fillRect/>
          </a:stretch>
        </p:blipFill>
        <p:spPr>
          <a:xfrm>
            <a:off x="2824394" y="1574083"/>
            <a:ext cx="6667500" cy="4286250"/>
          </a:xfrm>
        </p:spPr>
      </p:pic>
    </p:spTree>
    <p:extLst>
      <p:ext uri="{BB962C8B-B14F-4D97-AF65-F5344CB8AC3E}">
        <p14:creationId xmlns:p14="http://schemas.microsoft.com/office/powerpoint/2010/main" val="960078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A5A0924-8217-4B5F-A95F-DB720CCB9172}"/>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Data Visualization – Bar Plots</a:t>
            </a:r>
          </a:p>
        </p:txBody>
      </p:sp>
      <p:sp>
        <p:nvSpPr>
          <p:cNvPr id="2" name="Rectangle 1">
            <a:extLst>
              <a:ext uri="{FF2B5EF4-FFF2-40B4-BE49-F238E27FC236}">
                <a16:creationId xmlns:a16="http://schemas.microsoft.com/office/drawing/2014/main" id="{5ABE20FB-BEF4-429A-BC49-E9FDCE540151}"/>
              </a:ext>
            </a:extLst>
          </p:cNvPr>
          <p:cNvSpPr/>
          <p:nvPr/>
        </p:nvSpPr>
        <p:spPr>
          <a:xfrm>
            <a:off x="838200" y="5114283"/>
            <a:ext cx="2482049" cy="1200329"/>
          </a:xfrm>
          <a:prstGeom prst="rect">
            <a:avLst/>
          </a:prstGeom>
        </p:spPr>
        <p:txBody>
          <a:bodyPr wrap="square">
            <a:spAutoFit/>
          </a:bodyPr>
          <a:lstStyle/>
          <a:p>
            <a:r>
              <a:rPr lang="en-US" dirty="0"/>
              <a:t>Text======================================================================</a:t>
            </a:r>
          </a:p>
        </p:txBody>
      </p:sp>
      <p:pic>
        <p:nvPicPr>
          <p:cNvPr id="5" name="Picture 4">
            <a:extLst>
              <a:ext uri="{FF2B5EF4-FFF2-40B4-BE49-F238E27FC236}">
                <a16:creationId xmlns:a16="http://schemas.microsoft.com/office/drawing/2014/main" id="{B44C4ADD-2BA2-4A46-9D59-3E755FC3D188}"/>
              </a:ext>
            </a:extLst>
          </p:cNvPr>
          <p:cNvPicPr>
            <a:picLocks noChangeAspect="1"/>
          </p:cNvPicPr>
          <p:nvPr/>
        </p:nvPicPr>
        <p:blipFill>
          <a:blip r:embed="rId2"/>
          <a:stretch>
            <a:fillRect/>
          </a:stretch>
        </p:blipFill>
        <p:spPr>
          <a:xfrm>
            <a:off x="488223" y="1356676"/>
            <a:ext cx="2618890" cy="3217829"/>
          </a:xfrm>
          <a:prstGeom prst="rect">
            <a:avLst/>
          </a:prstGeom>
        </p:spPr>
      </p:pic>
      <p:pic>
        <p:nvPicPr>
          <p:cNvPr id="6" name="Picture 5">
            <a:extLst>
              <a:ext uri="{FF2B5EF4-FFF2-40B4-BE49-F238E27FC236}">
                <a16:creationId xmlns:a16="http://schemas.microsoft.com/office/drawing/2014/main" id="{E46AB719-ED5C-4A13-8FE0-0FF175F03735}"/>
              </a:ext>
            </a:extLst>
          </p:cNvPr>
          <p:cNvPicPr>
            <a:picLocks noChangeAspect="1"/>
          </p:cNvPicPr>
          <p:nvPr/>
        </p:nvPicPr>
        <p:blipFill>
          <a:blip r:embed="rId3"/>
          <a:stretch>
            <a:fillRect/>
          </a:stretch>
        </p:blipFill>
        <p:spPr>
          <a:xfrm>
            <a:off x="3896705" y="1180537"/>
            <a:ext cx="3313581" cy="3718499"/>
          </a:xfrm>
          <a:prstGeom prst="rect">
            <a:avLst/>
          </a:prstGeom>
        </p:spPr>
      </p:pic>
      <p:pic>
        <p:nvPicPr>
          <p:cNvPr id="7" name="Picture 6">
            <a:extLst>
              <a:ext uri="{FF2B5EF4-FFF2-40B4-BE49-F238E27FC236}">
                <a16:creationId xmlns:a16="http://schemas.microsoft.com/office/drawing/2014/main" id="{FA61168A-998B-4A3B-9D39-3854F5CBD3CC}"/>
              </a:ext>
            </a:extLst>
          </p:cNvPr>
          <p:cNvPicPr>
            <a:picLocks noChangeAspect="1"/>
          </p:cNvPicPr>
          <p:nvPr/>
        </p:nvPicPr>
        <p:blipFill>
          <a:blip r:embed="rId4"/>
          <a:stretch>
            <a:fillRect/>
          </a:stretch>
        </p:blipFill>
        <p:spPr>
          <a:xfrm>
            <a:off x="7419751" y="1180537"/>
            <a:ext cx="3857898" cy="3796117"/>
          </a:xfrm>
          <a:prstGeom prst="rect">
            <a:avLst/>
          </a:prstGeom>
        </p:spPr>
      </p:pic>
      <p:sp>
        <p:nvSpPr>
          <p:cNvPr id="8" name="Rectangle 7">
            <a:extLst>
              <a:ext uri="{FF2B5EF4-FFF2-40B4-BE49-F238E27FC236}">
                <a16:creationId xmlns:a16="http://schemas.microsoft.com/office/drawing/2014/main" id="{C47F364E-6460-4713-820F-6CE7DB3C3AAF}"/>
              </a:ext>
            </a:extLst>
          </p:cNvPr>
          <p:cNvSpPr/>
          <p:nvPr/>
        </p:nvSpPr>
        <p:spPr>
          <a:xfrm>
            <a:off x="4472937" y="5114283"/>
            <a:ext cx="2482049" cy="1200329"/>
          </a:xfrm>
          <a:prstGeom prst="rect">
            <a:avLst/>
          </a:prstGeom>
        </p:spPr>
        <p:txBody>
          <a:bodyPr wrap="square">
            <a:spAutoFit/>
          </a:bodyPr>
          <a:lstStyle/>
          <a:p>
            <a:r>
              <a:rPr lang="en-US" dirty="0"/>
              <a:t>Text===================================================================</a:t>
            </a:r>
          </a:p>
        </p:txBody>
      </p:sp>
      <p:sp>
        <p:nvSpPr>
          <p:cNvPr id="9" name="Rectangle 8">
            <a:extLst>
              <a:ext uri="{FF2B5EF4-FFF2-40B4-BE49-F238E27FC236}">
                <a16:creationId xmlns:a16="http://schemas.microsoft.com/office/drawing/2014/main" id="{C5402E62-EAC4-415D-9835-4D07CA791E8D}"/>
              </a:ext>
            </a:extLst>
          </p:cNvPr>
          <p:cNvSpPr/>
          <p:nvPr/>
        </p:nvSpPr>
        <p:spPr>
          <a:xfrm>
            <a:off x="8107675" y="5053402"/>
            <a:ext cx="3078189" cy="1200329"/>
          </a:xfrm>
          <a:prstGeom prst="rect">
            <a:avLst/>
          </a:prstGeom>
        </p:spPr>
        <p:txBody>
          <a:bodyPr wrap="square">
            <a:spAutoFit/>
          </a:bodyPr>
          <a:lstStyle/>
          <a:p>
            <a:r>
              <a:rPr lang="en-US" dirty="0"/>
              <a:t>Text=================================================================================</a:t>
            </a:r>
          </a:p>
        </p:txBody>
      </p:sp>
      <p:sp>
        <p:nvSpPr>
          <p:cNvPr id="10" name="Rectangle 9">
            <a:extLst>
              <a:ext uri="{FF2B5EF4-FFF2-40B4-BE49-F238E27FC236}">
                <a16:creationId xmlns:a16="http://schemas.microsoft.com/office/drawing/2014/main" id="{CC403D61-B29E-4AD4-82F9-C8068E3D7DE8}"/>
              </a:ext>
            </a:extLst>
          </p:cNvPr>
          <p:cNvSpPr/>
          <p:nvPr/>
        </p:nvSpPr>
        <p:spPr>
          <a:xfrm>
            <a:off x="8008064" y="554868"/>
            <a:ext cx="3269585" cy="369332"/>
          </a:xfrm>
          <a:prstGeom prst="rect">
            <a:avLst/>
          </a:prstGeom>
        </p:spPr>
        <p:txBody>
          <a:bodyPr wrap="square">
            <a:spAutoFit/>
          </a:bodyPr>
          <a:lstStyle/>
          <a:p>
            <a:r>
              <a:rPr lang="en-US" dirty="0">
                <a:solidFill>
                  <a:srgbClr val="FF0000"/>
                </a:solidFill>
              </a:rPr>
              <a:t>##Change the titles to Top 20</a:t>
            </a:r>
          </a:p>
        </p:txBody>
      </p:sp>
    </p:spTree>
    <p:extLst>
      <p:ext uri="{BB962C8B-B14F-4D97-AF65-F5344CB8AC3E}">
        <p14:creationId xmlns:p14="http://schemas.microsoft.com/office/powerpoint/2010/main" val="2253160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A5A0924-8217-4B5F-A95F-DB720CCB9172}"/>
              </a:ext>
            </a:extLst>
          </p:cNvPr>
          <p:cNvSpPr txBox="1">
            <a:spLocks/>
          </p:cNvSpPr>
          <p:nvPr/>
        </p:nvSpPr>
        <p:spPr>
          <a:xfrm>
            <a:off x="838200" y="365125"/>
            <a:ext cx="10622872"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Data Analysis – Analysis TF-IDF</a:t>
            </a:r>
          </a:p>
        </p:txBody>
      </p:sp>
      <p:sp>
        <p:nvSpPr>
          <p:cNvPr id="2" name="Rectangle 1">
            <a:extLst>
              <a:ext uri="{FF2B5EF4-FFF2-40B4-BE49-F238E27FC236}">
                <a16:creationId xmlns:a16="http://schemas.microsoft.com/office/drawing/2014/main" id="{5ABE20FB-BEF4-429A-BC49-E9FDCE540151}"/>
              </a:ext>
            </a:extLst>
          </p:cNvPr>
          <p:cNvSpPr/>
          <p:nvPr/>
        </p:nvSpPr>
        <p:spPr>
          <a:xfrm>
            <a:off x="838200" y="1613826"/>
            <a:ext cx="6179892" cy="2308324"/>
          </a:xfrm>
          <a:prstGeom prst="rect">
            <a:avLst/>
          </a:prstGeom>
        </p:spPr>
        <p:txBody>
          <a:bodyPr wrap="square">
            <a:spAutoFit/>
          </a:bodyPr>
          <a:lstStyle/>
          <a:p>
            <a:r>
              <a:rPr lang="en-US" dirty="0"/>
              <a:t>Since the large counts of certain common words may dilute the impact of more context specific words in our dataset, We used the TF-IDF vectorizer analysis, which penalizes words that appear several times across the document. </a:t>
            </a:r>
          </a:p>
          <a:p>
            <a:endParaRPr lang="en-US" dirty="0"/>
          </a:p>
          <a:p>
            <a:r>
              <a:rPr lang="en-US" dirty="0"/>
              <a:t>TF-IDF are word frequency scores that highlight words that are more important to the context rather than those that appear frequently across documents, and it is calculated as follows:</a:t>
            </a:r>
          </a:p>
        </p:txBody>
      </p:sp>
      <p:pic>
        <p:nvPicPr>
          <p:cNvPr id="5" name="Picture 4">
            <a:extLst>
              <a:ext uri="{FF2B5EF4-FFF2-40B4-BE49-F238E27FC236}">
                <a16:creationId xmlns:a16="http://schemas.microsoft.com/office/drawing/2014/main" id="{10B1006E-F40F-4784-96BA-6F4DEB65057A}"/>
              </a:ext>
            </a:extLst>
          </p:cNvPr>
          <p:cNvPicPr>
            <a:picLocks noChangeAspect="1"/>
          </p:cNvPicPr>
          <p:nvPr/>
        </p:nvPicPr>
        <p:blipFill>
          <a:blip r:embed="rId2"/>
          <a:stretch>
            <a:fillRect/>
          </a:stretch>
        </p:blipFill>
        <p:spPr>
          <a:xfrm>
            <a:off x="8162736" y="2303080"/>
            <a:ext cx="2828925" cy="3476625"/>
          </a:xfrm>
          <a:prstGeom prst="rect">
            <a:avLst/>
          </a:prstGeom>
        </p:spPr>
      </p:pic>
      <p:pic>
        <p:nvPicPr>
          <p:cNvPr id="7" name="Picture 6">
            <a:extLst>
              <a:ext uri="{FF2B5EF4-FFF2-40B4-BE49-F238E27FC236}">
                <a16:creationId xmlns:a16="http://schemas.microsoft.com/office/drawing/2014/main" id="{3E2DDC32-4DF8-433E-AAD0-63B7D70C71D7}"/>
              </a:ext>
            </a:extLst>
          </p:cNvPr>
          <p:cNvPicPr>
            <a:picLocks noChangeAspect="1"/>
          </p:cNvPicPr>
          <p:nvPr/>
        </p:nvPicPr>
        <p:blipFill>
          <a:blip r:embed="rId3"/>
          <a:stretch>
            <a:fillRect/>
          </a:stretch>
        </p:blipFill>
        <p:spPr>
          <a:xfrm>
            <a:off x="1846907" y="4489414"/>
            <a:ext cx="3341624" cy="453614"/>
          </a:xfrm>
          <a:prstGeom prst="rect">
            <a:avLst/>
          </a:prstGeom>
        </p:spPr>
      </p:pic>
      <p:pic>
        <p:nvPicPr>
          <p:cNvPr id="8" name="Picture 7">
            <a:extLst>
              <a:ext uri="{FF2B5EF4-FFF2-40B4-BE49-F238E27FC236}">
                <a16:creationId xmlns:a16="http://schemas.microsoft.com/office/drawing/2014/main" id="{5DD90FC6-E019-4D01-B913-8613A05E14F8}"/>
              </a:ext>
            </a:extLst>
          </p:cNvPr>
          <p:cNvPicPr>
            <a:picLocks noChangeAspect="1"/>
          </p:cNvPicPr>
          <p:nvPr/>
        </p:nvPicPr>
        <p:blipFill>
          <a:blip r:embed="rId4"/>
          <a:stretch>
            <a:fillRect/>
          </a:stretch>
        </p:blipFill>
        <p:spPr>
          <a:xfrm>
            <a:off x="2027978" y="5569199"/>
            <a:ext cx="2716040" cy="421012"/>
          </a:xfrm>
          <a:prstGeom prst="rect">
            <a:avLst/>
          </a:prstGeom>
        </p:spPr>
      </p:pic>
      <p:sp>
        <p:nvSpPr>
          <p:cNvPr id="9" name="Rectangle 8">
            <a:extLst>
              <a:ext uri="{FF2B5EF4-FFF2-40B4-BE49-F238E27FC236}">
                <a16:creationId xmlns:a16="http://schemas.microsoft.com/office/drawing/2014/main" id="{CA9688D7-F2A7-4F10-8841-2D8C8FDA669A}"/>
              </a:ext>
            </a:extLst>
          </p:cNvPr>
          <p:cNvSpPr/>
          <p:nvPr/>
        </p:nvSpPr>
        <p:spPr>
          <a:xfrm>
            <a:off x="2456723" y="4076925"/>
            <a:ext cx="2121991" cy="369332"/>
          </a:xfrm>
          <a:prstGeom prst="rect">
            <a:avLst/>
          </a:prstGeom>
        </p:spPr>
        <p:txBody>
          <a:bodyPr wrap="none">
            <a:spAutoFit/>
          </a:bodyPr>
          <a:lstStyle/>
          <a:p>
            <a:r>
              <a:rPr lang="en-US" dirty="0">
                <a:solidFill>
                  <a:srgbClr val="0070C0"/>
                </a:solidFill>
              </a:rPr>
              <a:t>TF — term frequency</a:t>
            </a:r>
          </a:p>
        </p:txBody>
      </p:sp>
      <p:sp>
        <p:nvSpPr>
          <p:cNvPr id="10" name="Rectangle 9">
            <a:extLst>
              <a:ext uri="{FF2B5EF4-FFF2-40B4-BE49-F238E27FC236}">
                <a16:creationId xmlns:a16="http://schemas.microsoft.com/office/drawing/2014/main" id="{CD6D7969-9040-4F87-BD1A-CD3BB0D7EB36}"/>
              </a:ext>
            </a:extLst>
          </p:cNvPr>
          <p:cNvSpPr/>
          <p:nvPr/>
        </p:nvSpPr>
        <p:spPr>
          <a:xfrm>
            <a:off x="1796317" y="5183093"/>
            <a:ext cx="3442802" cy="369332"/>
          </a:xfrm>
          <a:prstGeom prst="rect">
            <a:avLst/>
          </a:prstGeom>
        </p:spPr>
        <p:txBody>
          <a:bodyPr wrap="none">
            <a:spAutoFit/>
          </a:bodyPr>
          <a:lstStyle/>
          <a:p>
            <a:r>
              <a:rPr lang="en-US" dirty="0">
                <a:solidFill>
                  <a:srgbClr val="0070C0"/>
                </a:solidFill>
              </a:rPr>
              <a:t>IDF — Inverse document frequency</a:t>
            </a:r>
          </a:p>
        </p:txBody>
      </p:sp>
      <p:sp>
        <p:nvSpPr>
          <p:cNvPr id="11" name="Rectangle 10">
            <a:extLst>
              <a:ext uri="{FF2B5EF4-FFF2-40B4-BE49-F238E27FC236}">
                <a16:creationId xmlns:a16="http://schemas.microsoft.com/office/drawing/2014/main" id="{2EE15EEB-4191-4758-B5D6-FD8F843DE14F}"/>
              </a:ext>
            </a:extLst>
          </p:cNvPr>
          <p:cNvSpPr/>
          <p:nvPr/>
        </p:nvSpPr>
        <p:spPr>
          <a:xfrm>
            <a:off x="8061142" y="1796126"/>
            <a:ext cx="3032112" cy="369332"/>
          </a:xfrm>
          <a:prstGeom prst="rect">
            <a:avLst/>
          </a:prstGeom>
        </p:spPr>
        <p:txBody>
          <a:bodyPr wrap="none">
            <a:spAutoFit/>
          </a:bodyPr>
          <a:lstStyle/>
          <a:p>
            <a:r>
              <a:rPr lang="en-US" dirty="0">
                <a:solidFill>
                  <a:srgbClr val="0070C0"/>
                </a:solidFill>
              </a:rPr>
              <a:t>Words With The Highest Score</a:t>
            </a:r>
          </a:p>
        </p:txBody>
      </p:sp>
      <p:sp>
        <p:nvSpPr>
          <p:cNvPr id="12" name="Oval 11">
            <a:extLst>
              <a:ext uri="{FF2B5EF4-FFF2-40B4-BE49-F238E27FC236}">
                <a16:creationId xmlns:a16="http://schemas.microsoft.com/office/drawing/2014/main" id="{4F5E6E94-26B1-41D7-95FB-FA503BAF3183}"/>
              </a:ext>
            </a:extLst>
          </p:cNvPr>
          <p:cNvSpPr/>
          <p:nvPr/>
        </p:nvSpPr>
        <p:spPr>
          <a:xfrm>
            <a:off x="8061142" y="2770360"/>
            <a:ext cx="2721535" cy="21728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6457533-73E5-4AAD-B8C7-E5263C7337F7}"/>
              </a:ext>
            </a:extLst>
          </p:cNvPr>
          <p:cNvSpPr/>
          <p:nvPr/>
        </p:nvSpPr>
        <p:spPr>
          <a:xfrm>
            <a:off x="8061141" y="3424177"/>
            <a:ext cx="2721535" cy="21728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B08478C2-0C97-470B-9E05-C3C630460056}"/>
              </a:ext>
            </a:extLst>
          </p:cNvPr>
          <p:cNvSpPr/>
          <p:nvPr/>
        </p:nvSpPr>
        <p:spPr>
          <a:xfrm>
            <a:off x="8068679" y="4535149"/>
            <a:ext cx="2721535" cy="21728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57B3463-FA3B-4B3A-BCFF-8B47FFAE0C34}"/>
              </a:ext>
            </a:extLst>
          </p:cNvPr>
          <p:cNvSpPr/>
          <p:nvPr/>
        </p:nvSpPr>
        <p:spPr>
          <a:xfrm>
            <a:off x="8043034" y="5030679"/>
            <a:ext cx="2721535" cy="21728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0823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A5A0924-8217-4B5F-A95F-DB720CCB9172}"/>
              </a:ext>
            </a:extLst>
          </p:cNvPr>
          <p:cNvSpPr txBox="1">
            <a:spLocks/>
          </p:cNvSpPr>
          <p:nvPr/>
        </p:nvSpPr>
        <p:spPr>
          <a:xfrm>
            <a:off x="838200" y="365125"/>
            <a:ext cx="10622872"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Conclusions</a:t>
            </a:r>
          </a:p>
        </p:txBody>
      </p:sp>
      <p:sp>
        <p:nvSpPr>
          <p:cNvPr id="6" name="Rectangle 5">
            <a:extLst>
              <a:ext uri="{FF2B5EF4-FFF2-40B4-BE49-F238E27FC236}">
                <a16:creationId xmlns:a16="http://schemas.microsoft.com/office/drawing/2014/main" id="{42997BEF-021F-483C-B02E-D0E6FC6F5B6B}"/>
              </a:ext>
            </a:extLst>
          </p:cNvPr>
          <p:cNvSpPr/>
          <p:nvPr/>
        </p:nvSpPr>
        <p:spPr>
          <a:xfrm>
            <a:off x="838199" y="1690688"/>
            <a:ext cx="10099089" cy="1569660"/>
          </a:xfrm>
          <a:prstGeom prst="rect">
            <a:avLst/>
          </a:prstGeom>
        </p:spPr>
        <p:txBody>
          <a:bodyPr wrap="square">
            <a:spAutoFit/>
          </a:bodyPr>
          <a:lstStyle/>
          <a:p>
            <a:r>
              <a:rPr lang="en-US" sz="2400" dirty="0"/>
              <a:t>Text========================================================================================================================================================================================================================</a:t>
            </a:r>
          </a:p>
        </p:txBody>
      </p:sp>
    </p:spTree>
    <p:extLst>
      <p:ext uri="{BB962C8B-B14F-4D97-AF65-F5344CB8AC3E}">
        <p14:creationId xmlns:p14="http://schemas.microsoft.com/office/powerpoint/2010/main" val="4071584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586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7128D-F3CB-4008-903D-40AB440182A8}"/>
              </a:ext>
            </a:extLst>
          </p:cNvPr>
          <p:cNvSpPr>
            <a:spLocks noGrp="1"/>
          </p:cNvSpPr>
          <p:nvPr>
            <p:ph type="title"/>
          </p:nvPr>
        </p:nvSpPr>
        <p:spPr/>
        <p:txBody>
          <a:bodyPr/>
          <a:lstStyle/>
          <a:p>
            <a:r>
              <a:rPr lang="en-US" dirty="0"/>
              <a:t>Project Description/Outline:</a:t>
            </a:r>
          </a:p>
        </p:txBody>
      </p:sp>
      <p:sp>
        <p:nvSpPr>
          <p:cNvPr id="3" name="Rectangle 2">
            <a:extLst>
              <a:ext uri="{FF2B5EF4-FFF2-40B4-BE49-F238E27FC236}">
                <a16:creationId xmlns:a16="http://schemas.microsoft.com/office/drawing/2014/main" id="{0198D513-B9BC-421A-8B6E-BBC3B0CCA8F3}"/>
              </a:ext>
            </a:extLst>
          </p:cNvPr>
          <p:cNvSpPr/>
          <p:nvPr/>
        </p:nvSpPr>
        <p:spPr>
          <a:xfrm>
            <a:off x="838199" y="1862922"/>
            <a:ext cx="10099089" cy="2308324"/>
          </a:xfrm>
          <a:prstGeom prst="rect">
            <a:avLst/>
          </a:prstGeom>
        </p:spPr>
        <p:txBody>
          <a:bodyPr wrap="square">
            <a:spAutoFit/>
          </a:bodyPr>
          <a:lstStyle/>
          <a:p>
            <a:r>
              <a:rPr lang="en-US" sz="2400" dirty="0"/>
              <a:t>Determine what elements from the customer perspective make a successful Hotel, based on Google Maps reviews and ratings data. </a:t>
            </a:r>
          </a:p>
          <a:p>
            <a:br>
              <a:rPr lang="en-US" sz="2400" dirty="0"/>
            </a:br>
            <a:r>
              <a:rPr lang="en-US" sz="2400" dirty="0"/>
              <a:t>The scope of the analysis includes all the reviews made between ____and ____ for hotels in Cleveland Downtown. </a:t>
            </a:r>
            <a:br>
              <a:rPr lang="en-US" sz="2400" dirty="0"/>
            </a:br>
            <a:endParaRPr lang="en-US" sz="2400" dirty="0"/>
          </a:p>
        </p:txBody>
      </p:sp>
    </p:spTree>
    <p:extLst>
      <p:ext uri="{BB962C8B-B14F-4D97-AF65-F5344CB8AC3E}">
        <p14:creationId xmlns:p14="http://schemas.microsoft.com/office/powerpoint/2010/main" val="3664634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EFBA7-DBAC-4DFA-B5D4-902DC7E4AFFE}"/>
              </a:ext>
            </a:extLst>
          </p:cNvPr>
          <p:cNvSpPr>
            <a:spLocks noGrp="1"/>
          </p:cNvSpPr>
          <p:nvPr>
            <p:ph type="title"/>
          </p:nvPr>
        </p:nvSpPr>
        <p:spPr/>
        <p:txBody>
          <a:bodyPr/>
          <a:lstStyle/>
          <a:p>
            <a:r>
              <a:rPr lang="en-US" dirty="0"/>
              <a:t>Research Questions to Answer:</a:t>
            </a:r>
          </a:p>
        </p:txBody>
      </p:sp>
      <p:sp>
        <p:nvSpPr>
          <p:cNvPr id="3" name="Content Placeholder 2">
            <a:extLst>
              <a:ext uri="{FF2B5EF4-FFF2-40B4-BE49-F238E27FC236}">
                <a16:creationId xmlns:a16="http://schemas.microsoft.com/office/drawing/2014/main" id="{C8B3EB1E-F694-45D5-BEF1-312F7077A9BE}"/>
              </a:ext>
            </a:extLst>
          </p:cNvPr>
          <p:cNvSpPr>
            <a:spLocks noGrp="1"/>
          </p:cNvSpPr>
          <p:nvPr>
            <p:ph idx="1"/>
          </p:nvPr>
        </p:nvSpPr>
        <p:spPr/>
        <p:txBody>
          <a:bodyPr>
            <a:normAutofit/>
          </a:bodyPr>
          <a:lstStyle/>
          <a:p>
            <a:r>
              <a:rPr lang="en-US" dirty="0"/>
              <a:t>What correlations exist between:</a:t>
            </a:r>
          </a:p>
          <a:p>
            <a:pPr lvl="1"/>
            <a:r>
              <a:rPr lang="en-US" dirty="0"/>
              <a:t>Location and rating</a:t>
            </a:r>
          </a:p>
          <a:p>
            <a:pPr lvl="1"/>
            <a:r>
              <a:rPr lang="en-US" dirty="0"/>
              <a:t>Responsiveness and rating</a:t>
            </a:r>
          </a:p>
          <a:p>
            <a:r>
              <a:rPr lang="en-US" dirty="0"/>
              <a:t>What words in a review are the best indicators for a good review?</a:t>
            </a:r>
          </a:p>
          <a:p>
            <a:pPr lvl="1"/>
            <a:r>
              <a:rPr lang="en-US" dirty="0"/>
              <a:t>Analysis of most frequent words</a:t>
            </a:r>
          </a:p>
          <a:p>
            <a:pPr lvl="2"/>
            <a:r>
              <a:rPr lang="en-US" dirty="0"/>
              <a:t>What components sway the ratings the most? </a:t>
            </a:r>
          </a:p>
          <a:p>
            <a:endParaRPr lang="en-US" dirty="0"/>
          </a:p>
        </p:txBody>
      </p:sp>
    </p:spTree>
    <p:extLst>
      <p:ext uri="{BB962C8B-B14F-4D97-AF65-F5344CB8AC3E}">
        <p14:creationId xmlns:p14="http://schemas.microsoft.com/office/powerpoint/2010/main" val="3452861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D6725-DD26-4B53-A3BE-C1D4400B321F}"/>
              </a:ext>
            </a:extLst>
          </p:cNvPr>
          <p:cNvSpPr>
            <a:spLocks noGrp="1"/>
          </p:cNvSpPr>
          <p:nvPr>
            <p:ph type="title"/>
          </p:nvPr>
        </p:nvSpPr>
        <p:spPr/>
        <p:txBody>
          <a:bodyPr/>
          <a:lstStyle/>
          <a:p>
            <a:r>
              <a:rPr lang="en-US" dirty="0"/>
              <a:t>Datasets to be Used </a:t>
            </a:r>
          </a:p>
        </p:txBody>
      </p:sp>
      <p:sp>
        <p:nvSpPr>
          <p:cNvPr id="3" name="Content Placeholder 2">
            <a:extLst>
              <a:ext uri="{FF2B5EF4-FFF2-40B4-BE49-F238E27FC236}">
                <a16:creationId xmlns:a16="http://schemas.microsoft.com/office/drawing/2014/main" id="{170C7617-04F4-499E-A0CA-08F9A68A9747}"/>
              </a:ext>
            </a:extLst>
          </p:cNvPr>
          <p:cNvSpPr>
            <a:spLocks noGrp="1"/>
          </p:cNvSpPr>
          <p:nvPr>
            <p:ph idx="1"/>
          </p:nvPr>
        </p:nvSpPr>
        <p:spPr/>
        <p:txBody>
          <a:bodyPr>
            <a:normAutofit fontScale="85000" lnSpcReduction="20000"/>
          </a:bodyPr>
          <a:lstStyle/>
          <a:p>
            <a:r>
              <a:rPr lang="en-US" dirty="0"/>
              <a:t>Place Type </a:t>
            </a:r>
          </a:p>
          <a:p>
            <a:pPr lvl="1"/>
            <a:r>
              <a:rPr lang="en-US" dirty="0"/>
              <a:t>Lodging </a:t>
            </a:r>
          </a:p>
          <a:p>
            <a:r>
              <a:rPr lang="en-US" dirty="0"/>
              <a:t>Atmosphere</a:t>
            </a:r>
          </a:p>
          <a:p>
            <a:pPr lvl="1"/>
            <a:r>
              <a:rPr lang="en-US" dirty="0"/>
              <a:t>Rating </a:t>
            </a:r>
          </a:p>
          <a:p>
            <a:pPr lvl="1"/>
            <a:r>
              <a:rPr lang="en-US" dirty="0"/>
              <a:t>Review </a:t>
            </a:r>
          </a:p>
          <a:p>
            <a:pPr lvl="2"/>
            <a:r>
              <a:rPr lang="en-US" dirty="0"/>
              <a:t>Text (customer comments)</a:t>
            </a:r>
          </a:p>
          <a:p>
            <a:pPr lvl="2"/>
            <a:r>
              <a:rPr lang="en-US" dirty="0"/>
              <a:t>Time (listed in </a:t>
            </a:r>
            <a:r>
              <a:rPr lang="en-US" dirty="0" err="1"/>
              <a:t>unix</a:t>
            </a:r>
            <a:r>
              <a:rPr lang="en-US" dirty="0"/>
              <a:t> format, must be converted) </a:t>
            </a:r>
          </a:p>
          <a:p>
            <a:r>
              <a:rPr lang="en-US" dirty="0"/>
              <a:t>Basic </a:t>
            </a:r>
          </a:p>
          <a:p>
            <a:pPr lvl="1"/>
            <a:r>
              <a:rPr lang="en-US" dirty="0" err="1"/>
              <a:t>Address_component</a:t>
            </a:r>
            <a:r>
              <a:rPr lang="en-US" dirty="0"/>
              <a:t> </a:t>
            </a:r>
          </a:p>
          <a:p>
            <a:pPr lvl="1"/>
            <a:r>
              <a:rPr lang="en-US" dirty="0" err="1"/>
              <a:t>Adr_address</a:t>
            </a:r>
            <a:r>
              <a:rPr lang="en-US" dirty="0"/>
              <a:t> </a:t>
            </a:r>
          </a:p>
          <a:p>
            <a:pPr lvl="1"/>
            <a:r>
              <a:rPr lang="en-US" dirty="0"/>
              <a:t>Geometry </a:t>
            </a:r>
          </a:p>
          <a:p>
            <a:pPr lvl="1"/>
            <a:r>
              <a:rPr lang="en-US" dirty="0"/>
              <a:t>Name </a:t>
            </a:r>
          </a:p>
          <a:p>
            <a:pPr lvl="1"/>
            <a:r>
              <a:rPr lang="en-US" dirty="0"/>
              <a:t>Type </a:t>
            </a:r>
          </a:p>
          <a:p>
            <a:pPr lvl="1"/>
            <a:r>
              <a:rPr lang="en-US" dirty="0" err="1"/>
              <a:t>User_ratings_total</a:t>
            </a:r>
            <a:r>
              <a:rPr lang="en-US" dirty="0"/>
              <a:t> </a:t>
            </a:r>
          </a:p>
        </p:txBody>
      </p:sp>
    </p:spTree>
    <p:extLst>
      <p:ext uri="{BB962C8B-B14F-4D97-AF65-F5344CB8AC3E}">
        <p14:creationId xmlns:p14="http://schemas.microsoft.com/office/powerpoint/2010/main" val="1137312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77F9E-8D8F-4947-A7B3-38DF467A9FDC}"/>
              </a:ext>
            </a:extLst>
          </p:cNvPr>
          <p:cNvSpPr>
            <a:spLocks noGrp="1"/>
          </p:cNvSpPr>
          <p:nvPr>
            <p:ph type="title"/>
          </p:nvPr>
        </p:nvSpPr>
        <p:spPr/>
        <p:txBody>
          <a:bodyPr/>
          <a:lstStyle/>
          <a:p>
            <a:r>
              <a:rPr lang="en-US" dirty="0"/>
              <a:t>Data Set - Process</a:t>
            </a:r>
          </a:p>
        </p:txBody>
      </p:sp>
      <p:pic>
        <p:nvPicPr>
          <p:cNvPr id="5" name="Picture 4">
            <a:extLst>
              <a:ext uri="{FF2B5EF4-FFF2-40B4-BE49-F238E27FC236}">
                <a16:creationId xmlns:a16="http://schemas.microsoft.com/office/drawing/2014/main" id="{CA770F97-8B3A-4F97-A939-8B4BC45F3386}"/>
              </a:ext>
            </a:extLst>
          </p:cNvPr>
          <p:cNvPicPr>
            <a:picLocks noChangeAspect="1"/>
          </p:cNvPicPr>
          <p:nvPr/>
        </p:nvPicPr>
        <p:blipFill>
          <a:blip r:embed="rId2"/>
          <a:stretch>
            <a:fillRect/>
          </a:stretch>
        </p:blipFill>
        <p:spPr>
          <a:xfrm>
            <a:off x="838200" y="3429000"/>
            <a:ext cx="9553575" cy="1619250"/>
          </a:xfrm>
          <a:prstGeom prst="rect">
            <a:avLst/>
          </a:prstGeom>
        </p:spPr>
      </p:pic>
      <p:graphicFrame>
        <p:nvGraphicFramePr>
          <p:cNvPr id="7" name="Diagram 6">
            <a:extLst>
              <a:ext uri="{FF2B5EF4-FFF2-40B4-BE49-F238E27FC236}">
                <a16:creationId xmlns:a16="http://schemas.microsoft.com/office/drawing/2014/main" id="{E3208E46-12B2-4D63-8C5C-751292F23091}"/>
              </a:ext>
            </a:extLst>
          </p:cNvPr>
          <p:cNvGraphicFramePr/>
          <p:nvPr>
            <p:extLst>
              <p:ext uri="{D42A27DB-BD31-4B8C-83A1-F6EECF244321}">
                <p14:modId xmlns:p14="http://schemas.microsoft.com/office/powerpoint/2010/main" val="1015655195"/>
              </p:ext>
            </p:extLst>
          </p:nvPr>
        </p:nvGraphicFramePr>
        <p:xfrm>
          <a:off x="2032000" y="1490523"/>
          <a:ext cx="8128000" cy="18319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angle 7">
            <a:extLst>
              <a:ext uri="{FF2B5EF4-FFF2-40B4-BE49-F238E27FC236}">
                <a16:creationId xmlns:a16="http://schemas.microsoft.com/office/drawing/2014/main" id="{24BE9767-DEA4-4D6D-86EC-923DE5A04100}"/>
              </a:ext>
            </a:extLst>
          </p:cNvPr>
          <p:cNvSpPr/>
          <p:nvPr/>
        </p:nvSpPr>
        <p:spPr>
          <a:xfrm>
            <a:off x="3048000" y="5486685"/>
            <a:ext cx="6096000" cy="646331"/>
          </a:xfrm>
          <a:prstGeom prst="rect">
            <a:avLst/>
          </a:prstGeom>
        </p:spPr>
        <p:txBody>
          <a:bodyPr>
            <a:spAutoFit/>
          </a:bodyPr>
          <a:lstStyle/>
          <a:p>
            <a:r>
              <a:rPr lang="en-US" dirty="0"/>
              <a:t>The dataset contains the reviews, which is the key for all the analysis, and all other relevant data by property.</a:t>
            </a:r>
          </a:p>
        </p:txBody>
      </p:sp>
    </p:spTree>
    <p:extLst>
      <p:ext uri="{BB962C8B-B14F-4D97-AF65-F5344CB8AC3E}">
        <p14:creationId xmlns:p14="http://schemas.microsoft.com/office/powerpoint/2010/main" val="1319006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77F9E-8D8F-4947-A7B3-38DF467A9FDC}"/>
              </a:ext>
            </a:extLst>
          </p:cNvPr>
          <p:cNvSpPr>
            <a:spLocks noGrp="1"/>
          </p:cNvSpPr>
          <p:nvPr>
            <p:ph type="title"/>
          </p:nvPr>
        </p:nvSpPr>
        <p:spPr/>
        <p:txBody>
          <a:bodyPr/>
          <a:lstStyle/>
          <a:p>
            <a:r>
              <a:rPr lang="en-US" dirty="0"/>
              <a:t>Data Set – Word Count</a:t>
            </a:r>
          </a:p>
        </p:txBody>
      </p:sp>
      <p:pic>
        <p:nvPicPr>
          <p:cNvPr id="4" name="Picture 3">
            <a:extLst>
              <a:ext uri="{FF2B5EF4-FFF2-40B4-BE49-F238E27FC236}">
                <a16:creationId xmlns:a16="http://schemas.microsoft.com/office/drawing/2014/main" id="{5E7BB33D-3596-4CFC-9D79-1EBE7AE33383}"/>
              </a:ext>
            </a:extLst>
          </p:cNvPr>
          <p:cNvPicPr>
            <a:picLocks noChangeAspect="1"/>
          </p:cNvPicPr>
          <p:nvPr/>
        </p:nvPicPr>
        <p:blipFill>
          <a:blip r:embed="rId2"/>
          <a:stretch>
            <a:fillRect/>
          </a:stretch>
        </p:blipFill>
        <p:spPr>
          <a:xfrm>
            <a:off x="1006876" y="1771650"/>
            <a:ext cx="4324350" cy="1657350"/>
          </a:xfrm>
          <a:prstGeom prst="rect">
            <a:avLst/>
          </a:prstGeom>
        </p:spPr>
      </p:pic>
      <p:sp>
        <p:nvSpPr>
          <p:cNvPr id="3" name="Rectangle 2">
            <a:extLst>
              <a:ext uri="{FF2B5EF4-FFF2-40B4-BE49-F238E27FC236}">
                <a16:creationId xmlns:a16="http://schemas.microsoft.com/office/drawing/2014/main" id="{E81AA10A-0E4A-4F9B-BED1-10716BE105FF}"/>
              </a:ext>
            </a:extLst>
          </p:cNvPr>
          <p:cNvSpPr/>
          <p:nvPr/>
        </p:nvSpPr>
        <p:spPr>
          <a:xfrm>
            <a:off x="6857331" y="4266815"/>
            <a:ext cx="3923931" cy="1200329"/>
          </a:xfrm>
          <a:prstGeom prst="rect">
            <a:avLst/>
          </a:prstGeom>
        </p:spPr>
        <p:txBody>
          <a:bodyPr wrap="square">
            <a:spAutoFit/>
          </a:bodyPr>
          <a:lstStyle/>
          <a:p>
            <a:pPr marL="285750" indent="-285750">
              <a:buFont typeface="Arial" panose="020B0604020202020204" pitchFamily="34" charset="0"/>
              <a:buChar char="•"/>
            </a:pPr>
            <a:r>
              <a:rPr lang="en-US" dirty="0"/>
              <a:t>The average word count is about 73 words per review. </a:t>
            </a:r>
          </a:p>
          <a:p>
            <a:pPr marL="285750" indent="-285750">
              <a:buFont typeface="Arial" panose="020B0604020202020204" pitchFamily="34" charset="0"/>
              <a:buChar char="•"/>
            </a:pPr>
            <a:r>
              <a:rPr lang="en-US" dirty="0"/>
              <a:t>The word count ranges from a minimum of 1 to a maximum of 372. </a:t>
            </a:r>
          </a:p>
        </p:txBody>
      </p:sp>
      <p:pic>
        <p:nvPicPr>
          <p:cNvPr id="6" name="Picture 5">
            <a:extLst>
              <a:ext uri="{FF2B5EF4-FFF2-40B4-BE49-F238E27FC236}">
                <a16:creationId xmlns:a16="http://schemas.microsoft.com/office/drawing/2014/main" id="{CC4E8BA9-D62F-40A0-8B84-C2924FAE2165}"/>
              </a:ext>
            </a:extLst>
          </p:cNvPr>
          <p:cNvPicPr>
            <a:picLocks noChangeAspect="1"/>
          </p:cNvPicPr>
          <p:nvPr/>
        </p:nvPicPr>
        <p:blipFill>
          <a:blip r:embed="rId3"/>
          <a:stretch>
            <a:fillRect/>
          </a:stretch>
        </p:blipFill>
        <p:spPr>
          <a:xfrm>
            <a:off x="2031187" y="4356976"/>
            <a:ext cx="3114675" cy="1495425"/>
          </a:xfrm>
          <a:prstGeom prst="rect">
            <a:avLst/>
          </a:prstGeom>
        </p:spPr>
      </p:pic>
      <p:sp>
        <p:nvSpPr>
          <p:cNvPr id="7" name="Rectangle 6">
            <a:extLst>
              <a:ext uri="{FF2B5EF4-FFF2-40B4-BE49-F238E27FC236}">
                <a16:creationId xmlns:a16="http://schemas.microsoft.com/office/drawing/2014/main" id="{AFC7621B-6571-4CEF-9B11-CB6B29A65421}"/>
              </a:ext>
            </a:extLst>
          </p:cNvPr>
          <p:cNvSpPr/>
          <p:nvPr/>
        </p:nvSpPr>
        <p:spPr>
          <a:xfrm>
            <a:off x="6665467" y="2040301"/>
            <a:ext cx="4307660" cy="1477328"/>
          </a:xfrm>
          <a:prstGeom prst="rect">
            <a:avLst/>
          </a:prstGeom>
        </p:spPr>
        <p:txBody>
          <a:bodyPr wrap="square">
            <a:spAutoFit/>
          </a:bodyPr>
          <a:lstStyle/>
          <a:p>
            <a:r>
              <a:rPr lang="en-US" dirty="0"/>
              <a:t>We performed a word count as an initial exploration of the dataset to better understand the size of the dataset that we will be handling as well as the variation in word counts across the rows.</a:t>
            </a:r>
          </a:p>
        </p:txBody>
      </p:sp>
    </p:spTree>
    <p:extLst>
      <p:ext uri="{BB962C8B-B14F-4D97-AF65-F5344CB8AC3E}">
        <p14:creationId xmlns:p14="http://schemas.microsoft.com/office/powerpoint/2010/main" val="3222814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77F9E-8D8F-4947-A7B3-38DF467A9FDC}"/>
              </a:ext>
            </a:extLst>
          </p:cNvPr>
          <p:cNvSpPr>
            <a:spLocks noGrp="1"/>
          </p:cNvSpPr>
          <p:nvPr>
            <p:ph type="title"/>
          </p:nvPr>
        </p:nvSpPr>
        <p:spPr/>
        <p:txBody>
          <a:bodyPr/>
          <a:lstStyle/>
          <a:p>
            <a:r>
              <a:rPr lang="en-US" dirty="0"/>
              <a:t>Data Set – Word Count</a:t>
            </a:r>
          </a:p>
        </p:txBody>
      </p:sp>
      <p:sp>
        <p:nvSpPr>
          <p:cNvPr id="7" name="Rectangle 6">
            <a:extLst>
              <a:ext uri="{FF2B5EF4-FFF2-40B4-BE49-F238E27FC236}">
                <a16:creationId xmlns:a16="http://schemas.microsoft.com/office/drawing/2014/main" id="{AFC7621B-6571-4CEF-9B11-CB6B29A65421}"/>
              </a:ext>
            </a:extLst>
          </p:cNvPr>
          <p:cNvSpPr/>
          <p:nvPr/>
        </p:nvSpPr>
        <p:spPr>
          <a:xfrm>
            <a:off x="7318970" y="2594225"/>
            <a:ext cx="3272090" cy="1200329"/>
          </a:xfrm>
          <a:prstGeom prst="rect">
            <a:avLst/>
          </a:prstGeom>
        </p:spPr>
        <p:txBody>
          <a:bodyPr wrap="square">
            <a:spAutoFit/>
          </a:bodyPr>
          <a:lstStyle/>
          <a:p>
            <a:r>
              <a:rPr lang="en-US" dirty="0"/>
              <a:t>We called the Top 20 most frequent and less frequent words to identify those that could be potential stop words</a:t>
            </a:r>
          </a:p>
        </p:txBody>
      </p:sp>
      <p:pic>
        <p:nvPicPr>
          <p:cNvPr id="8" name="Picture 7">
            <a:extLst>
              <a:ext uri="{FF2B5EF4-FFF2-40B4-BE49-F238E27FC236}">
                <a16:creationId xmlns:a16="http://schemas.microsoft.com/office/drawing/2014/main" id="{B490D1DD-266C-4279-BCA7-D0BB36E855AD}"/>
              </a:ext>
            </a:extLst>
          </p:cNvPr>
          <p:cNvPicPr>
            <a:picLocks noChangeAspect="1"/>
          </p:cNvPicPr>
          <p:nvPr/>
        </p:nvPicPr>
        <p:blipFill>
          <a:blip r:embed="rId2"/>
          <a:stretch>
            <a:fillRect/>
          </a:stretch>
        </p:blipFill>
        <p:spPr>
          <a:xfrm>
            <a:off x="931060" y="2367916"/>
            <a:ext cx="1733550" cy="3409950"/>
          </a:xfrm>
          <a:prstGeom prst="rect">
            <a:avLst/>
          </a:prstGeom>
        </p:spPr>
      </p:pic>
      <p:pic>
        <p:nvPicPr>
          <p:cNvPr id="9" name="Picture 8">
            <a:extLst>
              <a:ext uri="{FF2B5EF4-FFF2-40B4-BE49-F238E27FC236}">
                <a16:creationId xmlns:a16="http://schemas.microsoft.com/office/drawing/2014/main" id="{22C5CD36-9BB8-4663-B218-A3FB9F06CD5C}"/>
              </a:ext>
            </a:extLst>
          </p:cNvPr>
          <p:cNvPicPr>
            <a:picLocks noChangeAspect="1"/>
          </p:cNvPicPr>
          <p:nvPr/>
        </p:nvPicPr>
        <p:blipFill>
          <a:blip r:embed="rId3"/>
          <a:stretch>
            <a:fillRect/>
          </a:stretch>
        </p:blipFill>
        <p:spPr>
          <a:xfrm>
            <a:off x="3662898" y="2291716"/>
            <a:ext cx="2000250" cy="3486150"/>
          </a:xfrm>
          <a:prstGeom prst="rect">
            <a:avLst/>
          </a:prstGeom>
        </p:spPr>
      </p:pic>
      <p:sp>
        <p:nvSpPr>
          <p:cNvPr id="5" name="TextBox 4">
            <a:extLst>
              <a:ext uri="{FF2B5EF4-FFF2-40B4-BE49-F238E27FC236}">
                <a16:creationId xmlns:a16="http://schemas.microsoft.com/office/drawing/2014/main" id="{FA86E073-6D3B-4AB4-9B98-4FE0EE4F5FD6}"/>
              </a:ext>
            </a:extLst>
          </p:cNvPr>
          <p:cNvSpPr txBox="1"/>
          <p:nvPr/>
        </p:nvSpPr>
        <p:spPr>
          <a:xfrm>
            <a:off x="994299" y="1855635"/>
            <a:ext cx="2246051" cy="369332"/>
          </a:xfrm>
          <a:prstGeom prst="rect">
            <a:avLst/>
          </a:prstGeom>
          <a:noFill/>
        </p:spPr>
        <p:txBody>
          <a:bodyPr wrap="square" rtlCol="0">
            <a:spAutoFit/>
          </a:bodyPr>
          <a:lstStyle/>
          <a:p>
            <a:r>
              <a:rPr lang="en-US" dirty="0">
                <a:solidFill>
                  <a:srgbClr val="0070C0"/>
                </a:solidFill>
              </a:rPr>
              <a:t>Most Frequent Words</a:t>
            </a:r>
          </a:p>
        </p:txBody>
      </p:sp>
      <p:sp>
        <p:nvSpPr>
          <p:cNvPr id="10" name="TextBox 9">
            <a:extLst>
              <a:ext uri="{FF2B5EF4-FFF2-40B4-BE49-F238E27FC236}">
                <a16:creationId xmlns:a16="http://schemas.microsoft.com/office/drawing/2014/main" id="{6138CAB3-41AB-4D48-97D8-EF2DC774A694}"/>
              </a:ext>
            </a:extLst>
          </p:cNvPr>
          <p:cNvSpPr txBox="1"/>
          <p:nvPr/>
        </p:nvSpPr>
        <p:spPr>
          <a:xfrm>
            <a:off x="3662898" y="1842482"/>
            <a:ext cx="2246051" cy="369332"/>
          </a:xfrm>
          <a:prstGeom prst="rect">
            <a:avLst/>
          </a:prstGeom>
          <a:noFill/>
        </p:spPr>
        <p:txBody>
          <a:bodyPr wrap="square" rtlCol="0">
            <a:spAutoFit/>
          </a:bodyPr>
          <a:lstStyle/>
          <a:p>
            <a:r>
              <a:rPr lang="en-US" dirty="0">
                <a:solidFill>
                  <a:srgbClr val="0070C0"/>
                </a:solidFill>
              </a:rPr>
              <a:t>Less Frequent Words</a:t>
            </a:r>
          </a:p>
        </p:txBody>
      </p:sp>
    </p:spTree>
    <p:extLst>
      <p:ext uri="{BB962C8B-B14F-4D97-AF65-F5344CB8AC3E}">
        <p14:creationId xmlns:p14="http://schemas.microsoft.com/office/powerpoint/2010/main" val="3679850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77F9E-8D8F-4947-A7B3-38DF467A9FDC}"/>
              </a:ext>
            </a:extLst>
          </p:cNvPr>
          <p:cNvSpPr>
            <a:spLocks noGrp="1"/>
          </p:cNvSpPr>
          <p:nvPr>
            <p:ph type="title"/>
          </p:nvPr>
        </p:nvSpPr>
        <p:spPr/>
        <p:txBody>
          <a:bodyPr/>
          <a:lstStyle/>
          <a:p>
            <a:r>
              <a:rPr lang="en-US" dirty="0"/>
              <a:t>Text – Clean Up Process</a:t>
            </a:r>
          </a:p>
        </p:txBody>
      </p:sp>
      <p:sp>
        <p:nvSpPr>
          <p:cNvPr id="13" name="Rectangle 12">
            <a:extLst>
              <a:ext uri="{FF2B5EF4-FFF2-40B4-BE49-F238E27FC236}">
                <a16:creationId xmlns:a16="http://schemas.microsoft.com/office/drawing/2014/main" id="{99EEC0DC-3D34-47D0-A743-F0FFD80CC766}"/>
              </a:ext>
            </a:extLst>
          </p:cNvPr>
          <p:cNvSpPr/>
          <p:nvPr/>
        </p:nvSpPr>
        <p:spPr>
          <a:xfrm>
            <a:off x="1384915" y="1672932"/>
            <a:ext cx="9507986" cy="4504841"/>
          </a:xfrm>
          <a:prstGeom prst="rect">
            <a:avLst/>
          </a:prstGeom>
        </p:spPr>
        <p:txBody>
          <a:bodyPr/>
          <a:lstStyle/>
          <a:p>
            <a:pPr marL="285750" indent="-285750">
              <a:buFont typeface="Arial" panose="020B0604020202020204" pitchFamily="34" charset="0"/>
              <a:buChar char="•"/>
            </a:pPr>
            <a:r>
              <a:rPr lang="en-US" sz="2400" dirty="0"/>
              <a:t>Normalization - Handling multiple occurrences / representations of the same word</a:t>
            </a:r>
          </a:p>
          <a:p>
            <a:pPr marL="742950" lvl="1" indent="-285750">
              <a:buFont typeface="Arial" panose="020B0604020202020204" pitchFamily="34" charset="0"/>
              <a:buChar char="•"/>
            </a:pPr>
            <a:r>
              <a:rPr lang="en-US" sz="2400" dirty="0"/>
              <a:t>Stemming </a:t>
            </a:r>
          </a:p>
          <a:p>
            <a:pPr marL="1200150" lvl="2" indent="-285750">
              <a:buFont typeface="Arial" panose="020B0604020202020204" pitchFamily="34" charset="0"/>
              <a:buChar char="•"/>
            </a:pPr>
            <a:r>
              <a:rPr lang="en-US" sz="2400" dirty="0"/>
              <a:t>Normalizes text by removing suffixes</a:t>
            </a:r>
          </a:p>
          <a:p>
            <a:pPr marL="742950" lvl="1" indent="-285750">
              <a:buFont typeface="Arial" panose="020B0604020202020204" pitchFamily="34" charset="0"/>
              <a:buChar char="•"/>
            </a:pPr>
            <a:r>
              <a:rPr lang="en-US" sz="2400" dirty="0"/>
              <a:t>Lemmatization </a:t>
            </a:r>
          </a:p>
          <a:p>
            <a:pPr marL="1200150" lvl="2" indent="-285750">
              <a:buFont typeface="Arial" panose="020B0604020202020204" pitchFamily="34" charset="0"/>
              <a:buChar char="•"/>
            </a:pPr>
            <a:r>
              <a:rPr lang="en-US" sz="2400" dirty="0"/>
              <a:t>Technique that works based on the root of the word</a:t>
            </a:r>
          </a:p>
          <a:p>
            <a:pPr marL="285750" indent="-285750">
              <a:buFont typeface="Arial" panose="020B0604020202020204" pitchFamily="34" charset="0"/>
              <a:buChar char="•"/>
            </a:pPr>
            <a:r>
              <a:rPr lang="en-US" sz="2400" dirty="0"/>
              <a:t>Noise removal</a:t>
            </a:r>
          </a:p>
          <a:p>
            <a:pPr marL="742950" lvl="1" indent="-285750">
              <a:buFont typeface="Arial" panose="020B0604020202020204" pitchFamily="34" charset="0"/>
              <a:buChar char="•"/>
            </a:pPr>
            <a:r>
              <a:rPr lang="en-US" sz="2400" dirty="0"/>
              <a:t>Removing redundant text components</a:t>
            </a:r>
          </a:p>
          <a:p>
            <a:pPr marL="1200150" lvl="2" indent="-285750">
              <a:buFont typeface="Arial" panose="020B0604020202020204" pitchFamily="34" charset="0"/>
              <a:buChar char="•"/>
            </a:pPr>
            <a:r>
              <a:rPr lang="en-US" sz="2400" dirty="0"/>
              <a:t>Punctuation, tags, stop-words</a:t>
            </a:r>
          </a:p>
        </p:txBody>
      </p:sp>
    </p:spTree>
    <p:extLst>
      <p:ext uri="{BB962C8B-B14F-4D97-AF65-F5344CB8AC3E}">
        <p14:creationId xmlns:p14="http://schemas.microsoft.com/office/powerpoint/2010/main" val="1650926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0BD02F-D7D9-B741-9E0E-8B94D77FBCFC}"/>
              </a:ext>
            </a:extLst>
          </p:cNvPr>
          <p:cNvPicPr>
            <a:picLocks noChangeAspect="1"/>
          </p:cNvPicPr>
          <p:nvPr/>
        </p:nvPicPr>
        <p:blipFill>
          <a:blip r:embed="rId2"/>
          <a:stretch>
            <a:fillRect/>
          </a:stretch>
        </p:blipFill>
        <p:spPr>
          <a:xfrm>
            <a:off x="100583" y="1491997"/>
            <a:ext cx="7051939" cy="4047669"/>
          </a:xfrm>
          <a:prstGeom prst="rect">
            <a:avLst/>
          </a:prstGeom>
        </p:spPr>
      </p:pic>
      <p:sp>
        <p:nvSpPr>
          <p:cNvPr id="4" name="Title 1">
            <a:extLst>
              <a:ext uri="{FF2B5EF4-FFF2-40B4-BE49-F238E27FC236}">
                <a16:creationId xmlns:a16="http://schemas.microsoft.com/office/drawing/2014/main" id="{6A5A0924-8217-4B5F-A95F-DB720CCB9172}"/>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Data Visualization – Word Cloud</a:t>
            </a:r>
          </a:p>
        </p:txBody>
      </p:sp>
      <p:sp>
        <p:nvSpPr>
          <p:cNvPr id="2" name="Rectangle 1">
            <a:extLst>
              <a:ext uri="{FF2B5EF4-FFF2-40B4-BE49-F238E27FC236}">
                <a16:creationId xmlns:a16="http://schemas.microsoft.com/office/drawing/2014/main" id="{5ABE20FB-BEF4-429A-BC49-E9FDCE540151}"/>
              </a:ext>
            </a:extLst>
          </p:cNvPr>
          <p:cNvSpPr/>
          <p:nvPr/>
        </p:nvSpPr>
        <p:spPr>
          <a:xfrm>
            <a:off x="7454364" y="2828835"/>
            <a:ext cx="3332006" cy="1200329"/>
          </a:xfrm>
          <a:prstGeom prst="rect">
            <a:avLst/>
          </a:prstGeom>
        </p:spPr>
        <p:txBody>
          <a:bodyPr wrap="square">
            <a:spAutoFit/>
          </a:bodyPr>
          <a:lstStyle/>
          <a:p>
            <a:r>
              <a:rPr lang="en-US" dirty="0"/>
              <a:t>After clean-up process, we create a snap shot using a word cloud to have a visual of the most frequent words</a:t>
            </a:r>
          </a:p>
        </p:txBody>
      </p:sp>
    </p:spTree>
    <p:extLst>
      <p:ext uri="{BB962C8B-B14F-4D97-AF65-F5344CB8AC3E}">
        <p14:creationId xmlns:p14="http://schemas.microsoft.com/office/powerpoint/2010/main" val="17665797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453</TotalTime>
  <Words>439</Words>
  <Application>Microsoft Office PowerPoint</Application>
  <PresentationFormat>Widescreen</PresentationFormat>
  <Paragraphs>65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Project Description/Outline:</vt:lpstr>
      <vt:lpstr>Research Questions to Answer:</vt:lpstr>
      <vt:lpstr>Datasets to be Used </vt:lpstr>
      <vt:lpstr>Data Set - Process</vt:lpstr>
      <vt:lpstr>Data Set – Word Count</vt:lpstr>
      <vt:lpstr>Data Set – Word Count</vt:lpstr>
      <vt:lpstr>Text – Clean Up Process</vt:lpstr>
      <vt:lpstr>PowerPoint Presentation</vt:lpstr>
      <vt:lpstr>Data Visualization – Sentiment Polarity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Rua</dc:creator>
  <cp:lastModifiedBy>Gaston Alvarado</cp:lastModifiedBy>
  <cp:revision>26</cp:revision>
  <dcterms:created xsi:type="dcterms:W3CDTF">2019-03-28T01:07:15Z</dcterms:created>
  <dcterms:modified xsi:type="dcterms:W3CDTF">2019-03-28T19:17:40Z</dcterms:modified>
</cp:coreProperties>
</file>