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7" r:id="rId5"/>
    <p:sldId id="265" r:id="rId6"/>
    <p:sldId id="266" r:id="rId7"/>
    <p:sldId id="258" r:id="rId8"/>
    <p:sldId id="259" r:id="rId9"/>
    <p:sldId id="260" r:id="rId10"/>
    <p:sldId id="261" r:id="rId11"/>
    <p:sldId id="262" r:id="rId12"/>
    <p:sldId id="263" r:id="rId13"/>
    <p:sldId id="264" r:id="rId14"/>
    <p:sldId id="270" r:id="rId15"/>
    <p:sldId id="274" r:id="rId16"/>
    <p:sldId id="275" r:id="rId17"/>
    <p:sldId id="272" r:id="rId18"/>
    <p:sldId id="273"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348" autoAdjust="0"/>
    <p:restoredTop sz="94666" autoAdjust="0"/>
  </p:normalViewPr>
  <p:slideViewPr>
    <p:cSldViewPr>
      <p:cViewPr varScale="1">
        <p:scale>
          <a:sx n="128" d="100"/>
          <a:sy n="128" d="100"/>
        </p:scale>
        <p:origin x="6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26063-091C-BF43-A3AF-7EB906E16EC6}" type="doc">
      <dgm:prSet loTypeId="urn:microsoft.com/office/officeart/2005/8/layout/hList1" loCatId="" qsTypeId="urn:microsoft.com/office/officeart/2005/8/quickstyle/simple2" qsCatId="simple" csTypeId="urn:microsoft.com/office/officeart/2005/8/colors/accent2_1" csCatId="accent2" phldr="1"/>
      <dgm:spPr/>
      <dgm:t>
        <a:bodyPr/>
        <a:lstStyle/>
        <a:p>
          <a:endParaRPr lang="en-US"/>
        </a:p>
      </dgm:t>
    </dgm:pt>
    <dgm:pt modelId="{0135C260-8D87-1944-A3E1-BA763DC41096}">
      <dgm:prSet phldrT="[Text]"/>
      <dgm:spPr/>
      <dgm:t>
        <a:bodyPr/>
        <a:lstStyle/>
        <a:p>
          <a:r>
            <a:rPr lang="en-US" dirty="0"/>
            <a:t>5 Positive Reviews</a:t>
          </a:r>
        </a:p>
      </dgm:t>
    </dgm:pt>
    <dgm:pt modelId="{43B09323-361D-3549-BF01-1B47ED772612}" type="parTrans" cxnId="{65E31777-47D8-9E4F-AF17-71CD37D5063B}">
      <dgm:prSet/>
      <dgm:spPr/>
      <dgm:t>
        <a:bodyPr/>
        <a:lstStyle/>
        <a:p>
          <a:endParaRPr lang="en-US"/>
        </a:p>
      </dgm:t>
    </dgm:pt>
    <dgm:pt modelId="{E899EE73-6F07-CF40-99B8-A1DBF2B912B4}" type="sibTrans" cxnId="{65E31777-47D8-9E4F-AF17-71CD37D5063B}">
      <dgm:prSet/>
      <dgm:spPr/>
      <dgm:t>
        <a:bodyPr/>
        <a:lstStyle/>
        <a:p>
          <a:endParaRPr lang="en-US"/>
        </a:p>
      </dgm:t>
    </dgm:pt>
    <dgm:pt modelId="{BA3E1687-4575-C84C-BCAD-E02B299E6D29}">
      <dgm:prSet phldrT="[Text]"/>
      <dgm:spPr/>
      <dgm:t>
        <a:bodyPr/>
        <a:lstStyle/>
        <a:p>
          <a:r>
            <a:rPr lang="en-US" dirty="0"/>
            <a:t>Great room! Plenty of space for 4 people</a:t>
          </a:r>
        </a:p>
      </dgm:t>
    </dgm:pt>
    <dgm:pt modelId="{2D22C7B5-E268-964A-9CCA-3E30AD4BED40}" type="parTrans" cxnId="{D893700C-3A4B-724B-83D1-CEFE33CE2FD1}">
      <dgm:prSet/>
      <dgm:spPr/>
      <dgm:t>
        <a:bodyPr/>
        <a:lstStyle/>
        <a:p>
          <a:endParaRPr lang="en-US"/>
        </a:p>
      </dgm:t>
    </dgm:pt>
    <dgm:pt modelId="{9029212A-BBC7-2B46-A2DA-15249DDA3D6E}" type="sibTrans" cxnId="{D893700C-3A4B-724B-83D1-CEFE33CE2FD1}">
      <dgm:prSet/>
      <dgm:spPr/>
      <dgm:t>
        <a:bodyPr/>
        <a:lstStyle/>
        <a:p>
          <a:endParaRPr lang="en-US"/>
        </a:p>
      </dgm:t>
    </dgm:pt>
    <dgm:pt modelId="{47B0B499-9FC6-1646-B08D-C291F5A01D2C}">
      <dgm:prSet/>
      <dgm:spPr/>
      <dgm:t>
        <a:bodyPr/>
        <a:lstStyle/>
        <a:p>
          <a:r>
            <a:rPr lang="en-US"/>
            <a:t>Loved the breakfast!! It was wonderful.</a:t>
          </a:r>
          <a:endParaRPr lang="en-US" dirty="0"/>
        </a:p>
      </dgm:t>
    </dgm:pt>
    <dgm:pt modelId="{86A6F9FA-7E7E-FE45-93E7-90905DF9DED6}" type="parTrans" cxnId="{909BB140-5B52-0943-8B0C-468050319EEE}">
      <dgm:prSet/>
      <dgm:spPr/>
      <dgm:t>
        <a:bodyPr/>
        <a:lstStyle/>
        <a:p>
          <a:endParaRPr lang="en-US"/>
        </a:p>
      </dgm:t>
    </dgm:pt>
    <dgm:pt modelId="{C4DDCA7C-F903-4E46-B5D6-28526FFE073E}" type="sibTrans" cxnId="{909BB140-5B52-0943-8B0C-468050319EEE}">
      <dgm:prSet/>
      <dgm:spPr/>
      <dgm:t>
        <a:bodyPr/>
        <a:lstStyle/>
        <a:p>
          <a:endParaRPr lang="en-US"/>
        </a:p>
      </dgm:t>
    </dgm:pt>
    <dgm:pt modelId="{4F90B465-0590-4F45-8D67-921CD7840B61}">
      <dgm:prSet/>
      <dgm:spPr/>
      <dgm:t>
        <a:bodyPr/>
        <a:lstStyle/>
        <a:p>
          <a:r>
            <a:rPr lang="en-US"/>
            <a:t>Nothing the location and the front desk girls were excellent. </a:t>
          </a:r>
          <a:endParaRPr lang="en-US" dirty="0"/>
        </a:p>
      </dgm:t>
    </dgm:pt>
    <dgm:pt modelId="{4AAD5DD9-714A-9C4C-A886-56013EEC5A1B}" type="parTrans" cxnId="{C5D1ABF0-0F80-714C-A2F3-DEEDBD316818}">
      <dgm:prSet/>
      <dgm:spPr/>
      <dgm:t>
        <a:bodyPr/>
        <a:lstStyle/>
        <a:p>
          <a:endParaRPr lang="en-US"/>
        </a:p>
      </dgm:t>
    </dgm:pt>
    <dgm:pt modelId="{50CC80C9-A7E1-D748-B3EF-46CACCDCD7A6}" type="sibTrans" cxnId="{C5D1ABF0-0F80-714C-A2F3-DEEDBD316818}">
      <dgm:prSet/>
      <dgm:spPr/>
      <dgm:t>
        <a:bodyPr/>
        <a:lstStyle/>
        <a:p>
          <a:endParaRPr lang="en-US"/>
        </a:p>
      </dgm:t>
    </dgm:pt>
    <dgm:pt modelId="{9BD4CAF0-5762-1A4E-9FEE-DD15DFCE1A57}">
      <dgm:prSet/>
      <dgm:spPr/>
      <dgm:t>
        <a:bodyPr/>
        <a:lstStyle/>
        <a:p>
          <a:r>
            <a:rPr lang="en-US" dirty="0"/>
            <a:t>Great staff and well taken care of facility!</a:t>
          </a:r>
        </a:p>
      </dgm:t>
    </dgm:pt>
    <dgm:pt modelId="{A0DE4800-F867-E04C-8AD1-0EC23D7F1D91}" type="parTrans" cxnId="{CAA553A1-2812-BD40-8876-87259A2B388D}">
      <dgm:prSet/>
      <dgm:spPr/>
      <dgm:t>
        <a:bodyPr/>
        <a:lstStyle/>
        <a:p>
          <a:endParaRPr lang="en-US"/>
        </a:p>
      </dgm:t>
    </dgm:pt>
    <dgm:pt modelId="{7471D281-36BA-F341-AB4C-62C5B2C25CDB}" type="sibTrans" cxnId="{CAA553A1-2812-BD40-8876-87259A2B388D}">
      <dgm:prSet/>
      <dgm:spPr/>
      <dgm:t>
        <a:bodyPr/>
        <a:lstStyle/>
        <a:p>
          <a:endParaRPr lang="en-US"/>
        </a:p>
      </dgm:t>
    </dgm:pt>
    <dgm:pt modelId="{AA960918-3D64-6F47-ACDD-69D6E85FFAB2}">
      <dgm:prSet/>
      <dgm:spPr/>
      <dgm:t>
        <a:bodyPr/>
        <a:lstStyle/>
        <a:p>
          <a:r>
            <a:rPr lang="en-US" dirty="0"/>
            <a:t>Great room! Plenty of space for 4 people</a:t>
          </a:r>
        </a:p>
      </dgm:t>
    </dgm:pt>
    <dgm:pt modelId="{BCD49E56-3751-AA45-95CC-4B364DE91F54}" type="parTrans" cxnId="{C0F03ADC-6B0E-5C42-9663-31ADB80846C8}">
      <dgm:prSet/>
      <dgm:spPr/>
      <dgm:t>
        <a:bodyPr/>
        <a:lstStyle/>
        <a:p>
          <a:endParaRPr lang="en-US"/>
        </a:p>
      </dgm:t>
    </dgm:pt>
    <dgm:pt modelId="{8361D401-CD4E-3B49-A3BA-FC0227D834A6}" type="sibTrans" cxnId="{C0F03ADC-6B0E-5C42-9663-31ADB80846C8}">
      <dgm:prSet/>
      <dgm:spPr/>
      <dgm:t>
        <a:bodyPr/>
        <a:lstStyle/>
        <a:p>
          <a:endParaRPr lang="en-US"/>
        </a:p>
      </dgm:t>
    </dgm:pt>
    <dgm:pt modelId="{3819F513-26C2-7847-9B7E-9C0F7B60744A}">
      <dgm:prSet/>
      <dgm:spPr/>
      <dgm:t>
        <a:bodyPr/>
        <a:lstStyle/>
        <a:p>
          <a:r>
            <a:rPr lang="en-US" dirty="0"/>
            <a:t>5 Negative Reviews</a:t>
          </a:r>
        </a:p>
      </dgm:t>
    </dgm:pt>
    <dgm:pt modelId="{110B2F1F-0B09-4046-9C41-B24831A10610}" type="parTrans" cxnId="{111D82CA-E1DD-6B4E-A88B-7FEB4E721677}">
      <dgm:prSet/>
      <dgm:spPr/>
      <dgm:t>
        <a:bodyPr/>
        <a:lstStyle/>
        <a:p>
          <a:endParaRPr lang="en-US"/>
        </a:p>
      </dgm:t>
    </dgm:pt>
    <dgm:pt modelId="{EFDE56F1-A839-DF46-92E1-C06EF8B43549}" type="sibTrans" cxnId="{111D82CA-E1DD-6B4E-A88B-7FEB4E721677}">
      <dgm:prSet/>
      <dgm:spPr/>
      <dgm:t>
        <a:bodyPr/>
        <a:lstStyle/>
        <a:p>
          <a:endParaRPr lang="en-US"/>
        </a:p>
      </dgm:t>
    </dgm:pt>
    <dgm:pt modelId="{D42E636A-D8CE-104E-ACD1-86A2B88FA1FF}">
      <dgm:prSet/>
      <dgm:spPr/>
      <dgm:t>
        <a:bodyPr/>
        <a:lstStyle/>
        <a:p>
          <a:r>
            <a:rPr lang="en-US"/>
            <a:t>Loved the breakfast!! It was wonderful.</a:t>
          </a:r>
          <a:endParaRPr lang="en-US" dirty="0"/>
        </a:p>
      </dgm:t>
    </dgm:pt>
    <dgm:pt modelId="{E5643190-7175-FC48-B451-69C5F2FA3682}" type="parTrans" cxnId="{A7E1022B-B7B3-0646-87DC-503428403A96}">
      <dgm:prSet/>
      <dgm:spPr/>
      <dgm:t>
        <a:bodyPr/>
        <a:lstStyle/>
        <a:p>
          <a:endParaRPr lang="en-US"/>
        </a:p>
      </dgm:t>
    </dgm:pt>
    <dgm:pt modelId="{3812E7BF-401F-1945-AD4F-A026F0D71770}" type="sibTrans" cxnId="{A7E1022B-B7B3-0646-87DC-503428403A96}">
      <dgm:prSet/>
      <dgm:spPr/>
      <dgm:t>
        <a:bodyPr/>
        <a:lstStyle/>
        <a:p>
          <a:endParaRPr lang="en-US"/>
        </a:p>
      </dgm:t>
    </dgm:pt>
    <dgm:pt modelId="{52D46078-024A-544A-9EBA-2049914B580D}">
      <dgm:prSet/>
      <dgm:spPr/>
      <dgm:t>
        <a:bodyPr/>
        <a:lstStyle/>
        <a:p>
          <a:r>
            <a:rPr lang="en-US"/>
            <a:t>Nothing the location and the front desk girls were excellent. </a:t>
          </a:r>
          <a:endParaRPr lang="en-US" dirty="0"/>
        </a:p>
      </dgm:t>
    </dgm:pt>
    <dgm:pt modelId="{28847D0D-EAF6-BC47-9C30-BA3943C7CF1A}" type="parTrans" cxnId="{4153E09C-D1F3-A841-8E93-16D115E571FF}">
      <dgm:prSet/>
      <dgm:spPr/>
      <dgm:t>
        <a:bodyPr/>
        <a:lstStyle/>
        <a:p>
          <a:endParaRPr lang="en-US"/>
        </a:p>
      </dgm:t>
    </dgm:pt>
    <dgm:pt modelId="{9487F6D4-23A0-1A42-8D0F-FA73DD70588E}" type="sibTrans" cxnId="{4153E09C-D1F3-A841-8E93-16D115E571FF}">
      <dgm:prSet/>
      <dgm:spPr/>
      <dgm:t>
        <a:bodyPr/>
        <a:lstStyle/>
        <a:p>
          <a:endParaRPr lang="en-US"/>
        </a:p>
      </dgm:t>
    </dgm:pt>
    <dgm:pt modelId="{EA13DEA6-1166-2E49-9413-0FC3B8A3A9D0}">
      <dgm:prSet/>
      <dgm:spPr/>
      <dgm:t>
        <a:bodyPr/>
        <a:lstStyle/>
        <a:p>
          <a:r>
            <a:rPr lang="en-US"/>
            <a:t>Great staff and well taken care of facility!</a:t>
          </a:r>
          <a:endParaRPr lang="en-US" dirty="0"/>
        </a:p>
      </dgm:t>
    </dgm:pt>
    <dgm:pt modelId="{404948EB-E29F-B04C-9740-2699B44752E5}" type="parTrans" cxnId="{E72DB5B5-E434-9848-818C-3154CFBB977C}">
      <dgm:prSet/>
      <dgm:spPr/>
      <dgm:t>
        <a:bodyPr/>
        <a:lstStyle/>
        <a:p>
          <a:endParaRPr lang="en-US"/>
        </a:p>
      </dgm:t>
    </dgm:pt>
    <dgm:pt modelId="{CC392539-7D58-354D-9BD1-6517713C702F}" type="sibTrans" cxnId="{E72DB5B5-E434-9848-818C-3154CFBB977C}">
      <dgm:prSet/>
      <dgm:spPr/>
      <dgm:t>
        <a:bodyPr/>
        <a:lstStyle/>
        <a:p>
          <a:endParaRPr lang="en-US"/>
        </a:p>
      </dgm:t>
    </dgm:pt>
    <dgm:pt modelId="{6F195E3C-E4F4-A64E-AE63-A47FE6E7D0BB}" type="pres">
      <dgm:prSet presAssocID="{6D926063-091C-BF43-A3AF-7EB906E16EC6}" presName="Name0" presStyleCnt="0">
        <dgm:presLayoutVars>
          <dgm:dir/>
          <dgm:animLvl val="lvl"/>
          <dgm:resizeHandles val="exact"/>
        </dgm:presLayoutVars>
      </dgm:prSet>
      <dgm:spPr/>
    </dgm:pt>
    <dgm:pt modelId="{418D1EE1-04F2-9A48-96FE-D4626B2840A1}" type="pres">
      <dgm:prSet presAssocID="{0135C260-8D87-1944-A3E1-BA763DC41096}" presName="composite" presStyleCnt="0"/>
      <dgm:spPr/>
    </dgm:pt>
    <dgm:pt modelId="{23987C55-4761-8C4B-9E33-246A5964C61F}" type="pres">
      <dgm:prSet presAssocID="{0135C260-8D87-1944-A3E1-BA763DC41096}" presName="parTx" presStyleLbl="alignNode1" presStyleIdx="0" presStyleCnt="2">
        <dgm:presLayoutVars>
          <dgm:chMax val="0"/>
          <dgm:chPref val="0"/>
          <dgm:bulletEnabled val="1"/>
        </dgm:presLayoutVars>
      </dgm:prSet>
      <dgm:spPr/>
    </dgm:pt>
    <dgm:pt modelId="{B7E1610F-6A0A-134E-BB91-6AFD741A5625}" type="pres">
      <dgm:prSet presAssocID="{0135C260-8D87-1944-A3E1-BA763DC41096}" presName="desTx" presStyleLbl="alignAccFollowNode1" presStyleIdx="0" presStyleCnt="2">
        <dgm:presLayoutVars>
          <dgm:bulletEnabled val="1"/>
        </dgm:presLayoutVars>
      </dgm:prSet>
      <dgm:spPr/>
    </dgm:pt>
    <dgm:pt modelId="{CB83FD62-58AA-CC4C-8E29-282E1FA0D247}" type="pres">
      <dgm:prSet presAssocID="{E899EE73-6F07-CF40-99B8-A1DBF2B912B4}" presName="space" presStyleCnt="0"/>
      <dgm:spPr/>
    </dgm:pt>
    <dgm:pt modelId="{2D34755A-D92A-7446-B640-C15CF3246DB8}" type="pres">
      <dgm:prSet presAssocID="{3819F513-26C2-7847-9B7E-9C0F7B60744A}" presName="composite" presStyleCnt="0"/>
      <dgm:spPr/>
    </dgm:pt>
    <dgm:pt modelId="{C846C758-3B26-B84B-B890-FAE86C9A63FA}" type="pres">
      <dgm:prSet presAssocID="{3819F513-26C2-7847-9B7E-9C0F7B60744A}" presName="parTx" presStyleLbl="alignNode1" presStyleIdx="1" presStyleCnt="2">
        <dgm:presLayoutVars>
          <dgm:chMax val="0"/>
          <dgm:chPref val="0"/>
          <dgm:bulletEnabled val="1"/>
        </dgm:presLayoutVars>
      </dgm:prSet>
      <dgm:spPr/>
    </dgm:pt>
    <dgm:pt modelId="{C4BFF69B-9759-1343-933E-40D074E91878}" type="pres">
      <dgm:prSet presAssocID="{3819F513-26C2-7847-9B7E-9C0F7B60744A}" presName="desTx" presStyleLbl="alignAccFollowNode1" presStyleIdx="1" presStyleCnt="2">
        <dgm:presLayoutVars>
          <dgm:bulletEnabled val="1"/>
        </dgm:presLayoutVars>
      </dgm:prSet>
      <dgm:spPr/>
    </dgm:pt>
  </dgm:ptLst>
  <dgm:cxnLst>
    <dgm:cxn modelId="{D893700C-3A4B-724B-83D1-CEFE33CE2FD1}" srcId="{0135C260-8D87-1944-A3E1-BA763DC41096}" destId="{BA3E1687-4575-C84C-BCAD-E02B299E6D29}" srcOrd="0" destOrd="0" parTransId="{2D22C7B5-E268-964A-9CCA-3E30AD4BED40}" sibTransId="{9029212A-BBC7-2B46-A2DA-15249DDA3D6E}"/>
    <dgm:cxn modelId="{0CDE2513-EC8F-5543-BBC7-432BF3E031FC}" type="presOf" srcId="{52D46078-024A-544A-9EBA-2049914B580D}" destId="{C4BFF69B-9759-1343-933E-40D074E91878}" srcOrd="0" destOrd="2" presId="urn:microsoft.com/office/officeart/2005/8/layout/hList1"/>
    <dgm:cxn modelId="{827D4418-29F7-C342-97C7-E28882A7271E}" type="presOf" srcId="{9BD4CAF0-5762-1A4E-9FEE-DD15DFCE1A57}" destId="{B7E1610F-6A0A-134E-BB91-6AFD741A5625}" srcOrd="0" destOrd="3" presId="urn:microsoft.com/office/officeart/2005/8/layout/hList1"/>
    <dgm:cxn modelId="{A7E1022B-B7B3-0646-87DC-503428403A96}" srcId="{3819F513-26C2-7847-9B7E-9C0F7B60744A}" destId="{D42E636A-D8CE-104E-ACD1-86A2B88FA1FF}" srcOrd="1" destOrd="0" parTransId="{E5643190-7175-FC48-B451-69C5F2FA3682}" sibTransId="{3812E7BF-401F-1945-AD4F-A026F0D71770}"/>
    <dgm:cxn modelId="{C121CC2C-D1FC-0C40-90F4-327B743AC733}" type="presOf" srcId="{47B0B499-9FC6-1646-B08D-C291F5A01D2C}" destId="{B7E1610F-6A0A-134E-BB91-6AFD741A5625}" srcOrd="0" destOrd="1" presId="urn:microsoft.com/office/officeart/2005/8/layout/hList1"/>
    <dgm:cxn modelId="{909BB140-5B52-0943-8B0C-468050319EEE}" srcId="{0135C260-8D87-1944-A3E1-BA763DC41096}" destId="{47B0B499-9FC6-1646-B08D-C291F5A01D2C}" srcOrd="1" destOrd="0" parTransId="{86A6F9FA-7E7E-FE45-93E7-90905DF9DED6}" sibTransId="{C4DDCA7C-F903-4E46-B5D6-28526FFE073E}"/>
    <dgm:cxn modelId="{C7165D6F-12EE-B245-B18D-F4F8D159A276}" type="presOf" srcId="{BA3E1687-4575-C84C-BCAD-E02B299E6D29}" destId="{B7E1610F-6A0A-134E-BB91-6AFD741A5625}" srcOrd="0" destOrd="0" presId="urn:microsoft.com/office/officeart/2005/8/layout/hList1"/>
    <dgm:cxn modelId="{65E31777-47D8-9E4F-AF17-71CD37D5063B}" srcId="{6D926063-091C-BF43-A3AF-7EB906E16EC6}" destId="{0135C260-8D87-1944-A3E1-BA763DC41096}" srcOrd="0" destOrd="0" parTransId="{43B09323-361D-3549-BF01-1B47ED772612}" sibTransId="{E899EE73-6F07-CF40-99B8-A1DBF2B912B4}"/>
    <dgm:cxn modelId="{F3C3F27F-B252-7645-B5B0-07062293C7A7}" type="presOf" srcId="{D42E636A-D8CE-104E-ACD1-86A2B88FA1FF}" destId="{C4BFF69B-9759-1343-933E-40D074E91878}" srcOrd="0" destOrd="1" presId="urn:microsoft.com/office/officeart/2005/8/layout/hList1"/>
    <dgm:cxn modelId="{9E6E5A8B-54CF-5342-B7DF-9A6463631743}" type="presOf" srcId="{AA960918-3D64-6F47-ACDD-69D6E85FFAB2}" destId="{C4BFF69B-9759-1343-933E-40D074E91878}" srcOrd="0" destOrd="0" presId="urn:microsoft.com/office/officeart/2005/8/layout/hList1"/>
    <dgm:cxn modelId="{1150CC91-9A25-3949-8654-3404399DA5A1}" type="presOf" srcId="{3819F513-26C2-7847-9B7E-9C0F7B60744A}" destId="{C846C758-3B26-B84B-B890-FAE86C9A63FA}" srcOrd="0" destOrd="0" presId="urn:microsoft.com/office/officeart/2005/8/layout/hList1"/>
    <dgm:cxn modelId="{4153E09C-D1F3-A841-8E93-16D115E571FF}" srcId="{3819F513-26C2-7847-9B7E-9C0F7B60744A}" destId="{52D46078-024A-544A-9EBA-2049914B580D}" srcOrd="2" destOrd="0" parTransId="{28847D0D-EAF6-BC47-9C30-BA3943C7CF1A}" sibTransId="{9487F6D4-23A0-1A42-8D0F-FA73DD70588E}"/>
    <dgm:cxn modelId="{C84B139D-001B-6246-91A9-952999FDFAA1}" type="presOf" srcId="{EA13DEA6-1166-2E49-9413-0FC3B8A3A9D0}" destId="{C4BFF69B-9759-1343-933E-40D074E91878}" srcOrd="0" destOrd="3" presId="urn:microsoft.com/office/officeart/2005/8/layout/hList1"/>
    <dgm:cxn modelId="{CAA553A1-2812-BD40-8876-87259A2B388D}" srcId="{0135C260-8D87-1944-A3E1-BA763DC41096}" destId="{9BD4CAF0-5762-1A4E-9FEE-DD15DFCE1A57}" srcOrd="3" destOrd="0" parTransId="{A0DE4800-F867-E04C-8AD1-0EC23D7F1D91}" sibTransId="{7471D281-36BA-F341-AB4C-62C5B2C25CDB}"/>
    <dgm:cxn modelId="{2FD948AE-D26B-3948-A774-7D33536BE93F}" type="presOf" srcId="{4F90B465-0590-4F45-8D67-921CD7840B61}" destId="{B7E1610F-6A0A-134E-BB91-6AFD741A5625}" srcOrd="0" destOrd="2" presId="urn:microsoft.com/office/officeart/2005/8/layout/hList1"/>
    <dgm:cxn modelId="{E72DB5B5-E434-9848-818C-3154CFBB977C}" srcId="{3819F513-26C2-7847-9B7E-9C0F7B60744A}" destId="{EA13DEA6-1166-2E49-9413-0FC3B8A3A9D0}" srcOrd="3" destOrd="0" parTransId="{404948EB-E29F-B04C-9740-2699B44752E5}" sibTransId="{CC392539-7D58-354D-9BD1-6517713C702F}"/>
    <dgm:cxn modelId="{111D82CA-E1DD-6B4E-A88B-7FEB4E721677}" srcId="{6D926063-091C-BF43-A3AF-7EB906E16EC6}" destId="{3819F513-26C2-7847-9B7E-9C0F7B60744A}" srcOrd="1" destOrd="0" parTransId="{110B2F1F-0B09-4046-9C41-B24831A10610}" sibTransId="{EFDE56F1-A839-DF46-92E1-C06EF8B43549}"/>
    <dgm:cxn modelId="{C0F03ADC-6B0E-5C42-9663-31ADB80846C8}" srcId="{3819F513-26C2-7847-9B7E-9C0F7B60744A}" destId="{AA960918-3D64-6F47-ACDD-69D6E85FFAB2}" srcOrd="0" destOrd="0" parTransId="{BCD49E56-3751-AA45-95CC-4B364DE91F54}" sibTransId="{8361D401-CD4E-3B49-A3BA-FC0227D834A6}"/>
    <dgm:cxn modelId="{70F0BDE6-AD19-514B-9C93-7CCF97D29DC0}" type="presOf" srcId="{0135C260-8D87-1944-A3E1-BA763DC41096}" destId="{23987C55-4761-8C4B-9E33-246A5964C61F}" srcOrd="0" destOrd="0" presId="urn:microsoft.com/office/officeart/2005/8/layout/hList1"/>
    <dgm:cxn modelId="{C5D1ABF0-0F80-714C-A2F3-DEEDBD316818}" srcId="{0135C260-8D87-1944-A3E1-BA763DC41096}" destId="{4F90B465-0590-4F45-8D67-921CD7840B61}" srcOrd="2" destOrd="0" parTransId="{4AAD5DD9-714A-9C4C-A886-56013EEC5A1B}" sibTransId="{50CC80C9-A7E1-D748-B3EF-46CACCDCD7A6}"/>
    <dgm:cxn modelId="{CE02F5F6-A5BC-AD47-9B34-57E82D294F22}" type="presOf" srcId="{6D926063-091C-BF43-A3AF-7EB906E16EC6}" destId="{6F195E3C-E4F4-A64E-AE63-A47FE6E7D0BB}" srcOrd="0" destOrd="0" presId="urn:microsoft.com/office/officeart/2005/8/layout/hList1"/>
    <dgm:cxn modelId="{1129DDB0-958C-1F45-8718-93DCB2415017}" type="presParOf" srcId="{6F195E3C-E4F4-A64E-AE63-A47FE6E7D0BB}" destId="{418D1EE1-04F2-9A48-96FE-D4626B2840A1}" srcOrd="0" destOrd="0" presId="urn:microsoft.com/office/officeart/2005/8/layout/hList1"/>
    <dgm:cxn modelId="{C4D4DF38-2F6A-B441-A98A-791BE1C07849}" type="presParOf" srcId="{418D1EE1-04F2-9A48-96FE-D4626B2840A1}" destId="{23987C55-4761-8C4B-9E33-246A5964C61F}" srcOrd="0" destOrd="0" presId="urn:microsoft.com/office/officeart/2005/8/layout/hList1"/>
    <dgm:cxn modelId="{FAFB009F-AB67-3043-8DF1-EDCACBD9A9C0}" type="presParOf" srcId="{418D1EE1-04F2-9A48-96FE-D4626B2840A1}" destId="{B7E1610F-6A0A-134E-BB91-6AFD741A5625}" srcOrd="1" destOrd="0" presId="urn:microsoft.com/office/officeart/2005/8/layout/hList1"/>
    <dgm:cxn modelId="{AB7E2EA6-4101-114B-82DB-0E97295BF694}" type="presParOf" srcId="{6F195E3C-E4F4-A64E-AE63-A47FE6E7D0BB}" destId="{CB83FD62-58AA-CC4C-8E29-282E1FA0D247}" srcOrd="1" destOrd="0" presId="urn:microsoft.com/office/officeart/2005/8/layout/hList1"/>
    <dgm:cxn modelId="{98E0A8E5-8744-3B4C-B868-FFCD62FEE504}" type="presParOf" srcId="{6F195E3C-E4F4-A64E-AE63-A47FE6E7D0BB}" destId="{2D34755A-D92A-7446-B640-C15CF3246DB8}" srcOrd="2" destOrd="0" presId="urn:microsoft.com/office/officeart/2005/8/layout/hList1"/>
    <dgm:cxn modelId="{16BE0CC4-D334-5446-8D00-CE4384621FD6}" type="presParOf" srcId="{2D34755A-D92A-7446-B640-C15CF3246DB8}" destId="{C846C758-3B26-B84B-B890-FAE86C9A63FA}" srcOrd="0" destOrd="0" presId="urn:microsoft.com/office/officeart/2005/8/layout/hList1"/>
    <dgm:cxn modelId="{4D49014D-D6BE-814F-AA0A-2BD58993F9E9}" type="presParOf" srcId="{2D34755A-D92A-7446-B640-C15CF3246DB8}" destId="{C4BFF69B-9759-1343-933E-40D074E9187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C5A529-F35F-9647-8884-E3A8AC932E9F}" type="doc">
      <dgm:prSet loTypeId="urn:microsoft.com/office/officeart/2005/8/layout/default" loCatId="" qsTypeId="urn:microsoft.com/office/officeart/2005/8/quickstyle/simple2" qsCatId="simple" csTypeId="urn:microsoft.com/office/officeart/2005/8/colors/accent2_2" csCatId="accent2" phldr="1"/>
      <dgm:spPr/>
      <dgm:t>
        <a:bodyPr/>
        <a:lstStyle/>
        <a:p>
          <a:endParaRPr lang="en-US"/>
        </a:p>
      </dgm:t>
    </dgm:pt>
    <dgm:pt modelId="{8FBA21C9-9015-0648-82CE-C75E34762EDA}">
      <dgm:prSet phldrT="[Text]" custT="1"/>
      <dgm:spPr/>
      <dgm:t>
        <a:bodyPr/>
        <a:lstStyle/>
        <a:p>
          <a:r>
            <a:rPr lang="en-US" sz="1600" dirty="0"/>
            <a:t>Top Spend by Customer</a:t>
          </a:r>
        </a:p>
      </dgm:t>
    </dgm:pt>
    <dgm:pt modelId="{4E36B6F2-E9F8-5342-91C1-83479328384E}" type="parTrans" cxnId="{12E0B411-B587-E74A-A0A6-EEDEAD46E18E}">
      <dgm:prSet/>
      <dgm:spPr/>
      <dgm:t>
        <a:bodyPr/>
        <a:lstStyle/>
        <a:p>
          <a:endParaRPr lang="en-US"/>
        </a:p>
      </dgm:t>
    </dgm:pt>
    <dgm:pt modelId="{DB2DCE6B-2149-E247-BC5A-3C721E564309}" type="sibTrans" cxnId="{12E0B411-B587-E74A-A0A6-EEDEAD46E18E}">
      <dgm:prSet/>
      <dgm:spPr/>
      <dgm:t>
        <a:bodyPr/>
        <a:lstStyle/>
        <a:p>
          <a:endParaRPr lang="en-US"/>
        </a:p>
      </dgm:t>
    </dgm:pt>
    <dgm:pt modelId="{D70EEE24-2DF5-6E48-ADEA-CE2FD6B334A0}">
      <dgm:prSet phldrT="[Text]" custT="1"/>
      <dgm:spPr/>
      <dgm:t>
        <a:bodyPr/>
        <a:lstStyle/>
        <a:p>
          <a:r>
            <a:rPr lang="en-US" sz="1600" dirty="0"/>
            <a:t>Correlation of Spend and Reviews</a:t>
          </a:r>
        </a:p>
      </dgm:t>
    </dgm:pt>
    <dgm:pt modelId="{AB71539B-0BDA-1648-B103-6FF0E8F941D3}" type="parTrans" cxnId="{A18320F2-D51E-7B47-A9DB-E3429A8336BF}">
      <dgm:prSet/>
      <dgm:spPr/>
      <dgm:t>
        <a:bodyPr/>
        <a:lstStyle/>
        <a:p>
          <a:endParaRPr lang="en-US"/>
        </a:p>
      </dgm:t>
    </dgm:pt>
    <dgm:pt modelId="{10B75D99-2E32-934A-A64E-538DF9016CEF}" type="sibTrans" cxnId="{A18320F2-D51E-7B47-A9DB-E3429A8336BF}">
      <dgm:prSet/>
      <dgm:spPr/>
      <dgm:t>
        <a:bodyPr/>
        <a:lstStyle/>
        <a:p>
          <a:endParaRPr lang="en-US"/>
        </a:p>
      </dgm:t>
    </dgm:pt>
    <dgm:pt modelId="{B6D3ABBA-D0D0-6C4C-B596-C2B1482658BA}">
      <dgm:prSet phldrT="[Text]" custT="1"/>
      <dgm:spPr/>
      <dgm:t>
        <a:bodyPr/>
        <a:lstStyle/>
        <a:p>
          <a:r>
            <a:rPr lang="en-US" sz="1600" dirty="0"/>
            <a:t>Frequency/Number of Stays</a:t>
          </a:r>
        </a:p>
      </dgm:t>
    </dgm:pt>
    <dgm:pt modelId="{DCA6C2E0-061B-0A40-84B6-F55DD491E4EA}" type="parTrans" cxnId="{AF6D0737-774B-2345-A75D-0562821FB38D}">
      <dgm:prSet/>
      <dgm:spPr/>
      <dgm:t>
        <a:bodyPr/>
        <a:lstStyle/>
        <a:p>
          <a:endParaRPr lang="en-US"/>
        </a:p>
      </dgm:t>
    </dgm:pt>
    <dgm:pt modelId="{D95B4266-7EE5-D847-B44C-EAA8DA5E79DE}" type="sibTrans" cxnId="{AF6D0737-774B-2345-A75D-0562821FB38D}">
      <dgm:prSet/>
      <dgm:spPr/>
      <dgm:t>
        <a:bodyPr/>
        <a:lstStyle/>
        <a:p>
          <a:endParaRPr lang="en-US"/>
        </a:p>
      </dgm:t>
    </dgm:pt>
    <dgm:pt modelId="{D0551549-64FE-AF4C-8AC6-BBC00D11E38A}" type="pres">
      <dgm:prSet presAssocID="{A5C5A529-F35F-9647-8884-E3A8AC932E9F}" presName="diagram" presStyleCnt="0">
        <dgm:presLayoutVars>
          <dgm:dir/>
          <dgm:resizeHandles val="exact"/>
        </dgm:presLayoutVars>
      </dgm:prSet>
      <dgm:spPr/>
    </dgm:pt>
    <dgm:pt modelId="{52218634-F013-5E43-A96D-D480AD62971A}" type="pres">
      <dgm:prSet presAssocID="{8FBA21C9-9015-0648-82CE-C75E34762EDA}" presName="node" presStyleLbl="node1" presStyleIdx="0" presStyleCnt="3">
        <dgm:presLayoutVars>
          <dgm:bulletEnabled val="1"/>
        </dgm:presLayoutVars>
      </dgm:prSet>
      <dgm:spPr/>
    </dgm:pt>
    <dgm:pt modelId="{2F7CCBB4-1699-3A45-8320-36C057F3D329}" type="pres">
      <dgm:prSet presAssocID="{DB2DCE6B-2149-E247-BC5A-3C721E564309}" presName="sibTrans" presStyleCnt="0"/>
      <dgm:spPr/>
    </dgm:pt>
    <dgm:pt modelId="{EBDA7084-EBD2-3B48-9947-024E7796605B}" type="pres">
      <dgm:prSet presAssocID="{D70EEE24-2DF5-6E48-ADEA-CE2FD6B334A0}" presName="node" presStyleLbl="node1" presStyleIdx="1" presStyleCnt="3">
        <dgm:presLayoutVars>
          <dgm:bulletEnabled val="1"/>
        </dgm:presLayoutVars>
      </dgm:prSet>
      <dgm:spPr/>
    </dgm:pt>
    <dgm:pt modelId="{312D302C-5005-5148-9027-4C851B3FC11D}" type="pres">
      <dgm:prSet presAssocID="{10B75D99-2E32-934A-A64E-538DF9016CEF}" presName="sibTrans" presStyleCnt="0"/>
      <dgm:spPr/>
    </dgm:pt>
    <dgm:pt modelId="{29B78BDF-BAA7-7C40-B35B-2581DA833B38}" type="pres">
      <dgm:prSet presAssocID="{B6D3ABBA-D0D0-6C4C-B596-C2B1482658BA}" presName="node" presStyleLbl="node1" presStyleIdx="2" presStyleCnt="3">
        <dgm:presLayoutVars>
          <dgm:bulletEnabled val="1"/>
        </dgm:presLayoutVars>
      </dgm:prSet>
      <dgm:spPr/>
    </dgm:pt>
  </dgm:ptLst>
  <dgm:cxnLst>
    <dgm:cxn modelId="{12E0B411-B587-E74A-A0A6-EEDEAD46E18E}" srcId="{A5C5A529-F35F-9647-8884-E3A8AC932E9F}" destId="{8FBA21C9-9015-0648-82CE-C75E34762EDA}" srcOrd="0" destOrd="0" parTransId="{4E36B6F2-E9F8-5342-91C1-83479328384E}" sibTransId="{DB2DCE6B-2149-E247-BC5A-3C721E564309}"/>
    <dgm:cxn modelId="{5A55D116-51D4-DE4C-AE83-32F5B372014A}" type="presOf" srcId="{8FBA21C9-9015-0648-82CE-C75E34762EDA}" destId="{52218634-F013-5E43-A96D-D480AD62971A}" srcOrd="0" destOrd="0" presId="urn:microsoft.com/office/officeart/2005/8/layout/default"/>
    <dgm:cxn modelId="{AF6D0737-774B-2345-A75D-0562821FB38D}" srcId="{A5C5A529-F35F-9647-8884-E3A8AC932E9F}" destId="{B6D3ABBA-D0D0-6C4C-B596-C2B1482658BA}" srcOrd="2" destOrd="0" parTransId="{DCA6C2E0-061B-0A40-84B6-F55DD491E4EA}" sibTransId="{D95B4266-7EE5-D847-B44C-EAA8DA5E79DE}"/>
    <dgm:cxn modelId="{2AA46B7B-60A6-5E4D-B19D-8DA9AAF4B284}" type="presOf" srcId="{D70EEE24-2DF5-6E48-ADEA-CE2FD6B334A0}" destId="{EBDA7084-EBD2-3B48-9947-024E7796605B}" srcOrd="0" destOrd="0" presId="urn:microsoft.com/office/officeart/2005/8/layout/default"/>
    <dgm:cxn modelId="{62414185-2BB2-2341-B119-396532DE2C37}" type="presOf" srcId="{A5C5A529-F35F-9647-8884-E3A8AC932E9F}" destId="{D0551549-64FE-AF4C-8AC6-BBC00D11E38A}" srcOrd="0" destOrd="0" presId="urn:microsoft.com/office/officeart/2005/8/layout/default"/>
    <dgm:cxn modelId="{447FE8AD-FDD8-F048-AFF2-4527DEA6FDEE}" type="presOf" srcId="{B6D3ABBA-D0D0-6C4C-B596-C2B1482658BA}" destId="{29B78BDF-BAA7-7C40-B35B-2581DA833B38}" srcOrd="0" destOrd="0" presId="urn:microsoft.com/office/officeart/2005/8/layout/default"/>
    <dgm:cxn modelId="{A18320F2-D51E-7B47-A9DB-E3429A8336BF}" srcId="{A5C5A529-F35F-9647-8884-E3A8AC932E9F}" destId="{D70EEE24-2DF5-6E48-ADEA-CE2FD6B334A0}" srcOrd="1" destOrd="0" parTransId="{AB71539B-0BDA-1648-B103-6FF0E8F941D3}" sibTransId="{10B75D99-2E32-934A-A64E-538DF9016CEF}"/>
    <dgm:cxn modelId="{66C6EBD5-E7C1-124A-B844-6AA794ACC94C}" type="presParOf" srcId="{D0551549-64FE-AF4C-8AC6-BBC00D11E38A}" destId="{52218634-F013-5E43-A96D-D480AD62971A}" srcOrd="0" destOrd="0" presId="urn:microsoft.com/office/officeart/2005/8/layout/default"/>
    <dgm:cxn modelId="{604BB22B-2E87-4E4F-9062-B291534780A4}" type="presParOf" srcId="{D0551549-64FE-AF4C-8AC6-BBC00D11E38A}" destId="{2F7CCBB4-1699-3A45-8320-36C057F3D329}" srcOrd="1" destOrd="0" presId="urn:microsoft.com/office/officeart/2005/8/layout/default"/>
    <dgm:cxn modelId="{EA2B1A13-C2B5-6C49-987E-F6FF6A06DC45}" type="presParOf" srcId="{D0551549-64FE-AF4C-8AC6-BBC00D11E38A}" destId="{EBDA7084-EBD2-3B48-9947-024E7796605B}" srcOrd="2" destOrd="0" presId="urn:microsoft.com/office/officeart/2005/8/layout/default"/>
    <dgm:cxn modelId="{ACE8CD24-6D08-724A-B107-82F60FD831AA}" type="presParOf" srcId="{D0551549-64FE-AF4C-8AC6-BBC00D11E38A}" destId="{312D302C-5005-5148-9027-4C851B3FC11D}" srcOrd="3" destOrd="0" presId="urn:microsoft.com/office/officeart/2005/8/layout/default"/>
    <dgm:cxn modelId="{88255CCC-906B-A343-9653-53BD352F5C87}" type="presParOf" srcId="{D0551549-64FE-AF4C-8AC6-BBC00D11E38A}" destId="{29B78BDF-BAA7-7C40-B35B-2581DA833B3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C5A529-F35F-9647-8884-E3A8AC932E9F}" type="doc">
      <dgm:prSet loTypeId="urn:microsoft.com/office/officeart/2005/8/layout/default" loCatId="" qsTypeId="urn:microsoft.com/office/officeart/2005/8/quickstyle/simple2" qsCatId="simple" csTypeId="urn:microsoft.com/office/officeart/2005/8/colors/accent2_2" csCatId="accent2" phldr="1"/>
      <dgm:spPr/>
      <dgm:t>
        <a:bodyPr/>
        <a:lstStyle/>
        <a:p>
          <a:endParaRPr lang="en-US"/>
        </a:p>
      </dgm:t>
    </dgm:pt>
    <dgm:pt modelId="{8FBA21C9-9015-0648-82CE-C75E34762EDA}">
      <dgm:prSet phldrT="[Text]" custT="1"/>
      <dgm:spPr/>
      <dgm:t>
        <a:bodyPr/>
        <a:lstStyle/>
        <a:p>
          <a:r>
            <a:rPr lang="en-US" sz="1600" dirty="0"/>
            <a:t>Seasonality Analysis by Customer</a:t>
          </a:r>
        </a:p>
      </dgm:t>
    </dgm:pt>
    <dgm:pt modelId="{4E36B6F2-E9F8-5342-91C1-83479328384E}" type="parTrans" cxnId="{12E0B411-B587-E74A-A0A6-EEDEAD46E18E}">
      <dgm:prSet/>
      <dgm:spPr/>
      <dgm:t>
        <a:bodyPr/>
        <a:lstStyle/>
        <a:p>
          <a:endParaRPr lang="en-US"/>
        </a:p>
      </dgm:t>
    </dgm:pt>
    <dgm:pt modelId="{DB2DCE6B-2149-E247-BC5A-3C721E564309}" type="sibTrans" cxnId="{12E0B411-B587-E74A-A0A6-EEDEAD46E18E}">
      <dgm:prSet/>
      <dgm:spPr/>
      <dgm:t>
        <a:bodyPr/>
        <a:lstStyle/>
        <a:p>
          <a:endParaRPr lang="en-US"/>
        </a:p>
      </dgm:t>
    </dgm:pt>
    <dgm:pt modelId="{D70EEE24-2DF5-6E48-ADEA-CE2FD6B334A0}">
      <dgm:prSet phldrT="[Text]" custT="1"/>
      <dgm:spPr/>
      <dgm:t>
        <a:bodyPr/>
        <a:lstStyle/>
        <a:p>
          <a:r>
            <a:rPr lang="en-US" sz="1600" dirty="0"/>
            <a:t>Prediction of Room Nights by Location/Customer/Geography</a:t>
          </a:r>
        </a:p>
      </dgm:t>
    </dgm:pt>
    <dgm:pt modelId="{AB71539B-0BDA-1648-B103-6FF0E8F941D3}" type="parTrans" cxnId="{A18320F2-D51E-7B47-A9DB-E3429A8336BF}">
      <dgm:prSet/>
      <dgm:spPr/>
      <dgm:t>
        <a:bodyPr/>
        <a:lstStyle/>
        <a:p>
          <a:endParaRPr lang="en-US"/>
        </a:p>
      </dgm:t>
    </dgm:pt>
    <dgm:pt modelId="{10B75D99-2E32-934A-A64E-538DF9016CEF}" type="sibTrans" cxnId="{A18320F2-D51E-7B47-A9DB-E3429A8336BF}">
      <dgm:prSet/>
      <dgm:spPr/>
      <dgm:t>
        <a:bodyPr/>
        <a:lstStyle/>
        <a:p>
          <a:endParaRPr lang="en-US"/>
        </a:p>
      </dgm:t>
    </dgm:pt>
    <dgm:pt modelId="{B6D3ABBA-D0D0-6C4C-B596-C2B1482658BA}">
      <dgm:prSet phldrT="[Text]" custT="1"/>
      <dgm:spPr/>
      <dgm:t>
        <a:bodyPr/>
        <a:lstStyle/>
        <a:p>
          <a:r>
            <a:rPr lang="en-US" sz="1600" dirty="0"/>
            <a:t>Prediction of Spend by Location/Customer/Geography</a:t>
          </a:r>
        </a:p>
      </dgm:t>
    </dgm:pt>
    <dgm:pt modelId="{DCA6C2E0-061B-0A40-84B6-F55DD491E4EA}" type="parTrans" cxnId="{AF6D0737-774B-2345-A75D-0562821FB38D}">
      <dgm:prSet/>
      <dgm:spPr/>
      <dgm:t>
        <a:bodyPr/>
        <a:lstStyle/>
        <a:p>
          <a:endParaRPr lang="en-US"/>
        </a:p>
      </dgm:t>
    </dgm:pt>
    <dgm:pt modelId="{D95B4266-7EE5-D847-B44C-EAA8DA5E79DE}" type="sibTrans" cxnId="{AF6D0737-774B-2345-A75D-0562821FB38D}">
      <dgm:prSet/>
      <dgm:spPr/>
      <dgm:t>
        <a:bodyPr/>
        <a:lstStyle/>
        <a:p>
          <a:endParaRPr lang="en-US"/>
        </a:p>
      </dgm:t>
    </dgm:pt>
    <dgm:pt modelId="{D0551549-64FE-AF4C-8AC6-BBC00D11E38A}" type="pres">
      <dgm:prSet presAssocID="{A5C5A529-F35F-9647-8884-E3A8AC932E9F}" presName="diagram" presStyleCnt="0">
        <dgm:presLayoutVars>
          <dgm:dir/>
          <dgm:resizeHandles val="exact"/>
        </dgm:presLayoutVars>
      </dgm:prSet>
      <dgm:spPr/>
    </dgm:pt>
    <dgm:pt modelId="{52218634-F013-5E43-A96D-D480AD62971A}" type="pres">
      <dgm:prSet presAssocID="{8FBA21C9-9015-0648-82CE-C75E34762EDA}" presName="node" presStyleLbl="node1" presStyleIdx="0" presStyleCnt="3">
        <dgm:presLayoutVars>
          <dgm:bulletEnabled val="1"/>
        </dgm:presLayoutVars>
      </dgm:prSet>
      <dgm:spPr/>
    </dgm:pt>
    <dgm:pt modelId="{2F7CCBB4-1699-3A45-8320-36C057F3D329}" type="pres">
      <dgm:prSet presAssocID="{DB2DCE6B-2149-E247-BC5A-3C721E564309}" presName="sibTrans" presStyleCnt="0"/>
      <dgm:spPr/>
    </dgm:pt>
    <dgm:pt modelId="{EBDA7084-EBD2-3B48-9947-024E7796605B}" type="pres">
      <dgm:prSet presAssocID="{D70EEE24-2DF5-6E48-ADEA-CE2FD6B334A0}" presName="node" presStyleLbl="node1" presStyleIdx="1" presStyleCnt="3">
        <dgm:presLayoutVars>
          <dgm:bulletEnabled val="1"/>
        </dgm:presLayoutVars>
      </dgm:prSet>
      <dgm:spPr/>
    </dgm:pt>
    <dgm:pt modelId="{312D302C-5005-5148-9027-4C851B3FC11D}" type="pres">
      <dgm:prSet presAssocID="{10B75D99-2E32-934A-A64E-538DF9016CEF}" presName="sibTrans" presStyleCnt="0"/>
      <dgm:spPr/>
    </dgm:pt>
    <dgm:pt modelId="{29B78BDF-BAA7-7C40-B35B-2581DA833B38}" type="pres">
      <dgm:prSet presAssocID="{B6D3ABBA-D0D0-6C4C-B596-C2B1482658BA}" presName="node" presStyleLbl="node1" presStyleIdx="2" presStyleCnt="3">
        <dgm:presLayoutVars>
          <dgm:bulletEnabled val="1"/>
        </dgm:presLayoutVars>
      </dgm:prSet>
      <dgm:spPr/>
    </dgm:pt>
  </dgm:ptLst>
  <dgm:cxnLst>
    <dgm:cxn modelId="{12E0B411-B587-E74A-A0A6-EEDEAD46E18E}" srcId="{A5C5A529-F35F-9647-8884-E3A8AC932E9F}" destId="{8FBA21C9-9015-0648-82CE-C75E34762EDA}" srcOrd="0" destOrd="0" parTransId="{4E36B6F2-E9F8-5342-91C1-83479328384E}" sibTransId="{DB2DCE6B-2149-E247-BC5A-3C721E564309}"/>
    <dgm:cxn modelId="{5A55D116-51D4-DE4C-AE83-32F5B372014A}" type="presOf" srcId="{8FBA21C9-9015-0648-82CE-C75E34762EDA}" destId="{52218634-F013-5E43-A96D-D480AD62971A}" srcOrd="0" destOrd="0" presId="urn:microsoft.com/office/officeart/2005/8/layout/default"/>
    <dgm:cxn modelId="{AF6D0737-774B-2345-A75D-0562821FB38D}" srcId="{A5C5A529-F35F-9647-8884-E3A8AC932E9F}" destId="{B6D3ABBA-D0D0-6C4C-B596-C2B1482658BA}" srcOrd="2" destOrd="0" parTransId="{DCA6C2E0-061B-0A40-84B6-F55DD491E4EA}" sibTransId="{D95B4266-7EE5-D847-B44C-EAA8DA5E79DE}"/>
    <dgm:cxn modelId="{2AA46B7B-60A6-5E4D-B19D-8DA9AAF4B284}" type="presOf" srcId="{D70EEE24-2DF5-6E48-ADEA-CE2FD6B334A0}" destId="{EBDA7084-EBD2-3B48-9947-024E7796605B}" srcOrd="0" destOrd="0" presId="urn:microsoft.com/office/officeart/2005/8/layout/default"/>
    <dgm:cxn modelId="{62414185-2BB2-2341-B119-396532DE2C37}" type="presOf" srcId="{A5C5A529-F35F-9647-8884-E3A8AC932E9F}" destId="{D0551549-64FE-AF4C-8AC6-BBC00D11E38A}" srcOrd="0" destOrd="0" presId="urn:microsoft.com/office/officeart/2005/8/layout/default"/>
    <dgm:cxn modelId="{447FE8AD-FDD8-F048-AFF2-4527DEA6FDEE}" type="presOf" srcId="{B6D3ABBA-D0D0-6C4C-B596-C2B1482658BA}" destId="{29B78BDF-BAA7-7C40-B35B-2581DA833B38}" srcOrd="0" destOrd="0" presId="urn:microsoft.com/office/officeart/2005/8/layout/default"/>
    <dgm:cxn modelId="{A18320F2-D51E-7B47-A9DB-E3429A8336BF}" srcId="{A5C5A529-F35F-9647-8884-E3A8AC932E9F}" destId="{D70EEE24-2DF5-6E48-ADEA-CE2FD6B334A0}" srcOrd="1" destOrd="0" parTransId="{AB71539B-0BDA-1648-B103-6FF0E8F941D3}" sibTransId="{10B75D99-2E32-934A-A64E-538DF9016CEF}"/>
    <dgm:cxn modelId="{66C6EBD5-E7C1-124A-B844-6AA794ACC94C}" type="presParOf" srcId="{D0551549-64FE-AF4C-8AC6-BBC00D11E38A}" destId="{52218634-F013-5E43-A96D-D480AD62971A}" srcOrd="0" destOrd="0" presId="urn:microsoft.com/office/officeart/2005/8/layout/default"/>
    <dgm:cxn modelId="{604BB22B-2E87-4E4F-9062-B291534780A4}" type="presParOf" srcId="{D0551549-64FE-AF4C-8AC6-BBC00D11E38A}" destId="{2F7CCBB4-1699-3A45-8320-36C057F3D329}" srcOrd="1" destOrd="0" presId="urn:microsoft.com/office/officeart/2005/8/layout/default"/>
    <dgm:cxn modelId="{EA2B1A13-C2B5-6C49-987E-F6FF6A06DC45}" type="presParOf" srcId="{D0551549-64FE-AF4C-8AC6-BBC00D11E38A}" destId="{EBDA7084-EBD2-3B48-9947-024E7796605B}" srcOrd="2" destOrd="0" presId="urn:microsoft.com/office/officeart/2005/8/layout/default"/>
    <dgm:cxn modelId="{ACE8CD24-6D08-724A-B107-82F60FD831AA}" type="presParOf" srcId="{D0551549-64FE-AF4C-8AC6-BBC00D11E38A}" destId="{312D302C-5005-5148-9027-4C851B3FC11D}" srcOrd="3" destOrd="0" presId="urn:microsoft.com/office/officeart/2005/8/layout/default"/>
    <dgm:cxn modelId="{88255CCC-906B-A343-9653-53BD352F5C87}" type="presParOf" srcId="{D0551549-64FE-AF4C-8AC6-BBC00D11E38A}" destId="{29B78BDF-BAA7-7C40-B35B-2581DA833B38}"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7C55-4761-8C4B-9E33-246A5964C61F}">
      <dsp:nvSpPr>
        <dsp:cNvPr id="0" name=""/>
        <dsp:cNvSpPr/>
      </dsp:nvSpPr>
      <dsp:spPr>
        <a:xfrm>
          <a:off x="38" y="94149"/>
          <a:ext cx="3703141" cy="57600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5 Positive Reviews</a:t>
          </a:r>
        </a:p>
      </dsp:txBody>
      <dsp:txXfrm>
        <a:off x="38" y="94149"/>
        <a:ext cx="3703141" cy="576000"/>
      </dsp:txXfrm>
    </dsp:sp>
    <dsp:sp modelId="{B7E1610F-6A0A-134E-BB91-6AFD741A5625}">
      <dsp:nvSpPr>
        <dsp:cNvPr id="0" name=""/>
        <dsp:cNvSpPr/>
      </dsp:nvSpPr>
      <dsp:spPr>
        <a:xfrm>
          <a:off x="38" y="670150"/>
          <a:ext cx="3703141" cy="2690099"/>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Great room! Plenty of space for 4 people</a:t>
          </a:r>
        </a:p>
        <a:p>
          <a:pPr marL="228600" lvl="1" indent="-228600" algn="l" defTabSz="889000">
            <a:lnSpc>
              <a:spcPct val="90000"/>
            </a:lnSpc>
            <a:spcBef>
              <a:spcPct val="0"/>
            </a:spcBef>
            <a:spcAft>
              <a:spcPct val="15000"/>
            </a:spcAft>
            <a:buChar char="•"/>
          </a:pPr>
          <a:r>
            <a:rPr lang="en-US" sz="2000" kern="1200"/>
            <a:t>Loved the breakfast!! It was wonderful.</a:t>
          </a:r>
          <a:endParaRPr lang="en-US" sz="2000" kern="1200" dirty="0"/>
        </a:p>
        <a:p>
          <a:pPr marL="228600" lvl="1" indent="-228600" algn="l" defTabSz="889000">
            <a:lnSpc>
              <a:spcPct val="90000"/>
            </a:lnSpc>
            <a:spcBef>
              <a:spcPct val="0"/>
            </a:spcBef>
            <a:spcAft>
              <a:spcPct val="15000"/>
            </a:spcAft>
            <a:buChar char="•"/>
          </a:pPr>
          <a:r>
            <a:rPr lang="en-US" sz="2000" kern="1200"/>
            <a:t>Nothing the location and the front desk girls were excellent. </a:t>
          </a:r>
          <a:endParaRPr lang="en-US" sz="2000" kern="1200" dirty="0"/>
        </a:p>
        <a:p>
          <a:pPr marL="228600" lvl="1" indent="-228600" algn="l" defTabSz="889000">
            <a:lnSpc>
              <a:spcPct val="90000"/>
            </a:lnSpc>
            <a:spcBef>
              <a:spcPct val="0"/>
            </a:spcBef>
            <a:spcAft>
              <a:spcPct val="15000"/>
            </a:spcAft>
            <a:buChar char="•"/>
          </a:pPr>
          <a:r>
            <a:rPr lang="en-US" sz="2000" kern="1200" dirty="0"/>
            <a:t>Great staff and well taken care of facility!</a:t>
          </a:r>
        </a:p>
      </dsp:txBody>
      <dsp:txXfrm>
        <a:off x="38" y="670150"/>
        <a:ext cx="3703141" cy="2690099"/>
      </dsp:txXfrm>
    </dsp:sp>
    <dsp:sp modelId="{C846C758-3B26-B84B-B890-FAE86C9A63FA}">
      <dsp:nvSpPr>
        <dsp:cNvPr id="0" name=""/>
        <dsp:cNvSpPr/>
      </dsp:nvSpPr>
      <dsp:spPr>
        <a:xfrm>
          <a:off x="4221619" y="94149"/>
          <a:ext cx="3703141" cy="57600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5 Negative Reviews</a:t>
          </a:r>
        </a:p>
      </dsp:txBody>
      <dsp:txXfrm>
        <a:off x="4221619" y="94149"/>
        <a:ext cx="3703141" cy="576000"/>
      </dsp:txXfrm>
    </dsp:sp>
    <dsp:sp modelId="{C4BFF69B-9759-1343-933E-40D074E91878}">
      <dsp:nvSpPr>
        <dsp:cNvPr id="0" name=""/>
        <dsp:cNvSpPr/>
      </dsp:nvSpPr>
      <dsp:spPr>
        <a:xfrm>
          <a:off x="4221619" y="670150"/>
          <a:ext cx="3703141" cy="2690099"/>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Great room! Plenty of space for 4 people</a:t>
          </a:r>
        </a:p>
        <a:p>
          <a:pPr marL="228600" lvl="1" indent="-228600" algn="l" defTabSz="889000">
            <a:lnSpc>
              <a:spcPct val="90000"/>
            </a:lnSpc>
            <a:spcBef>
              <a:spcPct val="0"/>
            </a:spcBef>
            <a:spcAft>
              <a:spcPct val="15000"/>
            </a:spcAft>
            <a:buChar char="•"/>
          </a:pPr>
          <a:r>
            <a:rPr lang="en-US" sz="2000" kern="1200"/>
            <a:t>Loved the breakfast!! It was wonderful.</a:t>
          </a:r>
          <a:endParaRPr lang="en-US" sz="2000" kern="1200" dirty="0"/>
        </a:p>
        <a:p>
          <a:pPr marL="228600" lvl="1" indent="-228600" algn="l" defTabSz="889000">
            <a:lnSpc>
              <a:spcPct val="90000"/>
            </a:lnSpc>
            <a:spcBef>
              <a:spcPct val="0"/>
            </a:spcBef>
            <a:spcAft>
              <a:spcPct val="15000"/>
            </a:spcAft>
            <a:buChar char="•"/>
          </a:pPr>
          <a:r>
            <a:rPr lang="en-US" sz="2000" kern="1200"/>
            <a:t>Nothing the location and the front desk girls were excellent. </a:t>
          </a:r>
          <a:endParaRPr lang="en-US" sz="2000" kern="1200" dirty="0"/>
        </a:p>
        <a:p>
          <a:pPr marL="228600" lvl="1" indent="-228600" algn="l" defTabSz="889000">
            <a:lnSpc>
              <a:spcPct val="90000"/>
            </a:lnSpc>
            <a:spcBef>
              <a:spcPct val="0"/>
            </a:spcBef>
            <a:spcAft>
              <a:spcPct val="15000"/>
            </a:spcAft>
            <a:buChar char="•"/>
          </a:pPr>
          <a:r>
            <a:rPr lang="en-US" sz="2000" kern="1200"/>
            <a:t>Great staff and well taken care of facility!</a:t>
          </a:r>
          <a:endParaRPr lang="en-US" sz="2000" kern="1200" dirty="0"/>
        </a:p>
      </dsp:txBody>
      <dsp:txXfrm>
        <a:off x="4221619" y="670150"/>
        <a:ext cx="3703141" cy="2690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18634-F013-5E43-A96D-D480AD62971A}">
      <dsp:nvSpPr>
        <dsp:cNvPr id="0" name=""/>
        <dsp:cNvSpPr/>
      </dsp:nvSpPr>
      <dsp:spPr>
        <a:xfrm>
          <a:off x="356741" y="2282"/>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Top Spend by Customer</a:t>
          </a:r>
        </a:p>
      </dsp:txBody>
      <dsp:txXfrm>
        <a:off x="356741" y="2282"/>
        <a:ext cx="1877317" cy="1126390"/>
      </dsp:txXfrm>
    </dsp:sp>
    <dsp:sp modelId="{EBDA7084-EBD2-3B48-9947-024E7796605B}">
      <dsp:nvSpPr>
        <dsp:cNvPr id="0" name=""/>
        <dsp:cNvSpPr/>
      </dsp:nvSpPr>
      <dsp:spPr>
        <a:xfrm>
          <a:off x="356741" y="1316404"/>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Correlation of Spend and Reviews</a:t>
          </a:r>
        </a:p>
      </dsp:txBody>
      <dsp:txXfrm>
        <a:off x="356741" y="1316404"/>
        <a:ext cx="1877317" cy="1126390"/>
      </dsp:txXfrm>
    </dsp:sp>
    <dsp:sp modelId="{29B78BDF-BAA7-7C40-B35B-2581DA833B38}">
      <dsp:nvSpPr>
        <dsp:cNvPr id="0" name=""/>
        <dsp:cNvSpPr/>
      </dsp:nvSpPr>
      <dsp:spPr>
        <a:xfrm>
          <a:off x="356741" y="2630527"/>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Frequency/Number of Stays</a:t>
          </a:r>
        </a:p>
      </dsp:txBody>
      <dsp:txXfrm>
        <a:off x="356741" y="2630527"/>
        <a:ext cx="1877317" cy="1126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18634-F013-5E43-A96D-D480AD62971A}">
      <dsp:nvSpPr>
        <dsp:cNvPr id="0" name=""/>
        <dsp:cNvSpPr/>
      </dsp:nvSpPr>
      <dsp:spPr>
        <a:xfrm>
          <a:off x="356741" y="2282"/>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Seasonality Analysis by Customer</a:t>
          </a:r>
        </a:p>
      </dsp:txBody>
      <dsp:txXfrm>
        <a:off x="356741" y="2282"/>
        <a:ext cx="1877317" cy="1126390"/>
      </dsp:txXfrm>
    </dsp:sp>
    <dsp:sp modelId="{EBDA7084-EBD2-3B48-9947-024E7796605B}">
      <dsp:nvSpPr>
        <dsp:cNvPr id="0" name=""/>
        <dsp:cNvSpPr/>
      </dsp:nvSpPr>
      <dsp:spPr>
        <a:xfrm>
          <a:off x="356741" y="1316404"/>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Prediction of Room Nights by Location/Customer/Geography</a:t>
          </a:r>
        </a:p>
      </dsp:txBody>
      <dsp:txXfrm>
        <a:off x="356741" y="1316404"/>
        <a:ext cx="1877317" cy="1126390"/>
      </dsp:txXfrm>
    </dsp:sp>
    <dsp:sp modelId="{29B78BDF-BAA7-7C40-B35B-2581DA833B38}">
      <dsp:nvSpPr>
        <dsp:cNvPr id="0" name=""/>
        <dsp:cNvSpPr/>
      </dsp:nvSpPr>
      <dsp:spPr>
        <a:xfrm>
          <a:off x="356741" y="2630527"/>
          <a:ext cx="1877317" cy="11263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Prediction of Spend by Location/Customer/Geography</a:t>
          </a:r>
        </a:p>
      </dsp:txBody>
      <dsp:txXfrm>
        <a:off x="356741" y="2630527"/>
        <a:ext cx="1877317" cy="11263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30634"/>
            <a:ext cx="6400800" cy="1066800"/>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C3661-B209-464D-975C-DBF48DD54A40}" type="datetimeFigureOut">
              <a:rPr lang="en-US" smtClean="0"/>
              <a:pPr/>
              <a:t>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0F75B-F0F7-48B9-91DA-3175D04C719A}" type="slidenum">
              <a:rPr lang="en-US" smtClean="0"/>
              <a:pPr/>
              <a:t>‹#›</a:t>
            </a:fld>
            <a:endParaRPr lang="en-US"/>
          </a:p>
        </p:txBody>
      </p:sp>
      <p:sp>
        <p:nvSpPr>
          <p:cNvPr id="7" name="Title 6"/>
          <p:cNvSpPr>
            <a:spLocks noGrp="1"/>
          </p:cNvSpPr>
          <p:nvPr>
            <p:ph type="title"/>
          </p:nvPr>
        </p:nvSpPr>
        <p:spPr>
          <a:xfrm>
            <a:off x="457200" y="3733800"/>
            <a:ext cx="8229600" cy="762000"/>
          </a:xfrm>
        </p:spPr>
        <p:txBody>
          <a:bodyPr/>
          <a:lstStyle>
            <a:lvl1pPr algn="ctr">
              <a:defRPr>
                <a:solidFill>
                  <a:srgbClr val="C00000"/>
                </a:solidFill>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lvl1pPr>
              <a:buClr>
                <a:srgbClr val="C00000"/>
              </a:buClr>
              <a:buFont typeface="Wingdings" pitchFamily="2" charset="2"/>
              <a:buChar char="§"/>
              <a:defRPr/>
            </a:lvl1pPr>
            <a:lvl2pPr>
              <a:buClr>
                <a:srgbClr val="C00000"/>
              </a:buClr>
              <a:defRPr/>
            </a:lvl2pPr>
            <a:lvl3pPr>
              <a:buClr>
                <a:schemeClr val="bg1">
                  <a:lumMod val="50000"/>
                </a:schemeClr>
              </a:buClr>
              <a:buFont typeface="Wingdings" pitchFamily="2" charset="2"/>
              <a:buChar char="§"/>
              <a:defRPr/>
            </a:lvl3pPr>
            <a:lvl4pPr>
              <a:buClr>
                <a:schemeClr val="bg1">
                  <a:lumMod val="65000"/>
                </a:schemeClr>
              </a:buClr>
              <a:defRPr/>
            </a:lvl4pPr>
            <a:lvl5pPr>
              <a:buClr>
                <a:srgbClr val="C00000"/>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C3661-B209-464D-975C-DBF48DD54A40}" type="datetimeFigureOut">
              <a:rPr lang="en-US" smtClean="0"/>
              <a:pPr/>
              <a:t>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0F75B-F0F7-48B9-91DA-3175D04C719A}" type="slidenum">
              <a:rPr lang="en-US" smtClean="0"/>
              <a:pPr/>
              <a:t>‹#›</a:t>
            </a:fld>
            <a:endParaRPr lang="en-US"/>
          </a:p>
        </p:txBody>
      </p:sp>
      <p:sp>
        <p:nvSpPr>
          <p:cNvPr id="8" name="Title 7"/>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C3661-B209-464D-975C-DBF48DD54A40}" type="datetimeFigureOut">
              <a:rPr lang="en-US" smtClean="0"/>
              <a:pPr/>
              <a:t>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0F75B-F0F7-48B9-91DA-3175D04C719A}" type="slidenum">
              <a:rPr lang="en-US" smtClean="0"/>
              <a:pPr/>
              <a:t>‹#›</a:t>
            </a:fld>
            <a:endParaRPr lang="en-US"/>
          </a:p>
        </p:txBody>
      </p:sp>
      <p:sp>
        <p:nvSpPr>
          <p:cNvPr id="7" name="Title 6"/>
          <p:cNvSpPr>
            <a:spLocks noGrp="1"/>
          </p:cNvSpPr>
          <p:nvPr>
            <p:ph type="title"/>
          </p:nvPr>
        </p:nvSpPr>
        <p:spPr>
          <a:xfrm>
            <a:off x="718457" y="4419600"/>
            <a:ext cx="7707086" cy="1752600"/>
          </a:xfrm>
        </p:spPr>
        <p:txBody>
          <a:bodyPr anchor="t" anchorCtr="0"/>
          <a:lstStyle>
            <a:lvl1pPr>
              <a:defRPr>
                <a:solidFill>
                  <a:srgbClr val="C00000"/>
                </a:solidFill>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buClr>
                <a:srgbClr val="C00000"/>
              </a:buClr>
              <a:buFont typeface="Wingdings" pitchFamily="2" charset="2"/>
              <a:buChar char="§"/>
              <a:defRPr sz="2800"/>
            </a:lvl1pPr>
            <a:lvl2pPr>
              <a:buClr>
                <a:srgbClr val="C00000"/>
              </a:buClr>
              <a:defRPr sz="2400"/>
            </a:lvl2pPr>
            <a:lvl3pPr>
              <a:buClr>
                <a:schemeClr val="bg1">
                  <a:lumMod val="65000"/>
                </a:schemeClr>
              </a:buClr>
              <a:buFont typeface="Wingdings" pitchFamily="2" charset="2"/>
              <a:buChar char="§"/>
              <a:defRPr sz="2000"/>
            </a:lvl3pPr>
            <a:lvl4pPr>
              <a:buClr>
                <a:schemeClr val="bg1">
                  <a:lumMod val="65000"/>
                </a:schemeClr>
              </a:buClr>
              <a:defRPr sz="1800"/>
            </a:lvl4pPr>
            <a:lvl5pPr>
              <a:buClr>
                <a:srgbClr val="C00000"/>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C00000"/>
              </a:buClr>
              <a:buFont typeface="Wingdings" pitchFamily="2" charset="2"/>
              <a:buChar char="§"/>
              <a:defRPr sz="2800"/>
            </a:lvl1pPr>
            <a:lvl2pPr>
              <a:buClr>
                <a:srgbClr val="C00000"/>
              </a:buClr>
              <a:defRPr sz="2400"/>
            </a:lvl2pPr>
            <a:lvl3pPr>
              <a:buClr>
                <a:schemeClr val="bg1">
                  <a:lumMod val="65000"/>
                </a:schemeClr>
              </a:buClr>
              <a:buFont typeface="Wingdings" pitchFamily="2" charset="2"/>
              <a:buChar char="§"/>
              <a:defRPr sz="2000"/>
            </a:lvl3pPr>
            <a:lvl4pPr>
              <a:buClr>
                <a:schemeClr val="bg1">
                  <a:lumMod val="65000"/>
                </a:schemeClr>
              </a:buClr>
              <a:defRPr sz="1800"/>
            </a:lvl4pPr>
            <a:lvl5pPr>
              <a:buClr>
                <a:srgbClr val="C00000"/>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C3661-B209-464D-975C-DBF48DD54A40}" type="datetimeFigureOut">
              <a:rPr lang="en-US" smtClean="0"/>
              <a:pPr/>
              <a:t>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0F75B-F0F7-48B9-91DA-3175D04C719A}" type="slidenum">
              <a:rPr lang="en-US" smtClean="0"/>
              <a:pPr/>
              <a:t>‹#›</a:t>
            </a:fld>
            <a:endParaRPr lang="en-US"/>
          </a:p>
        </p:txBody>
      </p:sp>
      <p:sp>
        <p:nvSpPr>
          <p:cNvPr id="9" name="Title 8"/>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535113"/>
            <a:ext cx="4040188" cy="639762"/>
          </a:xfrm>
        </p:spPr>
        <p:txBody>
          <a:bodyPr anchor="b">
            <a:noAutofit/>
          </a:bodyPr>
          <a:lstStyle>
            <a:lvl1pPr marL="0" indent="0">
              <a:buNone/>
              <a:defRPr sz="2000" b="1">
                <a:solidFill>
                  <a:srgbClr val="C00000"/>
                </a:solidFill>
                <a:latin typeface="Arial Black"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Header 1</a:t>
            </a:r>
          </a:p>
        </p:txBody>
      </p:sp>
      <p:sp>
        <p:nvSpPr>
          <p:cNvPr id="4" name="Content Placeholder 3"/>
          <p:cNvSpPr>
            <a:spLocks noGrp="1"/>
          </p:cNvSpPr>
          <p:nvPr>
            <p:ph sz="half" idx="2"/>
          </p:nvPr>
        </p:nvSpPr>
        <p:spPr>
          <a:xfrm>
            <a:off x="457200" y="2174875"/>
            <a:ext cx="4040188" cy="3951288"/>
          </a:xfrm>
        </p:spPr>
        <p:txBody>
          <a:bodyPr/>
          <a:lstStyle>
            <a:lvl1pPr>
              <a:buClr>
                <a:srgbClr val="C00000"/>
              </a:buClr>
              <a:buFont typeface="Wingdings" pitchFamily="2" charset="2"/>
              <a:buChar char="§"/>
              <a:defRPr sz="2400"/>
            </a:lvl1pPr>
            <a:lvl2pPr>
              <a:buClr>
                <a:srgbClr val="C00000"/>
              </a:buClr>
              <a:defRPr sz="2000"/>
            </a:lvl2pPr>
            <a:lvl3pPr>
              <a:buClr>
                <a:schemeClr val="bg1">
                  <a:lumMod val="65000"/>
                </a:schemeClr>
              </a:buClr>
              <a:buFont typeface="Wingdings" pitchFamily="2" charset="2"/>
              <a:buChar char="§"/>
              <a:defRPr sz="1800"/>
            </a:lvl3pPr>
            <a:lvl4pPr>
              <a:buClr>
                <a:schemeClr val="bg1">
                  <a:lumMod val="65000"/>
                </a:schemeClr>
              </a:buClr>
              <a:defRPr sz="1600"/>
            </a:lvl4pPr>
            <a:lvl5pPr>
              <a:buClr>
                <a:srgbClr val="C00000"/>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645025" y="1535113"/>
            <a:ext cx="4041775" cy="639762"/>
          </a:xfrm>
        </p:spPr>
        <p:txBody>
          <a:bodyPr anchor="b">
            <a:normAutofit/>
          </a:bodyPr>
          <a:lstStyle>
            <a:lvl1pPr marL="0" indent="0">
              <a:buNone/>
              <a:defRPr sz="2000" b="1">
                <a:solidFill>
                  <a:srgbClr val="C00000"/>
                </a:solidFill>
                <a:latin typeface="Arial Black"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Header 1</a:t>
            </a:r>
          </a:p>
        </p:txBody>
      </p:sp>
      <p:sp>
        <p:nvSpPr>
          <p:cNvPr id="7" name="Date Placeholder 6"/>
          <p:cNvSpPr>
            <a:spLocks noGrp="1"/>
          </p:cNvSpPr>
          <p:nvPr>
            <p:ph type="dt" sz="half" idx="10"/>
          </p:nvPr>
        </p:nvSpPr>
        <p:spPr/>
        <p:txBody>
          <a:bodyPr/>
          <a:lstStyle/>
          <a:p>
            <a:fld id="{2DBC3661-B209-464D-975C-DBF48DD54A40}" type="datetimeFigureOut">
              <a:rPr lang="en-US" smtClean="0"/>
              <a:pPr/>
              <a:t>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0F75B-F0F7-48B9-91DA-3175D04C719A}" type="slidenum">
              <a:rPr lang="en-US" smtClean="0"/>
              <a:pPr/>
              <a:t>‹#›</a:t>
            </a:fld>
            <a:endParaRPr lang="en-US"/>
          </a:p>
        </p:txBody>
      </p:sp>
      <p:sp>
        <p:nvSpPr>
          <p:cNvPr id="11" name="Content Placeholder 3"/>
          <p:cNvSpPr>
            <a:spLocks noGrp="1"/>
          </p:cNvSpPr>
          <p:nvPr>
            <p:ph sz="half" idx="13"/>
          </p:nvPr>
        </p:nvSpPr>
        <p:spPr>
          <a:xfrm>
            <a:off x="4648200" y="2164080"/>
            <a:ext cx="4040188" cy="3951288"/>
          </a:xfrm>
        </p:spPr>
        <p:txBody>
          <a:bodyPr/>
          <a:lstStyle>
            <a:lvl1pPr>
              <a:buClr>
                <a:srgbClr val="C00000"/>
              </a:buClr>
              <a:buFont typeface="Wingdings" pitchFamily="2" charset="2"/>
              <a:buChar char="§"/>
              <a:defRPr sz="2400"/>
            </a:lvl1pPr>
            <a:lvl2pPr>
              <a:buClr>
                <a:srgbClr val="C00000"/>
              </a:buClr>
              <a:defRPr sz="2000"/>
            </a:lvl2pPr>
            <a:lvl3pPr>
              <a:buClr>
                <a:schemeClr val="bg1">
                  <a:lumMod val="65000"/>
                </a:schemeClr>
              </a:buClr>
              <a:buFont typeface="Wingdings" pitchFamily="2" charset="2"/>
              <a:buChar char="§"/>
              <a:defRPr sz="1800"/>
            </a:lvl3pPr>
            <a:lvl4pPr>
              <a:buClr>
                <a:schemeClr val="bg1">
                  <a:lumMod val="65000"/>
                </a:schemeClr>
              </a:buClr>
              <a:defRPr sz="1600"/>
            </a:lvl4pPr>
            <a:lvl5pPr>
              <a:buClr>
                <a:srgbClr val="C00000"/>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BC3661-B209-464D-975C-DBF48DD54A40}" type="datetimeFigureOut">
              <a:rPr lang="en-US" smtClean="0"/>
              <a:pPr/>
              <a:t>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0F75B-F0F7-48B9-91DA-3175D04C719A}" type="slidenum">
              <a:rPr lang="en-US" smtClean="0"/>
              <a:pPr/>
              <a:t>‹#›</a:t>
            </a:fld>
            <a:endParaRPr lang="en-US"/>
          </a:p>
        </p:txBody>
      </p:sp>
      <p:sp>
        <p:nvSpPr>
          <p:cNvPr id="7" name="Title 6"/>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C3661-B209-464D-975C-DBF48DD54A40}" type="datetimeFigureOut">
              <a:rPr lang="en-US" smtClean="0"/>
              <a:pPr/>
              <a:t>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0F75B-F0F7-48B9-91DA-3175D04C71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1800" b="1">
                <a:solidFill>
                  <a:srgbClr val="C00000"/>
                </a:solidFill>
                <a:latin typeface="Arial Black"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C00000"/>
              </a:buClr>
              <a:buFont typeface="Wingdings" pitchFamily="2" charset="2"/>
              <a:buChar char="§"/>
              <a:defRPr sz="3200"/>
            </a:lvl1pPr>
            <a:lvl2pPr>
              <a:buClr>
                <a:srgbClr val="C00000"/>
              </a:buClr>
              <a:defRPr sz="2800"/>
            </a:lvl2pPr>
            <a:lvl3pPr>
              <a:buClr>
                <a:schemeClr val="bg1">
                  <a:lumMod val="65000"/>
                </a:schemeClr>
              </a:buClr>
              <a:buFont typeface="Wingdings" pitchFamily="2" charset="2"/>
              <a:buChar char="§"/>
              <a:defRPr sz="2400"/>
            </a:lvl3pPr>
            <a:lvl4pPr>
              <a:buClr>
                <a:schemeClr val="bg1">
                  <a:lumMod val="65000"/>
                </a:schemeClr>
              </a:buClr>
              <a:defRPr sz="2000"/>
            </a:lvl4pPr>
            <a:lvl5pPr>
              <a:buClr>
                <a:srgbClr val="C00000"/>
              </a:buCl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C3661-B209-464D-975C-DBF48DD54A40}" type="datetimeFigureOut">
              <a:rPr lang="en-US" smtClean="0"/>
              <a:pPr/>
              <a:t>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0F75B-F0F7-48B9-91DA-3175D04C71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solidFill>
                  <a:srgbClr val="C00000"/>
                </a:solidFill>
                <a:latin typeface="Arial Black"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C3661-B209-464D-975C-DBF48DD54A40}" type="datetimeFigureOut">
              <a:rPr lang="en-US" smtClean="0"/>
              <a:pPr/>
              <a:t>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0F75B-F0F7-48B9-91DA-3175D04C71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62000"/>
          </a:xfrm>
          <a:prstGeom prst="rect">
            <a:avLst/>
          </a:prstGeom>
        </p:spPr>
        <p:txBody>
          <a:bodyPr vert="horz" lIns="91440" tIns="45720" rIns="91440" bIns="45720" rtlCol="0" anchor="ctr">
            <a:normAutofit/>
          </a:bodyPr>
          <a:lstStyle/>
          <a:p>
            <a:r>
              <a:rPr lang="en-US" b="1" dirty="0">
                <a:solidFill>
                  <a:srgbClr val="C00000"/>
                </a:solidFill>
                <a:latin typeface="Arial Black" pitchFamily="34" charset="0"/>
              </a:rPr>
              <a:t>Headline Goes Here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1524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C3661-B209-464D-975C-DBF48DD54A40}" type="datetimeFigureOut">
              <a:rPr lang="en-US" smtClean="0"/>
              <a:pPr/>
              <a:t>5/20/19</a:t>
            </a:fld>
            <a:endParaRPr lang="en-US"/>
          </a:p>
        </p:txBody>
      </p:sp>
      <p:sp>
        <p:nvSpPr>
          <p:cNvPr id="5" name="Footer Placeholder 4"/>
          <p:cNvSpPr>
            <a:spLocks noGrp="1"/>
          </p:cNvSpPr>
          <p:nvPr>
            <p:ph type="ftr" sz="quarter" idx="3"/>
          </p:nvPr>
        </p:nvSpPr>
        <p:spPr>
          <a:xfrm>
            <a:off x="2133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00800" y="6356350"/>
            <a:ext cx="1600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0F75B-F0F7-48B9-91DA-3175D04C71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spcBef>
          <a:spcPct val="0"/>
        </a:spcBef>
        <a:buNone/>
        <a:defRPr sz="44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Clr>
          <a:srgbClr val="C0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65000"/>
          </a:schemeClr>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gastonalvarado1971@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572000"/>
            <a:ext cx="6400800" cy="1066800"/>
          </a:xfrm>
        </p:spPr>
        <p:txBody>
          <a:bodyPr/>
          <a:lstStyle/>
          <a:p>
            <a:r>
              <a:rPr lang="en-US" dirty="0"/>
              <a:t>Exploratory Data Analysis and Visualization</a:t>
            </a:r>
          </a:p>
        </p:txBody>
      </p:sp>
      <p:sp>
        <p:nvSpPr>
          <p:cNvPr id="3" name="Title 2"/>
          <p:cNvSpPr>
            <a:spLocks noGrp="1"/>
          </p:cNvSpPr>
          <p:nvPr>
            <p:ph type="title"/>
          </p:nvPr>
        </p:nvSpPr>
        <p:spPr/>
        <p:txBody>
          <a:bodyPr>
            <a:normAutofit/>
          </a:bodyPr>
          <a:lstStyle/>
          <a:p>
            <a:r>
              <a:rPr lang="en-US" dirty="0"/>
              <a:t>Hotel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82EEA-DAB6-F549-8C0A-56890A62FF44}"/>
              </a:ext>
            </a:extLst>
          </p:cNvPr>
          <p:cNvSpPr>
            <a:spLocks noGrp="1"/>
          </p:cNvSpPr>
          <p:nvPr>
            <p:ph type="title"/>
          </p:nvPr>
        </p:nvSpPr>
        <p:spPr/>
        <p:txBody>
          <a:bodyPr/>
          <a:lstStyle/>
          <a:p>
            <a:r>
              <a:rPr lang="en-US" b="1" dirty="0"/>
              <a:t>Text Analysis</a:t>
            </a:r>
            <a:endParaRPr lang="en-US" dirty="0"/>
          </a:p>
        </p:txBody>
      </p:sp>
      <p:pic>
        <p:nvPicPr>
          <p:cNvPr id="5" name="Picture 4">
            <a:extLst>
              <a:ext uri="{FF2B5EF4-FFF2-40B4-BE49-F238E27FC236}">
                <a16:creationId xmlns:a16="http://schemas.microsoft.com/office/drawing/2014/main" id="{AB123E84-48C2-034F-8AD8-857547C4B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34" y="2624957"/>
            <a:ext cx="4003566" cy="345002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E2F6051-74BB-D644-988C-4741CAE2C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834" y="2645978"/>
            <a:ext cx="4003566" cy="3450022"/>
          </a:xfrm>
          <a:prstGeom prst="rect">
            <a:avLst/>
          </a:prstGeom>
        </p:spPr>
      </p:pic>
      <p:sp>
        <p:nvSpPr>
          <p:cNvPr id="8" name="Rectangle 7">
            <a:extLst>
              <a:ext uri="{FF2B5EF4-FFF2-40B4-BE49-F238E27FC236}">
                <a16:creationId xmlns:a16="http://schemas.microsoft.com/office/drawing/2014/main" id="{23D8241B-E335-A24F-952A-7EBBE11C945E}"/>
              </a:ext>
            </a:extLst>
          </p:cNvPr>
          <p:cNvSpPr/>
          <p:nvPr/>
        </p:nvSpPr>
        <p:spPr>
          <a:xfrm>
            <a:off x="317938" y="1219200"/>
            <a:ext cx="8508124" cy="923330"/>
          </a:xfrm>
          <a:prstGeom prst="rect">
            <a:avLst/>
          </a:prstGeom>
        </p:spPr>
        <p:txBody>
          <a:bodyPr wrap="square">
            <a:spAutoFit/>
          </a:bodyPr>
          <a:lstStyle/>
          <a:p>
            <a:pPr algn="just"/>
            <a:r>
              <a:rPr lang="en-US" dirty="0">
                <a:solidFill>
                  <a:srgbClr val="000000"/>
                </a:solidFill>
                <a:latin typeface="Helvetica Neue" panose="02000503000000020004" pitchFamily="2" charset="0"/>
              </a:rPr>
              <a:t>The text analysis can be used to identify what is the most positive and negative language from the Guests, and create a correlation that will allow the Hotels to develop specific action plans for improvement.</a:t>
            </a:r>
            <a:endParaRPr lang="en-US" dirty="0"/>
          </a:p>
        </p:txBody>
      </p:sp>
    </p:spTree>
    <p:extLst>
      <p:ext uri="{BB962C8B-B14F-4D97-AF65-F5344CB8AC3E}">
        <p14:creationId xmlns:p14="http://schemas.microsoft.com/office/powerpoint/2010/main" val="318366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94566E-544C-1A46-A5B3-14655265B1BE}"/>
              </a:ext>
            </a:extLst>
          </p:cNvPr>
          <p:cNvSpPr>
            <a:spLocks noGrp="1"/>
          </p:cNvSpPr>
          <p:nvPr>
            <p:ph type="title"/>
          </p:nvPr>
        </p:nvSpPr>
        <p:spPr/>
        <p:txBody>
          <a:bodyPr>
            <a:normAutofit/>
          </a:bodyPr>
          <a:lstStyle/>
          <a:p>
            <a:r>
              <a:rPr lang="en-US" b="1" dirty="0"/>
              <a:t>Analysis of Data Content</a:t>
            </a:r>
            <a:endParaRPr lang="en-US" dirty="0"/>
          </a:p>
        </p:txBody>
      </p:sp>
      <p:sp>
        <p:nvSpPr>
          <p:cNvPr id="4" name="Rectangle 3">
            <a:extLst>
              <a:ext uri="{FF2B5EF4-FFF2-40B4-BE49-F238E27FC236}">
                <a16:creationId xmlns:a16="http://schemas.microsoft.com/office/drawing/2014/main" id="{76AC6CAF-AE38-0642-9DE1-76A5C144FC63}"/>
              </a:ext>
            </a:extLst>
          </p:cNvPr>
          <p:cNvSpPr/>
          <p:nvPr/>
        </p:nvSpPr>
        <p:spPr>
          <a:xfrm>
            <a:off x="457200" y="1314271"/>
            <a:ext cx="8229600" cy="923330"/>
          </a:xfrm>
          <a:prstGeom prst="rect">
            <a:avLst/>
          </a:prstGeom>
        </p:spPr>
        <p:txBody>
          <a:bodyPr wrap="square">
            <a:spAutoFit/>
          </a:bodyPr>
          <a:lstStyle/>
          <a:p>
            <a:pPr algn="just"/>
            <a:r>
              <a:rPr lang="en-US" dirty="0">
                <a:solidFill>
                  <a:srgbClr val="000000"/>
                </a:solidFill>
                <a:latin typeface="Helvetica Neue" panose="02000503000000020004" pitchFamily="2" charset="0"/>
              </a:rPr>
              <a:t>Analysis can be made based on the different categories contained in the data set, and can be expanded to all locations, or narrowed down to specific properties, locations, or even areas within the property.</a:t>
            </a:r>
            <a:endParaRPr lang="en-US" dirty="0"/>
          </a:p>
        </p:txBody>
      </p:sp>
      <p:pic>
        <p:nvPicPr>
          <p:cNvPr id="6" name="Picture 5" descr="A screenshot of a cell phone&#10;&#10;Description automatically generated">
            <a:extLst>
              <a:ext uri="{FF2B5EF4-FFF2-40B4-BE49-F238E27FC236}">
                <a16:creationId xmlns:a16="http://schemas.microsoft.com/office/drawing/2014/main" id="{81B4C890-1C70-DF43-98C7-18D7E4739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49792"/>
            <a:ext cx="3908812" cy="2512808"/>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CB08E433-7EDB-3A4B-BC2E-0E7A4EF8F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490" y="3048000"/>
            <a:ext cx="3908812" cy="2512808"/>
          </a:xfrm>
          <a:prstGeom prst="rect">
            <a:avLst/>
          </a:prstGeom>
        </p:spPr>
      </p:pic>
    </p:spTree>
    <p:extLst>
      <p:ext uri="{BB962C8B-B14F-4D97-AF65-F5344CB8AC3E}">
        <p14:creationId xmlns:p14="http://schemas.microsoft.com/office/powerpoint/2010/main" val="111917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9FE4BE-BFF6-6D49-B16B-EF6F3C9889D6}"/>
              </a:ext>
            </a:extLst>
          </p:cNvPr>
          <p:cNvSpPr>
            <a:spLocks noGrp="1"/>
          </p:cNvSpPr>
          <p:nvPr>
            <p:ph type="title"/>
          </p:nvPr>
        </p:nvSpPr>
        <p:spPr/>
        <p:txBody>
          <a:bodyPr>
            <a:normAutofit/>
          </a:bodyPr>
          <a:lstStyle/>
          <a:p>
            <a:r>
              <a:rPr lang="en-US" b="1" dirty="0"/>
              <a:t>Analysis by Location</a:t>
            </a:r>
            <a:endParaRPr lang="en-US" dirty="0"/>
          </a:p>
        </p:txBody>
      </p:sp>
      <p:pic>
        <p:nvPicPr>
          <p:cNvPr id="7" name="Picture 6" descr="A screenshot of a video game&#10;&#10;Description automatically generated">
            <a:extLst>
              <a:ext uri="{FF2B5EF4-FFF2-40B4-BE49-F238E27FC236}">
                <a16:creationId xmlns:a16="http://schemas.microsoft.com/office/drawing/2014/main" id="{7C9234C2-921E-6E4C-83E2-140D62A84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62943"/>
            <a:ext cx="3962400" cy="254725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6FCC3F14-DD86-B241-BF22-FB48A0E78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862943"/>
            <a:ext cx="3962400" cy="2547257"/>
          </a:xfrm>
          <a:prstGeom prst="rect">
            <a:avLst/>
          </a:prstGeom>
        </p:spPr>
      </p:pic>
      <p:sp>
        <p:nvSpPr>
          <p:cNvPr id="10" name="Rectangle 9">
            <a:extLst>
              <a:ext uri="{FF2B5EF4-FFF2-40B4-BE49-F238E27FC236}">
                <a16:creationId xmlns:a16="http://schemas.microsoft.com/office/drawing/2014/main" id="{FA35F01C-F68D-DD4C-8793-BB1287DE0A80}"/>
              </a:ext>
            </a:extLst>
          </p:cNvPr>
          <p:cNvSpPr/>
          <p:nvPr/>
        </p:nvSpPr>
        <p:spPr>
          <a:xfrm>
            <a:off x="609600" y="1334869"/>
            <a:ext cx="8077200" cy="923330"/>
          </a:xfrm>
          <a:prstGeom prst="rect">
            <a:avLst/>
          </a:prstGeom>
        </p:spPr>
        <p:txBody>
          <a:bodyPr wrap="square">
            <a:spAutoFit/>
          </a:bodyPr>
          <a:lstStyle/>
          <a:p>
            <a:pPr algn="just"/>
            <a:r>
              <a:rPr lang="en-US" dirty="0">
                <a:solidFill>
                  <a:srgbClr val="000000"/>
                </a:solidFill>
                <a:latin typeface="Helvetica Neue" panose="02000503000000020004" pitchFamily="2" charset="0"/>
              </a:rPr>
              <a:t>This is an example of the analysis of the sentiment polarity made to 6 specific locations, and as explained before, an unlimited number of locations and variables can be added.</a:t>
            </a:r>
            <a:endParaRPr lang="en-US" dirty="0"/>
          </a:p>
        </p:txBody>
      </p:sp>
    </p:spTree>
    <p:extLst>
      <p:ext uri="{BB962C8B-B14F-4D97-AF65-F5344CB8AC3E}">
        <p14:creationId xmlns:p14="http://schemas.microsoft.com/office/powerpoint/2010/main" val="346461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light&#10;&#10;Description automatically generated">
            <a:extLst>
              <a:ext uri="{FF2B5EF4-FFF2-40B4-BE49-F238E27FC236}">
                <a16:creationId xmlns:a16="http://schemas.microsoft.com/office/drawing/2014/main" id="{A36FD760-2688-E840-997C-00053355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667000"/>
            <a:ext cx="3810000" cy="3492500"/>
          </a:xfrm>
          <a:prstGeom prst="rect">
            <a:avLst/>
          </a:prstGeom>
        </p:spPr>
      </p:pic>
      <p:sp>
        <p:nvSpPr>
          <p:cNvPr id="6" name="Rectangle 5">
            <a:extLst>
              <a:ext uri="{FF2B5EF4-FFF2-40B4-BE49-F238E27FC236}">
                <a16:creationId xmlns:a16="http://schemas.microsoft.com/office/drawing/2014/main" id="{9729C734-53B4-DC48-B77C-5AD5E6F518B0}"/>
              </a:ext>
            </a:extLst>
          </p:cNvPr>
          <p:cNvSpPr/>
          <p:nvPr/>
        </p:nvSpPr>
        <p:spPr>
          <a:xfrm>
            <a:off x="457200" y="1219200"/>
            <a:ext cx="8229600" cy="923330"/>
          </a:xfrm>
          <a:prstGeom prst="rect">
            <a:avLst/>
          </a:prstGeom>
        </p:spPr>
        <p:txBody>
          <a:bodyPr wrap="square">
            <a:spAutoFit/>
          </a:bodyPr>
          <a:lstStyle/>
          <a:p>
            <a:pPr algn="just"/>
            <a:r>
              <a:rPr lang="en-US" dirty="0">
                <a:solidFill>
                  <a:srgbClr val="000000"/>
                </a:solidFill>
                <a:latin typeface="Helvetica Neue" panose="02000503000000020004" pitchFamily="2" charset="0"/>
              </a:rPr>
              <a:t>This analysis shows the correlation between sentiment polarity and the ratings posted by the Guests, and provides a visual of where is the largest density of that correlation.</a:t>
            </a:r>
            <a:endParaRPr lang="en-US" dirty="0"/>
          </a:p>
        </p:txBody>
      </p:sp>
      <p:sp>
        <p:nvSpPr>
          <p:cNvPr id="7" name="Title 2">
            <a:extLst>
              <a:ext uri="{FF2B5EF4-FFF2-40B4-BE49-F238E27FC236}">
                <a16:creationId xmlns:a16="http://schemas.microsoft.com/office/drawing/2014/main" id="{03AFABAA-0896-4D47-B5EA-CF6112511BCE}"/>
              </a:ext>
            </a:extLst>
          </p:cNvPr>
          <p:cNvSpPr>
            <a:spLocks noGrp="1"/>
          </p:cNvSpPr>
          <p:nvPr>
            <p:ph type="title"/>
          </p:nvPr>
        </p:nvSpPr>
        <p:spPr>
          <a:xfrm>
            <a:off x="457200" y="152400"/>
            <a:ext cx="8229600" cy="762000"/>
          </a:xfrm>
        </p:spPr>
        <p:txBody>
          <a:bodyPr>
            <a:normAutofit/>
          </a:bodyPr>
          <a:lstStyle/>
          <a:p>
            <a:r>
              <a:rPr lang="en-US" b="1" dirty="0"/>
              <a:t>2D Density </a:t>
            </a:r>
            <a:r>
              <a:rPr lang="en-US" b="1" dirty="0" err="1"/>
              <a:t>Jointplot</a:t>
            </a:r>
            <a:endParaRPr lang="en-US" b="1" dirty="0"/>
          </a:p>
        </p:txBody>
      </p:sp>
      <p:sp>
        <p:nvSpPr>
          <p:cNvPr id="8" name="Rectangle 7">
            <a:extLst>
              <a:ext uri="{FF2B5EF4-FFF2-40B4-BE49-F238E27FC236}">
                <a16:creationId xmlns:a16="http://schemas.microsoft.com/office/drawing/2014/main" id="{B089676F-1CA1-4047-BD51-A10BE173B55C}"/>
              </a:ext>
            </a:extLst>
          </p:cNvPr>
          <p:cNvSpPr/>
          <p:nvPr/>
        </p:nvSpPr>
        <p:spPr>
          <a:xfrm>
            <a:off x="2971800" y="2362200"/>
            <a:ext cx="2891241" cy="369332"/>
          </a:xfrm>
          <a:prstGeom prst="rect">
            <a:avLst/>
          </a:prstGeom>
        </p:spPr>
        <p:txBody>
          <a:bodyPr wrap="none">
            <a:spAutoFit/>
          </a:bodyPr>
          <a:lstStyle/>
          <a:p>
            <a:r>
              <a:rPr lang="en-US" b="1" dirty="0"/>
              <a:t>Sentiment polarity vs. rating</a:t>
            </a:r>
            <a:endParaRPr lang="en-US" dirty="0"/>
          </a:p>
        </p:txBody>
      </p:sp>
    </p:spTree>
    <p:extLst>
      <p:ext uri="{BB962C8B-B14F-4D97-AF65-F5344CB8AC3E}">
        <p14:creationId xmlns:p14="http://schemas.microsoft.com/office/powerpoint/2010/main" val="251646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C86446-0B99-7246-8375-2BE6A3596BDA}"/>
              </a:ext>
            </a:extLst>
          </p:cNvPr>
          <p:cNvSpPr>
            <a:spLocks noGrp="1"/>
          </p:cNvSpPr>
          <p:nvPr>
            <p:ph type="title"/>
          </p:nvPr>
        </p:nvSpPr>
        <p:spPr/>
        <p:txBody>
          <a:bodyPr/>
          <a:lstStyle/>
          <a:p>
            <a:r>
              <a:rPr lang="en-US" dirty="0"/>
              <a:t>Guest Analysis</a:t>
            </a:r>
          </a:p>
        </p:txBody>
      </p:sp>
      <p:sp>
        <p:nvSpPr>
          <p:cNvPr id="5" name="Content Placeholder 1">
            <a:extLst>
              <a:ext uri="{FF2B5EF4-FFF2-40B4-BE49-F238E27FC236}">
                <a16:creationId xmlns:a16="http://schemas.microsoft.com/office/drawing/2014/main" id="{4A815FA1-3F89-9545-B915-93C194178724}"/>
              </a:ext>
            </a:extLst>
          </p:cNvPr>
          <p:cNvSpPr txBox="1">
            <a:spLocks/>
          </p:cNvSpPr>
          <p:nvPr/>
        </p:nvSpPr>
        <p:spPr>
          <a:xfrm>
            <a:off x="477078" y="1219200"/>
            <a:ext cx="8229599"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C0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Additional analysis can be performed and provide intelligence in different categories, like:</a:t>
            </a:r>
          </a:p>
          <a:p>
            <a:endParaRPr lang="en-US" dirty="0"/>
          </a:p>
        </p:txBody>
      </p:sp>
      <p:graphicFrame>
        <p:nvGraphicFramePr>
          <p:cNvPr id="7" name="Diagram 6">
            <a:extLst>
              <a:ext uri="{FF2B5EF4-FFF2-40B4-BE49-F238E27FC236}">
                <a16:creationId xmlns:a16="http://schemas.microsoft.com/office/drawing/2014/main" id="{884B0E55-CF2E-FB48-B26F-2A9D82EEDD10}"/>
              </a:ext>
            </a:extLst>
          </p:cNvPr>
          <p:cNvGraphicFramePr/>
          <p:nvPr>
            <p:extLst>
              <p:ext uri="{D42A27DB-BD31-4B8C-83A1-F6EECF244321}">
                <p14:modId xmlns:p14="http://schemas.microsoft.com/office/powerpoint/2010/main" val="3679301165"/>
              </p:ext>
            </p:extLst>
          </p:nvPr>
        </p:nvGraphicFramePr>
        <p:xfrm>
          <a:off x="1600200" y="2388704"/>
          <a:ext cx="2590800" cy="375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05C3E9C8-E6CB-9A4E-AFD6-9865090078C9}"/>
              </a:ext>
            </a:extLst>
          </p:cNvPr>
          <p:cNvGraphicFramePr/>
          <p:nvPr>
            <p:extLst>
              <p:ext uri="{D42A27DB-BD31-4B8C-83A1-F6EECF244321}">
                <p14:modId xmlns:p14="http://schemas.microsoft.com/office/powerpoint/2010/main" val="2952225246"/>
              </p:ext>
            </p:extLst>
          </p:nvPr>
        </p:nvGraphicFramePr>
        <p:xfrm>
          <a:off x="4800600" y="2362200"/>
          <a:ext cx="2590800" cy="375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8943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A665D-9904-4641-9B06-A60CFAF3E931}"/>
              </a:ext>
            </a:extLst>
          </p:cNvPr>
          <p:cNvSpPr>
            <a:spLocks noGrp="1"/>
          </p:cNvSpPr>
          <p:nvPr>
            <p:ph idx="1"/>
          </p:nvPr>
        </p:nvSpPr>
        <p:spPr/>
        <p:txBody>
          <a:bodyPr>
            <a:normAutofit/>
          </a:bodyPr>
          <a:lstStyle/>
          <a:p>
            <a:pPr marL="0" indent="0" algn="just">
              <a:buNone/>
            </a:pPr>
            <a:r>
              <a:rPr lang="en-US" sz="2800" dirty="0"/>
              <a:t>Do you have several sources of data?, is your data nor reliable?, is it not “clean”?, does it provide any valuable insights?</a:t>
            </a:r>
          </a:p>
          <a:p>
            <a:pPr marL="0" indent="0" algn="just">
              <a:buNone/>
            </a:pPr>
            <a:endParaRPr lang="en-US" sz="2800" dirty="0"/>
          </a:p>
          <a:p>
            <a:pPr marL="0" indent="0" algn="just">
              <a:buNone/>
            </a:pPr>
            <a:r>
              <a:rPr lang="en-US" sz="2800" dirty="0"/>
              <a:t>Talk to us, any data set can be cleaned, improved, analyzed, and provide valuable information to make better management decisions.</a:t>
            </a:r>
          </a:p>
        </p:txBody>
      </p:sp>
      <p:sp>
        <p:nvSpPr>
          <p:cNvPr id="3" name="Title 2">
            <a:extLst>
              <a:ext uri="{FF2B5EF4-FFF2-40B4-BE49-F238E27FC236}">
                <a16:creationId xmlns:a16="http://schemas.microsoft.com/office/drawing/2014/main" id="{9EEDBA69-8977-EE47-8368-A627D4ABB81E}"/>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2563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20BBA-43DD-F945-9EE5-B0E5024CE62E}"/>
              </a:ext>
            </a:extLst>
          </p:cNvPr>
          <p:cNvSpPr>
            <a:spLocks noGrp="1"/>
          </p:cNvSpPr>
          <p:nvPr>
            <p:ph type="title"/>
          </p:nvPr>
        </p:nvSpPr>
        <p:spPr/>
        <p:txBody>
          <a:bodyPr/>
          <a:lstStyle/>
          <a:p>
            <a:r>
              <a:rPr lang="en-US" dirty="0"/>
              <a:t>Contact Us</a:t>
            </a:r>
          </a:p>
        </p:txBody>
      </p:sp>
      <p:sp>
        <p:nvSpPr>
          <p:cNvPr id="4" name="Rectangle 3">
            <a:extLst>
              <a:ext uri="{FF2B5EF4-FFF2-40B4-BE49-F238E27FC236}">
                <a16:creationId xmlns:a16="http://schemas.microsoft.com/office/drawing/2014/main" id="{39F4F0BF-3A64-8F49-8254-A6F2FE046614}"/>
              </a:ext>
            </a:extLst>
          </p:cNvPr>
          <p:cNvSpPr/>
          <p:nvPr/>
        </p:nvSpPr>
        <p:spPr>
          <a:xfrm>
            <a:off x="1905000" y="2133600"/>
            <a:ext cx="5257800" cy="1938992"/>
          </a:xfrm>
          <a:prstGeom prst="rect">
            <a:avLst/>
          </a:prstGeom>
        </p:spPr>
        <p:txBody>
          <a:bodyPr wrap="square">
            <a:spAutoFit/>
          </a:bodyPr>
          <a:lstStyle/>
          <a:p>
            <a:pPr algn="ctr"/>
            <a:r>
              <a:rPr lang="en-US" sz="2400" b="1" dirty="0">
                <a:solidFill>
                  <a:srgbClr val="212529"/>
                </a:solidFill>
                <a:latin typeface="-apple-system"/>
              </a:rPr>
              <a:t>G&amp;S Business Solutions</a:t>
            </a:r>
            <a:r>
              <a:rPr lang="en-US" sz="2400" dirty="0">
                <a:solidFill>
                  <a:srgbClr val="212529"/>
                </a:solidFill>
                <a:latin typeface="-apple-system"/>
              </a:rPr>
              <a:t> </a:t>
            </a:r>
            <a:br>
              <a:rPr lang="en-US" sz="2400" dirty="0">
                <a:solidFill>
                  <a:srgbClr val="212529"/>
                </a:solidFill>
                <a:latin typeface="-apple-system"/>
              </a:rPr>
            </a:br>
            <a:r>
              <a:rPr lang="en-US" sz="2400" dirty="0">
                <a:solidFill>
                  <a:srgbClr val="212529"/>
                </a:solidFill>
                <a:latin typeface="-apple-system"/>
              </a:rPr>
              <a:t>562 </a:t>
            </a:r>
            <a:r>
              <a:rPr lang="en-US" sz="2400" dirty="0" err="1">
                <a:solidFill>
                  <a:srgbClr val="212529"/>
                </a:solidFill>
                <a:latin typeface="-apple-system"/>
              </a:rPr>
              <a:t>Marrus</a:t>
            </a:r>
            <a:r>
              <a:rPr lang="en-US" sz="2400" dirty="0">
                <a:solidFill>
                  <a:srgbClr val="212529"/>
                </a:solidFill>
                <a:latin typeface="-apple-system"/>
              </a:rPr>
              <a:t> Circle </a:t>
            </a:r>
            <a:br>
              <a:rPr lang="en-US" sz="2400" dirty="0">
                <a:solidFill>
                  <a:srgbClr val="212529"/>
                </a:solidFill>
                <a:latin typeface="-apple-system"/>
              </a:rPr>
            </a:br>
            <a:r>
              <a:rPr lang="en-US" sz="2400" dirty="0">
                <a:solidFill>
                  <a:srgbClr val="212529"/>
                </a:solidFill>
                <a:latin typeface="-apple-system"/>
              </a:rPr>
              <a:t>Richmond Heights, OH 44143 </a:t>
            </a:r>
            <a:br>
              <a:rPr lang="en-US" sz="2400" dirty="0">
                <a:solidFill>
                  <a:srgbClr val="212529"/>
                </a:solidFill>
                <a:latin typeface="-apple-system"/>
              </a:rPr>
            </a:br>
            <a:r>
              <a:rPr lang="en-US" sz="2400" dirty="0">
                <a:solidFill>
                  <a:srgbClr val="212529"/>
                </a:solidFill>
                <a:latin typeface="-apple-system"/>
              </a:rPr>
              <a:t>Phone: 216-973-0852 </a:t>
            </a:r>
            <a:br>
              <a:rPr lang="en-US" sz="2400" dirty="0">
                <a:solidFill>
                  <a:srgbClr val="212529"/>
                </a:solidFill>
                <a:latin typeface="-apple-system"/>
              </a:rPr>
            </a:br>
            <a:r>
              <a:rPr lang="en-US" sz="2400" dirty="0">
                <a:solidFill>
                  <a:srgbClr val="212529"/>
                </a:solidFill>
                <a:latin typeface="-apple-system"/>
              </a:rPr>
              <a:t>email: </a:t>
            </a:r>
            <a:r>
              <a:rPr lang="en-US" sz="2400" dirty="0">
                <a:solidFill>
                  <a:srgbClr val="007BFF"/>
                </a:solidFill>
                <a:latin typeface="-apple-system"/>
                <a:hlinkClick r:id="rId2"/>
              </a:rPr>
              <a:t>gastonalvarado1971@gmail.com</a:t>
            </a:r>
            <a:endParaRPr lang="en-US" sz="2400" dirty="0">
              <a:solidFill>
                <a:srgbClr val="212529"/>
              </a:solidFill>
              <a:latin typeface="-apple-system"/>
            </a:endParaRPr>
          </a:p>
        </p:txBody>
      </p:sp>
    </p:spTree>
    <p:extLst>
      <p:ext uri="{BB962C8B-B14F-4D97-AF65-F5344CB8AC3E}">
        <p14:creationId xmlns:p14="http://schemas.microsoft.com/office/powerpoint/2010/main" val="319057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56E82C-F68E-934F-A7C7-AFBB6660A016}"/>
              </a:ext>
            </a:extLst>
          </p:cNvPr>
          <p:cNvSpPr>
            <a:spLocks noGrp="1"/>
          </p:cNvSpPr>
          <p:nvPr>
            <p:ph type="title"/>
          </p:nvPr>
        </p:nvSpPr>
        <p:spPr/>
        <p:txBody>
          <a:bodyPr/>
          <a:lstStyle/>
          <a:p>
            <a:r>
              <a:rPr lang="en-US" dirty="0"/>
              <a:t>Personal Brand</a:t>
            </a:r>
          </a:p>
        </p:txBody>
      </p:sp>
      <p:pic>
        <p:nvPicPr>
          <p:cNvPr id="5" name="Picture 4" descr="A person wearing a suit and tie smiling at the camera&#10;&#10;Description automatically generated">
            <a:extLst>
              <a:ext uri="{FF2B5EF4-FFF2-40B4-BE49-F238E27FC236}">
                <a16:creationId xmlns:a16="http://schemas.microsoft.com/office/drawing/2014/main" id="{6FCBF837-B7AB-EE49-8EAF-8E7B279B7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84196"/>
            <a:ext cx="3092580" cy="3949700"/>
          </a:xfrm>
          <a:prstGeom prst="rect">
            <a:avLst/>
          </a:prstGeom>
        </p:spPr>
      </p:pic>
      <p:sp>
        <p:nvSpPr>
          <p:cNvPr id="6" name="Rectangle 5">
            <a:extLst>
              <a:ext uri="{FF2B5EF4-FFF2-40B4-BE49-F238E27FC236}">
                <a16:creationId xmlns:a16="http://schemas.microsoft.com/office/drawing/2014/main" id="{0CA23E6E-76C1-BA4F-B89D-1BC758EFBABA}"/>
              </a:ext>
            </a:extLst>
          </p:cNvPr>
          <p:cNvSpPr/>
          <p:nvPr/>
        </p:nvSpPr>
        <p:spPr>
          <a:xfrm>
            <a:off x="4495800" y="1143000"/>
            <a:ext cx="4267200" cy="4832092"/>
          </a:xfrm>
          <a:prstGeom prst="rect">
            <a:avLst/>
          </a:prstGeom>
        </p:spPr>
        <p:txBody>
          <a:bodyPr wrap="square">
            <a:spAutoFit/>
          </a:bodyPr>
          <a:lstStyle/>
          <a:p>
            <a:pPr algn="just"/>
            <a:r>
              <a:rPr lang="en-US" sz="1400" dirty="0">
                <a:solidFill>
                  <a:srgbClr val="212529"/>
                </a:solidFill>
                <a:latin typeface="-apple-system"/>
              </a:rPr>
              <a:t>Procurement professional with over 20 years of experience in Indirect Procurement. Extensive qualifications in partnering with business, leadership, and teams to define needs, develop and implement Procurement Programs that have delivered substantial savings and enhanced best practices in several Fortune 500 companies in the United States, Mexico, Canada, and all major regions across the world, working across different industries like Manufacturing, Travel, Insurance, Financial, and retail. Experienced negotiator, well versed in global commodity, program management, and supplier development. </a:t>
            </a:r>
          </a:p>
          <a:p>
            <a:pPr algn="just"/>
            <a:endParaRPr lang="en-US" sz="1400" dirty="0">
              <a:solidFill>
                <a:srgbClr val="212529"/>
              </a:solidFill>
              <a:latin typeface="-apple-system"/>
            </a:endParaRPr>
          </a:p>
          <a:p>
            <a:pPr algn="just"/>
            <a:r>
              <a:rPr lang="en-US" sz="1400" dirty="0">
                <a:solidFill>
                  <a:srgbClr val="212529"/>
                </a:solidFill>
                <a:latin typeface="-apple-system"/>
              </a:rPr>
              <a:t>An expert communicator, well versed in presenting to executive staff and driving cross-functional collaboration across varied organizational subcultures, and global teams. Proficient in data analysis, well versed in Excel, VBA, Excel, Python, SQL &amp; HTML, which integrated with the acquired professional expertise delivers a unique set of well-rounded skills for collecting, cleaning, analyzing, and strategically visualize data to transform Executive’s decision making from data to insights.</a:t>
            </a:r>
            <a:endParaRPr lang="en-US" sz="1400" dirty="0"/>
          </a:p>
        </p:txBody>
      </p:sp>
    </p:spTree>
    <p:extLst>
      <p:ext uri="{BB962C8B-B14F-4D97-AF65-F5344CB8AC3E}">
        <p14:creationId xmlns:p14="http://schemas.microsoft.com/office/powerpoint/2010/main" val="2887824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56E82C-F68E-934F-A7C7-AFBB6660A016}"/>
              </a:ext>
            </a:extLst>
          </p:cNvPr>
          <p:cNvSpPr>
            <a:spLocks noGrp="1"/>
          </p:cNvSpPr>
          <p:nvPr>
            <p:ph type="title"/>
          </p:nvPr>
        </p:nvSpPr>
        <p:spPr/>
        <p:txBody>
          <a:bodyPr/>
          <a:lstStyle/>
          <a:p>
            <a:r>
              <a:rPr lang="en-US" dirty="0"/>
              <a:t>Company Information</a:t>
            </a:r>
          </a:p>
        </p:txBody>
      </p:sp>
      <p:sp>
        <p:nvSpPr>
          <p:cNvPr id="2" name="Rectangle 1">
            <a:extLst>
              <a:ext uri="{FF2B5EF4-FFF2-40B4-BE49-F238E27FC236}">
                <a16:creationId xmlns:a16="http://schemas.microsoft.com/office/drawing/2014/main" id="{41D855D9-3760-184B-B891-693656142C25}"/>
              </a:ext>
            </a:extLst>
          </p:cNvPr>
          <p:cNvSpPr/>
          <p:nvPr/>
        </p:nvSpPr>
        <p:spPr>
          <a:xfrm>
            <a:off x="533400" y="1524001"/>
            <a:ext cx="8153400" cy="2246769"/>
          </a:xfrm>
          <a:prstGeom prst="rect">
            <a:avLst/>
          </a:prstGeom>
        </p:spPr>
        <p:txBody>
          <a:bodyPr wrap="square">
            <a:spAutoFit/>
          </a:bodyPr>
          <a:lstStyle/>
          <a:p>
            <a:r>
              <a:rPr lang="en-US" sz="2000" dirty="0">
                <a:solidFill>
                  <a:srgbClr val="212529"/>
                </a:solidFill>
                <a:latin typeface="-apple-system"/>
              </a:rPr>
              <a:t>G&amp;S was established in 2015 and provides consulting services to start up businesses. Specializing in Data Analysis, Contracts, Procurement, and Finance.</a:t>
            </a:r>
          </a:p>
          <a:p>
            <a:br>
              <a:rPr lang="en-US" sz="2000" dirty="0"/>
            </a:br>
            <a:r>
              <a:rPr lang="en-US" sz="2000" dirty="0">
                <a:solidFill>
                  <a:srgbClr val="212529"/>
                </a:solidFill>
                <a:latin typeface="-apple-system"/>
              </a:rPr>
              <a:t>We help Companies to improve their revenues, increase their customer base, and set enhanced strategic plans using data analytics and prediction model tools.</a:t>
            </a:r>
            <a:endParaRPr lang="en-US" sz="2000" b="0" i="0" dirty="0">
              <a:solidFill>
                <a:srgbClr val="212529"/>
              </a:solidFill>
              <a:effectLst/>
              <a:latin typeface="-apple-system"/>
            </a:endParaRPr>
          </a:p>
        </p:txBody>
      </p:sp>
    </p:spTree>
    <p:extLst>
      <p:ext uri="{BB962C8B-B14F-4D97-AF65-F5344CB8AC3E}">
        <p14:creationId xmlns:p14="http://schemas.microsoft.com/office/powerpoint/2010/main" val="138686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0AFD7-87B9-774D-8C38-6F5E946D36D1}"/>
              </a:ext>
            </a:extLst>
          </p:cNvPr>
          <p:cNvSpPr txBox="1"/>
          <p:nvPr/>
        </p:nvSpPr>
        <p:spPr>
          <a:xfrm>
            <a:off x="3771900" y="2505670"/>
            <a:ext cx="1600200" cy="923330"/>
          </a:xfrm>
          <a:prstGeom prst="rect">
            <a:avLst/>
          </a:prstGeom>
          <a:noFill/>
        </p:spPr>
        <p:txBody>
          <a:bodyPr wrap="square" rtlCol="0">
            <a:spAutoFit/>
          </a:bodyPr>
          <a:lstStyle/>
          <a:p>
            <a:r>
              <a:rPr lang="en-US" sz="5400" dirty="0"/>
              <a:t>Q&amp;A</a:t>
            </a:r>
          </a:p>
        </p:txBody>
      </p:sp>
    </p:spTree>
    <p:extLst>
      <p:ext uri="{BB962C8B-B14F-4D97-AF65-F5344CB8AC3E}">
        <p14:creationId xmlns:p14="http://schemas.microsoft.com/office/powerpoint/2010/main" val="355070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8AAF2C-CEB7-5344-A909-0C062EA5FF37}"/>
              </a:ext>
            </a:extLst>
          </p:cNvPr>
          <p:cNvSpPr>
            <a:spLocks noGrp="1"/>
          </p:cNvSpPr>
          <p:nvPr>
            <p:ph idx="1"/>
          </p:nvPr>
        </p:nvSpPr>
        <p:spPr/>
        <p:txBody>
          <a:bodyPr>
            <a:normAutofit lnSpcReduction="10000"/>
          </a:bodyPr>
          <a:lstStyle/>
          <a:p>
            <a:r>
              <a:rPr lang="en-US" dirty="0"/>
              <a:t>Project Scope</a:t>
            </a:r>
          </a:p>
          <a:p>
            <a:r>
              <a:rPr lang="en-US" dirty="0"/>
              <a:t>Customer Heatmap</a:t>
            </a:r>
          </a:p>
          <a:p>
            <a:r>
              <a:rPr lang="en-US" dirty="0"/>
              <a:t>Terms and their Associations</a:t>
            </a:r>
          </a:p>
          <a:p>
            <a:r>
              <a:rPr lang="en-US" dirty="0"/>
              <a:t>Topic Review</a:t>
            </a:r>
          </a:p>
          <a:p>
            <a:r>
              <a:rPr lang="en-US" dirty="0"/>
              <a:t>Sentiment Analysis</a:t>
            </a:r>
          </a:p>
          <a:p>
            <a:r>
              <a:rPr lang="en-US" dirty="0"/>
              <a:t>Text Analysis</a:t>
            </a:r>
          </a:p>
          <a:p>
            <a:r>
              <a:rPr lang="en-US" dirty="0"/>
              <a:t>Analysis of Data Content</a:t>
            </a:r>
          </a:p>
          <a:p>
            <a:r>
              <a:rPr lang="en-US" dirty="0"/>
              <a:t>Analysis by Location</a:t>
            </a:r>
          </a:p>
          <a:p>
            <a:r>
              <a:rPr lang="en-US" dirty="0"/>
              <a:t>Density Analysis</a:t>
            </a:r>
          </a:p>
        </p:txBody>
      </p:sp>
      <p:sp>
        <p:nvSpPr>
          <p:cNvPr id="3" name="Title 2">
            <a:extLst>
              <a:ext uri="{FF2B5EF4-FFF2-40B4-BE49-F238E27FC236}">
                <a16:creationId xmlns:a16="http://schemas.microsoft.com/office/drawing/2014/main" id="{4EC86446-0B99-7246-8375-2BE6A3596BDA}"/>
              </a:ext>
            </a:extLst>
          </p:cNvPr>
          <p:cNvSpPr>
            <a:spLocks noGrp="1"/>
          </p:cNvSpPr>
          <p:nvPr>
            <p:ph type="title"/>
          </p:nvPr>
        </p:nvSpPr>
        <p:spPr/>
        <p:txBody>
          <a:bodyPr/>
          <a:lstStyle/>
          <a:p>
            <a:r>
              <a:rPr lang="en-US" dirty="0"/>
              <a:t>Content</a:t>
            </a:r>
          </a:p>
        </p:txBody>
      </p:sp>
    </p:spTree>
    <p:extLst>
      <p:ext uri="{BB962C8B-B14F-4D97-AF65-F5344CB8AC3E}">
        <p14:creationId xmlns:p14="http://schemas.microsoft.com/office/powerpoint/2010/main" val="305654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5BC47-9A7D-B14E-8B10-EDD9A30F32FA}"/>
              </a:ext>
            </a:extLst>
          </p:cNvPr>
          <p:cNvSpPr>
            <a:spLocks noGrp="1"/>
          </p:cNvSpPr>
          <p:nvPr>
            <p:ph idx="1"/>
          </p:nvPr>
        </p:nvSpPr>
        <p:spPr>
          <a:xfrm>
            <a:off x="457200" y="1638300"/>
            <a:ext cx="8229600" cy="3581400"/>
          </a:xfrm>
        </p:spPr>
        <p:txBody>
          <a:bodyPr>
            <a:normAutofit fontScale="92500" lnSpcReduction="20000"/>
          </a:bodyPr>
          <a:lstStyle/>
          <a:p>
            <a:pPr marL="0" indent="0" algn="just">
              <a:buNone/>
            </a:pPr>
            <a:r>
              <a:rPr lang="en-US" sz="2800" dirty="0">
                <a:solidFill>
                  <a:srgbClr val="000000"/>
                </a:solidFill>
                <a:latin typeface="Helvetica Neue" panose="02000503000000020004" pitchFamily="2" charset="0"/>
              </a:rPr>
              <a:t>We used a 10,000 Hotel reviews sample from 2018, to explore and visualize the data from different angles to identify what makes the Guests to give a good review to a Hotel location, and how this can be correlated to provide actionable intelligence to the Management Team.</a:t>
            </a:r>
          </a:p>
          <a:p>
            <a:pPr marL="0" indent="0" algn="just">
              <a:buNone/>
            </a:pPr>
            <a:endParaRPr lang="en-US" sz="2800" dirty="0">
              <a:solidFill>
                <a:srgbClr val="000000"/>
              </a:solidFill>
              <a:latin typeface="Helvetica Neue" panose="02000503000000020004" pitchFamily="2" charset="0"/>
            </a:endParaRPr>
          </a:p>
          <a:p>
            <a:pPr marL="0" indent="0" algn="just">
              <a:buNone/>
            </a:pPr>
            <a:r>
              <a:rPr lang="en-US" sz="2800" dirty="0">
                <a:solidFill>
                  <a:srgbClr val="000000"/>
                </a:solidFill>
                <a:latin typeface="Helvetica Neue" panose="02000503000000020004" pitchFamily="2" charset="0"/>
              </a:rPr>
              <a:t>Reviews include all states an is categorized by the type of industry based on each platform’s definition, i.e. TripAdvisor.</a:t>
            </a:r>
          </a:p>
        </p:txBody>
      </p:sp>
      <p:sp>
        <p:nvSpPr>
          <p:cNvPr id="3" name="Title 2">
            <a:extLst>
              <a:ext uri="{FF2B5EF4-FFF2-40B4-BE49-F238E27FC236}">
                <a16:creationId xmlns:a16="http://schemas.microsoft.com/office/drawing/2014/main" id="{E0CA621D-9C3D-F549-A388-B25EA2673901}"/>
              </a:ext>
            </a:extLst>
          </p:cNvPr>
          <p:cNvSpPr>
            <a:spLocks noGrp="1"/>
          </p:cNvSpPr>
          <p:nvPr>
            <p:ph type="title"/>
          </p:nvPr>
        </p:nvSpPr>
        <p:spPr/>
        <p:txBody>
          <a:bodyPr/>
          <a:lstStyle/>
          <a:p>
            <a:r>
              <a:rPr lang="en-US" dirty="0"/>
              <a:t>Project Scope</a:t>
            </a:r>
          </a:p>
        </p:txBody>
      </p:sp>
    </p:spTree>
    <p:extLst>
      <p:ext uri="{BB962C8B-B14F-4D97-AF65-F5344CB8AC3E}">
        <p14:creationId xmlns:p14="http://schemas.microsoft.com/office/powerpoint/2010/main" val="296345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D0C28D-A90F-D343-9E51-870060CD8AF4}"/>
              </a:ext>
            </a:extLst>
          </p:cNvPr>
          <p:cNvSpPr>
            <a:spLocks noGrp="1"/>
          </p:cNvSpPr>
          <p:nvPr>
            <p:ph type="title"/>
          </p:nvPr>
        </p:nvSpPr>
        <p:spPr/>
        <p:txBody>
          <a:bodyPr/>
          <a:lstStyle/>
          <a:p>
            <a:r>
              <a:rPr lang="en-US" dirty="0"/>
              <a:t>Customer Heatmap</a:t>
            </a:r>
          </a:p>
        </p:txBody>
      </p:sp>
      <p:sp>
        <p:nvSpPr>
          <p:cNvPr id="6" name="Rectangle 5">
            <a:extLst>
              <a:ext uri="{FF2B5EF4-FFF2-40B4-BE49-F238E27FC236}">
                <a16:creationId xmlns:a16="http://schemas.microsoft.com/office/drawing/2014/main" id="{C2072E09-688B-1549-97BC-88F1CE271C6D}"/>
              </a:ext>
            </a:extLst>
          </p:cNvPr>
          <p:cNvSpPr/>
          <p:nvPr/>
        </p:nvSpPr>
        <p:spPr>
          <a:xfrm>
            <a:off x="685800" y="1066800"/>
            <a:ext cx="8001000" cy="1477328"/>
          </a:xfrm>
          <a:prstGeom prst="rect">
            <a:avLst/>
          </a:prstGeom>
        </p:spPr>
        <p:txBody>
          <a:bodyPr wrap="square">
            <a:spAutoFit/>
          </a:bodyPr>
          <a:lstStyle/>
          <a:p>
            <a:pPr algn="just"/>
            <a:r>
              <a:rPr lang="en-US" dirty="0">
                <a:solidFill>
                  <a:srgbClr val="000000"/>
                </a:solidFill>
                <a:latin typeface="Helvetica Neue" panose="02000503000000020004" pitchFamily="2" charset="0"/>
              </a:rPr>
              <a:t>Initially, we used the data to identify the locations where the comments are coming from. This can provide a visual of the high customer concentration areas, and be used as a valuable intelligence tool for marketing campaigns, further develop specific markets, and focus on retention efforts. An additional layer can be added to identify the highest spend areas.</a:t>
            </a:r>
            <a:endParaRPr lang="en-US" dirty="0"/>
          </a:p>
        </p:txBody>
      </p:sp>
      <p:pic>
        <p:nvPicPr>
          <p:cNvPr id="10" name="Picture 9" descr="A close up of a map&#10;&#10;Description automatically generated">
            <a:extLst>
              <a:ext uri="{FF2B5EF4-FFF2-40B4-BE49-F238E27FC236}">
                <a16:creationId xmlns:a16="http://schemas.microsoft.com/office/drawing/2014/main" id="{9FF41A07-57AB-3D49-AF17-2C6C74915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124200"/>
            <a:ext cx="6248400" cy="2438400"/>
          </a:xfrm>
          <a:prstGeom prst="rect">
            <a:avLst/>
          </a:prstGeom>
        </p:spPr>
      </p:pic>
    </p:spTree>
    <p:extLst>
      <p:ext uri="{BB962C8B-B14F-4D97-AF65-F5344CB8AC3E}">
        <p14:creationId xmlns:p14="http://schemas.microsoft.com/office/powerpoint/2010/main" val="248618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23642-BA4A-404C-8143-D2B56FEA5D69}"/>
              </a:ext>
            </a:extLst>
          </p:cNvPr>
          <p:cNvSpPr>
            <a:spLocks noGrp="1"/>
          </p:cNvSpPr>
          <p:nvPr>
            <p:ph type="title"/>
          </p:nvPr>
        </p:nvSpPr>
        <p:spPr>
          <a:xfrm>
            <a:off x="457200" y="152400"/>
            <a:ext cx="8534400" cy="762000"/>
          </a:xfrm>
        </p:spPr>
        <p:txBody>
          <a:bodyPr>
            <a:normAutofit fontScale="90000"/>
          </a:bodyPr>
          <a:lstStyle/>
          <a:p>
            <a:r>
              <a:rPr lang="en-US" b="1" dirty="0"/>
              <a:t>Terms and their Associations</a:t>
            </a:r>
            <a:endParaRPr lang="en-US" dirty="0"/>
          </a:p>
        </p:txBody>
      </p:sp>
      <p:pic>
        <p:nvPicPr>
          <p:cNvPr id="5" name="Picture 4">
            <a:extLst>
              <a:ext uri="{FF2B5EF4-FFF2-40B4-BE49-F238E27FC236}">
                <a16:creationId xmlns:a16="http://schemas.microsoft.com/office/drawing/2014/main" id="{C8891B51-D666-3F4E-9ACD-AD939F736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49" y="3036332"/>
            <a:ext cx="4889500" cy="2565400"/>
          </a:xfrm>
          <a:prstGeom prst="rect">
            <a:avLst/>
          </a:prstGeom>
        </p:spPr>
      </p:pic>
      <p:sp>
        <p:nvSpPr>
          <p:cNvPr id="6" name="Rectangle 5">
            <a:extLst>
              <a:ext uri="{FF2B5EF4-FFF2-40B4-BE49-F238E27FC236}">
                <a16:creationId xmlns:a16="http://schemas.microsoft.com/office/drawing/2014/main" id="{FCACE9BF-6D7D-3643-99D4-2A1EB9144605}"/>
              </a:ext>
            </a:extLst>
          </p:cNvPr>
          <p:cNvSpPr/>
          <p:nvPr/>
        </p:nvSpPr>
        <p:spPr>
          <a:xfrm>
            <a:off x="457200" y="1143000"/>
            <a:ext cx="8229600" cy="1200329"/>
          </a:xfrm>
          <a:prstGeom prst="rect">
            <a:avLst/>
          </a:prstGeom>
        </p:spPr>
        <p:txBody>
          <a:bodyPr wrap="square">
            <a:spAutoFit/>
          </a:bodyPr>
          <a:lstStyle/>
          <a:p>
            <a:pPr algn="just"/>
            <a:r>
              <a:rPr lang="en-US" dirty="0">
                <a:solidFill>
                  <a:srgbClr val="000000"/>
                </a:solidFill>
                <a:latin typeface="Helvetica Neue" panose="02000503000000020004" pitchFamily="2" charset="0"/>
              </a:rPr>
              <a:t>An easy way to show a quick visual of the general reviews is through a word cloud. Hotels could use this on their monthly boards to show employees how are the Guests looking at them, and develop plans to engage each team on improving that visual.</a:t>
            </a:r>
            <a:endParaRPr lang="en-US" dirty="0"/>
          </a:p>
        </p:txBody>
      </p:sp>
      <p:sp>
        <p:nvSpPr>
          <p:cNvPr id="7" name="Rectangle 6">
            <a:extLst>
              <a:ext uri="{FF2B5EF4-FFF2-40B4-BE49-F238E27FC236}">
                <a16:creationId xmlns:a16="http://schemas.microsoft.com/office/drawing/2014/main" id="{2B465058-9F65-7A48-A26C-6571C1D466F5}"/>
              </a:ext>
            </a:extLst>
          </p:cNvPr>
          <p:cNvSpPr/>
          <p:nvPr/>
        </p:nvSpPr>
        <p:spPr>
          <a:xfrm>
            <a:off x="2859511" y="2667000"/>
            <a:ext cx="3424977" cy="369332"/>
          </a:xfrm>
          <a:prstGeom prst="rect">
            <a:avLst/>
          </a:prstGeom>
        </p:spPr>
        <p:txBody>
          <a:bodyPr wrap="none">
            <a:spAutoFit/>
          </a:bodyPr>
          <a:lstStyle/>
          <a:p>
            <a:r>
              <a:rPr lang="en-US" b="1" dirty="0">
                <a:solidFill>
                  <a:srgbClr val="000000"/>
                </a:solidFill>
                <a:latin typeface="Helvetica Neue" panose="02000503000000020004" pitchFamily="2" charset="0"/>
              </a:rPr>
              <a:t>Top 100 most common words</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86368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6EF14C-D9F8-7C48-A6B5-EF2A638C0ACA}"/>
              </a:ext>
            </a:extLst>
          </p:cNvPr>
          <p:cNvSpPr>
            <a:spLocks noGrp="1"/>
          </p:cNvSpPr>
          <p:nvPr>
            <p:ph type="title"/>
          </p:nvPr>
        </p:nvSpPr>
        <p:spPr/>
        <p:txBody>
          <a:bodyPr>
            <a:normAutofit/>
          </a:bodyPr>
          <a:lstStyle/>
          <a:p>
            <a:r>
              <a:rPr lang="en-US" b="1" dirty="0"/>
              <a:t>Topic Review</a:t>
            </a:r>
            <a:endParaRPr lang="en-US" dirty="0"/>
          </a:p>
        </p:txBody>
      </p:sp>
      <p:sp>
        <p:nvSpPr>
          <p:cNvPr id="4" name="Rectangle 3">
            <a:extLst>
              <a:ext uri="{FF2B5EF4-FFF2-40B4-BE49-F238E27FC236}">
                <a16:creationId xmlns:a16="http://schemas.microsoft.com/office/drawing/2014/main" id="{825EB001-030B-294A-ACBC-1317B8683E33}"/>
              </a:ext>
            </a:extLst>
          </p:cNvPr>
          <p:cNvSpPr/>
          <p:nvPr/>
        </p:nvSpPr>
        <p:spPr>
          <a:xfrm>
            <a:off x="601717" y="3666679"/>
            <a:ext cx="3208283" cy="1754326"/>
          </a:xfrm>
          <a:prstGeom prst="rect">
            <a:avLst/>
          </a:prstGeom>
        </p:spPr>
        <p:txBody>
          <a:bodyPr wrap="square">
            <a:spAutoFit/>
          </a:bodyPr>
          <a:lstStyle/>
          <a:p>
            <a:r>
              <a:rPr lang="en-US" dirty="0"/>
              <a:t>Topic 0: hotel room staff </a:t>
            </a:r>
          </a:p>
          <a:p>
            <a:r>
              <a:rPr lang="en-US" dirty="0"/>
              <a:t>Topic 1: good location </a:t>
            </a:r>
          </a:p>
          <a:p>
            <a:r>
              <a:rPr lang="en-US" dirty="0"/>
              <a:t>Topic 2: great stay location </a:t>
            </a:r>
          </a:p>
          <a:p>
            <a:r>
              <a:rPr lang="en-US" dirty="0"/>
              <a:t>Topic 3: nice staff friendly </a:t>
            </a:r>
          </a:p>
          <a:p>
            <a:r>
              <a:rPr lang="en-US" dirty="0"/>
              <a:t>Topic 4: nice room comfortable </a:t>
            </a:r>
          </a:p>
          <a:p>
            <a:r>
              <a:rPr lang="en-US" dirty="0"/>
              <a:t>Topic 5: room bed comfortable</a:t>
            </a:r>
          </a:p>
        </p:txBody>
      </p:sp>
      <p:sp>
        <p:nvSpPr>
          <p:cNvPr id="5" name="Rectangle 4">
            <a:extLst>
              <a:ext uri="{FF2B5EF4-FFF2-40B4-BE49-F238E27FC236}">
                <a16:creationId xmlns:a16="http://schemas.microsoft.com/office/drawing/2014/main" id="{A9087A72-55AD-4840-BCC0-88F20490F746}"/>
              </a:ext>
            </a:extLst>
          </p:cNvPr>
          <p:cNvSpPr/>
          <p:nvPr/>
        </p:nvSpPr>
        <p:spPr>
          <a:xfrm>
            <a:off x="609600" y="1219200"/>
            <a:ext cx="8077200" cy="1200329"/>
          </a:xfrm>
          <a:prstGeom prst="rect">
            <a:avLst/>
          </a:prstGeom>
        </p:spPr>
        <p:txBody>
          <a:bodyPr wrap="square">
            <a:spAutoFit/>
          </a:bodyPr>
          <a:lstStyle/>
          <a:p>
            <a:pPr algn="just"/>
            <a:r>
              <a:rPr lang="en-US" dirty="0">
                <a:solidFill>
                  <a:srgbClr val="000000"/>
                </a:solidFill>
                <a:latin typeface="Helvetica Neue" panose="02000503000000020004" pitchFamily="2" charset="0"/>
              </a:rPr>
              <a:t>The analysis can identify the most common topics found in all the reviews. This is a great tool to identify the items that the property needs to focus on to improve Customer perception. Topics can be tailored to the top 3,5 most positive or negative, or as many as the Management Team requires.</a:t>
            </a:r>
            <a:endParaRPr lang="en-US" dirty="0"/>
          </a:p>
        </p:txBody>
      </p:sp>
      <p:pic>
        <p:nvPicPr>
          <p:cNvPr id="7" name="Picture 6" descr="A close up of a logo&#10;&#10;Description automatically generated">
            <a:extLst>
              <a:ext uri="{FF2B5EF4-FFF2-40B4-BE49-F238E27FC236}">
                <a16:creationId xmlns:a16="http://schemas.microsoft.com/office/drawing/2014/main" id="{75960ABE-268E-F247-AEA9-D9CF919CB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995135"/>
            <a:ext cx="5126457" cy="2643665"/>
          </a:xfrm>
          <a:prstGeom prst="rect">
            <a:avLst/>
          </a:prstGeom>
        </p:spPr>
      </p:pic>
      <p:sp>
        <p:nvSpPr>
          <p:cNvPr id="8" name="Rectangle 7">
            <a:extLst>
              <a:ext uri="{FF2B5EF4-FFF2-40B4-BE49-F238E27FC236}">
                <a16:creationId xmlns:a16="http://schemas.microsoft.com/office/drawing/2014/main" id="{39011DC0-2B03-8040-BCF5-91DF34B125C4}"/>
              </a:ext>
            </a:extLst>
          </p:cNvPr>
          <p:cNvSpPr/>
          <p:nvPr/>
        </p:nvSpPr>
        <p:spPr>
          <a:xfrm>
            <a:off x="601717" y="3212381"/>
            <a:ext cx="2781531" cy="369332"/>
          </a:xfrm>
          <a:prstGeom prst="rect">
            <a:avLst/>
          </a:prstGeom>
        </p:spPr>
        <p:txBody>
          <a:bodyPr wrap="none">
            <a:spAutoFit/>
          </a:bodyPr>
          <a:lstStyle/>
          <a:p>
            <a:r>
              <a:rPr lang="en-US" b="1" dirty="0">
                <a:solidFill>
                  <a:srgbClr val="000000"/>
                </a:solidFill>
                <a:latin typeface="Helvetica Neue" panose="02000503000000020004" pitchFamily="2" charset="0"/>
              </a:rPr>
              <a:t>5 Most Common Topics</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21652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1E95B3-C952-5746-B95C-DEA222871139}"/>
              </a:ext>
            </a:extLst>
          </p:cNvPr>
          <p:cNvSpPr>
            <a:spLocks noGrp="1"/>
          </p:cNvSpPr>
          <p:nvPr>
            <p:ph type="title"/>
          </p:nvPr>
        </p:nvSpPr>
        <p:spPr/>
        <p:txBody>
          <a:bodyPr/>
          <a:lstStyle/>
          <a:p>
            <a:r>
              <a:rPr lang="en-US" dirty="0"/>
              <a:t>Sentiment Analysis</a:t>
            </a:r>
          </a:p>
        </p:txBody>
      </p:sp>
      <p:sp>
        <p:nvSpPr>
          <p:cNvPr id="5" name="Rectangle 4">
            <a:extLst>
              <a:ext uri="{FF2B5EF4-FFF2-40B4-BE49-F238E27FC236}">
                <a16:creationId xmlns:a16="http://schemas.microsoft.com/office/drawing/2014/main" id="{5856551E-373B-C847-83FE-EEF6FBAAE3ED}"/>
              </a:ext>
            </a:extLst>
          </p:cNvPr>
          <p:cNvSpPr/>
          <p:nvPr/>
        </p:nvSpPr>
        <p:spPr>
          <a:xfrm>
            <a:off x="638503" y="1290935"/>
            <a:ext cx="8200697" cy="1200329"/>
          </a:xfrm>
          <a:prstGeom prst="rect">
            <a:avLst/>
          </a:prstGeom>
        </p:spPr>
        <p:txBody>
          <a:bodyPr wrap="square">
            <a:spAutoFit/>
          </a:bodyPr>
          <a:lstStyle/>
          <a:p>
            <a:pPr algn="just"/>
            <a:r>
              <a:rPr lang="en-US" dirty="0">
                <a:solidFill>
                  <a:srgbClr val="000000"/>
                </a:solidFill>
                <a:latin typeface="Helvetica Neue" panose="02000503000000020004" pitchFamily="2" charset="0"/>
              </a:rPr>
              <a:t>Sentiment analysis is the process developed to identify and understand the polarity of the reviews submitted by Guests, categorized as positive, neutral or negative, using a scale from -1 to 1, where 1 represents the most positive comments.</a:t>
            </a:r>
            <a:endParaRPr lang="en-US" dirty="0"/>
          </a:p>
        </p:txBody>
      </p:sp>
      <p:graphicFrame>
        <p:nvGraphicFramePr>
          <p:cNvPr id="6" name="Diagram 5">
            <a:extLst>
              <a:ext uri="{FF2B5EF4-FFF2-40B4-BE49-F238E27FC236}">
                <a16:creationId xmlns:a16="http://schemas.microsoft.com/office/drawing/2014/main" id="{B2C52D3C-D912-0B43-8270-0DFDD55567BE}"/>
              </a:ext>
            </a:extLst>
          </p:cNvPr>
          <p:cNvGraphicFramePr/>
          <p:nvPr>
            <p:extLst>
              <p:ext uri="{D42A27DB-BD31-4B8C-83A1-F6EECF244321}">
                <p14:modId xmlns:p14="http://schemas.microsoft.com/office/powerpoint/2010/main" val="812087472"/>
              </p:ext>
            </p:extLst>
          </p:nvPr>
        </p:nvGraphicFramePr>
        <p:xfrm>
          <a:off x="809297" y="2603938"/>
          <a:ext cx="79248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2FF29-DAC5-4C47-88A9-6B20C226462E}"/>
              </a:ext>
            </a:extLst>
          </p:cNvPr>
          <p:cNvSpPr>
            <a:spLocks noGrp="1"/>
          </p:cNvSpPr>
          <p:nvPr>
            <p:ph type="title"/>
          </p:nvPr>
        </p:nvSpPr>
        <p:spPr/>
        <p:txBody>
          <a:bodyPr/>
          <a:lstStyle/>
          <a:p>
            <a:r>
              <a:rPr lang="en-US" dirty="0"/>
              <a:t>Sentiment Analysis</a:t>
            </a:r>
          </a:p>
        </p:txBody>
      </p:sp>
      <p:pic>
        <p:nvPicPr>
          <p:cNvPr id="5" name="Picture 4" descr="A picture containing music&#10;&#10;Description automatically generated">
            <a:extLst>
              <a:ext uri="{FF2B5EF4-FFF2-40B4-BE49-F238E27FC236}">
                <a16:creationId xmlns:a16="http://schemas.microsoft.com/office/drawing/2014/main" id="{4A1B39B6-D196-D54C-91D9-DF8DC575C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67" y="1219200"/>
            <a:ext cx="4030134" cy="2590800"/>
          </a:xfrm>
          <a:prstGeom prst="rect">
            <a:avLst/>
          </a:prstGeom>
        </p:spPr>
      </p:pic>
      <p:pic>
        <p:nvPicPr>
          <p:cNvPr id="7" name="Picture 6">
            <a:extLst>
              <a:ext uri="{FF2B5EF4-FFF2-40B4-BE49-F238E27FC236}">
                <a16:creationId xmlns:a16="http://schemas.microsoft.com/office/drawing/2014/main" id="{26EBE99B-90C3-D94C-9B29-9430583BB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066" y="1219200"/>
            <a:ext cx="4030134" cy="2590800"/>
          </a:xfrm>
          <a:prstGeom prst="rect">
            <a:avLst/>
          </a:prstGeom>
        </p:spPr>
      </p:pic>
      <p:sp>
        <p:nvSpPr>
          <p:cNvPr id="8" name="Rectangle 7">
            <a:extLst>
              <a:ext uri="{FF2B5EF4-FFF2-40B4-BE49-F238E27FC236}">
                <a16:creationId xmlns:a16="http://schemas.microsoft.com/office/drawing/2014/main" id="{4E953C25-7A5B-7C42-8FCC-312264E622CA}"/>
              </a:ext>
            </a:extLst>
          </p:cNvPr>
          <p:cNvSpPr/>
          <p:nvPr/>
        </p:nvSpPr>
        <p:spPr>
          <a:xfrm>
            <a:off x="4809066" y="4213747"/>
            <a:ext cx="4195235" cy="1200329"/>
          </a:xfrm>
          <a:prstGeom prst="rect">
            <a:avLst/>
          </a:prstGeom>
        </p:spPr>
        <p:txBody>
          <a:bodyPr wrap="square">
            <a:spAutoFit/>
          </a:bodyPr>
          <a:lstStyle/>
          <a:p>
            <a:pPr algn="just"/>
            <a:r>
              <a:rPr lang="en-US" dirty="0">
                <a:solidFill>
                  <a:srgbClr val="000000"/>
                </a:solidFill>
              </a:rPr>
              <a:t>All ratings given to Hotels, in a scale from 1 to 5, where 5 is the highest, are then compared to the sentiment polarity to confirm their correlation.</a:t>
            </a:r>
          </a:p>
        </p:txBody>
      </p:sp>
      <p:sp>
        <p:nvSpPr>
          <p:cNvPr id="9" name="Rectangle 8">
            <a:extLst>
              <a:ext uri="{FF2B5EF4-FFF2-40B4-BE49-F238E27FC236}">
                <a16:creationId xmlns:a16="http://schemas.microsoft.com/office/drawing/2014/main" id="{832C3C8C-0DDB-6E4A-804F-7D314D9CA06F}"/>
              </a:ext>
            </a:extLst>
          </p:cNvPr>
          <p:cNvSpPr/>
          <p:nvPr/>
        </p:nvSpPr>
        <p:spPr>
          <a:xfrm>
            <a:off x="402167" y="4213747"/>
            <a:ext cx="4195235" cy="1477328"/>
          </a:xfrm>
          <a:prstGeom prst="rect">
            <a:avLst/>
          </a:prstGeom>
        </p:spPr>
        <p:txBody>
          <a:bodyPr wrap="square">
            <a:spAutoFit/>
          </a:bodyPr>
          <a:lstStyle/>
          <a:p>
            <a:pPr algn="just"/>
            <a:r>
              <a:rPr lang="en-US" dirty="0">
                <a:solidFill>
                  <a:srgbClr val="000000"/>
                </a:solidFill>
              </a:rPr>
              <a:t>Plotting the polarity distribution shows the general sentiment on the reviews posted. In the example above most of the reviews are between 0 and 0.5, which represents a general positive trend. </a:t>
            </a:r>
          </a:p>
        </p:txBody>
      </p:sp>
    </p:spTree>
    <p:extLst>
      <p:ext uri="{BB962C8B-B14F-4D97-AF65-F5344CB8AC3E}">
        <p14:creationId xmlns:p14="http://schemas.microsoft.com/office/powerpoint/2010/main" val="262596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02E5F-C046-2345-A80D-1A4CE08196D8}"/>
              </a:ext>
            </a:extLst>
          </p:cNvPr>
          <p:cNvSpPr>
            <a:spLocks noGrp="1"/>
          </p:cNvSpPr>
          <p:nvPr>
            <p:ph type="title"/>
          </p:nvPr>
        </p:nvSpPr>
        <p:spPr/>
        <p:txBody>
          <a:bodyPr>
            <a:normAutofit/>
          </a:bodyPr>
          <a:lstStyle/>
          <a:p>
            <a:r>
              <a:rPr lang="en-US" b="1" dirty="0"/>
              <a:t>Text Analysis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8A358871-29E1-4C4A-84DD-1EF4DD14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63130"/>
            <a:ext cx="4080640" cy="2623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5EAF511-7F3B-114B-9662-95C55E64A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558" y="2863130"/>
            <a:ext cx="4080642" cy="2623270"/>
          </a:xfrm>
          <a:prstGeom prst="rect">
            <a:avLst/>
          </a:prstGeom>
        </p:spPr>
      </p:pic>
      <p:sp>
        <p:nvSpPr>
          <p:cNvPr id="8" name="Rectangle 7">
            <a:extLst>
              <a:ext uri="{FF2B5EF4-FFF2-40B4-BE49-F238E27FC236}">
                <a16:creationId xmlns:a16="http://schemas.microsoft.com/office/drawing/2014/main" id="{EDB96290-4447-9A4F-AC62-485041DBF5A9}"/>
              </a:ext>
            </a:extLst>
          </p:cNvPr>
          <p:cNvSpPr/>
          <p:nvPr/>
        </p:nvSpPr>
        <p:spPr>
          <a:xfrm>
            <a:off x="457200" y="1286470"/>
            <a:ext cx="8382000" cy="923330"/>
          </a:xfrm>
          <a:prstGeom prst="rect">
            <a:avLst/>
          </a:prstGeom>
        </p:spPr>
        <p:txBody>
          <a:bodyPr wrap="square">
            <a:spAutoFit/>
          </a:bodyPr>
          <a:lstStyle/>
          <a:p>
            <a:pPr algn="just"/>
            <a:r>
              <a:rPr lang="en-US" dirty="0">
                <a:solidFill>
                  <a:srgbClr val="000000"/>
                </a:solidFill>
                <a:latin typeface="Helvetica Neue" panose="02000503000000020004" pitchFamily="2" charset="0"/>
              </a:rPr>
              <a:t>This process represents a detailed analysis of the text content in all the reviews, including text length, word count, and word associations using unigrams, bigrams, and trigrams to identify the most relevant content in the reviews. </a:t>
            </a:r>
            <a:endParaRPr lang="en-US" dirty="0"/>
          </a:p>
        </p:txBody>
      </p:sp>
    </p:spTree>
    <p:extLst>
      <p:ext uri="{BB962C8B-B14F-4D97-AF65-F5344CB8AC3E}">
        <p14:creationId xmlns:p14="http://schemas.microsoft.com/office/powerpoint/2010/main" val="1424108443"/>
      </p:ext>
    </p:extLst>
  </p:cSld>
  <p:clrMapOvr>
    <a:masterClrMapping/>
  </p:clrMapOvr>
</p:sld>
</file>

<file path=ppt/theme/theme1.xml><?xml version="1.0" encoding="utf-8"?>
<a:theme xmlns:a="http://schemas.openxmlformats.org/drawingml/2006/main" name="G-SPowerpoint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G-SPowerpoint 2</Template>
  <TotalTime>4251</TotalTime>
  <Words>1046</Words>
  <Application>Microsoft Macintosh PowerPoint</Application>
  <PresentationFormat>On-screen Show (4:3)</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Arial Black</vt:lpstr>
      <vt:lpstr>Calibri</vt:lpstr>
      <vt:lpstr>Helvetica Neue</vt:lpstr>
      <vt:lpstr>Wingdings</vt:lpstr>
      <vt:lpstr>G-SPowerpoint 2</vt:lpstr>
      <vt:lpstr>Hotel Reviews</vt:lpstr>
      <vt:lpstr>Content</vt:lpstr>
      <vt:lpstr>Project Scope</vt:lpstr>
      <vt:lpstr>Customer Heatmap</vt:lpstr>
      <vt:lpstr>Terms and their Associations</vt:lpstr>
      <vt:lpstr>Topic Review</vt:lpstr>
      <vt:lpstr>Sentiment Analysis</vt:lpstr>
      <vt:lpstr>Sentiment Analysis</vt:lpstr>
      <vt:lpstr>Text Analysis</vt:lpstr>
      <vt:lpstr>Text Analysis</vt:lpstr>
      <vt:lpstr>Analysis of Data Content</vt:lpstr>
      <vt:lpstr>Analysis by Location</vt:lpstr>
      <vt:lpstr>2D Density Jointplot</vt:lpstr>
      <vt:lpstr>Guest Analysis</vt:lpstr>
      <vt:lpstr>Conclusion</vt:lpstr>
      <vt:lpstr>Contact Us</vt:lpstr>
      <vt:lpstr>Personal Brand</vt:lpstr>
      <vt:lpstr>Company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dc:creator>
  <cp:lastModifiedBy>Gaston Alvarado</cp:lastModifiedBy>
  <cp:revision>26</cp:revision>
  <dcterms:created xsi:type="dcterms:W3CDTF">2016-11-07T12:48:22Z</dcterms:created>
  <dcterms:modified xsi:type="dcterms:W3CDTF">2019-05-23T22:18:16Z</dcterms:modified>
</cp:coreProperties>
</file>