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F58D1F-A709-4176-9975-8ECDB60091B4}">
  <a:tblStyle styleId="{C3F58D1F-A709-4176-9975-8ECDB60091B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710"/>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c3585d2a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55c3585d2a_0_4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54a03a495_3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554a03a495_3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54a03a495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554a03a495_3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54a03a495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554a03a495_3_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5c3585d2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55c3585d2a_0_5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5c3585d2a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55c3585d2a_0_5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5c3585d2a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55c3585d2a_0_5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5c3585d2a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55c3585d2a_0_5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5c3585d2a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55c3585d2a_0_5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5c3585d2a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55c3585d2a_0_5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5c3585d2a_0_4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5c3585d2a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5c3585d2a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g55c3585d2a_0_5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5c3585d2a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55c3585d2a_0_6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5c3585d2a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55c3585d2a_0_6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5c3585d2a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55c3585d2a_0_6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5c3585d2a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55c3585d2a_0_6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5c3585d2a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55c3585d2a_0_6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5c3585d2a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g55c3585d2a_0_6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5c3585d2a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55c3585d2a_0_6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5c3585d2a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55c3585d2a_0_6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5c3585d2a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g55c3585d2a_0_6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54a03a495_3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54a03a495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5c3585d2a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g55c3585d2a_0_6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5c3585d2a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55c3585d2a_0_6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5c3585d2a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g55c3585d2a_0_6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5c3585d2a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g55c3585d2a_0_6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5c3585d2a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g55c3585d2a_0_6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5c3585d2a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g55c3585d2a_0_6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5c3585d2a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g55c3585d2a_0_6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5c3585d2a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g55c3585d2a_0_6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5c3585d2a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55c3585d2a_0_6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5c3585d2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g55c3585d2a_0_6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54a03a495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554a03a495_3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5c3585d2a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55c3585d2a_0_6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5c3585d2a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g55c3585d2a_0_6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5c3585d2a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g55c3585d2a_0_6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55c3585d2a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g55c3585d2a_0_6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5c3585d2a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g55c3585d2a_0_6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5c3585d2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55c3585d2a_0_6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55c3585d2a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g55c3585d2a_0_7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54a03a495_3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554a03a495_3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54a03a495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554a03a495_3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54a03a495_3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554a03a495_3_1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54a03a495_3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554a03a495_3_1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3"/>
        <p:cNvGrpSpPr/>
        <p:nvPr/>
      </p:nvGrpSpPr>
      <p:grpSpPr>
        <a:xfrm>
          <a:off x="0" y="0"/>
          <a:ext cx="0" cy="0"/>
          <a:chOff x="0" y="0"/>
          <a:chExt cx="0" cy="0"/>
        </a:xfrm>
      </p:grpSpPr>
      <p:sp>
        <p:nvSpPr>
          <p:cNvPr id="84" name="Google Shape;84;p13"/>
          <p:cNvSpPr txBox="1"/>
          <p:nvPr/>
        </p:nvSpPr>
        <p:spPr>
          <a:xfrm>
            <a:off x="4281698" y="2715339"/>
            <a:ext cx="7505132" cy="1258783"/>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None/>
            </a:pPr>
            <a:r>
              <a:rPr lang="en-US" sz="7200" b="1" i="0" u="none" strike="noStrike" cap="none">
                <a:solidFill>
                  <a:schemeClr val="lt1"/>
                </a:solidFill>
                <a:latin typeface="Calibri"/>
                <a:ea typeface="Calibri"/>
                <a:cs typeface="Calibri"/>
                <a:sym typeface="Calibri"/>
              </a:rPr>
              <a:t>BEST HOTELS - CLE</a:t>
            </a:r>
            <a:endParaRPr/>
          </a:p>
        </p:txBody>
      </p:sp>
      <p:pic>
        <p:nvPicPr>
          <p:cNvPr id="85" name="Google Shape;85;p13"/>
          <p:cNvPicPr preferRelativeResize="0"/>
          <p:nvPr/>
        </p:nvPicPr>
        <p:blipFill rotWithShape="1">
          <a:blip r:embed="rId3">
            <a:alphaModFix/>
          </a:blip>
          <a:srcRect t="18826" r="1" b="18827"/>
          <a:stretch/>
        </p:blipFill>
        <p:spPr>
          <a:xfrm>
            <a:off x="3649318" y="1"/>
            <a:ext cx="8542682" cy="2130473"/>
          </a:xfrm>
          <a:custGeom>
            <a:avLst/>
            <a:gdLst/>
            <a:ahLst/>
            <a:cxnLst/>
            <a:rect l="l" t="t" r="r" b="b"/>
            <a:pathLst>
              <a:path w="8542682" h="2130473" extrusionOk="0">
                <a:moveTo>
                  <a:pt x="986689" y="0"/>
                </a:moveTo>
                <a:lnTo>
                  <a:pt x="8542682" y="0"/>
                </a:lnTo>
                <a:lnTo>
                  <a:pt x="8542682" y="2130473"/>
                </a:lnTo>
                <a:lnTo>
                  <a:pt x="0" y="2130473"/>
                </a:lnTo>
                <a:close/>
              </a:path>
            </a:pathLst>
          </a:custGeom>
          <a:noFill/>
          <a:ln>
            <a:noFill/>
          </a:ln>
        </p:spPr>
      </p:pic>
      <p:pic>
        <p:nvPicPr>
          <p:cNvPr id="86" name="Google Shape;86;p13"/>
          <p:cNvPicPr preferRelativeResize="0"/>
          <p:nvPr/>
        </p:nvPicPr>
        <p:blipFill rotWithShape="1">
          <a:blip r:embed="rId4">
            <a:alphaModFix/>
          </a:blip>
          <a:srcRect t="28553" r="2" b="10020"/>
          <a:stretch/>
        </p:blipFill>
        <p:spPr>
          <a:xfrm>
            <a:off x="20" y="-6955"/>
            <a:ext cx="4475120" cy="2130473"/>
          </a:xfrm>
          <a:custGeom>
            <a:avLst/>
            <a:gdLst/>
            <a:ahLst/>
            <a:cxnLst/>
            <a:rect l="l" t="t" r="r" b="b"/>
            <a:pathLst>
              <a:path w="4475140" h="2130473" extrusionOk="0">
                <a:moveTo>
                  <a:pt x="0" y="0"/>
                </a:moveTo>
                <a:lnTo>
                  <a:pt x="1074821" y="0"/>
                </a:lnTo>
                <a:lnTo>
                  <a:pt x="1074821" y="239"/>
                </a:lnTo>
                <a:lnTo>
                  <a:pt x="4475140" y="239"/>
                </a:lnTo>
                <a:lnTo>
                  <a:pt x="3488563" y="2130473"/>
                </a:lnTo>
                <a:lnTo>
                  <a:pt x="0" y="2130473"/>
                </a:lnTo>
                <a:close/>
              </a:path>
            </a:pathLst>
          </a:custGeom>
          <a:noFill/>
          <a:ln>
            <a:noFill/>
          </a:ln>
        </p:spPr>
      </p:pic>
      <p:pic>
        <p:nvPicPr>
          <p:cNvPr id="87" name="Google Shape;87;p13"/>
          <p:cNvPicPr preferRelativeResize="0"/>
          <p:nvPr/>
        </p:nvPicPr>
        <p:blipFill rotWithShape="1">
          <a:blip r:embed="rId5">
            <a:alphaModFix/>
          </a:blip>
          <a:srcRect t="30572" r="4" b="18182"/>
          <a:stretch/>
        </p:blipFill>
        <p:spPr>
          <a:xfrm>
            <a:off x="20" y="2279768"/>
            <a:ext cx="3484262" cy="2244420"/>
          </a:xfrm>
          <a:prstGeom prst="rect">
            <a:avLst/>
          </a:prstGeom>
          <a:noFill/>
          <a:ln>
            <a:noFill/>
          </a:ln>
        </p:spPr>
      </p:pic>
      <p:pic>
        <p:nvPicPr>
          <p:cNvPr id="88" name="Google Shape;88;p13"/>
          <p:cNvPicPr preferRelativeResize="0"/>
          <p:nvPr/>
        </p:nvPicPr>
        <p:blipFill rotWithShape="1">
          <a:blip r:embed="rId6">
            <a:alphaModFix/>
          </a:blip>
          <a:srcRect t="21067" r="-3" b="17701"/>
          <a:stretch/>
        </p:blipFill>
        <p:spPr>
          <a:xfrm>
            <a:off x="7716860" y="4683320"/>
            <a:ext cx="4475140" cy="2174680"/>
          </a:xfrm>
          <a:custGeom>
            <a:avLst/>
            <a:gdLst/>
            <a:ahLst/>
            <a:cxnLst/>
            <a:rect l="l" t="t" r="r" b="b"/>
            <a:pathLst>
              <a:path w="4475140" h="2174680" extrusionOk="0">
                <a:moveTo>
                  <a:pt x="1006941" y="0"/>
                </a:moveTo>
                <a:lnTo>
                  <a:pt x="4475140" y="0"/>
                </a:lnTo>
                <a:lnTo>
                  <a:pt x="4475140" y="2174680"/>
                </a:lnTo>
                <a:lnTo>
                  <a:pt x="3400319" y="2174680"/>
                </a:lnTo>
                <a:lnTo>
                  <a:pt x="3400319" y="2174202"/>
                </a:lnTo>
                <a:lnTo>
                  <a:pt x="0" y="2174202"/>
                </a:lnTo>
                <a:close/>
              </a:path>
            </a:pathLst>
          </a:custGeom>
          <a:noFill/>
          <a:ln>
            <a:noFill/>
          </a:ln>
        </p:spPr>
      </p:pic>
      <p:pic>
        <p:nvPicPr>
          <p:cNvPr id="89" name="Google Shape;89;p13"/>
          <p:cNvPicPr preferRelativeResize="0"/>
          <p:nvPr/>
        </p:nvPicPr>
        <p:blipFill rotWithShape="1">
          <a:blip r:embed="rId7">
            <a:alphaModFix/>
          </a:blip>
          <a:srcRect t="33560" r="-2" b="31997"/>
          <a:stretch/>
        </p:blipFill>
        <p:spPr>
          <a:xfrm>
            <a:off x="20" y="4682839"/>
            <a:ext cx="8563356" cy="2175160"/>
          </a:xfrm>
          <a:custGeom>
            <a:avLst/>
            <a:gdLst/>
            <a:ahLst/>
            <a:cxnLst/>
            <a:rect l="l" t="t" r="r" b="b"/>
            <a:pathLst>
              <a:path w="8563376" h="2175160" extrusionOk="0">
                <a:moveTo>
                  <a:pt x="0" y="0"/>
                </a:moveTo>
                <a:lnTo>
                  <a:pt x="8563376" y="0"/>
                </a:lnTo>
                <a:lnTo>
                  <a:pt x="7555992" y="2175160"/>
                </a:lnTo>
                <a:lnTo>
                  <a:pt x="0" y="2175160"/>
                </a:lnTo>
                <a:close/>
              </a:path>
            </a:pathLst>
          </a:custGeom>
          <a:noFill/>
          <a:ln>
            <a:noFill/>
          </a:ln>
        </p:spPr>
      </p:pic>
      <p:sp>
        <p:nvSpPr>
          <p:cNvPr id="90" name="Google Shape;90;p13"/>
          <p:cNvSpPr txBox="1"/>
          <p:nvPr/>
        </p:nvSpPr>
        <p:spPr>
          <a:xfrm>
            <a:off x="4331038" y="3907569"/>
            <a:ext cx="7505100" cy="518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None/>
            </a:pPr>
            <a:r>
              <a:rPr lang="en-US" sz="2400" b="1">
                <a:solidFill>
                  <a:schemeClr val="lt1"/>
                </a:solidFill>
                <a:latin typeface="Calibri"/>
                <a:ea typeface="Calibri"/>
                <a:cs typeface="Calibri"/>
                <a:sym typeface="Calibri"/>
              </a:rPr>
              <a:t>Lydia Stump - Xiaohan Li - Rob Rua - Gaston Alvarado</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p:nvPr/>
        </p:nvSpPr>
        <p:spPr>
          <a:xfrm>
            <a:off x="933825" y="1314900"/>
            <a:ext cx="10575900" cy="73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association of the  uni, bi, and tri-grams shows a consistent </a:t>
            </a:r>
            <a:r>
              <a:rPr lang="en-US" sz="1800" b="1">
                <a:solidFill>
                  <a:schemeClr val="dk1"/>
                </a:solidFill>
                <a:latin typeface="Calibri"/>
                <a:ea typeface="Calibri"/>
                <a:cs typeface="Calibri"/>
                <a:sym typeface="Calibri"/>
              </a:rPr>
              <a:t>relation </a:t>
            </a:r>
            <a:r>
              <a:rPr lang="en-US" sz="1800">
                <a:solidFill>
                  <a:schemeClr val="dk1"/>
                </a:solidFill>
                <a:latin typeface="Calibri"/>
                <a:ea typeface="Calibri"/>
                <a:cs typeface="Calibri"/>
                <a:sym typeface="Calibri"/>
              </a:rPr>
              <a:t>between all the values that are related or directly derived from </a:t>
            </a:r>
            <a:r>
              <a:rPr lang="en-US" sz="1800" b="1">
                <a:solidFill>
                  <a:schemeClr val="dk1"/>
                </a:solidFill>
                <a:latin typeface="Calibri"/>
                <a:ea typeface="Calibri"/>
                <a:cs typeface="Calibri"/>
                <a:sym typeface="Calibri"/>
              </a:rPr>
              <a:t>Staff interactions or activities.</a:t>
            </a:r>
            <a:r>
              <a:rPr lang="en-US" sz="1800">
                <a:solidFill>
                  <a:schemeClr val="dk1"/>
                </a:solidFill>
                <a:latin typeface="Calibri"/>
                <a:ea typeface="Calibri"/>
                <a:cs typeface="Calibri"/>
                <a:sym typeface="Calibri"/>
              </a:rPr>
              <a:t> This is consistent with the word cloud. </a:t>
            </a:r>
            <a:endParaRPr sz="1800"/>
          </a:p>
        </p:txBody>
      </p:sp>
      <p:grpSp>
        <p:nvGrpSpPr>
          <p:cNvPr id="186" name="Google Shape;186;p22"/>
          <p:cNvGrpSpPr/>
          <p:nvPr/>
        </p:nvGrpSpPr>
        <p:grpSpPr>
          <a:xfrm>
            <a:off x="4295000" y="2077677"/>
            <a:ext cx="2960599" cy="4203125"/>
            <a:chOff x="4295000" y="2534877"/>
            <a:chExt cx="2960599" cy="4203125"/>
          </a:xfrm>
        </p:grpSpPr>
        <p:pic>
          <p:nvPicPr>
            <p:cNvPr id="187" name="Google Shape;187;p22"/>
            <p:cNvPicPr preferRelativeResize="0"/>
            <p:nvPr/>
          </p:nvPicPr>
          <p:blipFill>
            <a:blip r:embed="rId3">
              <a:alphaModFix/>
            </a:blip>
            <a:stretch>
              <a:fillRect/>
            </a:stretch>
          </p:blipFill>
          <p:spPr>
            <a:xfrm>
              <a:off x="4295000" y="2534877"/>
              <a:ext cx="2960599" cy="4203125"/>
            </a:xfrm>
            <a:prstGeom prst="rect">
              <a:avLst/>
            </a:prstGeom>
            <a:noFill/>
            <a:ln>
              <a:noFill/>
            </a:ln>
          </p:spPr>
        </p:pic>
        <p:sp>
          <p:nvSpPr>
            <p:cNvPr id="188" name="Google Shape;188;p22"/>
            <p:cNvSpPr/>
            <p:nvPr/>
          </p:nvSpPr>
          <p:spPr>
            <a:xfrm>
              <a:off x="4982709" y="3058150"/>
              <a:ext cx="10686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982711" y="4743264"/>
              <a:ext cx="8454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4982718" y="5115550"/>
              <a:ext cx="6438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982706" y="4941925"/>
              <a:ext cx="8454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4982718" y="5420350"/>
              <a:ext cx="6438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4982718" y="5943134"/>
              <a:ext cx="6438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2"/>
          <p:cNvGrpSpPr/>
          <p:nvPr/>
        </p:nvGrpSpPr>
        <p:grpSpPr>
          <a:xfrm>
            <a:off x="4773450" y="6480583"/>
            <a:ext cx="2645100" cy="233700"/>
            <a:chOff x="4830325" y="6319083"/>
            <a:chExt cx="2645100" cy="233700"/>
          </a:xfrm>
        </p:grpSpPr>
        <p:sp>
          <p:nvSpPr>
            <p:cNvPr id="195" name="Google Shape;195;p22"/>
            <p:cNvSpPr/>
            <p:nvPr/>
          </p:nvSpPr>
          <p:spPr>
            <a:xfrm>
              <a:off x="4830325" y="6399500"/>
              <a:ext cx="1632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4993525" y="6319083"/>
              <a:ext cx="2481900" cy="23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Staff-related positive reviews</a:t>
              </a:r>
              <a:endParaRPr sz="1200"/>
            </a:p>
          </p:txBody>
        </p:sp>
      </p:grpSp>
      <p:grpSp>
        <p:nvGrpSpPr>
          <p:cNvPr id="197" name="Google Shape;197;p22"/>
          <p:cNvGrpSpPr/>
          <p:nvPr/>
        </p:nvGrpSpPr>
        <p:grpSpPr>
          <a:xfrm>
            <a:off x="8006407" y="2045407"/>
            <a:ext cx="3503326" cy="4267675"/>
            <a:chOff x="8006407" y="2174682"/>
            <a:chExt cx="3503326" cy="4267675"/>
          </a:xfrm>
        </p:grpSpPr>
        <p:pic>
          <p:nvPicPr>
            <p:cNvPr id="198" name="Google Shape;198;p22"/>
            <p:cNvPicPr preferRelativeResize="0"/>
            <p:nvPr/>
          </p:nvPicPr>
          <p:blipFill>
            <a:blip r:embed="rId4">
              <a:alphaModFix/>
            </a:blip>
            <a:stretch>
              <a:fillRect/>
            </a:stretch>
          </p:blipFill>
          <p:spPr>
            <a:xfrm>
              <a:off x="8006407" y="2174682"/>
              <a:ext cx="3503326" cy="4267675"/>
            </a:xfrm>
            <a:prstGeom prst="rect">
              <a:avLst/>
            </a:prstGeom>
            <a:noFill/>
            <a:ln>
              <a:noFill/>
            </a:ln>
          </p:spPr>
        </p:pic>
        <p:sp>
          <p:nvSpPr>
            <p:cNvPr id="199" name="Google Shape;199;p22"/>
            <p:cNvSpPr/>
            <p:nvPr/>
          </p:nvSpPr>
          <p:spPr>
            <a:xfrm>
              <a:off x="9292298" y="2711575"/>
              <a:ext cx="8454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9277284" y="4076934"/>
              <a:ext cx="8454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9287900" y="4413582"/>
              <a:ext cx="4365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9287900" y="5101270"/>
              <a:ext cx="4365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9287900" y="5448534"/>
              <a:ext cx="4365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9287900" y="5622166"/>
              <a:ext cx="4365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9287900" y="5774566"/>
              <a:ext cx="4365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9287900" y="5948198"/>
              <a:ext cx="436500" cy="119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2"/>
          <p:cNvGrpSpPr/>
          <p:nvPr/>
        </p:nvGrpSpPr>
        <p:grpSpPr>
          <a:xfrm>
            <a:off x="719937" y="2039539"/>
            <a:ext cx="2824300" cy="4415786"/>
            <a:chOff x="710888" y="2163639"/>
            <a:chExt cx="2824300" cy="4555175"/>
          </a:xfrm>
        </p:grpSpPr>
        <p:pic>
          <p:nvPicPr>
            <p:cNvPr id="208" name="Google Shape;208;p22"/>
            <p:cNvPicPr preferRelativeResize="0"/>
            <p:nvPr/>
          </p:nvPicPr>
          <p:blipFill>
            <a:blip r:embed="rId5">
              <a:alphaModFix/>
            </a:blip>
            <a:stretch>
              <a:fillRect/>
            </a:stretch>
          </p:blipFill>
          <p:spPr>
            <a:xfrm>
              <a:off x="710888" y="2163639"/>
              <a:ext cx="2824300" cy="4555175"/>
            </a:xfrm>
            <a:prstGeom prst="rect">
              <a:avLst/>
            </a:prstGeom>
            <a:noFill/>
            <a:ln>
              <a:noFill/>
            </a:ln>
          </p:spPr>
        </p:pic>
        <p:sp>
          <p:nvSpPr>
            <p:cNvPr id="209" name="Google Shape;209;p22"/>
            <p:cNvSpPr/>
            <p:nvPr/>
          </p:nvSpPr>
          <p:spPr>
            <a:xfrm>
              <a:off x="1072225" y="3110516"/>
              <a:ext cx="891900" cy="233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1072225" y="5178525"/>
              <a:ext cx="382200" cy="233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2"/>
          <p:cNvSpPr txBox="1">
            <a:spLocks noGrp="1"/>
          </p:cNvSpPr>
          <p:nvPr>
            <p:ph type="title" idx="4294967295"/>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FFFFFF"/>
                </a:solidFill>
              </a:rPr>
              <a:t>Data Analysis - Top Uni-grams, Bi-grams &amp; Tri-grams</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p:nvPr/>
        </p:nvSpPr>
        <p:spPr>
          <a:xfrm>
            <a:off x="838200" y="1613826"/>
            <a:ext cx="6180000" cy="23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Since the large </a:t>
            </a:r>
            <a:r>
              <a:rPr lang="en-US" sz="1800" b="1">
                <a:solidFill>
                  <a:schemeClr val="dk1"/>
                </a:solidFill>
                <a:latin typeface="Calibri"/>
                <a:ea typeface="Calibri"/>
                <a:cs typeface="Calibri"/>
                <a:sym typeface="Calibri"/>
              </a:rPr>
              <a:t>counts </a:t>
            </a:r>
            <a:r>
              <a:rPr lang="en-US" sz="1800">
                <a:solidFill>
                  <a:schemeClr val="dk1"/>
                </a:solidFill>
                <a:latin typeface="Calibri"/>
                <a:ea typeface="Calibri"/>
                <a:cs typeface="Calibri"/>
                <a:sym typeface="Calibri"/>
              </a:rPr>
              <a:t>of certain common words </a:t>
            </a:r>
            <a:r>
              <a:rPr lang="en-US" sz="1800" b="1">
                <a:solidFill>
                  <a:schemeClr val="dk1"/>
                </a:solidFill>
                <a:latin typeface="Calibri"/>
                <a:ea typeface="Calibri"/>
                <a:cs typeface="Calibri"/>
                <a:sym typeface="Calibri"/>
              </a:rPr>
              <a:t>may dilute</a:t>
            </a:r>
            <a:r>
              <a:rPr lang="en-US" sz="1800">
                <a:solidFill>
                  <a:schemeClr val="dk1"/>
                </a:solidFill>
                <a:latin typeface="Calibri"/>
                <a:ea typeface="Calibri"/>
                <a:cs typeface="Calibri"/>
                <a:sym typeface="Calibri"/>
              </a:rPr>
              <a:t> the impact of more </a:t>
            </a:r>
            <a:r>
              <a:rPr lang="en-US" sz="1800" b="1">
                <a:solidFill>
                  <a:schemeClr val="dk1"/>
                </a:solidFill>
                <a:latin typeface="Calibri"/>
                <a:ea typeface="Calibri"/>
                <a:cs typeface="Calibri"/>
                <a:sym typeface="Calibri"/>
              </a:rPr>
              <a:t>context specific</a:t>
            </a:r>
            <a:r>
              <a:rPr lang="en-US" sz="1800">
                <a:solidFill>
                  <a:schemeClr val="dk1"/>
                </a:solidFill>
                <a:latin typeface="Calibri"/>
                <a:ea typeface="Calibri"/>
                <a:cs typeface="Calibri"/>
                <a:sym typeface="Calibri"/>
              </a:rPr>
              <a:t> words in our dataset, We used the TF-IDF vectorizer analysis, which penalizes words that appear several times across the document.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TF-IDF are word frequency scores that highlight words that are more important to the context</a:t>
            </a:r>
            <a:r>
              <a:rPr lang="en-US" sz="1800">
                <a:solidFill>
                  <a:schemeClr val="dk1"/>
                </a:solidFill>
                <a:latin typeface="Calibri"/>
                <a:ea typeface="Calibri"/>
                <a:cs typeface="Calibri"/>
                <a:sym typeface="Calibri"/>
              </a:rPr>
              <a:t> rather than those that appear frequently across documents, and it is calculated as follows:</a:t>
            </a:r>
            <a:endParaRPr/>
          </a:p>
        </p:txBody>
      </p:sp>
      <p:pic>
        <p:nvPicPr>
          <p:cNvPr id="217" name="Google Shape;217;p23"/>
          <p:cNvPicPr preferRelativeResize="0"/>
          <p:nvPr/>
        </p:nvPicPr>
        <p:blipFill rotWithShape="1">
          <a:blip r:embed="rId3">
            <a:alphaModFix/>
          </a:blip>
          <a:srcRect/>
          <a:stretch/>
        </p:blipFill>
        <p:spPr>
          <a:xfrm>
            <a:off x="1846907" y="4489414"/>
            <a:ext cx="3341624" cy="453614"/>
          </a:xfrm>
          <a:prstGeom prst="rect">
            <a:avLst/>
          </a:prstGeom>
          <a:noFill/>
          <a:ln>
            <a:noFill/>
          </a:ln>
        </p:spPr>
      </p:pic>
      <p:pic>
        <p:nvPicPr>
          <p:cNvPr id="218" name="Google Shape;218;p23"/>
          <p:cNvPicPr preferRelativeResize="0"/>
          <p:nvPr/>
        </p:nvPicPr>
        <p:blipFill rotWithShape="1">
          <a:blip r:embed="rId4">
            <a:alphaModFix/>
          </a:blip>
          <a:srcRect/>
          <a:stretch/>
        </p:blipFill>
        <p:spPr>
          <a:xfrm>
            <a:off x="2027978" y="5569199"/>
            <a:ext cx="2716039" cy="421012"/>
          </a:xfrm>
          <a:prstGeom prst="rect">
            <a:avLst/>
          </a:prstGeom>
          <a:noFill/>
          <a:ln>
            <a:noFill/>
          </a:ln>
        </p:spPr>
      </p:pic>
      <p:sp>
        <p:nvSpPr>
          <p:cNvPr id="219" name="Google Shape;219;p23"/>
          <p:cNvSpPr/>
          <p:nvPr/>
        </p:nvSpPr>
        <p:spPr>
          <a:xfrm>
            <a:off x="2456723" y="4076925"/>
            <a:ext cx="2121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70C0"/>
                </a:solidFill>
                <a:latin typeface="Calibri"/>
                <a:ea typeface="Calibri"/>
                <a:cs typeface="Calibri"/>
                <a:sym typeface="Calibri"/>
              </a:rPr>
              <a:t>TF — term frequency</a:t>
            </a:r>
            <a:endParaRPr/>
          </a:p>
        </p:txBody>
      </p:sp>
      <p:sp>
        <p:nvSpPr>
          <p:cNvPr id="220" name="Google Shape;220;p23"/>
          <p:cNvSpPr/>
          <p:nvPr/>
        </p:nvSpPr>
        <p:spPr>
          <a:xfrm>
            <a:off x="1796317" y="5183093"/>
            <a:ext cx="3442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70C0"/>
                </a:solidFill>
                <a:latin typeface="Calibri"/>
                <a:ea typeface="Calibri"/>
                <a:cs typeface="Calibri"/>
                <a:sym typeface="Calibri"/>
              </a:rPr>
              <a:t>IDF — Inverse document frequency</a:t>
            </a:r>
            <a:endParaRPr/>
          </a:p>
        </p:txBody>
      </p:sp>
      <p:sp>
        <p:nvSpPr>
          <p:cNvPr id="221" name="Google Shape;221;p23"/>
          <p:cNvSpPr/>
          <p:nvPr/>
        </p:nvSpPr>
        <p:spPr>
          <a:xfrm>
            <a:off x="7832542" y="1186526"/>
            <a:ext cx="3032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70C0"/>
                </a:solidFill>
                <a:latin typeface="Calibri"/>
                <a:ea typeface="Calibri"/>
                <a:cs typeface="Calibri"/>
                <a:sym typeface="Calibri"/>
              </a:rPr>
              <a:t>Words With The Highest Score</a:t>
            </a:r>
            <a:endParaRPr/>
          </a:p>
        </p:txBody>
      </p:sp>
      <p:graphicFrame>
        <p:nvGraphicFramePr>
          <p:cNvPr id="222" name="Google Shape;222;p23"/>
          <p:cNvGraphicFramePr/>
          <p:nvPr/>
        </p:nvGraphicFramePr>
        <p:xfrm>
          <a:off x="8277200" y="1613400"/>
          <a:ext cx="3000000" cy="3000000"/>
        </p:xfrm>
        <a:graphic>
          <a:graphicData uri="http://schemas.openxmlformats.org/drawingml/2006/table">
            <a:tbl>
              <a:tblPr>
                <a:noFill/>
                <a:tableStyleId>{C3F58D1F-A709-4176-9975-8ECDB60091B4}</a:tableStyleId>
              </a:tblPr>
              <a:tblGrid>
                <a:gridCol w="1550075">
                  <a:extLst>
                    <a:ext uri="{9D8B030D-6E8A-4147-A177-3AD203B41FA5}">
                      <a16:colId xmlns:a16="http://schemas.microsoft.com/office/drawing/2014/main" val="20000"/>
                    </a:ext>
                  </a:extLst>
                </a:gridCol>
                <a:gridCol w="466275">
                  <a:extLst>
                    <a:ext uri="{9D8B030D-6E8A-4147-A177-3AD203B41FA5}">
                      <a16:colId xmlns:a16="http://schemas.microsoft.com/office/drawing/2014/main" val="20001"/>
                    </a:ext>
                  </a:extLst>
                </a:gridCol>
              </a:tblGrid>
              <a:tr h="283200">
                <a:tc>
                  <a:txBody>
                    <a:bodyPr/>
                    <a:lstStyle/>
                    <a:p>
                      <a:pPr marL="0" lvl="0" indent="0" algn="l" rtl="0">
                        <a:lnSpc>
                          <a:spcPct val="115000"/>
                        </a:lnSpc>
                        <a:spcBef>
                          <a:spcPts val="0"/>
                        </a:spcBef>
                        <a:spcAft>
                          <a:spcPts val="0"/>
                        </a:spcAft>
                        <a:buNone/>
                      </a:pPr>
                      <a:endParaRPr/>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tc>
                  <a:txBody>
                    <a:bodyPr/>
                    <a:lstStyle/>
                    <a:p>
                      <a:pPr marL="0" lvl="0" indent="0" algn="l" rtl="0">
                        <a:lnSpc>
                          <a:spcPct val="115000"/>
                        </a:lnSpc>
                        <a:spcBef>
                          <a:spcPts val="0"/>
                        </a:spcBef>
                        <a:spcAft>
                          <a:spcPts val="0"/>
                        </a:spcAft>
                        <a:buNone/>
                      </a:pPr>
                      <a:r>
                        <a:rPr lang="en-US" sz="750" b="1"/>
                        <a:t>Score</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0B3B2"/>
                    </a:solidFill>
                  </a:tcPr>
                </a:tc>
                <a:extLst>
                  <a:ext uri="{0D108BD9-81ED-4DB2-BD59-A6C34878D82A}">
                    <a16:rowId xmlns:a16="http://schemas.microsoft.com/office/drawing/2014/main" val="10000"/>
                  </a:ext>
                </a:extLst>
              </a:tr>
              <a:tr h="204950">
                <a:tc>
                  <a:txBody>
                    <a:bodyPr/>
                    <a:lstStyle/>
                    <a:p>
                      <a:pPr marL="0" lvl="0" indent="0" algn="l" rtl="0">
                        <a:lnSpc>
                          <a:spcPct val="115000"/>
                        </a:lnSpc>
                        <a:spcBef>
                          <a:spcPts val="0"/>
                        </a:spcBef>
                        <a:spcAft>
                          <a:spcPts val="0"/>
                        </a:spcAft>
                        <a:buNone/>
                      </a:pPr>
                      <a:r>
                        <a:rPr lang="en-US" sz="750" b="1"/>
                        <a:t>clean comfortable desk</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4950">
                <a:tc>
                  <a:txBody>
                    <a:bodyPr/>
                    <a:lstStyle/>
                    <a:p>
                      <a:pPr marL="0" lvl="0" indent="0" algn="l" rtl="0">
                        <a:lnSpc>
                          <a:spcPct val="115000"/>
                        </a:lnSpc>
                        <a:spcBef>
                          <a:spcPts val="0"/>
                        </a:spcBef>
                        <a:spcAft>
                          <a:spcPts val="0"/>
                        </a:spcAft>
                        <a:buNone/>
                      </a:pPr>
                      <a:r>
                        <a:rPr lang="en-US" sz="750" b="1"/>
                        <a:t>comfortable desk</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04950">
                <a:tc>
                  <a:txBody>
                    <a:bodyPr/>
                    <a:lstStyle/>
                    <a:p>
                      <a:pPr marL="0" lvl="0" indent="0" algn="l" rtl="0">
                        <a:lnSpc>
                          <a:spcPct val="115000"/>
                        </a:lnSpc>
                        <a:spcBef>
                          <a:spcPts val="0"/>
                        </a:spcBef>
                        <a:spcAft>
                          <a:spcPts val="0"/>
                        </a:spcAft>
                        <a:buNone/>
                      </a:pPr>
                      <a:r>
                        <a:rPr lang="en-US" sz="750" b="1"/>
                        <a:t>comfortable desk bit</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04950">
                <a:tc>
                  <a:txBody>
                    <a:bodyPr/>
                    <a:lstStyle/>
                    <a:p>
                      <a:pPr marL="0" lvl="0" indent="0" algn="l" rtl="0">
                        <a:lnSpc>
                          <a:spcPct val="115000"/>
                        </a:lnSpc>
                        <a:spcBef>
                          <a:spcPts val="0"/>
                        </a:spcBef>
                        <a:spcAft>
                          <a:spcPts val="0"/>
                        </a:spcAft>
                        <a:buNone/>
                      </a:pPr>
                      <a:r>
                        <a:rPr lang="en-US" sz="750" b="1"/>
                        <a:t>desk bit</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04950">
                <a:tc>
                  <a:txBody>
                    <a:bodyPr/>
                    <a:lstStyle/>
                    <a:p>
                      <a:pPr marL="0" lvl="0" indent="0" algn="l" rtl="0">
                        <a:lnSpc>
                          <a:spcPct val="115000"/>
                        </a:lnSpc>
                        <a:spcBef>
                          <a:spcPts val="0"/>
                        </a:spcBef>
                        <a:spcAft>
                          <a:spcPts val="0"/>
                        </a:spcAft>
                        <a:buNone/>
                      </a:pPr>
                      <a:r>
                        <a:rPr lang="en-US" sz="750" b="1"/>
                        <a:t>desk bit bathroom</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04950">
                <a:tc>
                  <a:txBody>
                    <a:bodyPr/>
                    <a:lstStyle/>
                    <a:p>
                      <a:pPr marL="0" lvl="0" indent="0" algn="l" rtl="0">
                        <a:lnSpc>
                          <a:spcPct val="115000"/>
                        </a:lnSpc>
                        <a:spcBef>
                          <a:spcPts val="0"/>
                        </a:spcBef>
                        <a:spcAft>
                          <a:spcPts val="0"/>
                        </a:spcAft>
                        <a:buNone/>
                      </a:pPr>
                      <a:r>
                        <a:rPr lang="en-US" sz="750" b="1"/>
                        <a:t>fancy</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04950">
                <a:tc>
                  <a:txBody>
                    <a:bodyPr/>
                    <a:lstStyle/>
                    <a:p>
                      <a:pPr marL="0" lvl="0" indent="0" algn="l" rtl="0">
                        <a:lnSpc>
                          <a:spcPct val="115000"/>
                        </a:lnSpc>
                        <a:spcBef>
                          <a:spcPts val="0"/>
                        </a:spcBef>
                        <a:spcAft>
                          <a:spcPts val="0"/>
                        </a:spcAft>
                        <a:buNone/>
                      </a:pPr>
                      <a:r>
                        <a:rPr lang="en-US" sz="750" b="1"/>
                        <a:t>functional</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04950">
                <a:tc>
                  <a:txBody>
                    <a:bodyPr/>
                    <a:lstStyle/>
                    <a:p>
                      <a:pPr marL="0" lvl="0" indent="0" algn="l" rtl="0">
                        <a:lnSpc>
                          <a:spcPct val="115000"/>
                        </a:lnSpc>
                        <a:spcBef>
                          <a:spcPts val="0"/>
                        </a:spcBef>
                        <a:spcAft>
                          <a:spcPts val="0"/>
                        </a:spcAft>
                        <a:buNone/>
                      </a:pPr>
                      <a:r>
                        <a:rPr lang="en-US" sz="750" b="1"/>
                        <a:t>functional fancy</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04950">
                <a:tc>
                  <a:txBody>
                    <a:bodyPr/>
                    <a:lstStyle/>
                    <a:p>
                      <a:pPr marL="0" lvl="0" indent="0" algn="l" rtl="0">
                        <a:lnSpc>
                          <a:spcPct val="115000"/>
                        </a:lnSpc>
                        <a:spcBef>
                          <a:spcPts val="0"/>
                        </a:spcBef>
                        <a:spcAft>
                          <a:spcPts val="0"/>
                        </a:spcAft>
                        <a:buNone/>
                      </a:pPr>
                      <a:r>
                        <a:rPr lang="en-US" sz="750" b="1"/>
                        <a:t>good room</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04950">
                <a:tc>
                  <a:txBody>
                    <a:bodyPr/>
                    <a:lstStyle/>
                    <a:p>
                      <a:pPr marL="0" lvl="0" indent="0" algn="l" rtl="0">
                        <a:lnSpc>
                          <a:spcPct val="115000"/>
                        </a:lnSpc>
                        <a:spcBef>
                          <a:spcPts val="0"/>
                        </a:spcBef>
                        <a:spcAft>
                          <a:spcPts val="0"/>
                        </a:spcAft>
                        <a:buNone/>
                      </a:pPr>
                      <a:r>
                        <a:rPr lang="en-US" sz="750" b="1"/>
                        <a:t>good room clean</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04950">
                <a:tc>
                  <a:txBody>
                    <a:bodyPr/>
                    <a:lstStyle/>
                    <a:p>
                      <a:pPr marL="0" lvl="0" indent="0" algn="l" rtl="0">
                        <a:lnSpc>
                          <a:spcPct val="115000"/>
                        </a:lnSpc>
                        <a:spcBef>
                          <a:spcPts val="0"/>
                        </a:spcBef>
                        <a:spcAft>
                          <a:spcPts val="0"/>
                        </a:spcAft>
                        <a:buNone/>
                      </a:pPr>
                      <a:r>
                        <a:rPr lang="en-US" sz="750" b="1"/>
                        <a:t>helpful restaurant</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04950">
                <a:tc>
                  <a:txBody>
                    <a:bodyPr/>
                    <a:lstStyle/>
                    <a:p>
                      <a:pPr marL="0" lvl="0" indent="0" algn="l" rtl="0">
                        <a:lnSpc>
                          <a:spcPct val="115000"/>
                        </a:lnSpc>
                        <a:spcBef>
                          <a:spcPts val="0"/>
                        </a:spcBef>
                        <a:spcAft>
                          <a:spcPts val="0"/>
                        </a:spcAft>
                        <a:buNone/>
                      </a:pPr>
                      <a:r>
                        <a:rPr lang="en-US" sz="750" b="1"/>
                        <a:t>helpful restaurant quite</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04950">
                <a:tc>
                  <a:txBody>
                    <a:bodyPr/>
                    <a:lstStyle/>
                    <a:p>
                      <a:pPr marL="0" lvl="0" indent="0" algn="l" rtl="0">
                        <a:lnSpc>
                          <a:spcPct val="115000"/>
                        </a:lnSpc>
                        <a:spcBef>
                          <a:spcPts val="0"/>
                        </a:spcBef>
                        <a:spcAft>
                          <a:spcPts val="0"/>
                        </a:spcAft>
                        <a:buNone/>
                      </a:pPr>
                      <a:r>
                        <a:rPr lang="en-US" sz="750" b="1"/>
                        <a:t>polite helpful</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04950">
                <a:tc>
                  <a:txBody>
                    <a:bodyPr/>
                    <a:lstStyle/>
                    <a:p>
                      <a:pPr marL="0" lvl="0" indent="0" algn="l" rtl="0">
                        <a:lnSpc>
                          <a:spcPct val="115000"/>
                        </a:lnSpc>
                        <a:spcBef>
                          <a:spcPts val="0"/>
                        </a:spcBef>
                        <a:spcAft>
                          <a:spcPts val="0"/>
                        </a:spcAft>
                        <a:buNone/>
                      </a:pPr>
                      <a:r>
                        <a:rPr lang="en-US" sz="750" b="1"/>
                        <a:t>polite helpful restaurant</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204950">
                <a:tc>
                  <a:txBody>
                    <a:bodyPr/>
                    <a:lstStyle/>
                    <a:p>
                      <a:pPr marL="0" lvl="0" indent="0" algn="l" rtl="0">
                        <a:lnSpc>
                          <a:spcPct val="115000"/>
                        </a:lnSpc>
                        <a:spcBef>
                          <a:spcPts val="0"/>
                        </a:spcBef>
                        <a:spcAft>
                          <a:spcPts val="0"/>
                        </a:spcAft>
                        <a:buNone/>
                      </a:pPr>
                      <a:r>
                        <a:rPr lang="en-US" sz="750" b="1"/>
                        <a:t>quite good</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204950">
                <a:tc>
                  <a:txBody>
                    <a:bodyPr/>
                    <a:lstStyle/>
                    <a:p>
                      <a:pPr marL="0" lvl="0" indent="0" algn="l" rtl="0">
                        <a:lnSpc>
                          <a:spcPct val="115000"/>
                        </a:lnSpc>
                        <a:spcBef>
                          <a:spcPts val="0"/>
                        </a:spcBef>
                        <a:spcAft>
                          <a:spcPts val="0"/>
                        </a:spcAft>
                        <a:buNone/>
                      </a:pPr>
                      <a:r>
                        <a:rPr lang="en-US" sz="750" b="1"/>
                        <a:t>quite good room</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r h="204950">
                <a:tc>
                  <a:txBody>
                    <a:bodyPr/>
                    <a:lstStyle/>
                    <a:p>
                      <a:pPr marL="0" lvl="0" indent="0" algn="l" rtl="0">
                        <a:lnSpc>
                          <a:spcPct val="115000"/>
                        </a:lnSpc>
                        <a:spcBef>
                          <a:spcPts val="0"/>
                        </a:spcBef>
                        <a:spcAft>
                          <a:spcPts val="0"/>
                        </a:spcAft>
                        <a:buNone/>
                      </a:pPr>
                      <a:r>
                        <a:rPr lang="en-US" sz="750" b="1"/>
                        <a:t>restaurant quite</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7"/>
                  </a:ext>
                </a:extLst>
              </a:tr>
              <a:tr h="204950">
                <a:tc>
                  <a:txBody>
                    <a:bodyPr/>
                    <a:lstStyle/>
                    <a:p>
                      <a:pPr marL="0" lvl="0" indent="0" algn="l" rtl="0">
                        <a:lnSpc>
                          <a:spcPct val="115000"/>
                        </a:lnSpc>
                        <a:spcBef>
                          <a:spcPts val="0"/>
                        </a:spcBef>
                        <a:spcAft>
                          <a:spcPts val="0"/>
                        </a:spcAft>
                        <a:buNone/>
                      </a:pPr>
                      <a:r>
                        <a:rPr lang="en-US" sz="750" b="1"/>
                        <a:t>restaurant quite good</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8"/>
                  </a:ext>
                </a:extLst>
              </a:tr>
              <a:tr h="204950">
                <a:tc>
                  <a:txBody>
                    <a:bodyPr/>
                    <a:lstStyle/>
                    <a:p>
                      <a:pPr marL="0" lvl="0" indent="0" algn="l" rtl="0">
                        <a:lnSpc>
                          <a:spcPct val="115000"/>
                        </a:lnSpc>
                        <a:spcBef>
                          <a:spcPts val="0"/>
                        </a:spcBef>
                        <a:spcAft>
                          <a:spcPts val="0"/>
                        </a:spcAft>
                        <a:buNone/>
                      </a:pPr>
                      <a:r>
                        <a:rPr lang="en-US" sz="750" b="1"/>
                        <a:t>team polite</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9"/>
                  </a:ext>
                </a:extLst>
              </a:tr>
              <a:tr h="204950">
                <a:tc>
                  <a:txBody>
                    <a:bodyPr/>
                    <a:lstStyle/>
                    <a:p>
                      <a:pPr marL="0" lvl="0" indent="0" algn="l" rtl="0">
                        <a:lnSpc>
                          <a:spcPct val="115000"/>
                        </a:lnSpc>
                        <a:spcBef>
                          <a:spcPts val="0"/>
                        </a:spcBef>
                        <a:spcAft>
                          <a:spcPts val="0"/>
                        </a:spcAft>
                        <a:buNone/>
                      </a:pPr>
                      <a:r>
                        <a:rPr lang="en-US" sz="750" b="1"/>
                        <a:t>team polite helpful</a:t>
                      </a:r>
                      <a:endParaRPr sz="750" b="1"/>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4D4D4"/>
                    </a:solidFill>
                  </a:tcPr>
                </a:tc>
                <a:tc>
                  <a:txBody>
                    <a:bodyPr/>
                    <a:lstStyle/>
                    <a:p>
                      <a:pPr marL="0" lvl="0" indent="0" algn="r" rtl="0">
                        <a:lnSpc>
                          <a:spcPct val="115000"/>
                        </a:lnSpc>
                        <a:spcBef>
                          <a:spcPts val="0"/>
                        </a:spcBef>
                        <a:spcAft>
                          <a:spcPts val="0"/>
                        </a:spcAft>
                        <a:buNone/>
                      </a:pPr>
                      <a:r>
                        <a:rPr lang="en-US" sz="750"/>
                        <a:t>0.173</a:t>
                      </a:r>
                      <a:endParaRPr sz="750"/>
                    </a:p>
                  </a:txBody>
                  <a:tcPr marL="38100" marR="38100" marT="38100" marB="381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0"/>
                  </a:ext>
                </a:extLst>
              </a:tr>
            </a:tbl>
          </a:graphicData>
        </a:graphic>
      </p:graphicFrame>
      <p:sp>
        <p:nvSpPr>
          <p:cNvPr id="223" name="Google Shape;223;p23"/>
          <p:cNvSpPr/>
          <p:nvPr/>
        </p:nvSpPr>
        <p:spPr>
          <a:xfrm>
            <a:off x="7832554" y="3998024"/>
            <a:ext cx="2721600" cy="217200"/>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23"/>
          <p:cNvSpPr/>
          <p:nvPr/>
        </p:nvSpPr>
        <p:spPr>
          <a:xfrm>
            <a:off x="7832559" y="4417554"/>
            <a:ext cx="2721600" cy="217200"/>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23"/>
          <p:cNvSpPr/>
          <p:nvPr/>
        </p:nvSpPr>
        <p:spPr>
          <a:xfrm>
            <a:off x="7832542" y="5674860"/>
            <a:ext cx="2721600" cy="217200"/>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6" name="Google Shape;226;p23"/>
          <p:cNvSpPr txBox="1">
            <a:spLocks noGrp="1"/>
          </p:cNvSpPr>
          <p:nvPr>
            <p:ph type="title" idx="4294967295"/>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Data Analysis – Analysis TF-IDF</a:t>
            </a:r>
            <a:endParaRPr>
              <a:solidFill>
                <a:srgbClr val="FFFFFF"/>
              </a:solidFill>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p:nvPr/>
        </p:nvSpPr>
        <p:spPr>
          <a:xfrm>
            <a:off x="838200" y="1862926"/>
            <a:ext cx="10099200" cy="2958600"/>
          </a:xfrm>
          <a:prstGeom prst="rect">
            <a:avLst/>
          </a:prstGeom>
          <a:noFill/>
          <a:ln>
            <a:noFill/>
          </a:ln>
        </p:spPr>
        <p:txBody>
          <a:bodyPr spcFirstLastPara="1" wrap="square" lIns="91425" tIns="45700" rIns="91425" bIns="45700" anchor="t" anchorCtr="0">
            <a:noAutofit/>
          </a:bodyPr>
          <a:lstStyle/>
          <a:p>
            <a:pPr marL="457200" marR="0" lvl="0" indent="-419100" algn="l" rtl="0">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Even though we were not able to take the analysis to the level of detail we wanted due to the limitations in the data (i.e. limited dataset, access to price level)</a:t>
            </a:r>
            <a:endParaRPr sz="3000">
              <a:solidFill>
                <a:schemeClr val="dk1"/>
              </a:solidFill>
              <a:latin typeface="Calibri"/>
              <a:ea typeface="Calibri"/>
              <a:cs typeface="Calibri"/>
              <a:sym typeface="Calibri"/>
            </a:endParaRPr>
          </a:p>
          <a:p>
            <a:pPr marL="457200" marR="0" lvl="0" indent="-419100" algn="l" rtl="0">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We utilized the data we received and were able perform an extensive analysis and at the end infer that there is a relation between a good guest experience with the activities and interactions they have with the Hotel’s Staff - i.e. customer service is a differentiator</a:t>
            </a:r>
            <a:endParaRPr sz="3000">
              <a:solidFill>
                <a:schemeClr val="dk1"/>
              </a:solidFill>
              <a:latin typeface="Calibri"/>
              <a:ea typeface="Calibri"/>
              <a:cs typeface="Calibri"/>
              <a:sym typeface="Calibri"/>
            </a:endParaRPr>
          </a:p>
          <a:p>
            <a:pPr marL="457200" marR="0" lvl="0" indent="0" algn="l" rtl="0">
              <a:spcBef>
                <a:spcPts val="0"/>
              </a:spcBef>
              <a:spcAft>
                <a:spcPts val="0"/>
              </a:spcAft>
              <a:buNone/>
            </a:pPr>
            <a:endParaRPr sz="3000">
              <a:solidFill>
                <a:schemeClr val="dk1"/>
              </a:solidFill>
              <a:latin typeface="Calibri"/>
              <a:ea typeface="Calibri"/>
              <a:cs typeface="Calibri"/>
              <a:sym typeface="Calibri"/>
            </a:endParaRPr>
          </a:p>
        </p:txBody>
      </p:sp>
      <p:sp>
        <p:nvSpPr>
          <p:cNvPr id="232" name="Google Shape;232;p24"/>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Discussion</a:t>
            </a:r>
            <a:endParaRPr>
              <a:solidFill>
                <a:srgbClr val="FFFFFF"/>
              </a:solidFill>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p:nvPr/>
        </p:nvSpPr>
        <p:spPr>
          <a:xfrm>
            <a:off x="224225" y="1300225"/>
            <a:ext cx="8823000" cy="4996800"/>
          </a:xfrm>
          <a:prstGeom prst="rect">
            <a:avLst/>
          </a:prstGeom>
          <a:noFill/>
          <a:ln>
            <a:noFill/>
          </a:ln>
        </p:spPr>
        <p:txBody>
          <a:bodyPr spcFirstLastPara="1" wrap="square" lIns="91425" tIns="45700" rIns="91425" bIns="45700" anchor="t" anchorCtr="0">
            <a:noAutofit/>
          </a:bodyPr>
          <a:lstStyle/>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APIs for major booking sites are limited to hotels and travel agencies</a:t>
            </a: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Google Place API has limitations on what and how much data you can call using the free version.</a:t>
            </a: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Only 60 responses total (3 calls, 20 each), which affected our geographic bounds</a:t>
            </a: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Reviews returned are limited to 5 per property, which limited our ability to do a robust analysis of the reviews</a:t>
            </a: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Timestamp vs. Datetime did not allow us to estimate the time when reviews were created</a:t>
            </a: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Returned information does not include details of the Hotels’ response to the Guests, which limited our ability to evaluate if the number of responses influenced the ratings</a:t>
            </a:r>
            <a:endParaRPr sz="240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240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2400">
              <a:solidFill>
                <a:schemeClr val="dk1"/>
              </a:solidFill>
              <a:latin typeface="Calibri"/>
              <a:ea typeface="Calibri"/>
              <a:cs typeface="Calibri"/>
              <a:sym typeface="Calibri"/>
            </a:endParaRPr>
          </a:p>
          <a:p>
            <a:pPr marL="45720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8" name="Google Shape;238;p25"/>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FFFFFF"/>
                </a:solidFill>
              </a:rPr>
              <a:t>Post Mortem</a:t>
            </a:r>
            <a:endParaRPr>
              <a:solidFill>
                <a:srgbClr val="FFFFFF"/>
              </a:solidFill>
            </a:endParaRPr>
          </a:p>
        </p:txBody>
      </p:sp>
      <p:pic>
        <p:nvPicPr>
          <p:cNvPr id="239" name="Google Shape;239;p25"/>
          <p:cNvPicPr preferRelativeResize="0"/>
          <p:nvPr/>
        </p:nvPicPr>
        <p:blipFill>
          <a:blip r:embed="rId3">
            <a:alphaModFix/>
          </a:blip>
          <a:stretch>
            <a:fillRect/>
          </a:stretch>
        </p:blipFill>
        <p:spPr>
          <a:xfrm>
            <a:off x="9359950" y="1906325"/>
            <a:ext cx="2482875" cy="357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p:nvPr/>
        </p:nvSpPr>
        <p:spPr>
          <a:xfrm>
            <a:off x="4297175" y="2750850"/>
            <a:ext cx="2755500" cy="1356300"/>
          </a:xfrm>
          <a:prstGeom prst="rect">
            <a:avLst/>
          </a:prstGeom>
          <a:noFill/>
          <a:ln>
            <a:noFill/>
          </a:ln>
        </p:spPr>
        <p:txBody>
          <a:bodyPr spcFirstLastPara="1" wrap="square" lIns="91425" tIns="45700" rIns="91425" bIns="45700" anchor="t" anchorCtr="0">
            <a:noAutofit/>
          </a:bodyPr>
          <a:lstStyle/>
          <a:p>
            <a:pPr marL="457200" marR="0" lvl="0" indent="0" algn="l" rtl="0">
              <a:spcBef>
                <a:spcPts val="0"/>
              </a:spcBef>
              <a:spcAft>
                <a:spcPts val="0"/>
              </a:spcAft>
              <a:buNone/>
            </a:pPr>
            <a:r>
              <a:rPr lang="en-US" sz="7200">
                <a:solidFill>
                  <a:schemeClr val="dk1"/>
                </a:solidFill>
                <a:latin typeface="Calibri"/>
                <a:ea typeface="Calibri"/>
                <a:cs typeface="Calibri"/>
                <a:sym typeface="Calibri"/>
              </a:rPr>
              <a:t>Q&amp;A</a:t>
            </a:r>
            <a:endParaRPr sz="7200">
              <a:solidFill>
                <a:schemeClr val="dk1"/>
              </a:solidFill>
              <a:latin typeface="Calibri"/>
              <a:ea typeface="Calibri"/>
              <a:cs typeface="Calibri"/>
              <a:sym typeface="Calibri"/>
            </a:endParaRPr>
          </a:p>
        </p:txBody>
      </p:sp>
      <p:sp>
        <p:nvSpPr>
          <p:cNvPr id="245" name="Google Shape;245;p26"/>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251" name="Google Shape;251;p27"/>
          <p:cNvPicPr preferRelativeResize="0"/>
          <p:nvPr/>
        </p:nvPicPr>
        <p:blipFill>
          <a:blip r:embed="rId3">
            <a:alphaModFix/>
          </a:blip>
          <a:stretch>
            <a:fillRect/>
          </a:stretch>
        </p:blipFill>
        <p:spPr>
          <a:xfrm>
            <a:off x="676425" y="1292400"/>
            <a:ext cx="11020625" cy="5428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257" name="Google Shape;257;p28"/>
          <p:cNvPicPr preferRelativeResize="0"/>
          <p:nvPr/>
        </p:nvPicPr>
        <p:blipFill>
          <a:blip r:embed="rId3">
            <a:alphaModFix/>
          </a:blip>
          <a:stretch>
            <a:fillRect/>
          </a:stretch>
        </p:blipFill>
        <p:spPr>
          <a:xfrm>
            <a:off x="577425" y="1307375"/>
            <a:ext cx="10921650" cy="5428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263" name="Google Shape;263;p29"/>
          <p:cNvPicPr preferRelativeResize="0"/>
          <p:nvPr/>
        </p:nvPicPr>
        <p:blipFill>
          <a:blip r:embed="rId3">
            <a:alphaModFix/>
          </a:blip>
          <a:stretch>
            <a:fillRect/>
          </a:stretch>
        </p:blipFill>
        <p:spPr>
          <a:xfrm>
            <a:off x="577425" y="1292650"/>
            <a:ext cx="10789674" cy="53061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269" name="Google Shape;269;p30"/>
          <p:cNvPicPr preferRelativeResize="0"/>
          <p:nvPr/>
        </p:nvPicPr>
        <p:blipFill>
          <a:blip r:embed="rId3">
            <a:alphaModFix/>
          </a:blip>
          <a:stretch>
            <a:fillRect/>
          </a:stretch>
        </p:blipFill>
        <p:spPr>
          <a:xfrm>
            <a:off x="569250" y="1442125"/>
            <a:ext cx="11053526" cy="507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275" name="Google Shape;275;p31"/>
          <p:cNvPicPr preferRelativeResize="0"/>
          <p:nvPr/>
        </p:nvPicPr>
        <p:blipFill>
          <a:blip r:embed="rId3">
            <a:alphaModFix/>
          </a:blip>
          <a:stretch>
            <a:fillRect/>
          </a:stretch>
        </p:blipFill>
        <p:spPr>
          <a:xfrm>
            <a:off x="412450" y="1277425"/>
            <a:ext cx="11070125" cy="487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FFFFFF"/>
                </a:solidFill>
              </a:rPr>
              <a:t>Agenda</a:t>
            </a:r>
            <a:endParaRPr>
              <a:solidFill>
                <a:srgbClr val="FFFFFF"/>
              </a:solidFill>
            </a:endParaRPr>
          </a:p>
        </p:txBody>
      </p:sp>
      <p:sp>
        <p:nvSpPr>
          <p:cNvPr id="96" name="Google Shape;96;p14"/>
          <p:cNvSpPr/>
          <p:nvPr/>
        </p:nvSpPr>
        <p:spPr>
          <a:xfrm>
            <a:off x="616850" y="1536425"/>
            <a:ext cx="9909600" cy="4602300"/>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Motivation &amp; Summary Slide</a:t>
            </a:r>
            <a:endParaRPr sz="36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Questions &amp; Data</a:t>
            </a:r>
            <a:endParaRPr sz="36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Data Cleanup &amp; Exploration</a:t>
            </a:r>
            <a:endParaRPr sz="36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Data Analysis</a:t>
            </a:r>
            <a:endParaRPr sz="36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Discussion</a:t>
            </a:r>
            <a:endParaRPr sz="36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Post Mortem</a:t>
            </a:r>
            <a:endParaRPr sz="36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600"/>
              <a:buFont typeface="Calibri"/>
              <a:buAutoNum type="arabicPeriod"/>
            </a:pPr>
            <a:r>
              <a:rPr lang="en-US" sz="3600">
                <a:solidFill>
                  <a:schemeClr val="dk1"/>
                </a:solidFill>
                <a:latin typeface="Calibri"/>
                <a:ea typeface="Calibri"/>
                <a:cs typeface="Calibri"/>
                <a:sym typeface="Calibri"/>
              </a:rPr>
              <a:t>Q&amp;A</a:t>
            </a:r>
            <a:endParaRPr sz="3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281" name="Google Shape;281;p32"/>
          <p:cNvPicPr preferRelativeResize="0"/>
          <p:nvPr/>
        </p:nvPicPr>
        <p:blipFill>
          <a:blip r:embed="rId3">
            <a:alphaModFix/>
          </a:blip>
          <a:stretch>
            <a:fillRect/>
          </a:stretch>
        </p:blipFill>
        <p:spPr>
          <a:xfrm>
            <a:off x="610900" y="1616350"/>
            <a:ext cx="10661599" cy="4957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287" name="Google Shape;287;p33"/>
          <p:cNvPicPr preferRelativeResize="0"/>
          <p:nvPr/>
        </p:nvPicPr>
        <p:blipFill>
          <a:blip r:embed="rId3">
            <a:alphaModFix/>
          </a:blip>
          <a:stretch>
            <a:fillRect/>
          </a:stretch>
        </p:blipFill>
        <p:spPr>
          <a:xfrm>
            <a:off x="1026300" y="1354550"/>
            <a:ext cx="10887049" cy="5100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293" name="Google Shape;293;p34"/>
          <p:cNvPicPr preferRelativeResize="0"/>
          <p:nvPr/>
        </p:nvPicPr>
        <p:blipFill>
          <a:blip r:embed="rId3">
            <a:alphaModFix/>
          </a:blip>
          <a:stretch>
            <a:fillRect/>
          </a:stretch>
        </p:blipFill>
        <p:spPr>
          <a:xfrm>
            <a:off x="1475325" y="1429825"/>
            <a:ext cx="9313050" cy="5428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299" name="Google Shape;299;p35"/>
          <p:cNvPicPr preferRelativeResize="0"/>
          <p:nvPr/>
        </p:nvPicPr>
        <p:blipFill>
          <a:blip r:embed="rId3">
            <a:alphaModFix/>
          </a:blip>
          <a:stretch>
            <a:fillRect/>
          </a:stretch>
        </p:blipFill>
        <p:spPr>
          <a:xfrm>
            <a:off x="991250" y="1307350"/>
            <a:ext cx="9900874" cy="5428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05" name="Google Shape;305;p36"/>
          <p:cNvPicPr preferRelativeResize="0"/>
          <p:nvPr/>
        </p:nvPicPr>
        <p:blipFill>
          <a:blip r:embed="rId3">
            <a:alphaModFix/>
          </a:blip>
          <a:stretch>
            <a:fillRect/>
          </a:stretch>
        </p:blipFill>
        <p:spPr>
          <a:xfrm>
            <a:off x="944750" y="1337350"/>
            <a:ext cx="8896350" cy="5181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11" name="Google Shape;311;p37"/>
          <p:cNvPicPr preferRelativeResize="0"/>
          <p:nvPr/>
        </p:nvPicPr>
        <p:blipFill>
          <a:blip r:embed="rId3">
            <a:alphaModFix/>
          </a:blip>
          <a:stretch>
            <a:fillRect/>
          </a:stretch>
        </p:blipFill>
        <p:spPr>
          <a:xfrm>
            <a:off x="1657350" y="1232500"/>
            <a:ext cx="8877300" cy="5343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8"/>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17" name="Google Shape;317;p38"/>
          <p:cNvPicPr preferRelativeResize="0"/>
          <p:nvPr/>
        </p:nvPicPr>
        <p:blipFill>
          <a:blip r:embed="rId3">
            <a:alphaModFix/>
          </a:blip>
          <a:stretch>
            <a:fillRect/>
          </a:stretch>
        </p:blipFill>
        <p:spPr>
          <a:xfrm>
            <a:off x="899025" y="1438775"/>
            <a:ext cx="10615501" cy="5343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9"/>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23" name="Google Shape;323;p39"/>
          <p:cNvPicPr preferRelativeResize="0"/>
          <p:nvPr/>
        </p:nvPicPr>
        <p:blipFill>
          <a:blip r:embed="rId3">
            <a:alphaModFix/>
          </a:blip>
          <a:stretch>
            <a:fillRect/>
          </a:stretch>
        </p:blipFill>
        <p:spPr>
          <a:xfrm>
            <a:off x="2011738" y="1247475"/>
            <a:ext cx="8168527" cy="54281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0"/>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29" name="Google Shape;329;p40"/>
          <p:cNvPicPr preferRelativeResize="0"/>
          <p:nvPr/>
        </p:nvPicPr>
        <p:blipFill>
          <a:blip r:embed="rId3">
            <a:alphaModFix/>
          </a:blip>
          <a:stretch>
            <a:fillRect/>
          </a:stretch>
        </p:blipFill>
        <p:spPr>
          <a:xfrm>
            <a:off x="772250" y="1307375"/>
            <a:ext cx="10811424" cy="5285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1"/>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35" name="Google Shape;335;p41"/>
          <p:cNvPicPr preferRelativeResize="0"/>
          <p:nvPr/>
        </p:nvPicPr>
        <p:blipFill>
          <a:blip r:embed="rId3">
            <a:alphaModFix/>
          </a:blip>
          <a:stretch>
            <a:fillRect/>
          </a:stretch>
        </p:blipFill>
        <p:spPr>
          <a:xfrm>
            <a:off x="1699738" y="1217525"/>
            <a:ext cx="8792513" cy="542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FFFFFF"/>
                </a:solidFill>
              </a:rPr>
              <a:t>Motivation &amp; Summary Slide</a:t>
            </a:r>
            <a:endParaRPr>
              <a:solidFill>
                <a:srgbClr val="FFFFFF"/>
              </a:solidFill>
            </a:endParaRPr>
          </a:p>
        </p:txBody>
      </p:sp>
      <p:sp>
        <p:nvSpPr>
          <p:cNvPr id="102" name="Google Shape;102;p15"/>
          <p:cNvSpPr/>
          <p:nvPr/>
        </p:nvSpPr>
        <p:spPr>
          <a:xfrm>
            <a:off x="597500" y="2030550"/>
            <a:ext cx="3108900" cy="46023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We can use code to determine the elements of a good hotel experience in Downtown Cleveland.</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45720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 name="Google Shape;103;p15"/>
          <p:cNvSpPr/>
          <p:nvPr/>
        </p:nvSpPr>
        <p:spPr>
          <a:xfrm>
            <a:off x="8020750" y="2030550"/>
            <a:ext cx="3506100" cy="46023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45720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How does location affect ratings?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How does price level affect ratings?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How does seasonality affect ratings?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How do responses to reviews affect ratings?</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What elements affects the ratings the most?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45720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 name="Google Shape;104;p15"/>
          <p:cNvSpPr/>
          <p:nvPr/>
        </p:nvSpPr>
        <p:spPr>
          <a:xfrm>
            <a:off x="4120725" y="2030550"/>
            <a:ext cx="3485700" cy="46023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What makes a good Hotel in Downtown Cleveland?</a:t>
            </a: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Do national brands have more and/or higher ratings?</a:t>
            </a: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What words with positive polarity occur most often?</a:t>
            </a: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Do they indicate what customers value the most?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5" name="Google Shape;105;p15"/>
          <p:cNvSpPr txBox="1"/>
          <p:nvPr/>
        </p:nvSpPr>
        <p:spPr>
          <a:xfrm>
            <a:off x="592050" y="1526975"/>
            <a:ext cx="3108900" cy="503700"/>
          </a:xfrm>
          <a:prstGeom prst="rect">
            <a:avLst/>
          </a:prstGeom>
          <a:solidFill>
            <a:srgbClr val="C9DAF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latin typeface="Calibri"/>
                <a:ea typeface="Calibri"/>
                <a:cs typeface="Calibri"/>
                <a:sym typeface="Calibri"/>
              </a:rPr>
              <a:t>Core Message</a:t>
            </a:r>
            <a:endParaRPr sz="2400" b="1">
              <a:latin typeface="Calibri"/>
              <a:ea typeface="Calibri"/>
              <a:cs typeface="Calibri"/>
              <a:sym typeface="Calibri"/>
            </a:endParaRPr>
          </a:p>
        </p:txBody>
      </p:sp>
      <p:sp>
        <p:nvSpPr>
          <p:cNvPr id="106" name="Google Shape;106;p15"/>
          <p:cNvSpPr txBox="1"/>
          <p:nvPr/>
        </p:nvSpPr>
        <p:spPr>
          <a:xfrm>
            <a:off x="4110857" y="1526975"/>
            <a:ext cx="3506100" cy="503700"/>
          </a:xfrm>
          <a:prstGeom prst="rect">
            <a:avLst/>
          </a:prstGeom>
          <a:solidFill>
            <a:srgbClr val="C9DAF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latin typeface="Calibri"/>
                <a:ea typeface="Calibri"/>
                <a:cs typeface="Calibri"/>
                <a:sym typeface="Calibri"/>
              </a:rPr>
              <a:t>Questions Asked</a:t>
            </a:r>
            <a:endParaRPr sz="2400" b="1">
              <a:latin typeface="Calibri"/>
              <a:ea typeface="Calibri"/>
              <a:cs typeface="Calibri"/>
              <a:sym typeface="Calibri"/>
            </a:endParaRPr>
          </a:p>
        </p:txBody>
      </p:sp>
      <p:sp>
        <p:nvSpPr>
          <p:cNvPr id="107" name="Google Shape;107;p15"/>
          <p:cNvSpPr txBox="1"/>
          <p:nvPr/>
        </p:nvSpPr>
        <p:spPr>
          <a:xfrm>
            <a:off x="8011550" y="1526975"/>
            <a:ext cx="3515400" cy="503700"/>
          </a:xfrm>
          <a:prstGeom prst="rect">
            <a:avLst/>
          </a:prstGeom>
          <a:solidFill>
            <a:srgbClr val="C9DAF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latin typeface="Calibri"/>
                <a:ea typeface="Calibri"/>
                <a:cs typeface="Calibri"/>
                <a:sym typeface="Calibri"/>
              </a:rPr>
              <a:t>Questions Not Answered</a:t>
            </a:r>
            <a:endParaRPr sz="2400" b="1">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2"/>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41" name="Google Shape;341;p42"/>
          <p:cNvPicPr preferRelativeResize="0"/>
          <p:nvPr/>
        </p:nvPicPr>
        <p:blipFill>
          <a:blip r:embed="rId3">
            <a:alphaModFix/>
          </a:blip>
          <a:stretch>
            <a:fillRect/>
          </a:stretch>
        </p:blipFill>
        <p:spPr>
          <a:xfrm>
            <a:off x="945125" y="1277425"/>
            <a:ext cx="10627024" cy="5200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3"/>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47" name="Google Shape;347;p43"/>
          <p:cNvPicPr preferRelativeResize="0"/>
          <p:nvPr/>
        </p:nvPicPr>
        <p:blipFill>
          <a:blip r:embed="rId3">
            <a:alphaModFix/>
          </a:blip>
          <a:stretch>
            <a:fillRect/>
          </a:stretch>
        </p:blipFill>
        <p:spPr>
          <a:xfrm>
            <a:off x="1037350" y="1187575"/>
            <a:ext cx="10258174" cy="5428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4"/>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53" name="Google Shape;353;p44"/>
          <p:cNvPicPr preferRelativeResize="0"/>
          <p:nvPr/>
        </p:nvPicPr>
        <p:blipFill>
          <a:blip r:embed="rId3">
            <a:alphaModFix/>
          </a:blip>
          <a:stretch>
            <a:fillRect/>
          </a:stretch>
        </p:blipFill>
        <p:spPr>
          <a:xfrm>
            <a:off x="703100" y="1389925"/>
            <a:ext cx="10903626" cy="5064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5"/>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59" name="Google Shape;359;p45"/>
          <p:cNvPicPr preferRelativeResize="0"/>
          <p:nvPr/>
        </p:nvPicPr>
        <p:blipFill>
          <a:blip r:embed="rId3">
            <a:alphaModFix/>
          </a:blip>
          <a:stretch>
            <a:fillRect/>
          </a:stretch>
        </p:blipFill>
        <p:spPr>
          <a:xfrm>
            <a:off x="1025825" y="1219800"/>
            <a:ext cx="10292751" cy="5428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6"/>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65" name="Google Shape;365;p46"/>
          <p:cNvPicPr preferRelativeResize="0"/>
          <p:nvPr/>
        </p:nvPicPr>
        <p:blipFill>
          <a:blip r:embed="rId3">
            <a:alphaModFix/>
          </a:blip>
          <a:stretch>
            <a:fillRect/>
          </a:stretch>
        </p:blipFill>
        <p:spPr>
          <a:xfrm>
            <a:off x="1657350" y="1292400"/>
            <a:ext cx="8877300" cy="5019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7"/>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71" name="Google Shape;371;p47"/>
          <p:cNvPicPr preferRelativeResize="0"/>
          <p:nvPr/>
        </p:nvPicPr>
        <p:blipFill>
          <a:blip r:embed="rId3">
            <a:alphaModFix/>
          </a:blip>
          <a:stretch>
            <a:fillRect/>
          </a:stretch>
        </p:blipFill>
        <p:spPr>
          <a:xfrm>
            <a:off x="806825" y="1247475"/>
            <a:ext cx="10569375" cy="53223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8"/>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77" name="Google Shape;377;p48"/>
          <p:cNvPicPr preferRelativeResize="0"/>
          <p:nvPr/>
        </p:nvPicPr>
        <p:blipFill>
          <a:blip r:embed="rId3">
            <a:alphaModFix/>
          </a:blip>
          <a:stretch>
            <a:fillRect/>
          </a:stretch>
        </p:blipFill>
        <p:spPr>
          <a:xfrm>
            <a:off x="587824" y="1332700"/>
            <a:ext cx="10006075" cy="5428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9"/>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83" name="Google Shape;383;p49"/>
          <p:cNvPicPr preferRelativeResize="0"/>
          <p:nvPr/>
        </p:nvPicPr>
        <p:blipFill>
          <a:blip r:embed="rId3">
            <a:alphaModFix/>
          </a:blip>
          <a:stretch>
            <a:fillRect/>
          </a:stretch>
        </p:blipFill>
        <p:spPr>
          <a:xfrm>
            <a:off x="1638300" y="1322350"/>
            <a:ext cx="8915400" cy="4448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0"/>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89" name="Google Shape;389;p50"/>
          <p:cNvPicPr preferRelativeResize="0"/>
          <p:nvPr/>
        </p:nvPicPr>
        <p:blipFill>
          <a:blip r:embed="rId3">
            <a:alphaModFix/>
          </a:blip>
          <a:stretch>
            <a:fillRect/>
          </a:stretch>
        </p:blipFill>
        <p:spPr>
          <a:xfrm>
            <a:off x="541725" y="1413450"/>
            <a:ext cx="10799900" cy="52831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1"/>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395" name="Google Shape;395;p51"/>
          <p:cNvPicPr preferRelativeResize="0"/>
          <p:nvPr/>
        </p:nvPicPr>
        <p:blipFill>
          <a:blip r:embed="rId3">
            <a:alphaModFix/>
          </a:blip>
          <a:stretch>
            <a:fillRect/>
          </a:stretch>
        </p:blipFill>
        <p:spPr>
          <a:xfrm>
            <a:off x="956650" y="1262450"/>
            <a:ext cx="10166000" cy="534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p:nvPr/>
        </p:nvSpPr>
        <p:spPr>
          <a:xfrm>
            <a:off x="7776075" y="1888875"/>
            <a:ext cx="3609000" cy="46287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Google Place API</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nearby search</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place details</a:t>
            </a: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Elements we pulled:</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Rating</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Review</a:t>
            </a:r>
            <a:endParaRPr sz="2400">
              <a:solidFill>
                <a:schemeClr val="dk1"/>
              </a:solidFill>
              <a:latin typeface="Calibri"/>
              <a:ea typeface="Calibri"/>
              <a:cs typeface="Calibri"/>
              <a:sym typeface="Calibri"/>
            </a:endParaRPr>
          </a:p>
          <a:p>
            <a:pPr marL="1371600" marR="0" lvl="2"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text</a:t>
            </a:r>
            <a:endParaRPr sz="2400">
              <a:solidFill>
                <a:schemeClr val="dk1"/>
              </a:solidFill>
              <a:latin typeface="Calibri"/>
              <a:ea typeface="Calibri"/>
              <a:cs typeface="Calibri"/>
              <a:sym typeface="Calibri"/>
            </a:endParaRPr>
          </a:p>
          <a:p>
            <a:pPr marL="1371600" marR="0" lvl="2"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time</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Address</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Geometry</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Name</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Total ratings</a:t>
            </a:r>
            <a:endParaRPr sz="2400">
              <a:solidFill>
                <a:schemeClr val="dk1"/>
              </a:solidFill>
              <a:latin typeface="Calibri"/>
              <a:ea typeface="Calibri"/>
              <a:cs typeface="Calibri"/>
              <a:sym typeface="Calibri"/>
            </a:endParaRPr>
          </a:p>
        </p:txBody>
      </p:sp>
      <p:sp>
        <p:nvSpPr>
          <p:cNvPr id="113" name="Google Shape;113;p16"/>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FFFFFF"/>
                </a:solidFill>
              </a:rPr>
              <a:t>Questions &amp; Data</a:t>
            </a:r>
            <a:endParaRPr>
              <a:solidFill>
                <a:srgbClr val="FFFFFF"/>
              </a:solidFill>
            </a:endParaRPr>
          </a:p>
        </p:txBody>
      </p:sp>
      <p:sp>
        <p:nvSpPr>
          <p:cNvPr id="114" name="Google Shape;114;p16"/>
          <p:cNvSpPr/>
          <p:nvPr/>
        </p:nvSpPr>
        <p:spPr>
          <a:xfrm>
            <a:off x="706100" y="1660275"/>
            <a:ext cx="6466200" cy="46287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initial questions were related to find out how the rating is related to a a good Guest experience</a:t>
            </a:r>
            <a:endParaRPr sz="240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Based on that assumption, we wanted to determine what are the elements that influence the most the ratings given by Guest to Hotels, including factors like weather, seasonality, location, etc</a:t>
            </a:r>
            <a:endParaRPr sz="240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It was also discussed as an important factor if national brands have reputation influence in the Guests while assigning ratings  </a:t>
            </a:r>
            <a:endParaRPr sz="2400">
              <a:solidFill>
                <a:schemeClr val="dk1"/>
              </a:solidFill>
              <a:latin typeface="Calibri"/>
              <a:ea typeface="Calibri"/>
              <a:cs typeface="Calibri"/>
              <a:sym typeface="Calibri"/>
            </a:endParaRPr>
          </a:p>
        </p:txBody>
      </p:sp>
      <p:sp>
        <p:nvSpPr>
          <p:cNvPr id="115" name="Google Shape;115;p16"/>
          <p:cNvSpPr txBox="1"/>
          <p:nvPr/>
        </p:nvSpPr>
        <p:spPr>
          <a:xfrm>
            <a:off x="7776075" y="1385175"/>
            <a:ext cx="3609000" cy="503700"/>
          </a:xfrm>
          <a:prstGeom prst="rect">
            <a:avLst/>
          </a:prstGeom>
          <a:solidFill>
            <a:srgbClr val="C9DAF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latin typeface="Calibri"/>
                <a:ea typeface="Calibri"/>
                <a:cs typeface="Calibri"/>
                <a:sym typeface="Calibri"/>
              </a:rPr>
              <a:t>Data Sources</a:t>
            </a:r>
            <a:endParaRPr sz="2400" b="1">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2"/>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401" name="Google Shape;401;p52"/>
          <p:cNvPicPr preferRelativeResize="0"/>
          <p:nvPr/>
        </p:nvPicPr>
        <p:blipFill>
          <a:blip r:embed="rId3">
            <a:alphaModFix/>
          </a:blip>
          <a:stretch>
            <a:fillRect/>
          </a:stretch>
        </p:blipFill>
        <p:spPr>
          <a:xfrm>
            <a:off x="1638300" y="1247475"/>
            <a:ext cx="8915400" cy="5391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3"/>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407" name="Google Shape;407;p53"/>
          <p:cNvPicPr preferRelativeResize="0"/>
          <p:nvPr/>
        </p:nvPicPr>
        <p:blipFill>
          <a:blip r:embed="rId3">
            <a:alphaModFix/>
          </a:blip>
          <a:stretch>
            <a:fillRect/>
          </a:stretch>
        </p:blipFill>
        <p:spPr>
          <a:xfrm>
            <a:off x="610875" y="1247475"/>
            <a:ext cx="10719226" cy="5428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4"/>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413" name="Google Shape;413;p54"/>
          <p:cNvPicPr preferRelativeResize="0"/>
          <p:nvPr/>
        </p:nvPicPr>
        <p:blipFill>
          <a:blip r:embed="rId3">
            <a:alphaModFix/>
          </a:blip>
          <a:stretch>
            <a:fillRect/>
          </a:stretch>
        </p:blipFill>
        <p:spPr>
          <a:xfrm>
            <a:off x="783775" y="1206000"/>
            <a:ext cx="10615501" cy="4991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5"/>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419" name="Google Shape;419;p55"/>
          <p:cNvPicPr preferRelativeResize="0"/>
          <p:nvPr/>
        </p:nvPicPr>
        <p:blipFill>
          <a:blip r:embed="rId3">
            <a:alphaModFix/>
          </a:blip>
          <a:stretch>
            <a:fillRect/>
          </a:stretch>
        </p:blipFill>
        <p:spPr>
          <a:xfrm>
            <a:off x="1175650" y="1250925"/>
            <a:ext cx="9693424" cy="54281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6"/>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425" name="Google Shape;425;p56"/>
          <p:cNvPicPr preferRelativeResize="0"/>
          <p:nvPr/>
        </p:nvPicPr>
        <p:blipFill>
          <a:blip r:embed="rId3">
            <a:alphaModFix/>
          </a:blip>
          <a:stretch>
            <a:fillRect/>
          </a:stretch>
        </p:blipFill>
        <p:spPr>
          <a:xfrm>
            <a:off x="1037350" y="1247475"/>
            <a:ext cx="10338850" cy="54281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7"/>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431" name="Google Shape;431;p57"/>
          <p:cNvPicPr preferRelativeResize="0"/>
          <p:nvPr/>
        </p:nvPicPr>
        <p:blipFill>
          <a:blip r:embed="rId3">
            <a:alphaModFix/>
          </a:blip>
          <a:stretch>
            <a:fillRect/>
          </a:stretch>
        </p:blipFill>
        <p:spPr>
          <a:xfrm>
            <a:off x="680026" y="1202575"/>
            <a:ext cx="9742724" cy="5428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8"/>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US">
                <a:solidFill>
                  <a:srgbClr val="FFFFFF"/>
                </a:solidFill>
              </a:rPr>
              <a:t>Appendix</a:t>
            </a:r>
            <a:endParaRPr>
              <a:solidFill>
                <a:srgbClr val="FFFFFF"/>
              </a:solidFill>
            </a:endParaRPr>
          </a:p>
          <a:p>
            <a:pPr marL="0" lvl="0" indent="0" algn="l" rtl="0">
              <a:spcBef>
                <a:spcPts val="0"/>
              </a:spcBef>
              <a:spcAft>
                <a:spcPts val="0"/>
              </a:spcAft>
              <a:buNone/>
            </a:pPr>
            <a:endParaRPr>
              <a:solidFill>
                <a:srgbClr val="FFFFFF"/>
              </a:solidFill>
            </a:endParaRPr>
          </a:p>
        </p:txBody>
      </p:sp>
      <p:pic>
        <p:nvPicPr>
          <p:cNvPr id="437" name="Google Shape;437;p58"/>
          <p:cNvPicPr preferRelativeResize="0"/>
          <p:nvPr/>
        </p:nvPicPr>
        <p:blipFill>
          <a:blip r:embed="rId3">
            <a:alphaModFix/>
          </a:blip>
          <a:stretch>
            <a:fillRect/>
          </a:stretch>
        </p:blipFill>
        <p:spPr>
          <a:xfrm>
            <a:off x="1652588" y="1187575"/>
            <a:ext cx="8886825" cy="534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7"/>
          <p:cNvPicPr preferRelativeResize="0"/>
          <p:nvPr/>
        </p:nvPicPr>
        <p:blipFill rotWithShape="1">
          <a:blip r:embed="rId3">
            <a:alphaModFix/>
          </a:blip>
          <a:srcRect/>
          <a:stretch/>
        </p:blipFill>
        <p:spPr>
          <a:xfrm>
            <a:off x="838200" y="3429000"/>
            <a:ext cx="9553575" cy="1619250"/>
          </a:xfrm>
          <a:prstGeom prst="rect">
            <a:avLst/>
          </a:prstGeom>
          <a:noFill/>
          <a:ln>
            <a:noFill/>
          </a:ln>
        </p:spPr>
      </p:pic>
      <p:grpSp>
        <p:nvGrpSpPr>
          <p:cNvPr id="121" name="Google Shape;121;p17"/>
          <p:cNvGrpSpPr/>
          <p:nvPr/>
        </p:nvGrpSpPr>
        <p:grpSpPr>
          <a:xfrm>
            <a:off x="2307431" y="1490523"/>
            <a:ext cx="7577137" cy="1831945"/>
            <a:chOff x="275431" y="0"/>
            <a:chExt cx="7577137" cy="1831945"/>
          </a:xfrm>
        </p:grpSpPr>
        <p:sp>
          <p:nvSpPr>
            <p:cNvPr id="122" name="Google Shape;122;p17"/>
            <p:cNvSpPr/>
            <p:nvPr/>
          </p:nvSpPr>
          <p:spPr>
            <a:xfrm>
              <a:off x="609599" y="0"/>
              <a:ext cx="6908800" cy="1831945"/>
            </a:xfrm>
            <a:prstGeom prst="rightArrow">
              <a:avLst>
                <a:gd name="adj1" fmla="val 50000"/>
                <a:gd name="adj2" fmla="val 50000"/>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275431" y="549583"/>
              <a:ext cx="2438400" cy="732778"/>
            </a:xfrm>
            <a:prstGeom prst="roundRect">
              <a:avLst>
                <a:gd name="adj" fmla="val 16667"/>
              </a:avLst>
            </a:prstGeom>
            <a:solidFill>
              <a:srgbClr val="C9DAF8"/>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txBox="1"/>
            <p:nvPr/>
          </p:nvSpPr>
          <p:spPr>
            <a:xfrm>
              <a:off x="311202" y="585354"/>
              <a:ext cx="2366858" cy="661236"/>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rgbClr val="FFFFFF"/>
                  </a:solidFill>
                  <a:latin typeface="Calibri"/>
                  <a:ea typeface="Calibri"/>
                  <a:cs typeface="Calibri"/>
                  <a:sym typeface="Calibri"/>
                </a:rPr>
                <a:t>Call APIs for nearby and detail search in Google</a:t>
              </a:r>
              <a:endParaRPr>
                <a:solidFill>
                  <a:srgbClr val="FFFFFF"/>
                </a:solidFill>
              </a:endParaRPr>
            </a:p>
          </p:txBody>
        </p:sp>
        <p:sp>
          <p:nvSpPr>
            <p:cNvPr id="125" name="Google Shape;125;p17"/>
            <p:cNvSpPr/>
            <p:nvPr/>
          </p:nvSpPr>
          <p:spPr>
            <a:xfrm>
              <a:off x="2844799" y="549583"/>
              <a:ext cx="2438400" cy="732778"/>
            </a:xfrm>
            <a:prstGeom prst="roundRect">
              <a:avLst>
                <a:gd name="adj" fmla="val 16667"/>
              </a:avLst>
            </a:prstGeom>
            <a:solidFill>
              <a:srgbClr val="C9DAF8"/>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2880570" y="585354"/>
              <a:ext cx="2366858" cy="661236"/>
            </a:xfrm>
            <a:prstGeom prst="rect">
              <a:avLst/>
            </a:prstGeom>
            <a:solidFill>
              <a:srgbClr val="6D9EEB"/>
            </a:solid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Build data frames and clean the data</a:t>
              </a:r>
              <a:endParaRPr/>
            </a:p>
          </p:txBody>
        </p:sp>
        <p:sp>
          <p:nvSpPr>
            <p:cNvPr id="127" name="Google Shape;127;p17"/>
            <p:cNvSpPr/>
            <p:nvPr/>
          </p:nvSpPr>
          <p:spPr>
            <a:xfrm>
              <a:off x="5414168" y="549583"/>
              <a:ext cx="2438400" cy="732778"/>
            </a:xfrm>
            <a:prstGeom prst="roundRect">
              <a:avLst>
                <a:gd name="adj" fmla="val 16667"/>
              </a:avLst>
            </a:prstGeom>
            <a:solidFill>
              <a:srgbClr val="C9DAF8"/>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p:nvPr/>
          </p:nvSpPr>
          <p:spPr>
            <a:xfrm>
              <a:off x="5449939" y="585354"/>
              <a:ext cx="2366858" cy="661236"/>
            </a:xfrm>
            <a:prstGeom prst="rect">
              <a:avLst/>
            </a:prstGeom>
            <a:solidFill>
              <a:srgbClr val="6D9EEB"/>
            </a:solid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Merge the two frames</a:t>
              </a:r>
              <a:endParaRPr/>
            </a:p>
          </p:txBody>
        </p:sp>
      </p:grpSp>
      <p:sp>
        <p:nvSpPr>
          <p:cNvPr id="129" name="Google Shape;129;p17"/>
          <p:cNvSpPr/>
          <p:nvPr/>
        </p:nvSpPr>
        <p:spPr>
          <a:xfrm>
            <a:off x="3048000" y="5486685"/>
            <a:ext cx="6096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dataset contains the reviews, which is the key for all the analysis, and all other relevant data by property.</a:t>
            </a:r>
            <a:endParaRPr/>
          </a:p>
        </p:txBody>
      </p:sp>
      <p:sp>
        <p:nvSpPr>
          <p:cNvPr id="130" name="Google Shape;130;p17"/>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FFFFFF"/>
                </a:solidFill>
              </a:rPr>
              <a:t>Data Clean-Up and Exploration</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p:nvPr/>
        </p:nvSpPr>
        <p:spPr>
          <a:xfrm>
            <a:off x="194775" y="1648450"/>
            <a:ext cx="4738200" cy="3969300"/>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Data as of March 28, 2019. </a:t>
            </a:r>
            <a:endParaRPr sz="180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Different results with each Google maps api call (nearbysearch - type: lodging)</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Google limits the number of results that can be called to 20 per api call (free acct.) - but allows 3 calls</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3 calls resulted in 41 returns </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Results returned non-hotels (parking lot, spa, alt spellings)</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Removed non-hotels using dictionary, resulting in 22 hotels within specified radius</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Google Places api call to obtain hotel reviews</a:t>
            </a:r>
            <a:endParaRPr sz="1800">
              <a:solidFill>
                <a:schemeClr val="dk1"/>
              </a:solidFill>
              <a:latin typeface="Calibri"/>
              <a:ea typeface="Calibri"/>
              <a:cs typeface="Calibri"/>
              <a:sym typeface="Calibri"/>
            </a:endParaRPr>
          </a:p>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Google limits to 5 reviews per location</a:t>
            </a:r>
            <a:endParaRPr sz="1800">
              <a:solidFill>
                <a:schemeClr val="dk1"/>
              </a:solidFill>
              <a:latin typeface="Calibri"/>
              <a:ea typeface="Calibri"/>
              <a:cs typeface="Calibri"/>
              <a:sym typeface="Calibri"/>
            </a:endParaRPr>
          </a:p>
          <a:p>
            <a:pPr marL="45720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a:solidFill>
                  <a:srgbClr val="FFFFFF"/>
                </a:solidFill>
              </a:rPr>
              <a:t>Data Clean-Up and Exploration</a:t>
            </a:r>
            <a:endParaRPr>
              <a:solidFill>
                <a:srgbClr val="FFFFFF"/>
              </a:solidFill>
            </a:endParaRPr>
          </a:p>
        </p:txBody>
      </p:sp>
      <p:pic>
        <p:nvPicPr>
          <p:cNvPr id="137" name="Google Shape;137;p18"/>
          <p:cNvPicPr preferRelativeResize="0"/>
          <p:nvPr/>
        </p:nvPicPr>
        <p:blipFill>
          <a:blip r:embed="rId3">
            <a:alphaModFix/>
          </a:blip>
          <a:stretch>
            <a:fillRect/>
          </a:stretch>
        </p:blipFill>
        <p:spPr>
          <a:xfrm>
            <a:off x="5332775" y="1862923"/>
            <a:ext cx="6358345" cy="37548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19"/>
          <p:cNvPicPr preferRelativeResize="0"/>
          <p:nvPr/>
        </p:nvPicPr>
        <p:blipFill>
          <a:blip r:embed="rId3">
            <a:alphaModFix/>
          </a:blip>
          <a:stretch>
            <a:fillRect/>
          </a:stretch>
        </p:blipFill>
        <p:spPr>
          <a:xfrm rot="5400000">
            <a:off x="1768687" y="278712"/>
            <a:ext cx="5139525" cy="7254750"/>
          </a:xfrm>
          <a:prstGeom prst="rect">
            <a:avLst/>
          </a:prstGeom>
          <a:noFill/>
          <a:ln>
            <a:noFill/>
          </a:ln>
        </p:spPr>
      </p:pic>
      <p:sp>
        <p:nvSpPr>
          <p:cNvPr id="143" name="Google Shape;143;p19"/>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FFFFFF"/>
                </a:solidFill>
              </a:rPr>
              <a:t>Data Analysis - Brands</a:t>
            </a:r>
            <a:endParaRPr>
              <a:solidFill>
                <a:srgbClr val="FFFFFF"/>
              </a:solidFill>
            </a:endParaRPr>
          </a:p>
        </p:txBody>
      </p:sp>
      <p:sp>
        <p:nvSpPr>
          <p:cNvPr id="144" name="Google Shape;144;p19"/>
          <p:cNvSpPr txBox="1"/>
          <p:nvPr/>
        </p:nvSpPr>
        <p:spPr>
          <a:xfrm>
            <a:off x="8838925" y="1667475"/>
            <a:ext cx="2632800" cy="416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a:solidFill>
                  <a:schemeClr val="dk1"/>
                </a:solidFill>
                <a:latin typeface="Calibri"/>
                <a:ea typeface="Calibri"/>
                <a:cs typeface="Calibri"/>
                <a:sym typeface="Calibri"/>
              </a:rPr>
              <a:t>National chains receive significantly more reviews overall and offer more incentives for business travelers. They also have access to top-down corporate incentives and access to popular booking websites.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0"/>
          <p:cNvPicPr preferRelativeResize="0"/>
          <p:nvPr/>
        </p:nvPicPr>
        <p:blipFill rotWithShape="1">
          <a:blip r:embed="rId3">
            <a:alphaModFix/>
          </a:blip>
          <a:srcRect/>
          <a:stretch/>
        </p:blipFill>
        <p:spPr>
          <a:xfrm>
            <a:off x="364250" y="1462226"/>
            <a:ext cx="3924000" cy="1503912"/>
          </a:xfrm>
          <a:prstGeom prst="rect">
            <a:avLst/>
          </a:prstGeom>
          <a:noFill/>
          <a:ln>
            <a:noFill/>
          </a:ln>
        </p:spPr>
      </p:pic>
      <p:pic>
        <p:nvPicPr>
          <p:cNvPr id="150" name="Google Shape;150;p20"/>
          <p:cNvPicPr preferRelativeResize="0"/>
          <p:nvPr/>
        </p:nvPicPr>
        <p:blipFill rotWithShape="1">
          <a:blip r:embed="rId4">
            <a:alphaModFix/>
          </a:blip>
          <a:srcRect/>
          <a:stretch/>
        </p:blipFill>
        <p:spPr>
          <a:xfrm>
            <a:off x="4657612" y="1466464"/>
            <a:ext cx="3114675" cy="1495425"/>
          </a:xfrm>
          <a:prstGeom prst="rect">
            <a:avLst/>
          </a:prstGeom>
          <a:noFill/>
          <a:ln>
            <a:noFill/>
          </a:ln>
        </p:spPr>
      </p:pic>
      <p:sp>
        <p:nvSpPr>
          <p:cNvPr id="151" name="Google Shape;151;p20"/>
          <p:cNvSpPr/>
          <p:nvPr/>
        </p:nvSpPr>
        <p:spPr>
          <a:xfrm>
            <a:off x="8115300" y="1267550"/>
            <a:ext cx="3510000" cy="3193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latin typeface="Calibri"/>
                <a:ea typeface="Calibri"/>
                <a:cs typeface="Calibri"/>
                <a:sym typeface="Calibri"/>
              </a:rPr>
              <a:t>Word count </a:t>
            </a:r>
            <a:r>
              <a:rPr lang="en-US" sz="1800">
                <a:latin typeface="Calibri"/>
                <a:ea typeface="Calibri"/>
                <a:cs typeface="Calibri"/>
                <a:sym typeface="Calibri"/>
              </a:rPr>
              <a:t>and running</a:t>
            </a:r>
            <a:r>
              <a:rPr lang="en-US" sz="1800" b="1">
                <a:latin typeface="Calibri"/>
                <a:ea typeface="Calibri"/>
                <a:cs typeface="Calibri"/>
                <a:sym typeface="Calibri"/>
              </a:rPr>
              <a:t> basic statistics </a:t>
            </a:r>
            <a:r>
              <a:rPr lang="en-US" sz="1800">
                <a:latin typeface="Calibri"/>
                <a:ea typeface="Calibri"/>
                <a:cs typeface="Calibri"/>
                <a:sym typeface="Calibri"/>
              </a:rPr>
              <a:t>as an initial exploration of the dataset allowed us to better understand the </a:t>
            </a:r>
            <a:r>
              <a:rPr lang="en-US" sz="1800" b="1">
                <a:latin typeface="Calibri"/>
                <a:ea typeface="Calibri"/>
                <a:cs typeface="Calibri"/>
                <a:sym typeface="Calibri"/>
              </a:rPr>
              <a:t>size of the dataset</a:t>
            </a:r>
            <a:r>
              <a:rPr lang="en-US" sz="1800">
                <a:latin typeface="Calibri"/>
                <a:ea typeface="Calibri"/>
                <a:cs typeface="Calibri"/>
                <a:sym typeface="Calibri"/>
              </a:rPr>
              <a:t> as well as the variation in word counts across the rows.</a:t>
            </a:r>
            <a:endParaRPr sz="1800">
              <a:latin typeface="Calibri"/>
              <a:ea typeface="Calibri"/>
              <a:cs typeface="Calibri"/>
              <a:sym typeface="Calibri"/>
            </a:endParaRPr>
          </a:p>
          <a:p>
            <a:pPr marL="0" marR="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The average word count is about </a:t>
            </a:r>
            <a:r>
              <a:rPr lang="en-US" sz="1800" b="1">
                <a:latin typeface="Calibri"/>
                <a:ea typeface="Calibri"/>
                <a:cs typeface="Calibri"/>
                <a:sym typeface="Calibri"/>
              </a:rPr>
              <a:t>73 words per review.</a:t>
            </a:r>
            <a:r>
              <a:rPr lang="en-US" sz="1800" b="1"/>
              <a:t> </a:t>
            </a:r>
            <a:r>
              <a:rPr lang="en-US" sz="1800">
                <a:latin typeface="Calibri"/>
                <a:ea typeface="Calibri"/>
                <a:cs typeface="Calibri"/>
                <a:sym typeface="Calibri"/>
              </a:rPr>
              <a:t>The word count ranges from a </a:t>
            </a:r>
            <a:r>
              <a:rPr lang="en-US" sz="1800" b="1">
                <a:latin typeface="Calibri"/>
                <a:ea typeface="Calibri"/>
                <a:cs typeface="Calibri"/>
                <a:sym typeface="Calibri"/>
              </a:rPr>
              <a:t>minimum of 1 to a maximum of 372. </a:t>
            </a:r>
            <a:endParaRPr sz="1800" b="1">
              <a:latin typeface="Calibri"/>
              <a:ea typeface="Calibri"/>
              <a:cs typeface="Calibri"/>
              <a:sym typeface="Calibri"/>
            </a:endParaRPr>
          </a:p>
        </p:txBody>
      </p:sp>
      <p:sp>
        <p:nvSpPr>
          <p:cNvPr id="152" name="Google Shape;152;p20"/>
          <p:cNvSpPr/>
          <p:nvPr/>
        </p:nvSpPr>
        <p:spPr>
          <a:xfrm>
            <a:off x="8158050" y="4552925"/>
            <a:ext cx="3467400" cy="190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Initial analysis of the </a:t>
            </a:r>
            <a:r>
              <a:rPr lang="en-US" sz="1800" b="1">
                <a:solidFill>
                  <a:schemeClr val="dk1"/>
                </a:solidFill>
                <a:latin typeface="Calibri"/>
                <a:ea typeface="Calibri"/>
                <a:cs typeface="Calibri"/>
                <a:sym typeface="Calibri"/>
              </a:rPr>
              <a:t>most frequent</a:t>
            </a:r>
            <a:r>
              <a:rPr lang="en-US" sz="1800">
                <a:solidFill>
                  <a:schemeClr val="dk1"/>
                </a:solidFill>
                <a:latin typeface="Calibri"/>
                <a:ea typeface="Calibri"/>
                <a:cs typeface="Calibri"/>
                <a:sym typeface="Calibri"/>
              </a:rPr>
              <a:t> and </a:t>
            </a:r>
            <a:r>
              <a:rPr lang="en-US" sz="1800" b="1">
                <a:solidFill>
                  <a:schemeClr val="dk1"/>
                </a:solidFill>
                <a:latin typeface="Calibri"/>
                <a:ea typeface="Calibri"/>
                <a:cs typeface="Calibri"/>
                <a:sym typeface="Calibri"/>
              </a:rPr>
              <a:t>less frequent</a:t>
            </a:r>
            <a:r>
              <a:rPr lang="en-US" sz="1800">
                <a:solidFill>
                  <a:schemeClr val="dk1"/>
                </a:solidFill>
                <a:latin typeface="Calibri"/>
                <a:ea typeface="Calibri"/>
                <a:cs typeface="Calibri"/>
                <a:sym typeface="Calibri"/>
              </a:rPr>
              <a:t> words helped to visualize all the words that are subject to be removed and added to the stopwords</a:t>
            </a:r>
            <a:endParaRPr sz="1800"/>
          </a:p>
        </p:txBody>
      </p:sp>
      <p:pic>
        <p:nvPicPr>
          <p:cNvPr id="153" name="Google Shape;153;p20"/>
          <p:cNvPicPr preferRelativeResize="0"/>
          <p:nvPr/>
        </p:nvPicPr>
        <p:blipFill rotWithShape="1">
          <a:blip r:embed="rId5">
            <a:alphaModFix/>
          </a:blip>
          <a:srcRect/>
          <a:stretch/>
        </p:blipFill>
        <p:spPr>
          <a:xfrm>
            <a:off x="1431052" y="3632410"/>
            <a:ext cx="1381786" cy="2628488"/>
          </a:xfrm>
          <a:prstGeom prst="rect">
            <a:avLst/>
          </a:prstGeom>
          <a:noFill/>
          <a:ln>
            <a:noFill/>
          </a:ln>
        </p:spPr>
      </p:pic>
      <p:pic>
        <p:nvPicPr>
          <p:cNvPr id="154" name="Google Shape;154;p20"/>
          <p:cNvPicPr preferRelativeResize="0"/>
          <p:nvPr/>
        </p:nvPicPr>
        <p:blipFill rotWithShape="1">
          <a:blip r:embed="rId6">
            <a:alphaModFix/>
          </a:blip>
          <a:srcRect/>
          <a:stretch/>
        </p:blipFill>
        <p:spPr>
          <a:xfrm>
            <a:off x="4751558" y="3573673"/>
            <a:ext cx="1594369" cy="2687225"/>
          </a:xfrm>
          <a:prstGeom prst="rect">
            <a:avLst/>
          </a:prstGeom>
          <a:noFill/>
          <a:ln>
            <a:noFill/>
          </a:ln>
        </p:spPr>
      </p:pic>
      <p:sp>
        <p:nvSpPr>
          <p:cNvPr id="155" name="Google Shape;155;p20"/>
          <p:cNvSpPr txBox="1"/>
          <p:nvPr/>
        </p:nvSpPr>
        <p:spPr>
          <a:xfrm>
            <a:off x="1431049" y="3137585"/>
            <a:ext cx="2246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70C0"/>
                </a:solidFill>
                <a:latin typeface="Calibri"/>
                <a:ea typeface="Calibri"/>
                <a:cs typeface="Calibri"/>
                <a:sym typeface="Calibri"/>
              </a:rPr>
              <a:t>Most Frequent Words</a:t>
            </a:r>
            <a:endParaRPr/>
          </a:p>
        </p:txBody>
      </p:sp>
      <p:sp>
        <p:nvSpPr>
          <p:cNvPr id="156" name="Google Shape;156;p20"/>
          <p:cNvSpPr txBox="1"/>
          <p:nvPr/>
        </p:nvSpPr>
        <p:spPr>
          <a:xfrm>
            <a:off x="4578598" y="3137582"/>
            <a:ext cx="2246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70C0"/>
                </a:solidFill>
                <a:latin typeface="Calibri"/>
                <a:ea typeface="Calibri"/>
                <a:cs typeface="Calibri"/>
                <a:sym typeface="Calibri"/>
              </a:rPr>
              <a:t>Less Frequent Words</a:t>
            </a:r>
            <a:endParaRPr/>
          </a:p>
        </p:txBody>
      </p:sp>
      <p:sp>
        <p:nvSpPr>
          <p:cNvPr id="157" name="Google Shape;157;p20"/>
          <p:cNvSpPr txBox="1">
            <a:spLocks noGrp="1"/>
          </p:cNvSpPr>
          <p:nvPr>
            <p:ph type="title"/>
          </p:nvPr>
        </p:nvSpPr>
        <p:spPr>
          <a:xfrm>
            <a:off x="0" y="-15875"/>
            <a:ext cx="12192000" cy="1140900"/>
          </a:xfrm>
          <a:prstGeom prst="rect">
            <a:avLst/>
          </a:prstGeom>
          <a:solidFill>
            <a:schemeClr val="accent1"/>
          </a:solidFill>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FFFFFF"/>
                </a:solidFill>
              </a:rPr>
              <a:t>Data Analysis – Word Count</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p:nvPr/>
        </p:nvSpPr>
        <p:spPr>
          <a:xfrm>
            <a:off x="838200" y="70950"/>
            <a:ext cx="3673800" cy="875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accent1"/>
                </a:solidFill>
                <a:latin typeface="Calibri"/>
                <a:ea typeface="Calibri"/>
                <a:cs typeface="Calibri"/>
                <a:sym typeface="Calibri"/>
              </a:rPr>
              <a:t>Word Analysis </a:t>
            </a:r>
            <a:endParaRPr>
              <a:solidFill>
                <a:schemeClr val="accent1"/>
              </a:solidFill>
            </a:endParaRPr>
          </a:p>
        </p:txBody>
      </p:sp>
      <p:sp>
        <p:nvSpPr>
          <p:cNvPr id="163" name="Google Shape;163;p21"/>
          <p:cNvSpPr/>
          <p:nvPr/>
        </p:nvSpPr>
        <p:spPr>
          <a:xfrm>
            <a:off x="6686000" y="4002000"/>
            <a:ext cx="4882800" cy="495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After clean-up process, a snapshot using a word cloud provides  a visual of the </a:t>
            </a:r>
            <a:r>
              <a:rPr lang="en-US" sz="1200" b="1">
                <a:solidFill>
                  <a:schemeClr val="dk1"/>
                </a:solidFill>
                <a:latin typeface="Calibri"/>
                <a:ea typeface="Calibri"/>
                <a:cs typeface="Calibri"/>
                <a:sym typeface="Calibri"/>
              </a:rPr>
              <a:t>most frequent</a:t>
            </a:r>
            <a:r>
              <a:rPr lang="en-US" sz="1200">
                <a:solidFill>
                  <a:schemeClr val="dk1"/>
                </a:solidFill>
                <a:latin typeface="Calibri"/>
                <a:ea typeface="Calibri"/>
                <a:cs typeface="Calibri"/>
                <a:sym typeface="Calibri"/>
              </a:rPr>
              <a:t> words based on the word count</a:t>
            </a:r>
            <a:endParaRPr sz="1200"/>
          </a:p>
        </p:txBody>
      </p:sp>
      <p:pic>
        <p:nvPicPr>
          <p:cNvPr id="164" name="Google Shape;164;p21"/>
          <p:cNvPicPr preferRelativeResize="0">
            <a:picLocks noGrp="1"/>
          </p:cNvPicPr>
          <p:nvPr>
            <p:ph type="body" idx="4294967295"/>
          </p:nvPr>
        </p:nvPicPr>
        <p:blipFill rotWithShape="1">
          <a:blip r:embed="rId3">
            <a:alphaModFix/>
          </a:blip>
          <a:srcRect/>
          <a:stretch/>
        </p:blipFill>
        <p:spPr>
          <a:xfrm>
            <a:off x="6686000" y="1115025"/>
            <a:ext cx="4780200" cy="2527800"/>
          </a:xfrm>
          <a:prstGeom prst="rect">
            <a:avLst/>
          </a:prstGeom>
          <a:noFill/>
          <a:ln>
            <a:noFill/>
          </a:ln>
        </p:spPr>
      </p:pic>
      <p:sp>
        <p:nvSpPr>
          <p:cNvPr id="165" name="Google Shape;165;p21"/>
          <p:cNvSpPr/>
          <p:nvPr/>
        </p:nvSpPr>
        <p:spPr>
          <a:xfrm>
            <a:off x="805525" y="2563425"/>
            <a:ext cx="1390800" cy="13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Calibri"/>
                <a:ea typeface="Calibri"/>
                <a:cs typeface="Calibri"/>
                <a:sym typeface="Calibri"/>
              </a:rPr>
              <a:t>Handling multiple occurrences / representations of the same word</a:t>
            </a:r>
            <a:endParaRPr sz="1000"/>
          </a:p>
          <a:p>
            <a:pPr marL="0" marR="0" lvl="0" indent="0" algn="l" rtl="0">
              <a:spcBef>
                <a:spcPts val="0"/>
              </a:spcBef>
              <a:spcAft>
                <a:spcPts val="0"/>
              </a:spcAft>
              <a:buNone/>
            </a:pPr>
            <a:r>
              <a:rPr lang="en-US" sz="1000" b="1">
                <a:solidFill>
                  <a:schemeClr val="dk1"/>
                </a:solidFill>
                <a:latin typeface="Calibri"/>
                <a:ea typeface="Calibri"/>
                <a:cs typeface="Calibri"/>
                <a:sym typeface="Calibri"/>
              </a:rPr>
              <a:t>-</a:t>
            </a:r>
            <a:r>
              <a:rPr lang="en-US" sz="1000" b="1" i="0" u="none" strike="noStrike" cap="none">
                <a:solidFill>
                  <a:schemeClr val="dk1"/>
                </a:solidFill>
                <a:latin typeface="Calibri"/>
                <a:ea typeface="Calibri"/>
                <a:cs typeface="Calibri"/>
                <a:sym typeface="Calibri"/>
              </a:rPr>
              <a:t>Stemming</a:t>
            </a:r>
            <a:r>
              <a:rPr lang="en-US" sz="1000" b="1">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 </a:t>
            </a:r>
            <a:r>
              <a:rPr lang="en-US" sz="1000" b="0" i="0" u="none" strike="noStrike" cap="none">
                <a:solidFill>
                  <a:schemeClr val="dk1"/>
                </a:solidFill>
                <a:latin typeface="Calibri"/>
                <a:ea typeface="Calibri"/>
                <a:cs typeface="Calibri"/>
                <a:sym typeface="Calibri"/>
              </a:rPr>
              <a:t>Normalizes text by removing suffixes</a:t>
            </a:r>
            <a:endParaRPr sz="1000"/>
          </a:p>
          <a:p>
            <a:pPr marL="0" marR="0" lvl="0" indent="0" algn="l" rtl="0">
              <a:spcBef>
                <a:spcPts val="0"/>
              </a:spcBef>
              <a:spcAft>
                <a:spcPts val="0"/>
              </a:spcAft>
              <a:buNone/>
            </a:pPr>
            <a:r>
              <a:rPr lang="en-US" sz="1000" b="1">
                <a:solidFill>
                  <a:schemeClr val="dk1"/>
                </a:solidFill>
                <a:latin typeface="Calibri"/>
                <a:ea typeface="Calibri"/>
                <a:cs typeface="Calibri"/>
                <a:sym typeface="Calibri"/>
              </a:rPr>
              <a:t>-</a:t>
            </a:r>
            <a:r>
              <a:rPr lang="en-US" sz="1000" b="1" i="0" u="none" strike="noStrike" cap="none">
                <a:solidFill>
                  <a:schemeClr val="dk1"/>
                </a:solidFill>
                <a:latin typeface="Calibri"/>
                <a:ea typeface="Calibri"/>
                <a:cs typeface="Calibri"/>
                <a:sym typeface="Calibri"/>
              </a:rPr>
              <a:t>Lemmatization</a:t>
            </a:r>
            <a:r>
              <a:rPr lang="en-US" sz="1000" b="1">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a:t>
            </a:r>
            <a:r>
              <a:rPr lang="en-US" sz="1000" b="0" i="0" u="none" strike="noStrike" cap="none">
                <a:solidFill>
                  <a:schemeClr val="dk1"/>
                </a:solidFill>
                <a:latin typeface="Calibri"/>
                <a:ea typeface="Calibri"/>
                <a:cs typeface="Calibri"/>
                <a:sym typeface="Calibri"/>
              </a:rPr>
              <a:t>Technique that works based on the root of the word</a:t>
            </a:r>
            <a:endParaRPr sz="1000"/>
          </a:p>
        </p:txBody>
      </p:sp>
      <p:sp>
        <p:nvSpPr>
          <p:cNvPr id="166" name="Google Shape;166;p21"/>
          <p:cNvSpPr/>
          <p:nvPr/>
        </p:nvSpPr>
        <p:spPr>
          <a:xfrm>
            <a:off x="933025" y="2041350"/>
            <a:ext cx="1040400" cy="5097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a:t>Normalization</a:t>
            </a:r>
            <a:endParaRPr sz="1000"/>
          </a:p>
        </p:txBody>
      </p:sp>
      <p:sp>
        <p:nvSpPr>
          <p:cNvPr id="167" name="Google Shape;167;p21"/>
          <p:cNvSpPr/>
          <p:nvPr/>
        </p:nvSpPr>
        <p:spPr>
          <a:xfrm>
            <a:off x="933025" y="4425575"/>
            <a:ext cx="1040400" cy="5097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t>Noise Removal</a:t>
            </a:r>
            <a:endParaRPr sz="1000"/>
          </a:p>
        </p:txBody>
      </p:sp>
      <p:sp>
        <p:nvSpPr>
          <p:cNvPr id="168" name="Google Shape;168;p21"/>
          <p:cNvSpPr/>
          <p:nvPr/>
        </p:nvSpPr>
        <p:spPr>
          <a:xfrm>
            <a:off x="805525" y="4956507"/>
            <a:ext cx="1167900" cy="11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Calibri"/>
                <a:ea typeface="Calibri"/>
                <a:cs typeface="Calibri"/>
                <a:sym typeface="Calibri"/>
              </a:rPr>
              <a:t>- </a:t>
            </a:r>
            <a:r>
              <a:rPr lang="en-US" sz="1000" b="0" i="0" u="none" strike="noStrike" cap="none">
                <a:solidFill>
                  <a:schemeClr val="dk1"/>
                </a:solidFill>
                <a:latin typeface="Calibri"/>
                <a:ea typeface="Calibri"/>
                <a:cs typeface="Calibri"/>
                <a:sym typeface="Calibri"/>
              </a:rPr>
              <a:t>Removing redundant text components</a:t>
            </a:r>
            <a:endParaRPr sz="1000"/>
          </a:p>
          <a:p>
            <a:pPr marL="0" marR="0" lvl="0" indent="0" algn="l" rtl="0">
              <a:spcBef>
                <a:spcPts val="0"/>
              </a:spcBef>
              <a:spcAft>
                <a:spcPts val="0"/>
              </a:spcAft>
              <a:buNone/>
            </a:pPr>
            <a:r>
              <a:rPr lang="en-US" sz="1000">
                <a:solidFill>
                  <a:schemeClr val="dk1"/>
                </a:solidFill>
                <a:latin typeface="Calibri"/>
                <a:ea typeface="Calibri"/>
                <a:cs typeface="Calibri"/>
                <a:sym typeface="Calibri"/>
              </a:rPr>
              <a:t>-</a:t>
            </a:r>
            <a:r>
              <a:rPr lang="en-US" sz="1000" b="0" i="0" u="none" strike="noStrike" cap="none">
                <a:solidFill>
                  <a:schemeClr val="dk1"/>
                </a:solidFill>
                <a:latin typeface="Calibri"/>
                <a:ea typeface="Calibri"/>
                <a:cs typeface="Calibri"/>
                <a:sym typeface="Calibri"/>
              </a:rPr>
              <a:t>Punctuation, tags, stop-words</a:t>
            </a:r>
            <a:endParaRPr sz="1000"/>
          </a:p>
        </p:txBody>
      </p:sp>
      <p:sp>
        <p:nvSpPr>
          <p:cNvPr id="169" name="Google Shape;169;p21"/>
          <p:cNvSpPr/>
          <p:nvPr/>
        </p:nvSpPr>
        <p:spPr>
          <a:xfrm>
            <a:off x="812125" y="1343625"/>
            <a:ext cx="1282200" cy="418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accent1"/>
                </a:solidFill>
                <a:latin typeface="Calibri"/>
                <a:ea typeface="Calibri"/>
                <a:cs typeface="Calibri"/>
                <a:sym typeface="Calibri"/>
              </a:rPr>
              <a:t>Clean-Up Process</a:t>
            </a:r>
            <a:endParaRPr b="1">
              <a:solidFill>
                <a:schemeClr val="accent1"/>
              </a:solidFill>
            </a:endParaRPr>
          </a:p>
        </p:txBody>
      </p:sp>
      <p:sp>
        <p:nvSpPr>
          <p:cNvPr id="170" name="Google Shape;170;p21"/>
          <p:cNvSpPr/>
          <p:nvPr/>
        </p:nvSpPr>
        <p:spPr>
          <a:xfrm>
            <a:off x="628220" y="2041350"/>
            <a:ext cx="355200" cy="418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1</a:t>
            </a:r>
            <a:endParaRPr b="1"/>
          </a:p>
        </p:txBody>
      </p:sp>
      <p:sp>
        <p:nvSpPr>
          <p:cNvPr id="171" name="Google Shape;171;p21"/>
          <p:cNvSpPr/>
          <p:nvPr/>
        </p:nvSpPr>
        <p:spPr>
          <a:xfrm>
            <a:off x="628220" y="4471175"/>
            <a:ext cx="355200" cy="418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2</a:t>
            </a:r>
            <a:endParaRPr b="1"/>
          </a:p>
        </p:txBody>
      </p:sp>
      <p:sp>
        <p:nvSpPr>
          <p:cNvPr id="172" name="Google Shape;172;p21"/>
          <p:cNvSpPr/>
          <p:nvPr/>
        </p:nvSpPr>
        <p:spPr>
          <a:xfrm>
            <a:off x="6623500" y="548800"/>
            <a:ext cx="4882800" cy="555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A great </a:t>
            </a:r>
            <a:r>
              <a:rPr lang="en-US" sz="1200" b="1">
                <a:solidFill>
                  <a:schemeClr val="dk1"/>
                </a:solidFill>
                <a:latin typeface="Calibri"/>
                <a:ea typeface="Calibri"/>
                <a:cs typeface="Calibri"/>
                <a:sym typeface="Calibri"/>
              </a:rPr>
              <a:t>majority</a:t>
            </a:r>
            <a:r>
              <a:rPr lang="en-US" sz="1200">
                <a:solidFill>
                  <a:schemeClr val="dk1"/>
                </a:solidFill>
                <a:latin typeface="Calibri"/>
                <a:ea typeface="Calibri"/>
                <a:cs typeface="Calibri"/>
                <a:sym typeface="Calibri"/>
              </a:rPr>
              <a:t> of the reviews tend to be </a:t>
            </a:r>
            <a:r>
              <a:rPr lang="en-US" sz="1200" b="1">
                <a:solidFill>
                  <a:schemeClr val="dk1"/>
                </a:solidFill>
                <a:latin typeface="Calibri"/>
                <a:ea typeface="Calibri"/>
                <a:cs typeface="Calibri"/>
                <a:sym typeface="Calibri"/>
              </a:rPr>
              <a:t>positive comments</a:t>
            </a:r>
            <a:r>
              <a:rPr lang="en-US" sz="1200">
                <a:solidFill>
                  <a:schemeClr val="dk1"/>
                </a:solidFill>
                <a:latin typeface="Calibri"/>
                <a:ea typeface="Calibri"/>
                <a:cs typeface="Calibri"/>
                <a:sym typeface="Calibri"/>
              </a:rPr>
              <a:t>, which is can be confirmed with the high ratings found in the brand review</a:t>
            </a:r>
            <a:endParaRPr sz="1200"/>
          </a:p>
        </p:txBody>
      </p:sp>
      <p:pic>
        <p:nvPicPr>
          <p:cNvPr id="173" name="Google Shape;173;p21"/>
          <p:cNvPicPr preferRelativeResize="0"/>
          <p:nvPr/>
        </p:nvPicPr>
        <p:blipFill>
          <a:blip r:embed="rId4">
            <a:alphaModFix/>
          </a:blip>
          <a:stretch>
            <a:fillRect/>
          </a:stretch>
        </p:blipFill>
        <p:spPr>
          <a:xfrm>
            <a:off x="6686000" y="4497000"/>
            <a:ext cx="4780200" cy="2343550"/>
          </a:xfrm>
          <a:prstGeom prst="rect">
            <a:avLst/>
          </a:prstGeom>
          <a:noFill/>
          <a:ln>
            <a:noFill/>
          </a:ln>
        </p:spPr>
      </p:pic>
      <p:sp>
        <p:nvSpPr>
          <p:cNvPr id="174" name="Google Shape;174;p21"/>
          <p:cNvSpPr/>
          <p:nvPr/>
        </p:nvSpPr>
        <p:spPr>
          <a:xfrm>
            <a:off x="3278475" y="1256200"/>
            <a:ext cx="2632800" cy="418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accent1"/>
                </a:solidFill>
                <a:latin typeface="Calibri"/>
                <a:ea typeface="Calibri"/>
                <a:cs typeface="Calibri"/>
                <a:sym typeface="Calibri"/>
              </a:rPr>
              <a:t>Sentiment Polarity</a:t>
            </a:r>
            <a:endParaRPr b="1">
              <a:solidFill>
                <a:schemeClr val="accent1"/>
              </a:solidFill>
            </a:endParaRPr>
          </a:p>
        </p:txBody>
      </p:sp>
      <p:sp>
        <p:nvSpPr>
          <p:cNvPr id="175" name="Google Shape;175;p21"/>
          <p:cNvSpPr txBox="1"/>
          <p:nvPr/>
        </p:nvSpPr>
        <p:spPr>
          <a:xfrm>
            <a:off x="3094875" y="3823325"/>
            <a:ext cx="3000000" cy="1802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chemeClr val="dk1"/>
                </a:solidFill>
                <a:highlight>
                  <a:srgbClr val="FFFFFF"/>
                </a:highlight>
              </a:rPr>
              <a:t>5 reviews with the </a:t>
            </a:r>
            <a:r>
              <a:rPr lang="en-US" sz="1000" b="1">
                <a:solidFill>
                  <a:schemeClr val="dk1"/>
                </a:solidFill>
                <a:highlight>
                  <a:srgbClr val="FFFFFF"/>
                </a:highlight>
              </a:rPr>
              <a:t>most negative</a:t>
            </a:r>
            <a:r>
              <a:rPr lang="en-US" sz="1000">
                <a:solidFill>
                  <a:schemeClr val="dk1"/>
                </a:solidFill>
                <a:highlight>
                  <a:srgbClr val="FFFFFF"/>
                </a:highlight>
              </a:rPr>
              <a:t> polarity: </a:t>
            </a:r>
            <a:endParaRPr sz="1000">
              <a:solidFill>
                <a:schemeClr val="dk1"/>
              </a:solidFill>
              <a:highlight>
                <a:srgbClr val="FFFFFF"/>
              </a:highlight>
            </a:endParaRPr>
          </a:p>
          <a:p>
            <a:pPr marL="0" lvl="0" indent="0" algn="l" rtl="0">
              <a:spcBef>
                <a:spcPts val="0"/>
              </a:spcBef>
              <a:spcAft>
                <a:spcPts val="0"/>
              </a:spcAft>
              <a:buNone/>
            </a:pPr>
            <a:endParaRPr sz="1000">
              <a:solidFill>
                <a:schemeClr val="dk1"/>
              </a:solidFill>
              <a:highlight>
                <a:srgbClr val="FFFFFF"/>
              </a:highlight>
            </a:endParaRPr>
          </a:p>
          <a:p>
            <a:pPr marL="0" lvl="0" indent="0" algn="l" rtl="0">
              <a:lnSpc>
                <a:spcPct val="115000"/>
              </a:lnSpc>
              <a:spcBef>
                <a:spcPts val="0"/>
              </a:spcBef>
              <a:spcAft>
                <a:spcPts val="0"/>
              </a:spcAft>
              <a:buNone/>
            </a:pPr>
            <a:r>
              <a:rPr lang="en-US" sz="1000">
                <a:solidFill>
                  <a:schemeClr val="dk1"/>
                </a:solidFill>
                <a:highlight>
                  <a:srgbClr val="FFFFFF"/>
                </a:highlight>
              </a:rPr>
              <a:t>I gave this place a one so I could write this message.  The </a:t>
            </a:r>
            <a:r>
              <a:rPr lang="en-US" sz="1000" b="1">
                <a:solidFill>
                  <a:schemeClr val="dk1"/>
                </a:solidFill>
                <a:highlight>
                  <a:srgbClr val="FFFFFF"/>
                </a:highlight>
              </a:rPr>
              <a:t>room </a:t>
            </a:r>
            <a:r>
              <a:rPr lang="en-US" sz="1000">
                <a:solidFill>
                  <a:schemeClr val="dk1"/>
                </a:solidFill>
                <a:highlight>
                  <a:srgbClr val="FFFFFF"/>
                </a:highlight>
              </a:rPr>
              <a:t>was dark and you had to lift up on the door to get it to shut.   There is no </a:t>
            </a:r>
            <a:r>
              <a:rPr lang="en-US" sz="1000" b="1">
                <a:solidFill>
                  <a:schemeClr val="dk1"/>
                </a:solidFill>
                <a:highlight>
                  <a:srgbClr val="FFFFFF"/>
                </a:highlight>
              </a:rPr>
              <a:t>elevator</a:t>
            </a:r>
            <a:r>
              <a:rPr lang="en-US" sz="1000">
                <a:solidFill>
                  <a:schemeClr val="dk1"/>
                </a:solidFill>
                <a:highlight>
                  <a:srgbClr val="FFFFFF"/>
                </a:highlight>
              </a:rPr>
              <a:t>.  The </a:t>
            </a:r>
            <a:r>
              <a:rPr lang="en-US" sz="1000" b="1">
                <a:solidFill>
                  <a:schemeClr val="dk1"/>
                </a:solidFill>
                <a:highlight>
                  <a:srgbClr val="FFFFFF"/>
                </a:highlight>
              </a:rPr>
              <a:t>bathtub </a:t>
            </a:r>
            <a:r>
              <a:rPr lang="en-US" sz="1000">
                <a:solidFill>
                  <a:schemeClr val="dk1"/>
                </a:solidFill>
                <a:highlight>
                  <a:srgbClr val="FFFFFF"/>
                </a:highlight>
              </a:rPr>
              <a:t>was nasty with 0 supplies.  We had to call the front desk 2 separate times to have them come to our floor and ask the screaming woman to settle down. </a:t>
            </a:r>
            <a:endParaRPr sz="1000">
              <a:solidFill>
                <a:schemeClr val="dk1"/>
              </a:solidFill>
              <a:highlight>
                <a:srgbClr val="FFFFFF"/>
              </a:highlight>
            </a:endParaRPr>
          </a:p>
        </p:txBody>
      </p:sp>
      <p:sp>
        <p:nvSpPr>
          <p:cNvPr id="176" name="Google Shape;176;p21"/>
          <p:cNvSpPr txBox="1"/>
          <p:nvPr/>
        </p:nvSpPr>
        <p:spPr>
          <a:xfrm>
            <a:off x="3094875" y="1687975"/>
            <a:ext cx="3000000" cy="1802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chemeClr val="dk1"/>
                </a:solidFill>
                <a:highlight>
                  <a:srgbClr val="FFFFFF"/>
                </a:highlight>
              </a:rPr>
              <a:t>5 random reviews with the </a:t>
            </a:r>
            <a:r>
              <a:rPr lang="en-US" sz="1000" b="1">
                <a:solidFill>
                  <a:schemeClr val="dk1"/>
                </a:solidFill>
                <a:highlight>
                  <a:srgbClr val="FFFFFF"/>
                </a:highlight>
              </a:rPr>
              <a:t>highest positive</a:t>
            </a:r>
            <a:r>
              <a:rPr lang="en-US" sz="1000">
                <a:solidFill>
                  <a:schemeClr val="dk1"/>
                </a:solidFill>
                <a:highlight>
                  <a:srgbClr val="FFFFFF"/>
                </a:highlight>
              </a:rPr>
              <a:t> sentiment polarity: </a:t>
            </a:r>
            <a:endParaRPr sz="1000">
              <a:solidFill>
                <a:schemeClr val="dk1"/>
              </a:solidFill>
              <a:highlight>
                <a:srgbClr val="FFFFFF"/>
              </a:highlight>
            </a:endParaRPr>
          </a:p>
          <a:p>
            <a:pPr marL="0" lvl="0" indent="0" algn="l" rtl="0">
              <a:spcBef>
                <a:spcPts val="0"/>
              </a:spcBef>
              <a:spcAft>
                <a:spcPts val="0"/>
              </a:spcAft>
              <a:buNone/>
            </a:pPr>
            <a:endParaRPr sz="1000">
              <a:solidFill>
                <a:schemeClr val="dk1"/>
              </a:solidFill>
              <a:highlight>
                <a:srgbClr val="FFFFFF"/>
              </a:highlight>
            </a:endParaRPr>
          </a:p>
          <a:p>
            <a:pPr marL="0" lvl="0" indent="0" algn="l" rtl="0">
              <a:spcBef>
                <a:spcPts val="0"/>
              </a:spcBef>
              <a:spcAft>
                <a:spcPts val="0"/>
              </a:spcAft>
              <a:buNone/>
            </a:pPr>
            <a:r>
              <a:rPr lang="en-US" sz="1000">
                <a:solidFill>
                  <a:schemeClr val="dk1"/>
                </a:solidFill>
                <a:highlight>
                  <a:srgbClr val="FFFFFF"/>
                </a:highlight>
              </a:rPr>
              <a:t>Besides this being a gorgeous hotel, they were one of the </a:t>
            </a:r>
            <a:r>
              <a:rPr lang="en-US" sz="1000" b="1">
                <a:solidFill>
                  <a:schemeClr val="dk1"/>
                </a:solidFill>
                <a:highlight>
                  <a:srgbClr val="FFFFFF"/>
                </a:highlight>
              </a:rPr>
              <a:t>friendliest staffs</a:t>
            </a:r>
            <a:r>
              <a:rPr lang="en-US" sz="1000">
                <a:solidFill>
                  <a:schemeClr val="dk1"/>
                </a:solidFill>
                <a:highlight>
                  <a:srgbClr val="FFFFFF"/>
                </a:highlight>
              </a:rPr>
              <a:t> I have ever met. The </a:t>
            </a:r>
            <a:r>
              <a:rPr lang="en-US" sz="1000" b="1">
                <a:solidFill>
                  <a:schemeClr val="dk1"/>
                </a:solidFill>
                <a:highlight>
                  <a:srgbClr val="FFFFFF"/>
                </a:highlight>
              </a:rPr>
              <a:t>food </a:t>
            </a:r>
            <a:r>
              <a:rPr lang="en-US" sz="1000">
                <a:solidFill>
                  <a:schemeClr val="dk1"/>
                </a:solidFill>
                <a:highlight>
                  <a:srgbClr val="FFFFFF"/>
                </a:highlight>
              </a:rPr>
              <a:t>was also very tasty, the </a:t>
            </a:r>
            <a:r>
              <a:rPr lang="en-US" sz="1000" b="1">
                <a:solidFill>
                  <a:schemeClr val="dk1"/>
                </a:solidFill>
                <a:highlight>
                  <a:srgbClr val="FFFFFF"/>
                </a:highlight>
              </a:rPr>
              <a:t>bed </a:t>
            </a:r>
            <a:r>
              <a:rPr lang="en-US" sz="1000">
                <a:solidFill>
                  <a:schemeClr val="dk1"/>
                </a:solidFill>
                <a:highlight>
                  <a:srgbClr val="FFFFFF"/>
                </a:highlight>
              </a:rPr>
              <a:t>extremely comfortable and </a:t>
            </a:r>
            <a:r>
              <a:rPr lang="en-US" sz="1000" b="1">
                <a:solidFill>
                  <a:schemeClr val="dk1"/>
                </a:solidFill>
                <a:highlight>
                  <a:srgbClr val="FFFFFF"/>
                </a:highlight>
              </a:rPr>
              <a:t>location </a:t>
            </a:r>
            <a:r>
              <a:rPr lang="en-US" sz="1000">
                <a:solidFill>
                  <a:schemeClr val="dk1"/>
                </a:solidFill>
                <a:highlight>
                  <a:srgbClr val="FFFFFF"/>
                </a:highlight>
              </a:rPr>
              <a:t>amazing. Cannot wait to go back again and hopefully soon!</a:t>
            </a:r>
            <a:endParaRPr sz="1000">
              <a:solidFill>
                <a:schemeClr val="dk1"/>
              </a:solidFill>
              <a:highlight>
                <a:srgbClr val="FFFFFF"/>
              </a:highlight>
            </a:endParaRPr>
          </a:p>
          <a:p>
            <a:pPr marL="0" lvl="0" indent="0" algn="l" rtl="0">
              <a:lnSpc>
                <a:spcPct val="115000"/>
              </a:lnSpc>
              <a:spcBef>
                <a:spcPts val="0"/>
              </a:spcBef>
              <a:spcAft>
                <a:spcPts val="0"/>
              </a:spcAft>
              <a:buNone/>
            </a:pPr>
            <a:r>
              <a:rPr lang="en-US" sz="1000">
                <a:solidFill>
                  <a:schemeClr val="dk1"/>
                </a:solidFill>
                <a:highlight>
                  <a:srgbClr val="FFFFFF"/>
                </a:highlight>
              </a:rPr>
              <a:t>Very nice hotel with a </a:t>
            </a:r>
            <a:r>
              <a:rPr lang="en-US" sz="1000" b="1">
                <a:solidFill>
                  <a:schemeClr val="dk1"/>
                </a:solidFill>
                <a:highlight>
                  <a:srgbClr val="FFFFFF"/>
                </a:highlight>
              </a:rPr>
              <a:t>friendly staff</a:t>
            </a:r>
            <a:r>
              <a:rPr lang="en-US" sz="1000">
                <a:solidFill>
                  <a:schemeClr val="dk1"/>
                </a:solidFill>
                <a:highlight>
                  <a:srgbClr val="FFFFFF"/>
                </a:highlight>
              </a:rPr>
              <a:t>.</a:t>
            </a:r>
            <a:endParaRPr sz="1000">
              <a:solidFill>
                <a:schemeClr val="dk1"/>
              </a:solidFill>
              <a:highlight>
                <a:srgbClr val="FFFFFF"/>
              </a:highlight>
            </a:endParaRPr>
          </a:p>
        </p:txBody>
      </p:sp>
      <p:sp>
        <p:nvSpPr>
          <p:cNvPr id="177" name="Google Shape;177;p21"/>
          <p:cNvSpPr/>
          <p:nvPr/>
        </p:nvSpPr>
        <p:spPr>
          <a:xfrm>
            <a:off x="6623500" y="261150"/>
            <a:ext cx="3319200" cy="418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accent1"/>
                </a:solidFill>
                <a:latin typeface="Calibri"/>
                <a:ea typeface="Calibri"/>
                <a:cs typeface="Calibri"/>
                <a:sym typeface="Calibri"/>
              </a:rPr>
              <a:t>Sentiment Polarity Histogram</a:t>
            </a:r>
            <a:endParaRPr b="1">
              <a:solidFill>
                <a:schemeClr val="accent1"/>
              </a:solidFill>
            </a:endParaRPr>
          </a:p>
        </p:txBody>
      </p:sp>
      <p:sp>
        <p:nvSpPr>
          <p:cNvPr id="178" name="Google Shape;178;p21"/>
          <p:cNvSpPr/>
          <p:nvPr/>
        </p:nvSpPr>
        <p:spPr>
          <a:xfrm>
            <a:off x="6686000" y="3719825"/>
            <a:ext cx="3319200" cy="418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accent1"/>
                </a:solidFill>
                <a:latin typeface="Calibri"/>
                <a:ea typeface="Calibri"/>
                <a:cs typeface="Calibri"/>
                <a:sym typeface="Calibri"/>
              </a:rPr>
              <a:t>Word Cloud</a:t>
            </a:r>
            <a:endParaRPr b="1">
              <a:solidFill>
                <a:schemeClr val="accent1"/>
              </a:solidFill>
            </a:endParaRPr>
          </a:p>
        </p:txBody>
      </p:sp>
      <p:sp>
        <p:nvSpPr>
          <p:cNvPr id="179" name="Google Shape;179;p21"/>
          <p:cNvSpPr txBox="1"/>
          <p:nvPr/>
        </p:nvSpPr>
        <p:spPr>
          <a:xfrm>
            <a:off x="10415000" y="1704450"/>
            <a:ext cx="1167900" cy="1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1=Positive</a:t>
            </a:r>
            <a:endParaRPr>
              <a:latin typeface="Calibri"/>
              <a:ea typeface="Calibri"/>
              <a:cs typeface="Calibri"/>
              <a:sym typeface="Calibri"/>
            </a:endParaRPr>
          </a:p>
        </p:txBody>
      </p:sp>
      <p:sp>
        <p:nvSpPr>
          <p:cNvPr id="180" name="Google Shape;180;p21"/>
          <p:cNvSpPr txBox="1"/>
          <p:nvPr/>
        </p:nvSpPr>
        <p:spPr>
          <a:xfrm>
            <a:off x="7214600" y="1704450"/>
            <a:ext cx="1167900" cy="1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-1=Negative</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1202</Words>
  <Application>Microsoft Macintosh PowerPoint</Application>
  <PresentationFormat>Widescreen</PresentationFormat>
  <Paragraphs>226</Paragraphs>
  <Slides>46</Slides>
  <Notes>46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Office Theme</vt:lpstr>
      <vt:lpstr>PowerPoint Presentation</vt:lpstr>
      <vt:lpstr>Agenda</vt:lpstr>
      <vt:lpstr>Motivation &amp; Summary Slide</vt:lpstr>
      <vt:lpstr>Questions &amp; Data</vt:lpstr>
      <vt:lpstr>Data Clean-Up and Exploration</vt:lpstr>
      <vt:lpstr>Data Clean-Up and Exploration</vt:lpstr>
      <vt:lpstr>Data Analysis - Brands</vt:lpstr>
      <vt:lpstr>Data Analysis – Word Count</vt:lpstr>
      <vt:lpstr>PowerPoint Presentation</vt:lpstr>
      <vt:lpstr>Data Analysis - Top Uni-grams, Bi-grams &amp; Tri-grams</vt:lpstr>
      <vt:lpstr> Data Analysis – Analysis TF-IDF </vt:lpstr>
      <vt:lpstr> Discussion </vt:lpstr>
      <vt:lpstr>Post Mortem</vt:lpstr>
      <vt:lpstr>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lpstr> 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Gaston Alvarado</cp:lastModifiedBy>
  <cp:revision>1</cp:revision>
  <dcterms:modified xsi:type="dcterms:W3CDTF">2019-04-21T22:19:19Z</dcterms:modified>
</cp:coreProperties>
</file>