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80" r:id="rId4"/>
    <p:sldId id="262" r:id="rId5"/>
    <p:sldId id="281" r:id="rId6"/>
    <p:sldId id="282" r:id="rId7"/>
    <p:sldId id="268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77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F56BE9B6-116C-DBD1-2259-693A3C8F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16197A3F-594E-09FA-F13D-C52F0F8DD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BC4E9A2C-D68E-428E-1F81-38A29F3F0B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8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C0C5F955-66AB-22F3-AEB3-3AB1287A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BC69E9EE-9226-B679-1757-EC6AA2279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5EC6A089-D744-8080-B4F4-8AA4AEA1A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7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3DEBA310-F2F3-031C-407A-1F915031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3D92FFF3-BDBC-3831-2ADE-E3E142350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A731967E-F8A1-68CC-DD50-04D0BDB39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19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D3EDCE69-C3D3-21D6-87C4-0A649D49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AA73A5B6-8F5D-C995-52A1-837C524F93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46713C1F-6A78-FEB2-2E2B-A3D0D5DEA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08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E691F90B-CF2E-0898-C787-4F4B3A5E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7F662B49-4B95-EC6B-4973-CDD0B4DFE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>
            <a:extLst>
              <a:ext uri="{FF2B5EF4-FFF2-40B4-BE49-F238E27FC236}">
                <a16:creationId xmlns:a16="http://schemas.microsoft.com/office/drawing/2014/main" id="{E3AFD79F-67FE-7F73-BB16-A4606731F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8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968637BD-B1AD-D160-7475-A41E35B3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4F6467F2-37C1-CF4C-DEFA-950B0F5E5D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AB951B50-FA8F-3EFF-AF3B-9615BC68C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0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320737EB-542E-1173-19EF-EAC6DD53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E81A4C1D-4CFD-A894-C9AF-C99A41A91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3850FD8C-8096-85AD-7519-1940C311A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0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DD691A26-3960-BAFA-B53C-D4FC71B4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22C70529-D7CF-A69A-9AB1-2AB558361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BF7E6E92-5952-85C7-6E19-70B7F8B7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02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1C377FA3-F811-0853-F94E-4355C708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43B49D5B-6E5F-08A1-8D43-13D0095AB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1173FC27-BEBD-899F-DFAA-93F6700FA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2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719071A-4789-7555-9441-2EC9B7EA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44566CD0-2681-DEE5-2A48-35052073E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>
            <a:extLst>
              <a:ext uri="{FF2B5EF4-FFF2-40B4-BE49-F238E27FC236}">
                <a16:creationId xmlns:a16="http://schemas.microsoft.com/office/drawing/2014/main" id="{A975BECE-1B3A-EB8A-00D9-D3BA0ECA9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8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6FE6892B-E9D7-502E-F35D-2E57408B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D0EF443D-8A28-E2C3-2A5B-C28A5CFA7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70A89DF2-E3FE-D193-D61B-42BE0DF8B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4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4F290CCC-46D8-031B-BED7-0CA7653F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>
            <a:extLst>
              <a:ext uri="{FF2B5EF4-FFF2-40B4-BE49-F238E27FC236}">
                <a16:creationId xmlns:a16="http://schemas.microsoft.com/office/drawing/2014/main" id="{514EE200-5A99-DA3F-4C24-1CDE159B1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>
            <a:extLst>
              <a:ext uri="{FF2B5EF4-FFF2-40B4-BE49-F238E27FC236}">
                <a16:creationId xmlns:a16="http://schemas.microsoft.com/office/drawing/2014/main" id="{AD8A4971-9D87-048B-480E-B26AA1F37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4708026"/>
            <a:ext cx="9144000" cy="396600"/>
            <a:chOff x="0" y="4708026"/>
            <a:chExt cx="9144000" cy="396600"/>
          </a:xfrm>
        </p:grpSpPr>
        <p:pic>
          <p:nvPicPr>
            <p:cNvPr id="9" name="Google Shape;9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0" y="4708026"/>
              <a:ext cx="91440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38587" y="4757312"/>
              <a:ext cx="375233" cy="298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14400" y="4753164"/>
              <a:ext cx="902850" cy="306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0" y="4757313"/>
              <a:ext cx="902840" cy="29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981200" y="4725351"/>
              <a:ext cx="5191900" cy="36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7">
              <a:alphaModFix/>
            </a:blip>
            <a:srcRect b="26269"/>
            <a:stretch/>
          </p:blipFill>
          <p:spPr>
            <a:xfrm>
              <a:off x="8556772" y="4709500"/>
              <a:ext cx="245051" cy="393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8">
              <a:alphaModFix/>
            </a:blip>
            <a:srcRect t="5578" r="73016" b="14151"/>
            <a:stretch/>
          </p:blipFill>
          <p:spPr>
            <a:xfrm>
              <a:off x="8844775" y="4710728"/>
              <a:ext cx="267950" cy="3911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raf.edu.ar/images/INVESTIGACION/OBSERVATORIO_VideoJuegos/PDFinformes/informe_observatorio_5aos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raf.edu.ar/images/INVESTIGACION/OBSERVATORIO_VideoJuegos/PDFinformes/informe_observatorio_5ao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raf.edu.ar/images/INVESTIGACION/OBSERVATORIO_VideoJuegos/PDFinformes/informe_observatorio_5aos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raf.edu.ar/images/INVESTIGACION/OBSERVATORIO_VideoJuegos/PDFinformes/informe_observatorio_5ao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raf.edu.ar/images/INVESTIGACION/OBSERVATORIO_VideoJuegos/PDFinformes/informe_observatorio_5ao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raf.edu.ar/images/INVESTIGACION/OBSERVATORIO_VideoJuegos/PDFinformes/informe_observatorio_5ao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0" y="4456225"/>
            <a:ext cx="9143999" cy="706349"/>
            <a:chOff x="0" y="4303825"/>
            <a:chExt cx="9143999" cy="706349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/>
            </a:blip>
            <a:srcRect t="89304" b="1697"/>
            <a:stretch/>
          </p:blipFill>
          <p:spPr>
            <a:xfrm>
              <a:off x="685800" y="4303825"/>
              <a:ext cx="7850500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74195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4161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3810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3"/>
          <p:cNvSpPr txBox="1"/>
          <p:nvPr/>
        </p:nvSpPr>
        <p:spPr>
          <a:xfrm>
            <a:off x="1067700" y="1209525"/>
            <a:ext cx="6905100" cy="1802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400" b="1" dirty="0">
                <a:latin typeface="Times"/>
                <a:ea typeface="Times"/>
                <a:cs typeface="Times"/>
                <a:sym typeface="Times"/>
              </a:rPr>
              <a:t>Introducción al diseño de trayectos de formación en RT3D con Unity Engine</a:t>
            </a:r>
            <a:endParaRPr lang="es-AR" b="1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"/>
                <a:ea typeface="Times"/>
                <a:cs typeface="Times"/>
                <a:sym typeface="Times"/>
              </a:rPr>
              <a:t>Gaston Caminiti</a:t>
            </a:r>
            <a:r>
              <a:rPr lang="en-US" sz="1800" baseline="30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baseline="30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  </a:t>
            </a:r>
            <a:r>
              <a:rPr lang="es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Universidad Nacional del Litoral &amp; Universidad Nacional de Misiones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020250" y="41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2"/>
                </a:solidFill>
              </a:rPr>
              <a:t>Octubre 2024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0" y="-29549"/>
            <a:ext cx="9144000" cy="987624"/>
            <a:chOff x="0" y="-29549"/>
            <a:chExt cx="9144000" cy="987624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29549"/>
              <a:ext cx="9144000" cy="93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76200" y="539875"/>
              <a:ext cx="8888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900" b="1" dirty="0">
                  <a:solidFill>
                    <a:schemeClr val="lt1"/>
                  </a:solidFill>
                </a:rPr>
                <a:t>Jornadas Argentinas de Didáctica de las Ciencias de la Computación</a:t>
              </a:r>
              <a:endParaRPr sz="1900" b="1" dirty="0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dirty="0">
                  <a:solidFill>
                    <a:srgbClr val="595959"/>
                  </a:solidFill>
                </a:rPr>
                <a:t> </a:t>
              </a:r>
              <a:endParaRPr sz="1800" dirty="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7E8B70C5-895C-2FD2-F8A7-6B2A4B630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AB39C4-FE45-E9E9-5905-35371603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82" y="774292"/>
            <a:ext cx="7705725" cy="3248025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96F6D2A0-0C55-52E9-B831-02539180C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Programador/a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F9D54A88-CDC8-9C03-9A87-6C65E753F725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4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9299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09C93752-A490-3688-4D26-AA7DA5460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BB5C7B57-986E-7C6A-9DA7-8DD188FEE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Productor/a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72C70BD9-F40D-9D3D-7E8D-57F7BDD8B06C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3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70898C-74AA-BCD2-9E60-E8880A83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6" y="1179800"/>
            <a:ext cx="7820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1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45E9E2D3-3875-43F2-8375-C1CC4B81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9ECA15-D29A-A913-B9CA-D90EF171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888422"/>
            <a:ext cx="8220075" cy="3048000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12E34132-4B2D-6C88-22C8-45DB50BA8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Analista de control de calidad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F4598FBE-7744-1C32-87A1-06E261FD20D8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4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4934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FD68B99C-38C7-EC63-331E-4EF5F846B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0414D3-8AF9-BA67-9723-A783CDB2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79305"/>
            <a:ext cx="8020050" cy="3286125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4CD1AFDD-4D9C-A437-A7CB-218C17E428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3929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Marketing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1A68F8C2-4B1C-D363-BF0F-9819A60D3001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4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582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C02F261-1753-8AC5-CA9C-DF31FB24C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>
            <a:extLst>
              <a:ext uri="{FF2B5EF4-FFF2-40B4-BE49-F238E27FC236}">
                <a16:creationId xmlns:a16="http://schemas.microsoft.com/office/drawing/2014/main" id="{50496B55-6D62-7255-428D-655AEA41A544}"/>
              </a:ext>
            </a:extLst>
          </p:cNvPr>
          <p:cNvGrpSpPr/>
          <p:nvPr/>
        </p:nvGrpSpPr>
        <p:grpSpPr>
          <a:xfrm>
            <a:off x="0" y="4456225"/>
            <a:ext cx="9143999" cy="706349"/>
            <a:chOff x="0" y="4303825"/>
            <a:chExt cx="9143999" cy="706349"/>
          </a:xfrm>
        </p:grpSpPr>
        <p:pic>
          <p:nvPicPr>
            <p:cNvPr id="61" name="Google Shape;61;p13">
              <a:extLst>
                <a:ext uri="{FF2B5EF4-FFF2-40B4-BE49-F238E27FC236}">
                  <a16:creationId xmlns:a16="http://schemas.microsoft.com/office/drawing/2014/main" id="{8DF23070-BE09-1CEF-6148-77DFE4BCC3A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b="1697"/>
            <a:stretch/>
          </p:blipFill>
          <p:spPr>
            <a:xfrm>
              <a:off x="685800" y="4303825"/>
              <a:ext cx="7850500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>
              <a:extLst>
                <a:ext uri="{FF2B5EF4-FFF2-40B4-BE49-F238E27FC236}">
                  <a16:creationId xmlns:a16="http://schemas.microsoft.com/office/drawing/2014/main" id="{AF872092-E3F1-A38E-848C-84F9EBFDD5D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74195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FF2B5EF4-FFF2-40B4-BE49-F238E27FC236}">
                  <a16:creationId xmlns:a16="http://schemas.microsoft.com/office/drawing/2014/main" id="{DAABC6F0-816C-6A6E-8EB2-BAFA61B51B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4161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>
              <a:extLst>
                <a:ext uri="{FF2B5EF4-FFF2-40B4-BE49-F238E27FC236}">
                  <a16:creationId xmlns:a16="http://schemas.microsoft.com/office/drawing/2014/main" id="{E6EB28C1-D206-5152-7276-ECED5E52761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3810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>
              <a:extLst>
                <a:ext uri="{FF2B5EF4-FFF2-40B4-BE49-F238E27FC236}">
                  <a16:creationId xmlns:a16="http://schemas.microsoft.com/office/drawing/2014/main" id="{6244402C-1673-D520-C2FC-32261A9F327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3">
            <a:extLst>
              <a:ext uri="{FF2B5EF4-FFF2-40B4-BE49-F238E27FC236}">
                <a16:creationId xmlns:a16="http://schemas.microsoft.com/office/drawing/2014/main" id="{5E32551B-4C20-04AF-BF38-EEF2C55D762F}"/>
              </a:ext>
            </a:extLst>
          </p:cNvPr>
          <p:cNvSpPr txBox="1"/>
          <p:nvPr/>
        </p:nvSpPr>
        <p:spPr>
          <a:xfrm>
            <a:off x="1119450" y="1240488"/>
            <a:ext cx="6905100" cy="1802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Times"/>
                <a:ea typeface="Times"/>
                <a:cs typeface="Times"/>
                <a:sym typeface="Times"/>
              </a:rPr>
              <a:t>Plantilla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400" b="1" dirty="0">
                <a:latin typeface="Times"/>
                <a:ea typeface="Times"/>
                <a:cs typeface="Times"/>
                <a:sym typeface="Times"/>
              </a:rPr>
              <a:t>Diseñando trayectos de formación en RT3D</a:t>
            </a:r>
          </a:p>
          <a:p>
            <a:pPr marL="114300" indent="-114300">
              <a:buSzPts val="1100"/>
            </a:pPr>
            <a:endParaRPr lang="en-US" sz="1400" dirty="0">
              <a:latin typeface="Times"/>
              <a:ea typeface="Times"/>
              <a:cs typeface="Times"/>
              <a:sym typeface="Times"/>
            </a:endParaRPr>
          </a:p>
          <a:p>
            <a:pPr marL="114300" indent="-114300">
              <a:buSzPts val="1100"/>
            </a:pPr>
            <a:endParaRPr lang="en-US" dirty="0">
              <a:latin typeface="Times"/>
              <a:ea typeface="Times"/>
              <a:cs typeface="Times"/>
              <a:sym typeface="Times"/>
            </a:endParaRPr>
          </a:p>
          <a:p>
            <a:pPr marL="114300" indent="-114300">
              <a:buSzPts val="1100"/>
            </a:pPr>
            <a:r>
              <a:rPr lang="en-US" sz="1400" dirty="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Taller: </a:t>
            </a:r>
            <a:endParaRPr lang="en-US" sz="1400" baseline="30000" dirty="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i="1" dirty="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Introducción al diseño de trayectos de formación en RT3D con Unity Engine</a:t>
            </a: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3">
            <a:extLst>
              <a:ext uri="{FF2B5EF4-FFF2-40B4-BE49-F238E27FC236}">
                <a16:creationId xmlns:a16="http://schemas.microsoft.com/office/drawing/2014/main" id="{D5B52BA8-6E75-3AEF-4708-E38A6F0697BB}"/>
              </a:ext>
            </a:extLst>
          </p:cNvPr>
          <p:cNvSpPr txBox="1"/>
          <p:nvPr/>
        </p:nvSpPr>
        <p:spPr>
          <a:xfrm>
            <a:off x="3020250" y="41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2"/>
                </a:solidFill>
              </a:rPr>
              <a:t>Octubre 2024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68" name="Google Shape;68;p13">
            <a:extLst>
              <a:ext uri="{FF2B5EF4-FFF2-40B4-BE49-F238E27FC236}">
                <a16:creationId xmlns:a16="http://schemas.microsoft.com/office/drawing/2014/main" id="{2C886229-6854-0706-B7BE-7620C3F793D0}"/>
              </a:ext>
            </a:extLst>
          </p:cNvPr>
          <p:cNvGrpSpPr/>
          <p:nvPr/>
        </p:nvGrpSpPr>
        <p:grpSpPr>
          <a:xfrm>
            <a:off x="0" y="-29549"/>
            <a:ext cx="9144000" cy="987624"/>
            <a:chOff x="0" y="-29549"/>
            <a:chExt cx="9144000" cy="987624"/>
          </a:xfrm>
        </p:grpSpPr>
        <p:pic>
          <p:nvPicPr>
            <p:cNvPr id="69" name="Google Shape;69;p13">
              <a:extLst>
                <a:ext uri="{FF2B5EF4-FFF2-40B4-BE49-F238E27FC236}">
                  <a16:creationId xmlns:a16="http://schemas.microsoft.com/office/drawing/2014/main" id="{3A698D58-B4EA-2112-C8F5-EC411007C7E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29549"/>
              <a:ext cx="9144000" cy="93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>
              <a:extLst>
                <a:ext uri="{FF2B5EF4-FFF2-40B4-BE49-F238E27FC236}">
                  <a16:creationId xmlns:a16="http://schemas.microsoft.com/office/drawing/2014/main" id="{4273A323-E8D0-3229-74F7-4A6D7E9CC45E}"/>
                </a:ext>
              </a:extLst>
            </p:cNvPr>
            <p:cNvSpPr txBox="1"/>
            <p:nvPr/>
          </p:nvSpPr>
          <p:spPr>
            <a:xfrm>
              <a:off x="76200" y="539875"/>
              <a:ext cx="8888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900" b="1" dirty="0">
                  <a:solidFill>
                    <a:schemeClr val="lt1"/>
                  </a:solidFill>
                </a:rPr>
                <a:t>Jornadas Argentinas de Didáctica de las Ciencias de la Computación</a:t>
              </a:r>
              <a:endParaRPr sz="1900" b="1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0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FFA07938-4A38-227B-A489-61BD7D0C2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E7277E29-1559-D9AA-AEB5-8684A91A1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5409"/>
            <a:ext cx="40039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Pensando el diseño de trayectos de formación con Unity Engine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7C9087-3843-06CB-DDF5-A1A75C41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91" y="77473"/>
            <a:ext cx="5202207" cy="45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96486BF5-7C66-85F0-9905-621C236E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07D30D72-080D-78FA-A81D-47F96CA9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Estudiantes</a:t>
            </a:r>
            <a:endParaRPr dirty="0"/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DD0EA716-8FDF-CE00-80EB-CD054B82633E}"/>
              </a:ext>
            </a:extLst>
          </p:cNvPr>
          <p:cNvSpPr txBox="1"/>
          <p:nvPr/>
        </p:nvSpPr>
        <p:spPr>
          <a:xfrm>
            <a:off x="4018737" y="1149689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Motivación</a:t>
            </a:r>
          </a:p>
          <a:p>
            <a:pPr>
              <a:buSzPts val="1100"/>
            </a:pPr>
            <a:r>
              <a:rPr lang="es-AR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¿Quiénes son mis estudiantes?¿Qué temas les interesan?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C6F79102-6334-CC6D-D450-897799BC1F33}"/>
              </a:ext>
            </a:extLst>
          </p:cNvPr>
          <p:cNvSpPr txBox="1"/>
          <p:nvPr/>
        </p:nvSpPr>
        <p:spPr>
          <a:xfrm>
            <a:off x="4018737" y="2180276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Saberes previos</a:t>
            </a:r>
          </a:p>
          <a:p>
            <a:pPr>
              <a:buSzPts val="1100"/>
            </a:pPr>
            <a:r>
              <a:rPr lang="es-AR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aprendizajes desarrollados por los estudiantes valoro para este nuevo trayecto?</a:t>
            </a:r>
          </a:p>
          <a:p>
            <a:pPr>
              <a:buSzPts val="1100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5" name="Google Shape;66;p13">
            <a:extLst>
              <a:ext uri="{FF2B5EF4-FFF2-40B4-BE49-F238E27FC236}">
                <a16:creationId xmlns:a16="http://schemas.microsoft.com/office/drawing/2014/main" id="{A6D06A8A-0690-3ACE-B471-C8CA984AFE67}"/>
              </a:ext>
            </a:extLst>
          </p:cNvPr>
          <p:cNvSpPr txBox="1"/>
          <p:nvPr/>
        </p:nvSpPr>
        <p:spPr>
          <a:xfrm>
            <a:off x="4018737" y="3210863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Proyectos</a:t>
            </a:r>
          </a:p>
          <a:p>
            <a:pPr>
              <a:buSzPts val="1100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tipo de proyecto RT3D quiero que mis estudiantes aprendan a desarrollar? ¿Qué tipo de proyecto quieren desarrollar ellos?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7E22AA-22E9-1103-0F7F-12B8C985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7439"/>
            <a:ext cx="2877469" cy="24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071F61E3-FF17-83D1-B17D-171AEB15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FE24774-029D-A6CB-20D9-D15780AC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7439"/>
            <a:ext cx="2878231" cy="2488622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A786BBF6-6B65-1245-C20A-159366966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</a:t>
            </a:r>
            <a:endParaRPr dirty="0"/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1CCF9B7B-7D41-1841-0C1E-2AB349DA09CD}"/>
              </a:ext>
            </a:extLst>
          </p:cNvPr>
          <p:cNvSpPr txBox="1"/>
          <p:nvPr/>
        </p:nvSpPr>
        <p:spPr>
          <a:xfrm>
            <a:off x="4018737" y="1149689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Roles</a:t>
            </a:r>
          </a:p>
          <a:p>
            <a:pPr>
              <a:buSzPts val="1100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tipo de perfil RT3D favorecerá el trayecto? ¿Se integra más de uno? ¿Pueden los estudiantes escoger el rol en cual trabajarán?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EB41D0C9-2106-78C1-5A36-E518AA73727C}"/>
              </a:ext>
            </a:extLst>
          </p:cNvPr>
          <p:cNvSpPr txBox="1"/>
          <p:nvPr/>
        </p:nvSpPr>
        <p:spPr>
          <a:xfrm>
            <a:off x="4018737" y="2180276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Herramientas</a:t>
            </a:r>
          </a:p>
          <a:p>
            <a:pPr>
              <a:buSzPts val="1100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herramientas requieren los estudiantes para efectuar su tarea? ¿Emplean todos las mismas herramientas?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5" name="Google Shape;66;p13">
            <a:extLst>
              <a:ext uri="{FF2B5EF4-FFF2-40B4-BE49-F238E27FC236}">
                <a16:creationId xmlns:a16="http://schemas.microsoft.com/office/drawing/2014/main" id="{B6DD9625-2E1D-E4AB-68ED-3FB6AF901232}"/>
              </a:ext>
            </a:extLst>
          </p:cNvPr>
          <p:cNvSpPr txBox="1"/>
          <p:nvPr/>
        </p:nvSpPr>
        <p:spPr>
          <a:xfrm>
            <a:off x="4018737" y="3210863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Emprendedurismo</a:t>
            </a:r>
          </a:p>
          <a:p>
            <a:pPr>
              <a:buSzPts val="1100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¿Son los/as estudiantes emprendedores? ¿Tomarán decisiones autónomas en el mejoramiento del proyecto?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081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92217FA-E44A-EB7E-EE85-CA821EA21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F54E7-5081-9C6D-53D8-930239B4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3" y="1327439"/>
            <a:ext cx="2814362" cy="2437524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91A8E551-C744-A3E7-011A-0AC0EDAAB5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Contenido</a:t>
            </a:r>
            <a:endParaRPr dirty="0"/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18E16A33-B33D-1F42-F693-0DEDBC3320D5}"/>
              </a:ext>
            </a:extLst>
          </p:cNvPr>
          <p:cNvSpPr txBox="1"/>
          <p:nvPr/>
        </p:nvSpPr>
        <p:spPr>
          <a:xfrm>
            <a:off x="4018737" y="1149689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Coherente</a:t>
            </a:r>
          </a:p>
          <a:p>
            <a:pPr>
              <a:buSzPts val="1100"/>
            </a:pPr>
            <a:r>
              <a:rPr lang="es-AR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criterios empleo para determinar coherencia en el contenido?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EE4DE09F-2188-4866-760E-799CD8E04AF4}"/>
              </a:ext>
            </a:extLst>
          </p:cNvPr>
          <p:cNvSpPr txBox="1"/>
          <p:nvPr/>
        </p:nvSpPr>
        <p:spPr>
          <a:xfrm>
            <a:off x="4018737" y="2180276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Interesante</a:t>
            </a:r>
          </a:p>
          <a:p>
            <a:pPr>
              <a:buSzPts val="1100"/>
            </a:pPr>
            <a:r>
              <a:rPr lang="es-AR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criterios debe cumplir el contenido para ser interesante para mis estudiantes?</a:t>
            </a:r>
          </a:p>
          <a:p>
            <a:pPr>
              <a:buSzPts val="1100"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5" name="Google Shape;66;p13">
            <a:extLst>
              <a:ext uri="{FF2B5EF4-FFF2-40B4-BE49-F238E27FC236}">
                <a16:creationId xmlns:a16="http://schemas.microsoft.com/office/drawing/2014/main" id="{CE4FF9B2-5403-72D5-9C29-E3BFE530AD99}"/>
              </a:ext>
            </a:extLst>
          </p:cNvPr>
          <p:cNvSpPr txBox="1"/>
          <p:nvPr/>
        </p:nvSpPr>
        <p:spPr>
          <a:xfrm>
            <a:off x="4018737" y="3210863"/>
            <a:ext cx="4813563" cy="905703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s-AR" sz="1600" b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Actualizado</a:t>
            </a:r>
          </a:p>
          <a:p>
            <a:pPr>
              <a:buSzPts val="1100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Times"/>
                <a:cs typeface="Times"/>
                <a:sym typeface="Times"/>
              </a:rPr>
              <a:t>¿Qué tan frecuentemente se actualiza el contenido en función del perfil?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9659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BCC6314-2A7A-86DE-C886-D6EA11653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>
            <a:extLst>
              <a:ext uri="{FF2B5EF4-FFF2-40B4-BE49-F238E27FC236}">
                <a16:creationId xmlns:a16="http://schemas.microsoft.com/office/drawing/2014/main" id="{B9E42D56-78C6-2378-B6B8-B5F2781F5382}"/>
              </a:ext>
            </a:extLst>
          </p:cNvPr>
          <p:cNvGrpSpPr/>
          <p:nvPr/>
        </p:nvGrpSpPr>
        <p:grpSpPr>
          <a:xfrm>
            <a:off x="0" y="4456225"/>
            <a:ext cx="9143999" cy="706349"/>
            <a:chOff x="0" y="4303825"/>
            <a:chExt cx="9143999" cy="706349"/>
          </a:xfrm>
        </p:grpSpPr>
        <p:pic>
          <p:nvPicPr>
            <p:cNvPr id="61" name="Google Shape;61;p13">
              <a:extLst>
                <a:ext uri="{FF2B5EF4-FFF2-40B4-BE49-F238E27FC236}">
                  <a16:creationId xmlns:a16="http://schemas.microsoft.com/office/drawing/2014/main" id="{8C156723-CA8D-670E-05F7-730347FA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b="1697"/>
            <a:stretch/>
          </p:blipFill>
          <p:spPr>
            <a:xfrm>
              <a:off x="685800" y="4303825"/>
              <a:ext cx="7850500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>
              <a:extLst>
                <a:ext uri="{FF2B5EF4-FFF2-40B4-BE49-F238E27FC236}">
                  <a16:creationId xmlns:a16="http://schemas.microsoft.com/office/drawing/2014/main" id="{92A75A24-67E9-DD6F-6998-276AD8781D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74195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FF2B5EF4-FFF2-40B4-BE49-F238E27FC236}">
                  <a16:creationId xmlns:a16="http://schemas.microsoft.com/office/drawing/2014/main" id="{CB0B2F1C-459D-4A65-C8E9-03BD75B3A9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4161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>
              <a:extLst>
                <a:ext uri="{FF2B5EF4-FFF2-40B4-BE49-F238E27FC236}">
                  <a16:creationId xmlns:a16="http://schemas.microsoft.com/office/drawing/2014/main" id="{2D3C9FA1-66A7-4F55-A099-F49CB1BE25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3810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>
              <a:extLst>
                <a:ext uri="{FF2B5EF4-FFF2-40B4-BE49-F238E27FC236}">
                  <a16:creationId xmlns:a16="http://schemas.microsoft.com/office/drawing/2014/main" id="{B19BC95C-08F8-E025-A05C-884B4823F9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3">
            <a:extLst>
              <a:ext uri="{FF2B5EF4-FFF2-40B4-BE49-F238E27FC236}">
                <a16:creationId xmlns:a16="http://schemas.microsoft.com/office/drawing/2014/main" id="{2FD2B2D7-E512-F0A4-7772-57FBC1DD9941}"/>
              </a:ext>
            </a:extLst>
          </p:cNvPr>
          <p:cNvSpPr txBox="1"/>
          <p:nvPr/>
        </p:nvSpPr>
        <p:spPr>
          <a:xfrm>
            <a:off x="1119450" y="1247415"/>
            <a:ext cx="6905100" cy="1802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400" b="1" dirty="0">
                <a:latin typeface="Times"/>
                <a:ea typeface="Times"/>
                <a:cs typeface="Times"/>
                <a:sym typeface="Times"/>
              </a:rPr>
              <a:t>Anexo: Perfiles RT3D</a:t>
            </a: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indent="-114300">
              <a:buSzPts val="1100"/>
            </a:pPr>
            <a:endParaRPr lang="en-US" sz="1400" dirty="0">
              <a:latin typeface="Times"/>
              <a:ea typeface="Times"/>
              <a:cs typeface="Times"/>
              <a:sym typeface="Times"/>
            </a:endParaRPr>
          </a:p>
          <a:p>
            <a:pPr marL="114300" indent="-114300">
              <a:buSzPts val="1100"/>
            </a:pPr>
            <a:endParaRPr lang="en-US" dirty="0">
              <a:latin typeface="Times"/>
              <a:ea typeface="Times"/>
              <a:cs typeface="Times"/>
              <a:sym typeface="Times"/>
            </a:endParaRPr>
          </a:p>
          <a:p>
            <a:pPr marL="114300" indent="-114300">
              <a:buSzPts val="1100"/>
            </a:pPr>
            <a:r>
              <a:rPr lang="en-US" sz="1400" dirty="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Taller: </a:t>
            </a:r>
            <a:endParaRPr lang="en-US" sz="1400" baseline="30000" dirty="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i="1" dirty="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Introducción al diseño de trayectos de formación en RT3D con Unity Engine</a:t>
            </a: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3">
            <a:extLst>
              <a:ext uri="{FF2B5EF4-FFF2-40B4-BE49-F238E27FC236}">
                <a16:creationId xmlns:a16="http://schemas.microsoft.com/office/drawing/2014/main" id="{4B40013F-8FF1-9E8D-67BC-A598CC34CD0C}"/>
              </a:ext>
            </a:extLst>
          </p:cNvPr>
          <p:cNvSpPr txBox="1"/>
          <p:nvPr/>
        </p:nvSpPr>
        <p:spPr>
          <a:xfrm>
            <a:off x="3020250" y="41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2"/>
                </a:solidFill>
              </a:rPr>
              <a:t>Octubre 2024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68" name="Google Shape;68;p13">
            <a:extLst>
              <a:ext uri="{FF2B5EF4-FFF2-40B4-BE49-F238E27FC236}">
                <a16:creationId xmlns:a16="http://schemas.microsoft.com/office/drawing/2014/main" id="{75618D34-C0FD-9DF0-15B3-C2ED44EA6AE8}"/>
              </a:ext>
            </a:extLst>
          </p:cNvPr>
          <p:cNvGrpSpPr/>
          <p:nvPr/>
        </p:nvGrpSpPr>
        <p:grpSpPr>
          <a:xfrm>
            <a:off x="0" y="-29549"/>
            <a:ext cx="9144000" cy="987624"/>
            <a:chOff x="0" y="-29549"/>
            <a:chExt cx="9144000" cy="987624"/>
          </a:xfrm>
        </p:grpSpPr>
        <p:pic>
          <p:nvPicPr>
            <p:cNvPr id="69" name="Google Shape;69;p13">
              <a:extLst>
                <a:ext uri="{FF2B5EF4-FFF2-40B4-BE49-F238E27FC236}">
                  <a16:creationId xmlns:a16="http://schemas.microsoft.com/office/drawing/2014/main" id="{D7931730-6D84-BAA4-77AD-AE429282764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29549"/>
              <a:ext cx="9144000" cy="93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>
              <a:extLst>
                <a:ext uri="{FF2B5EF4-FFF2-40B4-BE49-F238E27FC236}">
                  <a16:creationId xmlns:a16="http://schemas.microsoft.com/office/drawing/2014/main" id="{19F9BD43-94D3-41E2-60D1-771F423A21EA}"/>
                </a:ext>
              </a:extLst>
            </p:cNvPr>
            <p:cNvSpPr txBox="1"/>
            <p:nvPr/>
          </p:nvSpPr>
          <p:spPr>
            <a:xfrm>
              <a:off x="76200" y="539875"/>
              <a:ext cx="8888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900" b="1" dirty="0">
                  <a:solidFill>
                    <a:schemeClr val="lt1"/>
                  </a:solidFill>
                </a:rPr>
                <a:t>Jornadas Argentinas de Didáctica de las Ciencias de la Computación</a:t>
              </a:r>
              <a:endParaRPr sz="1900" b="1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9A6F11E2-975D-783B-1B02-289014E57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561F994F-9000-A017-9FE0-769D53ED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Diseñador/a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206AF421-1167-4B94-A630-7D8607F3B0B2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3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402501-29E6-AC13-D691-066CEEFA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7724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06BAB066-39D1-2853-A0F9-312BFD9F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0AA21E-E700-7523-BEC2-1E040FBD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2" y="731375"/>
            <a:ext cx="7070148" cy="3384457"/>
          </a:xfrm>
          <a:prstGeom prst="rect">
            <a:avLst/>
          </a:prstGeom>
        </p:spPr>
      </p:pic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5AAB856A-0397-1A7A-9AB2-3E65F3680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Perfil: Artista RT3D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7C28BCD2-FFDF-B40E-7F8A-73B8668585F3}"/>
              </a:ext>
            </a:extLst>
          </p:cNvPr>
          <p:cNvSpPr txBox="1"/>
          <p:nvPr/>
        </p:nvSpPr>
        <p:spPr>
          <a:xfrm>
            <a:off x="311700" y="4022317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b="1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Fuente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</a:t>
            </a: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F. Curbelo, B. Ferrero, and H.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Revale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"Cinco años del Observatorio de la Industria Argentina de Videojuegos: Caracterización de la industria hacia una proyección estratégica,“ Ediciones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UNRaf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, 2022. [Online]. </a:t>
            </a:r>
            <a:r>
              <a:rPr lang="es-ES" sz="800" dirty="0" err="1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Available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: </a:t>
            </a: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  <a:hlinkClick r:id="rId4"/>
              </a:rPr>
              <a:t>https://www.unraf.edu.ar/images/INVESTIGACION/OBSERVATORIO_VideoJuegos/PDFinformes/informe_observatorio_5aos.pdf</a:t>
            </a:r>
            <a:endParaRPr lang="es-ES" sz="800" dirty="0">
              <a:solidFill>
                <a:srgbClr val="000000"/>
              </a:solidFill>
              <a:latin typeface="+mn-lt"/>
              <a:ea typeface="Times"/>
              <a:cs typeface="Times"/>
              <a:sym typeface="Times"/>
            </a:endParaRPr>
          </a:p>
          <a:p>
            <a:pPr marL="114300" lvl="0" indent="-114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8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. </a:t>
            </a:r>
            <a:endParaRPr sz="800" dirty="0">
              <a:latin typeface="+mn-lt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146533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756</Words>
  <Application>Microsoft Office PowerPoint</Application>
  <PresentationFormat>Presentación en pantalla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Times</vt:lpstr>
      <vt:lpstr>Simple Light</vt:lpstr>
      <vt:lpstr>Presentación de PowerPoint</vt:lpstr>
      <vt:lpstr>Presentación de PowerPoint</vt:lpstr>
      <vt:lpstr>Pensando el diseño de trayectos de formación con Unity Engine</vt:lpstr>
      <vt:lpstr>Estudiantes</vt:lpstr>
      <vt:lpstr>Perfil</vt:lpstr>
      <vt:lpstr>Contenido</vt:lpstr>
      <vt:lpstr>Presentación de PowerPoint</vt:lpstr>
      <vt:lpstr>Perfil: Diseñador/a RT3D</vt:lpstr>
      <vt:lpstr>Perfil: Artista RT3D</vt:lpstr>
      <vt:lpstr>Perfil: Programador/a RT3D</vt:lpstr>
      <vt:lpstr>Perfil: Productor/a RT3D</vt:lpstr>
      <vt:lpstr>Perfil: Analista de control de calidad RT3D</vt:lpstr>
      <vt:lpstr>Perfil: Marketing RT3D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Gastón Caminiti</dc:creator>
  <cp:lastModifiedBy>Gastón Caminiti</cp:lastModifiedBy>
  <cp:revision>19</cp:revision>
  <dcterms:modified xsi:type="dcterms:W3CDTF">2024-10-22T17:03:51Z</dcterms:modified>
</cp:coreProperties>
</file>