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Lato"/>
      <p:regular r:id="rId43"/>
      <p:bold r:id="rId44"/>
      <p:italic r:id="rId45"/>
      <p:boldItalic r:id="rId46"/>
    </p:embeddedFont>
    <p:embeddedFont>
      <p:font typeface="Bungee"/>
      <p:regular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CD2633D-74CF-4082-AEFA-8CE4F9669B81}">
  <a:tblStyle styleId="{4CD2633D-74CF-4082-AEFA-8CE4F9669B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Lato-bold.fntdata"/><Relationship Id="rId21" Type="http://schemas.openxmlformats.org/officeDocument/2006/relationships/slide" Target="slides/slide16.xml"/><Relationship Id="rId43" Type="http://schemas.openxmlformats.org/officeDocument/2006/relationships/font" Target="fonts/Lato-regular.fntdata"/><Relationship Id="rId24" Type="http://schemas.openxmlformats.org/officeDocument/2006/relationships/slide" Target="slides/slide19.xml"/><Relationship Id="rId46" Type="http://schemas.openxmlformats.org/officeDocument/2006/relationships/font" Target="fonts/Lato-boldItalic.fntdata"/><Relationship Id="rId23" Type="http://schemas.openxmlformats.org/officeDocument/2006/relationships/slide" Target="slides/slide18.xml"/><Relationship Id="rId45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Bungee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428a3a900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428a3a900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428a3a900_3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428a3a900_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ff6c5afe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ff6c5afe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428a3a900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428a3a900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428a3a900_3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428a3a900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ff6537e2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ff6537e2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ff6537e2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ff6537e2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ff6537e2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ff6537e2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ff6537e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ff6537e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ff6537e2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7ff6537e2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428a3a90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428a3a90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ff6c5af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ff6c5af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7ff6c5af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7ff6c5af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ff6c5afe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ff6c5afe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ff6c5afe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7ff6c5afe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ff6c5afe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ff6c5afe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ff6c5ac7e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ff6c5ac7e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</a:rPr>
              <a:t>K</a:t>
            </a: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</a:rPr>
              <a:t>=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</a:rPr>
              <a:t>150</a:t>
            </a:r>
            <a:endParaRPr sz="10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</a:rPr>
              <a:t>CRUCE</a:t>
            </a: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</a:rPr>
              <a:t>=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</a:rPr>
              <a:t>ANULAR</a:t>
            </a:r>
            <a:endParaRPr sz="10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</a:rPr>
              <a:t>MUTACION</a:t>
            </a: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</a:rPr>
              <a:t>=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</a:rPr>
              <a:t>GEN</a:t>
            </a:r>
            <a:endParaRPr sz="10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</a:rPr>
              <a:t>PROBABILIDAD_MUTACION</a:t>
            </a: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</a:rPr>
              <a:t>=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</a:rPr>
              <a:t>0.5</a:t>
            </a:r>
            <a:endParaRPr sz="10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</a:rPr>
              <a:t>METODO1</a:t>
            </a: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</a:rPr>
              <a:t>=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</a:rPr>
              <a:t>RANKING</a:t>
            </a:r>
            <a:endParaRPr sz="10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</a:rPr>
              <a:t>METODO2</a:t>
            </a: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</a:rPr>
              <a:t>=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</a:rPr>
              <a:t>RULETA</a:t>
            </a:r>
            <a:endParaRPr sz="10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</a:rPr>
              <a:t>A</a:t>
            </a: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</a:rPr>
              <a:t>=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</a:rPr>
              <a:t>0.5</a:t>
            </a:r>
            <a:endParaRPr sz="10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</a:rPr>
              <a:t>METODO3</a:t>
            </a: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</a:rPr>
              <a:t>=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</a:rPr>
              <a:t>BOLTZMANN</a:t>
            </a:r>
            <a:endParaRPr sz="10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</a:rPr>
              <a:t>METODO4</a:t>
            </a: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</a:rPr>
              <a:t>=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</a:rPr>
              <a:t>TORNEOS_A</a:t>
            </a:r>
            <a:endParaRPr sz="10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</a:rPr>
              <a:t>B</a:t>
            </a: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</a:rPr>
              <a:t>=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</a:rPr>
              <a:t>0.5</a:t>
            </a:r>
            <a:endParaRPr sz="10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</a:rPr>
              <a:t>IMPLEMENTACION</a:t>
            </a: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</a:rPr>
              <a:t>=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</a:rPr>
              <a:t>FILL-ALL</a:t>
            </a:r>
            <a:endParaRPr sz="10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</a:rPr>
              <a:t>CRITERIO_DE_CORTE</a:t>
            </a: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</a:rPr>
              <a:t>=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</a:rPr>
              <a:t>CANTIDAD_GENERACIONES</a:t>
            </a:r>
            <a:endParaRPr sz="10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</a:rPr>
              <a:t>VALOR_CRITERIO_DE_CORTE</a:t>
            </a: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</a:rPr>
              <a:t>=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</a:rPr>
              <a:t>300</a:t>
            </a:r>
            <a:endParaRPr sz="10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</a:rPr>
              <a:t>SIZE</a:t>
            </a: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</a:rPr>
              <a:t>=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</a:rPr>
              <a:t>1000</a:t>
            </a:r>
            <a:endParaRPr sz="10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ff6c5ac7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7ff6c5ac7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ff6c5ac7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ff6c5ac7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7ff6c5afe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7ff6c5afe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7ff6c5afe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7ff6c5afe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428a3a9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428a3a9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7ff6c5ac7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7ff6c5ac7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7ff6c5afe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7ff6c5afe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7ff6c5afe0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7ff6c5afe0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Elite con prob 0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ff6c5afe0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ff6c5afe0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Elite con prob 1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8428a3a90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8428a3a90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428a3a900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428a3a900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8428a3a900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8428a3a900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8428a3a900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8428a3a900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428a3a90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428a3a90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428a3a90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428a3a90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428a3a90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428a3a90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Elite -&gt; ordeno segun comparator de fitness y elijo los K mejores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Ruleta -&gt; Saco un valor aleatorio y elijo dado el acumulado si es parte de los seleccionados o 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-&gt; similar a ruleta con otra funcion de fitness relativo -&gt; f() =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(i+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</a:rPr>
              <a:t>1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)/(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</a:rPr>
              <a:t>double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)(size * (size+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</a:rPr>
              <a:t>1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)) /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</a:rPr>
              <a:t>2</a:t>
            </a:r>
            <a:endParaRPr sz="900">
              <a:solidFill>
                <a:srgbClr val="6897BB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Boltzmann -&gt; Funcion tiene parametro de decay que lo hace una caida suave y fitness = </a:t>
            </a:r>
            <a:r>
              <a:rPr i="1" lang="en" sz="900">
                <a:solidFill>
                  <a:srgbClr val="A9B7C6"/>
                </a:solidFill>
                <a:highlight>
                  <a:srgbClr val="2B2B2B"/>
                </a:highlight>
              </a:rPr>
              <a:t>exp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(relativeFitness[i]/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</a:rPr>
              <a:t>temperature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)/</a:t>
            </a:r>
            <a:r>
              <a:rPr i="1" lang="en" sz="900">
                <a:solidFill>
                  <a:srgbClr val="A9B7C6"/>
                </a:solidFill>
                <a:highlight>
                  <a:srgbClr val="2B2B2B"/>
                </a:highlight>
              </a:rPr>
              <a:t>exp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(relativeFitness[j]/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</a:rPr>
              <a:t>temperature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-&gt; Rj = R + j / 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428a3a90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428a3a90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ff6c5afe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ff6c5afe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428a3a90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428a3a90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Muy buena la clase abstracta!!!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Relationship Id="rId3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Relationship Id="rId3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-974111" y="-624200"/>
            <a:ext cx="567167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951" y="-334250"/>
            <a:ext cx="7207979" cy="6476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4571989" y="1124125"/>
            <a:ext cx="56716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432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ungee"/>
              <a:buNone/>
              <a:defRPr sz="52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60800" y="2736538"/>
            <a:ext cx="2222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79074" y="-2007650"/>
            <a:ext cx="7207979" cy="6476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786805">
            <a:off x="6659596" y="1713984"/>
            <a:ext cx="3997887" cy="368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1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 rot="-5003059">
            <a:off x="925350" y="-1040776"/>
            <a:ext cx="7765023" cy="70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2260800" y="3002500"/>
            <a:ext cx="46224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ullet Points">
  <p:cSld name="TITLE_AND_BODY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831875" y="1127250"/>
            <a:ext cx="7270800" cy="30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pic>
        <p:nvPicPr>
          <p:cNvPr id="77" name="Google Shape;77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-5003059">
            <a:off x="3740500" y="-493226"/>
            <a:ext cx="7765023" cy="70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3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ONL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pic>
        <p:nvPicPr>
          <p:cNvPr id="84" name="Google Shape;84;p14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2472900" y="-558250"/>
            <a:ext cx="7765022" cy="70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>
            <p:ph idx="2" type="title"/>
          </p:nvPr>
        </p:nvSpPr>
        <p:spPr>
          <a:xfrm>
            <a:off x="663525" y="2660316"/>
            <a:ext cx="186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663525" y="3168634"/>
            <a:ext cx="18690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14"/>
          <p:cNvSpPr txBox="1"/>
          <p:nvPr>
            <p:ph hasCustomPrompt="1" idx="3" type="title"/>
          </p:nvPr>
        </p:nvSpPr>
        <p:spPr>
          <a:xfrm>
            <a:off x="885345" y="1955270"/>
            <a:ext cx="142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4"/>
          <p:cNvSpPr txBox="1"/>
          <p:nvPr>
            <p:ph idx="4" type="title"/>
          </p:nvPr>
        </p:nvSpPr>
        <p:spPr>
          <a:xfrm>
            <a:off x="2646175" y="2660316"/>
            <a:ext cx="186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14"/>
          <p:cNvSpPr txBox="1"/>
          <p:nvPr>
            <p:ph idx="5" type="subTitle"/>
          </p:nvPr>
        </p:nvSpPr>
        <p:spPr>
          <a:xfrm>
            <a:off x="2646175" y="3168634"/>
            <a:ext cx="18690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4"/>
          <p:cNvSpPr txBox="1"/>
          <p:nvPr>
            <p:ph hasCustomPrompt="1" idx="6" type="title"/>
          </p:nvPr>
        </p:nvSpPr>
        <p:spPr>
          <a:xfrm>
            <a:off x="2867995" y="1955270"/>
            <a:ext cx="142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4"/>
          <p:cNvSpPr txBox="1"/>
          <p:nvPr>
            <p:ph idx="7" type="title"/>
          </p:nvPr>
        </p:nvSpPr>
        <p:spPr>
          <a:xfrm>
            <a:off x="4628825" y="2660316"/>
            <a:ext cx="186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2" name="Google Shape;92;p14"/>
          <p:cNvSpPr txBox="1"/>
          <p:nvPr>
            <p:ph idx="8" type="subTitle"/>
          </p:nvPr>
        </p:nvSpPr>
        <p:spPr>
          <a:xfrm>
            <a:off x="4628825" y="3168634"/>
            <a:ext cx="18690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14"/>
          <p:cNvSpPr txBox="1"/>
          <p:nvPr>
            <p:ph hasCustomPrompt="1" idx="9" type="title"/>
          </p:nvPr>
        </p:nvSpPr>
        <p:spPr>
          <a:xfrm>
            <a:off x="4850645" y="1955270"/>
            <a:ext cx="142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4"/>
          <p:cNvSpPr txBox="1"/>
          <p:nvPr>
            <p:ph idx="13" type="title"/>
          </p:nvPr>
        </p:nvSpPr>
        <p:spPr>
          <a:xfrm>
            <a:off x="6611475" y="2660316"/>
            <a:ext cx="186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" name="Google Shape;95;p14"/>
          <p:cNvSpPr txBox="1"/>
          <p:nvPr>
            <p:ph idx="14" type="subTitle"/>
          </p:nvPr>
        </p:nvSpPr>
        <p:spPr>
          <a:xfrm>
            <a:off x="6611475" y="3168634"/>
            <a:ext cx="18690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14"/>
          <p:cNvSpPr txBox="1"/>
          <p:nvPr>
            <p:ph hasCustomPrompt="1" idx="15" type="title"/>
          </p:nvPr>
        </p:nvSpPr>
        <p:spPr>
          <a:xfrm>
            <a:off x="6833295" y="1955270"/>
            <a:ext cx="142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4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hree columns">
  <p:cSld name="TITLE_ONLY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4571989" y="1689800"/>
            <a:ext cx="567167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 rot="-2700000">
            <a:off x="-2484011" y="627951"/>
            <a:ext cx="567166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4" name="Google Shape;104;p15"/>
          <p:cNvSpPr txBox="1"/>
          <p:nvPr>
            <p:ph idx="2" type="title"/>
          </p:nvPr>
        </p:nvSpPr>
        <p:spPr>
          <a:xfrm>
            <a:off x="1122338" y="1529413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122338" y="3517621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title"/>
          </p:nvPr>
        </p:nvSpPr>
        <p:spPr>
          <a:xfrm>
            <a:off x="3616197" y="1529413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subTitle"/>
          </p:nvPr>
        </p:nvSpPr>
        <p:spPr>
          <a:xfrm>
            <a:off x="3616197" y="3517621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title"/>
          </p:nvPr>
        </p:nvSpPr>
        <p:spPr>
          <a:xfrm>
            <a:off x="6110056" y="1497325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750563">
            <a:off x="5928541" y="-1579986"/>
            <a:ext cx="3997894" cy="36847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>
            <p:ph idx="6" type="subTitle"/>
          </p:nvPr>
        </p:nvSpPr>
        <p:spPr>
          <a:xfrm>
            <a:off x="6110056" y="3485533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1" name="Google Shape;111;p15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ix columns ">
  <p:cSld name="TITLE_ONLY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6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 rot="-1989921">
            <a:off x="5544064" y="-103374"/>
            <a:ext cx="5671666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7" name="Google Shape;117;p16"/>
          <p:cNvSpPr txBox="1"/>
          <p:nvPr>
            <p:ph idx="2" type="title"/>
          </p:nvPr>
        </p:nvSpPr>
        <p:spPr>
          <a:xfrm>
            <a:off x="1365413" y="1504488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8" name="Google Shape;118;p16"/>
          <p:cNvSpPr txBox="1"/>
          <p:nvPr>
            <p:ph idx="1" type="subTitle"/>
          </p:nvPr>
        </p:nvSpPr>
        <p:spPr>
          <a:xfrm>
            <a:off x="1365413" y="1968696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9" name="Google Shape;119;p16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>
            <p:ph idx="3" type="title"/>
          </p:nvPr>
        </p:nvSpPr>
        <p:spPr>
          <a:xfrm>
            <a:off x="3616188" y="1504488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3" name="Google Shape;123;p16"/>
          <p:cNvSpPr txBox="1"/>
          <p:nvPr>
            <p:ph idx="4" type="subTitle"/>
          </p:nvPr>
        </p:nvSpPr>
        <p:spPr>
          <a:xfrm>
            <a:off x="3616188" y="1968696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4" name="Google Shape;124;p16"/>
          <p:cNvSpPr txBox="1"/>
          <p:nvPr>
            <p:ph idx="5" type="title"/>
          </p:nvPr>
        </p:nvSpPr>
        <p:spPr>
          <a:xfrm>
            <a:off x="5866963" y="1504488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16"/>
          <p:cNvSpPr txBox="1"/>
          <p:nvPr>
            <p:ph idx="6" type="subTitle"/>
          </p:nvPr>
        </p:nvSpPr>
        <p:spPr>
          <a:xfrm>
            <a:off x="5866963" y="1968696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6" name="Google Shape;126;p16"/>
          <p:cNvSpPr txBox="1"/>
          <p:nvPr>
            <p:ph idx="7" type="title"/>
          </p:nvPr>
        </p:nvSpPr>
        <p:spPr>
          <a:xfrm>
            <a:off x="1365413" y="3324563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7" name="Google Shape;127;p16"/>
          <p:cNvSpPr txBox="1"/>
          <p:nvPr>
            <p:ph idx="8" type="subTitle"/>
          </p:nvPr>
        </p:nvSpPr>
        <p:spPr>
          <a:xfrm>
            <a:off x="1365413" y="3780141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8" name="Google Shape;128;p16"/>
          <p:cNvSpPr txBox="1"/>
          <p:nvPr>
            <p:ph idx="9" type="title"/>
          </p:nvPr>
        </p:nvSpPr>
        <p:spPr>
          <a:xfrm>
            <a:off x="3616188" y="3324563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16"/>
          <p:cNvSpPr txBox="1"/>
          <p:nvPr>
            <p:ph idx="13" type="subTitle"/>
          </p:nvPr>
        </p:nvSpPr>
        <p:spPr>
          <a:xfrm>
            <a:off x="3616188" y="3780141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0" name="Google Shape;130;p16"/>
          <p:cNvSpPr txBox="1"/>
          <p:nvPr>
            <p:ph idx="14" type="title"/>
          </p:nvPr>
        </p:nvSpPr>
        <p:spPr>
          <a:xfrm>
            <a:off x="5866963" y="3324563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16"/>
          <p:cNvSpPr txBox="1"/>
          <p:nvPr>
            <p:ph idx="15" type="subTitle"/>
          </p:nvPr>
        </p:nvSpPr>
        <p:spPr>
          <a:xfrm>
            <a:off x="5866963" y="3780141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wo Columns">
  <p:cSld name="TITLE_ONLY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17"/>
          <p:cNvSpPr txBox="1"/>
          <p:nvPr>
            <p:ph idx="2" type="title"/>
          </p:nvPr>
        </p:nvSpPr>
        <p:spPr>
          <a:xfrm>
            <a:off x="1610675" y="3290150"/>
            <a:ext cx="2430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1610675" y="3982953"/>
            <a:ext cx="24303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" name="Google Shape;136;p17"/>
          <p:cNvSpPr txBox="1"/>
          <p:nvPr>
            <p:ph idx="3" type="title"/>
          </p:nvPr>
        </p:nvSpPr>
        <p:spPr>
          <a:xfrm>
            <a:off x="5103037" y="3290150"/>
            <a:ext cx="2430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7" name="Google Shape;137;p17"/>
          <p:cNvSpPr txBox="1"/>
          <p:nvPr>
            <p:ph idx="4" type="subTitle"/>
          </p:nvPr>
        </p:nvSpPr>
        <p:spPr>
          <a:xfrm>
            <a:off x="5103037" y="3982953"/>
            <a:ext cx="24303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Google Shape;138;p17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867454">
            <a:off x="6221061" y="-637408"/>
            <a:ext cx="3997897" cy="3684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975364">
            <a:off x="-640747" y="3063474"/>
            <a:ext cx="2209792" cy="20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">
  <p:cSld name="TITLE_ONLY_2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74111" y="-624200"/>
            <a:ext cx="56716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6" name="Google Shape;146;p18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85382">
            <a:off x="6126698" y="1620825"/>
            <a:ext cx="4220848" cy="37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CAPTION_ONLY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-5003059">
            <a:off x="3955100" y="-2009576"/>
            <a:ext cx="7765023" cy="70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" name="Google Shape;153;p19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6112300" y="1947525"/>
            <a:ext cx="20562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1">
  <p:cSld name="SECTION_TITLE_AND_DESCRIPTION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4900217">
            <a:off x="1874377" y="-3470979"/>
            <a:ext cx="8132108" cy="737480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2867700" y="2265775"/>
            <a:ext cx="3408600" cy="20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0" name="Google Shape;160;p20"/>
          <p:cNvSpPr txBox="1"/>
          <p:nvPr>
            <p:ph type="title"/>
          </p:nvPr>
        </p:nvSpPr>
        <p:spPr>
          <a:xfrm>
            <a:off x="533700" y="164897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1" name="Google Shape;161;p20"/>
          <p:cNvSpPr/>
          <p:nvPr/>
        </p:nvSpPr>
        <p:spPr>
          <a:xfrm>
            <a:off x="4735975" y="1248325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4486200" y="1248325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4236425" y="1248325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74111" y="-624200"/>
            <a:ext cx="56716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440845">
            <a:off x="5298496" y="-511735"/>
            <a:ext cx="4889893" cy="3594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 rot="-5003059">
            <a:off x="-2386200" y="-265726"/>
            <a:ext cx="7765023" cy="70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820398">
            <a:off x="-788012" y="-430065"/>
            <a:ext cx="3671774" cy="338417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455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311700" y="1163750"/>
            <a:ext cx="8520600" cy="122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2937000" y="3176900"/>
            <a:ext cx="3270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 + Credits">
  <p:cSld name="SECTION_TITLE_AND_DESCRIPTION_1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4900217">
            <a:off x="-2546923" y="-415579"/>
            <a:ext cx="8132108" cy="737480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4192550" y="1649650"/>
            <a:ext cx="3822000" cy="18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8" name="Google Shape;168;p21"/>
          <p:cNvSpPr txBox="1"/>
          <p:nvPr>
            <p:ph type="title"/>
          </p:nvPr>
        </p:nvSpPr>
        <p:spPr>
          <a:xfrm>
            <a:off x="4192550" y="546450"/>
            <a:ext cx="7113000" cy="9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9" name="Google Shape;169;p21"/>
          <p:cNvSpPr txBox="1"/>
          <p:nvPr/>
        </p:nvSpPr>
        <p:spPr>
          <a:xfrm>
            <a:off x="4192550" y="3723700"/>
            <a:ext cx="35343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Slidesgo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Flaticon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/>
              </a:rPr>
              <a:t>Freepik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1">
  <p:cSld name="TITLE_ONLY_3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2" name="Google Shape;172;p22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BIG_NUMBER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1">
  <p:cSld name="BIG_NUMBER_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79074" y="-2007650"/>
            <a:ext cx="7207979" cy="6476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786805">
            <a:off x="6659596" y="1713984"/>
            <a:ext cx="3997887" cy="368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 rot="-5003059">
            <a:off x="925350" y="-1040776"/>
            <a:ext cx="7765023" cy="70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2">
  <p:cSld name="SECTION_TITLE_AND_DESCRIPTION_1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4900217">
            <a:off x="1874377" y="-3470979"/>
            <a:ext cx="8132108" cy="7374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74111" y="-624200"/>
            <a:ext cx="56716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3">
  <p:cSld name="TITLE_ONLY_1_1_2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6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4571989" y="1689800"/>
            <a:ext cx="567167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750563">
            <a:off x="5928541" y="-1579986"/>
            <a:ext cx="3997894" cy="368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 rot="-2700000">
            <a:off x="-2484011" y="627951"/>
            <a:ext cx="567166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4">
  <p:cSld name="SECTION_HEADER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440845">
            <a:off x="5298496" y="-511735"/>
            <a:ext cx="4889893" cy="3594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 rot="-5003059">
            <a:off x="-2386200" y="-265726"/>
            <a:ext cx="7765023" cy="70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820398">
            <a:off x="-788012" y="-430065"/>
            <a:ext cx="3671774" cy="3384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1875" y="1527600"/>
            <a:ext cx="4920900" cy="30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-5003059">
            <a:off x="3740500" y="-493226"/>
            <a:ext cx="7765023" cy="70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74111" y="-624200"/>
            <a:ext cx="56716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42800" y="1532875"/>
            <a:ext cx="3501300" cy="27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799911" y="1532875"/>
            <a:ext cx="3501300" cy="27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-5003059">
            <a:off x="-2386200" y="-265726"/>
            <a:ext cx="7765023" cy="70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-5003059">
            <a:off x="4634325" y="-2004601"/>
            <a:ext cx="7765023" cy="70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" name="Google Shape;40;p6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-974111" y="-624200"/>
            <a:ext cx="56716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1" type="body"/>
          </p:nvPr>
        </p:nvSpPr>
        <p:spPr>
          <a:xfrm>
            <a:off x="1324475" y="1809100"/>
            <a:ext cx="2787000" cy="23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" name="Google Shape;47;p7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-5003059">
            <a:off x="-2632000" y="741349"/>
            <a:ext cx="7765023" cy="70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>
            <p:ph type="title"/>
          </p:nvPr>
        </p:nvSpPr>
        <p:spPr>
          <a:xfrm>
            <a:off x="861350" y="526350"/>
            <a:ext cx="4375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831875" y="1307975"/>
            <a:ext cx="282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ungee"/>
              <a:buNone/>
              <a:defRPr sz="1400"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755675" y="2118700"/>
            <a:ext cx="3783300" cy="22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9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-5003059">
            <a:off x="-2386200" y="-265726"/>
            <a:ext cx="7765023" cy="70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0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" name="Google Shape;63;p10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5073050" y="3457425"/>
            <a:ext cx="3087000" cy="9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67" name="Google Shape;6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440845">
            <a:off x="5298496" y="-511735"/>
            <a:ext cx="4889893" cy="3594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ungee"/>
              <a:buNone/>
              <a:defRPr sz="28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youtube.com/watch?v=oDaUyEhXC20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27.png"/><Relationship Id="rId8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7.xml"/><Relationship Id="rId3" Type="http://schemas.openxmlformats.org/officeDocument/2006/relationships/hyperlink" Target="mailto:addyouremail@freepik.com" TargetMode="External"/><Relationship Id="rId4" Type="http://schemas.openxmlformats.org/officeDocument/2006/relationships/image" Target="../media/image31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/>
          <p:nvPr/>
        </p:nvSpPr>
        <p:spPr>
          <a:xfrm>
            <a:off x="3089100" y="1007915"/>
            <a:ext cx="2965800" cy="2965800"/>
          </a:xfrm>
          <a:prstGeom prst="ellipse">
            <a:avLst/>
          </a:prstGeom>
          <a:solidFill>
            <a:srgbClr val="FFFFFF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 txBox="1"/>
          <p:nvPr>
            <p:ph idx="1" type="subTitle"/>
          </p:nvPr>
        </p:nvSpPr>
        <p:spPr>
          <a:xfrm>
            <a:off x="3460800" y="2736538"/>
            <a:ext cx="2222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Lucio Pagni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Gaston Lifschitz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7" name="Google Shape;197;p28"/>
          <p:cNvSpPr txBox="1"/>
          <p:nvPr>
            <p:ph type="ctrTitle"/>
          </p:nvPr>
        </p:nvSpPr>
        <p:spPr>
          <a:xfrm>
            <a:off x="3510450" y="1243675"/>
            <a:ext cx="2123100" cy="127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Algoritmos </a:t>
            </a:r>
            <a:r>
              <a:rPr lang="en" sz="2000">
                <a:solidFill>
                  <a:schemeClr val="accent2"/>
                </a:solidFill>
              </a:rPr>
              <a:t>genéticos</a:t>
            </a:r>
            <a:endParaRPr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de Mutación implementados</a:t>
            </a:r>
            <a:endParaRPr/>
          </a:p>
        </p:txBody>
      </p:sp>
      <p:sp>
        <p:nvSpPr>
          <p:cNvPr id="321" name="Google Shape;321;p37"/>
          <p:cNvSpPr txBox="1"/>
          <p:nvPr>
            <p:ph idx="2" type="title"/>
          </p:nvPr>
        </p:nvSpPr>
        <p:spPr>
          <a:xfrm>
            <a:off x="432663" y="1504488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completa</a:t>
            </a:r>
            <a:endParaRPr/>
          </a:p>
        </p:txBody>
      </p:sp>
      <p:sp>
        <p:nvSpPr>
          <p:cNvPr id="322" name="Google Shape;322;p37"/>
          <p:cNvSpPr txBox="1"/>
          <p:nvPr>
            <p:ph idx="1" type="subTitle"/>
          </p:nvPr>
        </p:nvSpPr>
        <p:spPr>
          <a:xfrm>
            <a:off x="432663" y="1968696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mutan todos los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Genes del individuo</a:t>
            </a:r>
            <a:endParaRPr/>
          </a:p>
        </p:txBody>
      </p:sp>
      <p:sp>
        <p:nvSpPr>
          <p:cNvPr id="323" name="Google Shape;323;p37"/>
          <p:cNvSpPr txBox="1"/>
          <p:nvPr>
            <p:ph idx="3" type="title"/>
          </p:nvPr>
        </p:nvSpPr>
        <p:spPr>
          <a:xfrm>
            <a:off x="2683438" y="1504488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</a:t>
            </a:r>
            <a:endParaRPr/>
          </a:p>
        </p:txBody>
      </p:sp>
      <p:sp>
        <p:nvSpPr>
          <p:cNvPr id="324" name="Google Shape;324;p37"/>
          <p:cNvSpPr txBox="1"/>
          <p:nvPr>
            <p:ph idx="4" type="subTitle"/>
          </p:nvPr>
        </p:nvSpPr>
        <p:spPr>
          <a:xfrm>
            <a:off x="2683438" y="1968696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altera un solo gen</a:t>
            </a:r>
            <a:endParaRPr/>
          </a:p>
        </p:txBody>
      </p:sp>
      <p:sp>
        <p:nvSpPr>
          <p:cNvPr id="325" name="Google Shape;325;p37"/>
          <p:cNvSpPr txBox="1"/>
          <p:nvPr>
            <p:ph idx="5" type="title"/>
          </p:nvPr>
        </p:nvSpPr>
        <p:spPr>
          <a:xfrm>
            <a:off x="6719763" y="1584388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uniforme</a:t>
            </a:r>
            <a:endParaRPr/>
          </a:p>
        </p:txBody>
      </p:sp>
      <p:sp>
        <p:nvSpPr>
          <p:cNvPr id="326" name="Google Shape;326;p37"/>
          <p:cNvSpPr txBox="1"/>
          <p:nvPr>
            <p:ph idx="6" type="subTitle"/>
          </p:nvPr>
        </p:nvSpPr>
        <p:spPr>
          <a:xfrm>
            <a:off x="6719763" y="1968696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Cada gen tiene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Cierta probabilidad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ser mutado</a:t>
            </a:r>
            <a:endParaRPr/>
          </a:p>
        </p:txBody>
      </p:sp>
      <p:sp>
        <p:nvSpPr>
          <p:cNvPr id="327" name="Google Shape;327;p37"/>
          <p:cNvSpPr/>
          <p:nvPr/>
        </p:nvSpPr>
        <p:spPr>
          <a:xfrm>
            <a:off x="1138725" y="1084900"/>
            <a:ext cx="499500" cy="499500"/>
          </a:xfrm>
          <a:prstGeom prst="ellipse">
            <a:avLst/>
          </a:prstGeom>
          <a:solidFill>
            <a:srgbClr val="FFFFFF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7"/>
          <p:cNvSpPr/>
          <p:nvPr/>
        </p:nvSpPr>
        <p:spPr>
          <a:xfrm>
            <a:off x="3389500" y="1084900"/>
            <a:ext cx="499500" cy="499500"/>
          </a:xfrm>
          <a:prstGeom prst="ellipse">
            <a:avLst/>
          </a:prstGeom>
          <a:solidFill>
            <a:srgbClr val="FFFFFF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7425825" y="1084900"/>
            <a:ext cx="499500" cy="499500"/>
          </a:xfrm>
          <a:prstGeom prst="ellipse">
            <a:avLst/>
          </a:prstGeom>
          <a:solidFill>
            <a:srgbClr val="FFFFFF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7"/>
          <p:cNvSpPr txBox="1"/>
          <p:nvPr>
            <p:ph idx="5" type="title"/>
          </p:nvPr>
        </p:nvSpPr>
        <p:spPr>
          <a:xfrm>
            <a:off x="4934213" y="1584388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ultigen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limitada</a:t>
            </a:r>
            <a:endParaRPr/>
          </a:p>
        </p:txBody>
      </p:sp>
      <p:sp>
        <p:nvSpPr>
          <p:cNvPr id="331" name="Google Shape;331;p37"/>
          <p:cNvSpPr txBox="1"/>
          <p:nvPr>
            <p:ph idx="6" type="subTitle"/>
          </p:nvPr>
        </p:nvSpPr>
        <p:spPr>
          <a:xfrm>
            <a:off x="4934213" y="1968696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Tomo una cantidad azarosa de genes a mutar</a:t>
            </a:r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5640275" y="1084900"/>
            <a:ext cx="499500" cy="499500"/>
          </a:xfrm>
          <a:prstGeom prst="ellipse">
            <a:avLst/>
          </a:prstGeom>
          <a:solidFill>
            <a:srgbClr val="FFFFFF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/>
          <p:nvPr>
            <p:ph type="title"/>
          </p:nvPr>
        </p:nvSpPr>
        <p:spPr>
          <a:xfrm>
            <a:off x="533700" y="183667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RESULTADOS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>
            <p:ph idx="1" type="body"/>
          </p:nvPr>
        </p:nvSpPr>
        <p:spPr>
          <a:xfrm>
            <a:off x="0" y="2353475"/>
            <a:ext cx="91440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La forma básica a la hora de mostrar los resultados es:</a:t>
            </a:r>
            <a:endParaRPr/>
          </a:p>
        </p:txBody>
      </p:sp>
      <p:sp>
        <p:nvSpPr>
          <p:cNvPr id="343" name="Google Shape;343;p39"/>
          <p:cNvSpPr txBox="1"/>
          <p:nvPr>
            <p:ph type="title"/>
          </p:nvPr>
        </p:nvSpPr>
        <p:spPr>
          <a:xfrm>
            <a:off x="533700" y="32945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-&gt; OUTPUT-&gt;CONCLUSION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" name="Google Shape;348;p40"/>
          <p:cNvGraphicFramePr/>
          <p:nvPr/>
        </p:nvGraphicFramePr>
        <p:xfrm>
          <a:off x="3492450" y="11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{4CD2633D-74CF-4082-AEFA-8CE4F9669B81}</a:tableStyleId>
              </a:tblPr>
              <a:tblGrid>
                <a:gridCol w="1476650"/>
                <a:gridCol w="898700"/>
              </a:tblGrid>
              <a:tr h="17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522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Valor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5223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1541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SIZE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3621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CRUCE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ANULAR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MUTACION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GEN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PROB. MUT.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0.71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0.622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MET. 1.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ELITE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MET. 2.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ELITE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MET. 3.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ELITE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MET. 4.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ELITE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" y="152400"/>
            <a:ext cx="80645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"/>
          <p:cNvSpPr txBox="1"/>
          <p:nvPr>
            <p:ph idx="1" type="body"/>
          </p:nvPr>
        </p:nvSpPr>
        <p:spPr>
          <a:xfrm>
            <a:off x="0" y="1495100"/>
            <a:ext cx="90834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método de selección </a:t>
            </a:r>
            <a:r>
              <a:rPr lang="en"/>
              <a:t>élite</a:t>
            </a:r>
            <a:r>
              <a:rPr lang="en"/>
              <a:t> tiene una curva de crecimiento "estrictamente" creciente, esto quiere decir que al elegir los mejores es muy probable que las generaciones sean iguales o mejores que la anterior. Las mutaciones permiten que pueda mejorar.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Cuando la curva está "amesetada" es porque las mutaciones no están mejorando el fitness.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3" name="Google Shape;363;p43"/>
          <p:cNvGraphicFramePr/>
          <p:nvPr/>
        </p:nvGraphicFramePr>
        <p:xfrm>
          <a:off x="3153938" y="20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{4CD2633D-74CF-4082-AEFA-8CE4F9669B81}</a:tableStyleId>
              </a:tblPr>
              <a:tblGrid>
                <a:gridCol w="1939700"/>
                <a:gridCol w="896400"/>
              </a:tblGrid>
              <a:tr h="42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522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Valor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5223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1541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SIZE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3621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CRUCE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ANULAR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MUTACION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GEN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PROB. MUT.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0.71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0.622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MET. 1.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RULETA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MET. 2.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RULETA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MET. 3.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RULETA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MET. 4.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RULETA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" y="152400"/>
            <a:ext cx="80645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"/>
          <p:cNvSpPr txBox="1"/>
          <p:nvPr>
            <p:ph idx="1" type="body"/>
          </p:nvPr>
        </p:nvSpPr>
        <p:spPr>
          <a:xfrm>
            <a:off x="0" y="1495100"/>
            <a:ext cx="90834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 correr el programa con ruleta y una alta probabilidad de mutación vemos que el crecimiento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del fitness en el tiempo tiene un crecimiento distinto que con elite ya que existe la posibilidad de cambios aleatorios en el sistema.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Hay mas desorden.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" name="Google Shape;378;p46"/>
          <p:cNvGraphicFramePr/>
          <p:nvPr/>
        </p:nvGraphicFramePr>
        <p:xfrm>
          <a:off x="2512200" y="96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{4CD2633D-74CF-4082-AEFA-8CE4F9669B81}</a:tableStyleId>
              </a:tblPr>
              <a:tblGrid>
                <a:gridCol w="2817525"/>
                <a:gridCol w="1302050"/>
              </a:tblGrid>
              <a:tr h="42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522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Valor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5223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1541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SIZE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3621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CRUCE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ANULAR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MUTACION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GEN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PROB. MUT.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0.71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0.622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MET. 1.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BOLTZ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MANN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MET. 2.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BOLTZMANN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MET. 3.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BOLTZMANN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MET. 4.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BOLTZMANN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del algoritmo</a:t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721052">
            <a:off x="3491287" y="341049"/>
            <a:ext cx="6070062" cy="4461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70542">
            <a:off x="7250129" y="3461548"/>
            <a:ext cx="2209792" cy="20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2035358" y="1838758"/>
            <a:ext cx="1536300" cy="47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Recombinación</a:t>
            </a:r>
            <a:endParaRPr/>
          </a:p>
        </p:txBody>
      </p:sp>
      <p:sp>
        <p:nvSpPr>
          <p:cNvPr id="206" name="Google Shape;206;p29"/>
          <p:cNvSpPr txBox="1"/>
          <p:nvPr/>
        </p:nvSpPr>
        <p:spPr>
          <a:xfrm>
            <a:off x="1271278" y="1092675"/>
            <a:ext cx="3064500" cy="47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Población Inicial</a:t>
            </a:r>
            <a:endParaRPr/>
          </a:p>
        </p:txBody>
      </p:sp>
      <p:sp>
        <p:nvSpPr>
          <p:cNvPr id="207" name="Google Shape;207;p29"/>
          <p:cNvSpPr txBox="1"/>
          <p:nvPr/>
        </p:nvSpPr>
        <p:spPr>
          <a:xfrm>
            <a:off x="3571667" y="2716789"/>
            <a:ext cx="1536300" cy="47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Mutación</a:t>
            </a:r>
            <a:endParaRPr/>
          </a:p>
        </p:txBody>
      </p:sp>
      <p:sp>
        <p:nvSpPr>
          <p:cNvPr id="208" name="Google Shape;208;p29"/>
          <p:cNvSpPr txBox="1"/>
          <p:nvPr/>
        </p:nvSpPr>
        <p:spPr>
          <a:xfrm>
            <a:off x="2035358" y="3957437"/>
            <a:ext cx="1536300" cy="47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Selección</a:t>
            </a:r>
            <a:endParaRPr/>
          </a:p>
        </p:txBody>
      </p:sp>
      <p:sp>
        <p:nvSpPr>
          <p:cNvPr id="209" name="Google Shape;209;p29"/>
          <p:cNvSpPr txBox="1"/>
          <p:nvPr/>
        </p:nvSpPr>
        <p:spPr>
          <a:xfrm>
            <a:off x="499050" y="2716789"/>
            <a:ext cx="1536300" cy="47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Nueva Población</a:t>
            </a:r>
            <a:endParaRPr/>
          </a:p>
        </p:txBody>
      </p:sp>
      <p:cxnSp>
        <p:nvCxnSpPr>
          <p:cNvPr id="210" name="Google Shape;210;p29"/>
          <p:cNvCxnSpPr>
            <a:stCxn id="206" idx="2"/>
            <a:endCxn id="205" idx="0"/>
          </p:cNvCxnSpPr>
          <p:nvPr/>
        </p:nvCxnSpPr>
        <p:spPr>
          <a:xfrm>
            <a:off x="2803528" y="1566675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9"/>
          <p:cNvCxnSpPr>
            <a:stCxn id="205" idx="3"/>
            <a:endCxn id="207" idx="0"/>
          </p:cNvCxnSpPr>
          <p:nvPr/>
        </p:nvCxnSpPr>
        <p:spPr>
          <a:xfrm>
            <a:off x="3571658" y="2075758"/>
            <a:ext cx="768300" cy="641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9"/>
          <p:cNvCxnSpPr>
            <a:stCxn id="207" idx="2"/>
            <a:endCxn id="208" idx="3"/>
          </p:cNvCxnSpPr>
          <p:nvPr/>
        </p:nvCxnSpPr>
        <p:spPr>
          <a:xfrm flipH="1">
            <a:off x="3571517" y="3190789"/>
            <a:ext cx="768300" cy="100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9"/>
          <p:cNvCxnSpPr>
            <a:stCxn id="208" idx="1"/>
            <a:endCxn id="209" idx="2"/>
          </p:cNvCxnSpPr>
          <p:nvPr/>
        </p:nvCxnSpPr>
        <p:spPr>
          <a:xfrm rot="10800000">
            <a:off x="1267058" y="3190937"/>
            <a:ext cx="768300" cy="100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9"/>
          <p:cNvCxnSpPr>
            <a:stCxn id="209" idx="0"/>
            <a:endCxn id="205" idx="1"/>
          </p:cNvCxnSpPr>
          <p:nvPr/>
        </p:nvCxnSpPr>
        <p:spPr>
          <a:xfrm flipH="1" rot="10800000">
            <a:off x="1267200" y="2075689"/>
            <a:ext cx="768300" cy="641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/>
          <p:nvPr>
            <p:ph idx="1" type="body"/>
          </p:nvPr>
        </p:nvSpPr>
        <p:spPr>
          <a:xfrm>
            <a:off x="2867700" y="2265775"/>
            <a:ext cx="3408600" cy="20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7"/>
          <p:cNvSpPr txBox="1"/>
          <p:nvPr>
            <p:ph type="title"/>
          </p:nvPr>
        </p:nvSpPr>
        <p:spPr>
          <a:xfrm>
            <a:off x="533700" y="164897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0"/>
            <a:ext cx="8572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" y="0"/>
            <a:ext cx="8572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8"/>
          <p:cNvSpPr txBox="1"/>
          <p:nvPr>
            <p:ph idx="1" type="body"/>
          </p:nvPr>
        </p:nvSpPr>
        <p:spPr>
          <a:xfrm>
            <a:off x="0" y="1805025"/>
            <a:ext cx="9144000" cy="20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 utilizar Boltzmann vemos una gran variabilidad y un gran desorden el sistema.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Vemos una tendencia creciente pero más desordenada.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6" name="Google Shape;396;p49"/>
          <p:cNvGraphicFramePr/>
          <p:nvPr/>
        </p:nvGraphicFramePr>
        <p:xfrm>
          <a:off x="2512213" y="20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{4CD2633D-74CF-4082-AEFA-8CE4F9669B81}</a:tableStyleId>
              </a:tblPr>
              <a:tblGrid>
                <a:gridCol w="2817525"/>
                <a:gridCol w="1302050"/>
              </a:tblGrid>
              <a:tr h="42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522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Valor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5223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1541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SIZE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3621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CRUCE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ANULAR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MUTACION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GEN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PROB. MUT.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0.71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0.622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MET. 1.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UNIVERSAL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MET. 2.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UNIVERSAL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MET. 3.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UNIVERSAL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MET. 4.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UNIVERSAL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0"/>
          <p:cNvSpPr txBox="1"/>
          <p:nvPr>
            <p:ph idx="1" type="body"/>
          </p:nvPr>
        </p:nvSpPr>
        <p:spPr>
          <a:xfrm>
            <a:off x="2867700" y="2265775"/>
            <a:ext cx="3408600" cy="20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0"/>
          <p:cNvSpPr txBox="1"/>
          <p:nvPr>
            <p:ph type="title"/>
          </p:nvPr>
        </p:nvSpPr>
        <p:spPr>
          <a:xfrm>
            <a:off x="533700" y="164897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3" name="Google Shape;40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0"/>
            <a:ext cx="8572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1"/>
          <p:cNvSpPr txBox="1"/>
          <p:nvPr>
            <p:ph idx="1" type="body"/>
          </p:nvPr>
        </p:nvSpPr>
        <p:spPr>
          <a:xfrm>
            <a:off x="0" y="1805025"/>
            <a:ext cx="9144000" cy="20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 utilizar Universal obtenemos una curva creciente con más orden que Boltzmann pero no tan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estrictamente creciente como elite.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2"/>
          <p:cNvSpPr txBox="1"/>
          <p:nvPr>
            <p:ph type="title"/>
          </p:nvPr>
        </p:nvSpPr>
        <p:spPr>
          <a:xfrm>
            <a:off x="622525" y="10537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personaje (Promedio - 10 vueltas)</a:t>
            </a:r>
            <a:endParaRPr/>
          </a:p>
        </p:txBody>
      </p:sp>
      <p:sp>
        <p:nvSpPr>
          <p:cNvPr id="414" name="Google Shape;414;p52"/>
          <p:cNvSpPr txBox="1"/>
          <p:nvPr>
            <p:ph idx="4294967295" type="subTitle"/>
          </p:nvPr>
        </p:nvSpPr>
        <p:spPr>
          <a:xfrm>
            <a:off x="183938" y="636196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ARQUERO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2"/>
          <p:cNvSpPr txBox="1"/>
          <p:nvPr>
            <p:ph idx="4294967295" type="subTitle"/>
          </p:nvPr>
        </p:nvSpPr>
        <p:spPr>
          <a:xfrm>
            <a:off x="6787513" y="678071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GUERRERO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2"/>
          <p:cNvSpPr txBox="1"/>
          <p:nvPr/>
        </p:nvSpPr>
        <p:spPr>
          <a:xfrm>
            <a:off x="183950" y="1296975"/>
            <a:ext cx="31917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Promedio mejor individuo</a:t>
            </a:r>
            <a:r>
              <a:rPr lang="en"/>
              <a:t>: </a:t>
            </a:r>
            <a:r>
              <a:rPr lang="en">
                <a:solidFill>
                  <a:schemeClr val="dk1"/>
                </a:solidFill>
              </a:rPr>
              <a:t>41.2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2"/>
          <p:cNvSpPr txBox="1"/>
          <p:nvPr/>
        </p:nvSpPr>
        <p:spPr>
          <a:xfrm>
            <a:off x="6234925" y="1296975"/>
            <a:ext cx="31917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Promedio mejor individuo: 26.5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2"/>
          <p:cNvSpPr txBox="1"/>
          <p:nvPr>
            <p:ph idx="4294967295" type="subTitle"/>
          </p:nvPr>
        </p:nvSpPr>
        <p:spPr>
          <a:xfrm>
            <a:off x="183938" y="2689646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2"/>
          <p:cNvSpPr txBox="1"/>
          <p:nvPr>
            <p:ph idx="4294967295" type="subTitle"/>
          </p:nvPr>
        </p:nvSpPr>
        <p:spPr>
          <a:xfrm>
            <a:off x="6787513" y="2731521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2"/>
          <p:cNvSpPr txBox="1"/>
          <p:nvPr/>
        </p:nvSpPr>
        <p:spPr>
          <a:xfrm>
            <a:off x="183950" y="3350425"/>
            <a:ext cx="31917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Promedio mejor individuo: 34.9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2"/>
          <p:cNvSpPr txBox="1"/>
          <p:nvPr/>
        </p:nvSpPr>
        <p:spPr>
          <a:xfrm>
            <a:off x="6234925" y="3350425"/>
            <a:ext cx="31917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Promedio mejor individuo: 35.1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2"/>
          <p:cNvSpPr txBox="1"/>
          <p:nvPr>
            <p:ph idx="4294967295" type="subTitle"/>
          </p:nvPr>
        </p:nvSpPr>
        <p:spPr>
          <a:xfrm>
            <a:off x="3375638" y="2050046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Mismos parametros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3"/>
          <p:cNvSpPr txBox="1"/>
          <p:nvPr>
            <p:ph type="title"/>
          </p:nvPr>
        </p:nvSpPr>
        <p:spPr>
          <a:xfrm>
            <a:off x="622525" y="10537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Cruce</a:t>
            </a:r>
            <a:endParaRPr/>
          </a:p>
        </p:txBody>
      </p:sp>
      <p:sp>
        <p:nvSpPr>
          <p:cNvPr id="428" name="Google Shape;428;p53"/>
          <p:cNvSpPr txBox="1"/>
          <p:nvPr>
            <p:ph idx="4294967295" type="subTitle"/>
          </p:nvPr>
        </p:nvSpPr>
        <p:spPr>
          <a:xfrm>
            <a:off x="183938" y="636196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un punto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53"/>
          <p:cNvSpPr txBox="1"/>
          <p:nvPr>
            <p:ph idx="4294967295" type="subTitle"/>
          </p:nvPr>
        </p:nvSpPr>
        <p:spPr>
          <a:xfrm>
            <a:off x="6787513" y="678071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dos puntos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3"/>
          <p:cNvSpPr txBox="1"/>
          <p:nvPr/>
        </p:nvSpPr>
        <p:spPr>
          <a:xfrm>
            <a:off x="183950" y="888350"/>
            <a:ext cx="31917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Personaje con mejor fitness es: 39.59973354738317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Generacion num: 179</a:t>
            </a:r>
            <a:endParaRPr/>
          </a:p>
        </p:txBody>
      </p:sp>
      <p:pic>
        <p:nvPicPr>
          <p:cNvPr id="431" name="Google Shape;43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50" y="1794476"/>
            <a:ext cx="3945900" cy="32550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3"/>
          <p:cNvSpPr txBox="1"/>
          <p:nvPr/>
        </p:nvSpPr>
        <p:spPr>
          <a:xfrm>
            <a:off x="6243825" y="888350"/>
            <a:ext cx="31917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Personaje con mejor fitness es: 38.48664066196229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Generacion num: 214</a:t>
            </a:r>
            <a:endParaRPr/>
          </a:p>
        </p:txBody>
      </p:sp>
      <p:pic>
        <p:nvPicPr>
          <p:cNvPr id="433" name="Google Shape;43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975" y="1831350"/>
            <a:ext cx="4006055" cy="31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4"/>
          <p:cNvSpPr txBox="1"/>
          <p:nvPr>
            <p:ph type="title"/>
          </p:nvPr>
        </p:nvSpPr>
        <p:spPr>
          <a:xfrm>
            <a:off x="622525" y="10537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Cruce</a:t>
            </a:r>
            <a:endParaRPr/>
          </a:p>
        </p:txBody>
      </p:sp>
      <p:sp>
        <p:nvSpPr>
          <p:cNvPr id="439" name="Google Shape;439;p54"/>
          <p:cNvSpPr txBox="1"/>
          <p:nvPr>
            <p:ph idx="4294967295" type="subTitle"/>
          </p:nvPr>
        </p:nvSpPr>
        <p:spPr>
          <a:xfrm>
            <a:off x="183938" y="636196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Anular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4"/>
          <p:cNvSpPr txBox="1"/>
          <p:nvPr>
            <p:ph idx="4294967295" type="subTitle"/>
          </p:nvPr>
        </p:nvSpPr>
        <p:spPr>
          <a:xfrm>
            <a:off x="6787513" y="678071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54"/>
          <p:cNvSpPr txBox="1"/>
          <p:nvPr/>
        </p:nvSpPr>
        <p:spPr>
          <a:xfrm>
            <a:off x="183950" y="888350"/>
            <a:ext cx="31917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Personaje con mejor fitness es: 40.237452848784514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Generacion num: 241</a:t>
            </a:r>
            <a:endParaRPr/>
          </a:p>
        </p:txBody>
      </p:sp>
      <p:sp>
        <p:nvSpPr>
          <p:cNvPr id="442" name="Google Shape;442;p54"/>
          <p:cNvSpPr txBox="1"/>
          <p:nvPr/>
        </p:nvSpPr>
        <p:spPr>
          <a:xfrm>
            <a:off x="6243825" y="888350"/>
            <a:ext cx="31917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Personaje con mejor fitness es: 38.29413472736625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Generacion num: 293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3" name="Google Shape;44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4650"/>
            <a:ext cx="3790690" cy="31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7090" y="1884650"/>
            <a:ext cx="3953663" cy="31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5"/>
          <p:cNvSpPr txBox="1"/>
          <p:nvPr>
            <p:ph type="title"/>
          </p:nvPr>
        </p:nvSpPr>
        <p:spPr>
          <a:xfrm>
            <a:off x="622525" y="10537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MUTACION</a:t>
            </a:r>
            <a:endParaRPr/>
          </a:p>
        </p:txBody>
      </p:sp>
      <p:sp>
        <p:nvSpPr>
          <p:cNvPr id="450" name="Google Shape;450;p55"/>
          <p:cNvSpPr txBox="1"/>
          <p:nvPr>
            <p:ph idx="4294967295" type="subTitle"/>
          </p:nvPr>
        </p:nvSpPr>
        <p:spPr>
          <a:xfrm>
            <a:off x="183938" y="636196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5"/>
          <p:cNvSpPr txBox="1"/>
          <p:nvPr>
            <p:ph idx="4294967295" type="subTitle"/>
          </p:nvPr>
        </p:nvSpPr>
        <p:spPr>
          <a:xfrm>
            <a:off x="6787513" y="678071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5"/>
          <p:cNvSpPr txBox="1"/>
          <p:nvPr/>
        </p:nvSpPr>
        <p:spPr>
          <a:xfrm>
            <a:off x="183950" y="888350"/>
            <a:ext cx="31917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Personaje con mejor fitness 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44.6411509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Generacion num: 277</a:t>
            </a:r>
            <a:endParaRPr/>
          </a:p>
        </p:txBody>
      </p:sp>
      <p:sp>
        <p:nvSpPr>
          <p:cNvPr id="453" name="Google Shape;453;p55"/>
          <p:cNvSpPr txBox="1"/>
          <p:nvPr/>
        </p:nvSpPr>
        <p:spPr>
          <a:xfrm>
            <a:off x="6243825" y="888350"/>
            <a:ext cx="31917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Personaje con mejor fitness 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40.551427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Generacion num: 242</a:t>
            </a:r>
            <a:endParaRPr/>
          </a:p>
        </p:txBody>
      </p:sp>
      <p:pic>
        <p:nvPicPr>
          <p:cNvPr id="454" name="Google Shape;45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4650"/>
            <a:ext cx="4141933" cy="31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483" y="1884650"/>
            <a:ext cx="4141933" cy="31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6"/>
          <p:cNvSpPr txBox="1"/>
          <p:nvPr>
            <p:ph type="title"/>
          </p:nvPr>
        </p:nvSpPr>
        <p:spPr>
          <a:xfrm>
            <a:off x="622525" y="10537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MUTACION</a:t>
            </a:r>
            <a:endParaRPr/>
          </a:p>
        </p:txBody>
      </p:sp>
      <p:sp>
        <p:nvSpPr>
          <p:cNvPr id="461" name="Google Shape;461;p56"/>
          <p:cNvSpPr txBox="1"/>
          <p:nvPr>
            <p:ph idx="4294967295" type="subTitle"/>
          </p:nvPr>
        </p:nvSpPr>
        <p:spPr>
          <a:xfrm>
            <a:off x="183954" y="636200"/>
            <a:ext cx="2533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Multigen Uniforme</a:t>
            </a:r>
            <a:endParaRPr/>
          </a:p>
        </p:txBody>
      </p:sp>
      <p:sp>
        <p:nvSpPr>
          <p:cNvPr id="462" name="Google Shape;462;p56"/>
          <p:cNvSpPr txBox="1"/>
          <p:nvPr>
            <p:ph idx="4294967295" type="subTitle"/>
          </p:nvPr>
        </p:nvSpPr>
        <p:spPr>
          <a:xfrm>
            <a:off x="6358132" y="678075"/>
            <a:ext cx="29631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Multigen Limitada</a:t>
            </a:r>
            <a:endParaRPr/>
          </a:p>
        </p:txBody>
      </p:sp>
      <p:sp>
        <p:nvSpPr>
          <p:cNvPr id="463" name="Google Shape;463;p56"/>
          <p:cNvSpPr txBox="1"/>
          <p:nvPr/>
        </p:nvSpPr>
        <p:spPr>
          <a:xfrm>
            <a:off x="183950" y="888350"/>
            <a:ext cx="31917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Personaje con mejor fitness 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40.755159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Generacion num: 271</a:t>
            </a:r>
            <a:endParaRPr/>
          </a:p>
        </p:txBody>
      </p:sp>
      <p:sp>
        <p:nvSpPr>
          <p:cNvPr id="464" name="Google Shape;464;p56"/>
          <p:cNvSpPr txBox="1"/>
          <p:nvPr/>
        </p:nvSpPr>
        <p:spPr>
          <a:xfrm>
            <a:off x="6243825" y="888350"/>
            <a:ext cx="31917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Personaje con mejor fitness 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41.519261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Generacion num: 300</a:t>
            </a:r>
            <a:endParaRPr/>
          </a:p>
        </p:txBody>
      </p:sp>
      <p:pic>
        <p:nvPicPr>
          <p:cNvPr id="465" name="Google Shape;46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4650"/>
            <a:ext cx="4141933" cy="31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283" y="1884650"/>
            <a:ext cx="4141933" cy="31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/>
          <p:nvPr/>
        </p:nvSpPr>
        <p:spPr>
          <a:xfrm>
            <a:off x="3089100" y="1007915"/>
            <a:ext cx="2965800" cy="2965800"/>
          </a:xfrm>
          <a:prstGeom prst="ellipse">
            <a:avLst/>
          </a:prstGeom>
          <a:solidFill>
            <a:srgbClr val="FFFFFF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 txBox="1"/>
          <p:nvPr>
            <p:ph type="ctrTitle"/>
          </p:nvPr>
        </p:nvSpPr>
        <p:spPr>
          <a:xfrm>
            <a:off x="311708" y="432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POBLAR INICIAL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21" name="Google Shape;221;p30"/>
          <p:cNvSpPr txBox="1"/>
          <p:nvPr>
            <p:ph idx="1" type="subTitle"/>
          </p:nvPr>
        </p:nvSpPr>
        <p:spPr>
          <a:xfrm>
            <a:off x="3460800" y="2736538"/>
            <a:ext cx="2222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La población inicial se obtiene a partir de los tsv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7"/>
          <p:cNvSpPr txBox="1"/>
          <p:nvPr>
            <p:ph type="title"/>
          </p:nvPr>
        </p:nvSpPr>
        <p:spPr>
          <a:xfrm>
            <a:off x="622525" y="10537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Mutacion ON/OFF</a:t>
            </a:r>
            <a:endParaRPr/>
          </a:p>
        </p:txBody>
      </p:sp>
      <p:sp>
        <p:nvSpPr>
          <p:cNvPr id="472" name="Google Shape;472;p57"/>
          <p:cNvSpPr txBox="1"/>
          <p:nvPr>
            <p:ph idx="4294967295" type="subTitle"/>
          </p:nvPr>
        </p:nvSpPr>
        <p:spPr>
          <a:xfrm>
            <a:off x="183938" y="636196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 =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7"/>
          <p:cNvSpPr txBox="1"/>
          <p:nvPr>
            <p:ph idx="4294967295" type="subTitle"/>
          </p:nvPr>
        </p:nvSpPr>
        <p:spPr>
          <a:xfrm>
            <a:off x="6787513" y="678071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 =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7"/>
          <p:cNvSpPr txBox="1"/>
          <p:nvPr/>
        </p:nvSpPr>
        <p:spPr>
          <a:xfrm>
            <a:off x="183950" y="888350"/>
            <a:ext cx="31917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Personaje con mejor fitness es: 36.148596169038186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Generacion num: 179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7"/>
          <p:cNvSpPr txBox="1"/>
          <p:nvPr/>
        </p:nvSpPr>
        <p:spPr>
          <a:xfrm>
            <a:off x="6243825" y="888350"/>
            <a:ext cx="31917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Personaje con mejor fitness es: 39.9382535857475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Generacion num: 293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6" name="Google Shape;47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2084" y="1646900"/>
            <a:ext cx="4401491" cy="33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950" y="1646900"/>
            <a:ext cx="4289950" cy="33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8"/>
          <p:cNvSpPr txBox="1"/>
          <p:nvPr>
            <p:ph idx="1" type="body"/>
          </p:nvPr>
        </p:nvSpPr>
        <p:spPr>
          <a:xfrm>
            <a:off x="0" y="1565700"/>
            <a:ext cx="9144000" cy="3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Cuando no se tiene mutaciones, tanto los métodos de selección como los de cruce operan para encontrar un fitness mejor.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 el caso que las mutaciones sean mayores a 0 se suman a los factores anteriores la aleatoriedad proveniente de las mutaciones.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Las imágenes a continuación muestran un caso extremo en el cual operan estos mecanismos, este es cuando el método de selección es el método de </a:t>
            </a:r>
            <a:r>
              <a:rPr lang="en"/>
              <a:t>élite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9"/>
          <p:cNvSpPr txBox="1"/>
          <p:nvPr>
            <p:ph idx="1" type="body"/>
          </p:nvPr>
        </p:nvSpPr>
        <p:spPr>
          <a:xfrm>
            <a:off x="2867700" y="2265775"/>
            <a:ext cx="3408600" cy="20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9"/>
          <p:cNvSpPr txBox="1"/>
          <p:nvPr>
            <p:ph type="title"/>
          </p:nvPr>
        </p:nvSpPr>
        <p:spPr>
          <a:xfrm>
            <a:off x="533700" y="164897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9" name="Google Shape;48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0"/>
            <a:ext cx="8572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0"/>
          <p:cNvSpPr txBox="1"/>
          <p:nvPr>
            <p:ph idx="1" type="body"/>
          </p:nvPr>
        </p:nvSpPr>
        <p:spPr>
          <a:xfrm>
            <a:off x="2867700" y="2265775"/>
            <a:ext cx="3408600" cy="20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60"/>
          <p:cNvSpPr txBox="1"/>
          <p:nvPr>
            <p:ph type="title"/>
          </p:nvPr>
        </p:nvSpPr>
        <p:spPr>
          <a:xfrm>
            <a:off x="533700" y="164897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6" name="Google Shape;49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0"/>
            <a:ext cx="8572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1"/>
          <p:cNvSpPr txBox="1"/>
          <p:nvPr>
            <p:ph idx="1" type="body"/>
          </p:nvPr>
        </p:nvSpPr>
        <p:spPr>
          <a:xfrm>
            <a:off x="0" y="1495100"/>
            <a:ext cx="90834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luego de correr el algoritmo </a:t>
            </a:r>
            <a:r>
              <a:rPr lang="en"/>
              <a:t>genético</a:t>
            </a:r>
            <a:r>
              <a:rPr lang="en"/>
              <a:t> hacemos 'python3 animation Bar .py'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Obtendremos una serie de gráficos de barra que evolucionan la fuerza, la pericia, la vida,la resistencia y la agilidad agregada de los items del personaje con mayor fitness. Esto nos permite tener una visión de los valores que van tomando las variables de las cuales depende el fitness.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Podemos observar que a medida que aumenta la probabilidad de mutación aumenta el cambio de estos valores.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continuación se muestra un ejemplo de esta animación a partir de los datos obtenidos.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LINK A LA ANIMACION</a:t>
            </a:r>
            <a:endParaRPr/>
          </a:p>
        </p:txBody>
      </p:sp>
      <p:sp>
        <p:nvSpPr>
          <p:cNvPr id="502" name="Google Shape;502;p61"/>
          <p:cNvSpPr txBox="1"/>
          <p:nvPr>
            <p:ph type="title"/>
          </p:nvPr>
        </p:nvSpPr>
        <p:spPr>
          <a:xfrm>
            <a:off x="580725" y="210300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 bar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 txBox="1"/>
          <p:nvPr>
            <p:ph type="title"/>
          </p:nvPr>
        </p:nvSpPr>
        <p:spPr>
          <a:xfrm>
            <a:off x="533700" y="1743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Frecuencia de cada ITem/altura: 300 gen</a:t>
            </a:r>
            <a:endParaRPr/>
          </a:p>
        </p:txBody>
      </p:sp>
      <p:pic>
        <p:nvPicPr>
          <p:cNvPr id="508" name="Google Shape;50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8750" y="2782700"/>
            <a:ext cx="2453575" cy="1962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8750" y="671823"/>
            <a:ext cx="2453575" cy="195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1926" y="669163"/>
            <a:ext cx="2500151" cy="196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3649" y="2795824"/>
            <a:ext cx="2453575" cy="193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6174" y="671824"/>
            <a:ext cx="2453575" cy="1915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6175" y="2782700"/>
            <a:ext cx="2560428" cy="19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3"/>
          <p:cNvSpPr txBox="1"/>
          <p:nvPr>
            <p:ph idx="1" type="body"/>
          </p:nvPr>
        </p:nvSpPr>
        <p:spPr>
          <a:xfrm>
            <a:off x="0" y="1504125"/>
            <a:ext cx="9144000" cy="30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modo de conclusión podemos decir que: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Cada método de selección tiene un impacto de la evolución del fitness que indica características del método que se está estudiando.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Cuando la probabilidad de mutación es 0 y se selecciona con elite, tiene sentido que gran parte de los fitness tengan valores constantes.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Ademas, Fill - Parent tiene mas picos ya que siempre toma los hijos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 rellena con el resto de los padres.</a:t>
            </a:r>
            <a:endParaRPr/>
          </a:p>
        </p:txBody>
      </p:sp>
      <p:sp>
        <p:nvSpPr>
          <p:cNvPr id="519" name="Google Shape;519;p63"/>
          <p:cNvSpPr txBox="1"/>
          <p:nvPr>
            <p:ph type="title"/>
          </p:nvPr>
        </p:nvSpPr>
        <p:spPr>
          <a:xfrm>
            <a:off x="533700" y="13507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4"/>
          <p:cNvSpPr txBox="1"/>
          <p:nvPr>
            <p:ph idx="1" type="body"/>
          </p:nvPr>
        </p:nvSpPr>
        <p:spPr>
          <a:xfrm>
            <a:off x="4192550" y="1649650"/>
            <a:ext cx="3822000" cy="18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Cualquier pregunta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glifschitz</a:t>
            </a:r>
            <a:r>
              <a:rPr lang="en">
                <a:uFill>
                  <a:noFill/>
                </a:uFill>
                <a:hlinkClick r:id="rId3"/>
              </a:rPr>
              <a:t>@</a:t>
            </a:r>
            <a:r>
              <a:rPr lang="en"/>
              <a:t>itba.edu.ar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lpagni@itba.edu.ar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64"/>
          <p:cNvSpPr txBox="1"/>
          <p:nvPr>
            <p:ph type="title"/>
          </p:nvPr>
        </p:nvSpPr>
        <p:spPr>
          <a:xfrm>
            <a:off x="4192550" y="546450"/>
            <a:ext cx="7113000" cy="9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GRACIAS!</a:t>
            </a:r>
            <a:endParaRPr/>
          </a:p>
        </p:txBody>
      </p:sp>
      <p:pic>
        <p:nvPicPr>
          <p:cNvPr id="526" name="Google Shape;526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49620" y="-838850"/>
            <a:ext cx="4889893" cy="3594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83110">
            <a:off x="-837324" y="1627548"/>
            <a:ext cx="53848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/>
          <p:nvPr/>
        </p:nvSpPr>
        <p:spPr>
          <a:xfrm>
            <a:off x="531284" y="1674714"/>
            <a:ext cx="849000" cy="784200"/>
          </a:xfrm>
          <a:prstGeom prst="ellipse">
            <a:avLst/>
          </a:prstGeom>
          <a:solidFill>
            <a:srgbClr val="FFFFFF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265B"/>
              </a:solidFill>
            </a:endParaRPr>
          </a:p>
        </p:txBody>
      </p:sp>
      <p:sp>
        <p:nvSpPr>
          <p:cNvPr id="227" name="Google Shape;227;p31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Pasos</a:t>
            </a:r>
            <a:endParaRPr/>
          </a:p>
        </p:txBody>
      </p:sp>
      <p:sp>
        <p:nvSpPr>
          <p:cNvPr id="228" name="Google Shape;228;p31"/>
          <p:cNvSpPr txBox="1"/>
          <p:nvPr>
            <p:ph idx="2" type="title"/>
          </p:nvPr>
        </p:nvSpPr>
        <p:spPr>
          <a:xfrm>
            <a:off x="148300" y="2430055"/>
            <a:ext cx="1614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Seleccion </a:t>
            </a:r>
            <a:endParaRPr/>
          </a:p>
        </p:txBody>
      </p:sp>
      <p:sp>
        <p:nvSpPr>
          <p:cNvPr id="229" name="Google Shape;229;p31"/>
          <p:cNvSpPr/>
          <p:nvPr/>
        </p:nvSpPr>
        <p:spPr>
          <a:xfrm>
            <a:off x="2244365" y="1674714"/>
            <a:ext cx="849000" cy="784200"/>
          </a:xfrm>
          <a:prstGeom prst="ellipse">
            <a:avLst/>
          </a:prstGeom>
          <a:solidFill>
            <a:srgbClr val="FFFFFF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265B"/>
              </a:solidFill>
            </a:endParaRPr>
          </a:p>
        </p:txBody>
      </p:sp>
      <p:sp>
        <p:nvSpPr>
          <p:cNvPr id="230" name="Google Shape;230;p31"/>
          <p:cNvSpPr/>
          <p:nvPr/>
        </p:nvSpPr>
        <p:spPr>
          <a:xfrm>
            <a:off x="3957445" y="1674714"/>
            <a:ext cx="849000" cy="784200"/>
          </a:xfrm>
          <a:prstGeom prst="ellipse">
            <a:avLst/>
          </a:prstGeom>
          <a:solidFill>
            <a:srgbClr val="FFFFFF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265B"/>
              </a:solidFill>
            </a:endParaRPr>
          </a:p>
        </p:txBody>
      </p:sp>
      <p:sp>
        <p:nvSpPr>
          <p:cNvPr id="231" name="Google Shape;231;p31"/>
          <p:cNvSpPr/>
          <p:nvPr/>
        </p:nvSpPr>
        <p:spPr>
          <a:xfrm>
            <a:off x="5670451" y="1674689"/>
            <a:ext cx="849000" cy="784200"/>
          </a:xfrm>
          <a:prstGeom prst="ellipse">
            <a:avLst/>
          </a:prstGeom>
          <a:solidFill>
            <a:srgbClr val="FFFFFF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265B"/>
              </a:solidFill>
            </a:endParaRPr>
          </a:p>
        </p:txBody>
      </p:sp>
      <p:sp>
        <p:nvSpPr>
          <p:cNvPr id="232" name="Google Shape;232;p31"/>
          <p:cNvSpPr txBox="1"/>
          <p:nvPr>
            <p:ph idx="1" type="subTitle"/>
          </p:nvPr>
        </p:nvSpPr>
        <p:spPr>
          <a:xfrm>
            <a:off x="148300" y="2835795"/>
            <a:ext cx="16149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 seleccionan K individuos de la generación actual,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 txBox="1"/>
          <p:nvPr>
            <p:ph idx="3" type="title"/>
          </p:nvPr>
        </p:nvSpPr>
        <p:spPr>
          <a:xfrm>
            <a:off x="339960" y="1867286"/>
            <a:ext cx="1231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4" name="Google Shape;234;p31"/>
          <p:cNvSpPr txBox="1"/>
          <p:nvPr>
            <p:ph idx="4" type="title"/>
          </p:nvPr>
        </p:nvSpPr>
        <p:spPr>
          <a:xfrm>
            <a:off x="1861381" y="2430055"/>
            <a:ext cx="1614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CRUCE</a:t>
            </a:r>
            <a:endParaRPr/>
          </a:p>
        </p:txBody>
      </p:sp>
      <p:sp>
        <p:nvSpPr>
          <p:cNvPr id="235" name="Google Shape;235;p31"/>
          <p:cNvSpPr txBox="1"/>
          <p:nvPr>
            <p:ph idx="5" type="subTitle"/>
          </p:nvPr>
        </p:nvSpPr>
        <p:spPr>
          <a:xfrm>
            <a:off x="1861381" y="2835795"/>
            <a:ext cx="16149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 ordenan los padres seleccionados aleatoriamente y se cruzan uno por uno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 txBox="1"/>
          <p:nvPr>
            <p:ph idx="6" type="title"/>
          </p:nvPr>
        </p:nvSpPr>
        <p:spPr>
          <a:xfrm>
            <a:off x="2053041" y="1867286"/>
            <a:ext cx="1231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7" name="Google Shape;237;p31"/>
          <p:cNvSpPr txBox="1"/>
          <p:nvPr>
            <p:ph idx="7" type="title"/>
          </p:nvPr>
        </p:nvSpPr>
        <p:spPr>
          <a:xfrm>
            <a:off x="3574461" y="2430055"/>
            <a:ext cx="1614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MUTACION</a:t>
            </a:r>
            <a:endParaRPr/>
          </a:p>
        </p:txBody>
      </p:sp>
      <p:sp>
        <p:nvSpPr>
          <p:cNvPr id="238" name="Google Shape;238;p31"/>
          <p:cNvSpPr txBox="1"/>
          <p:nvPr>
            <p:ph idx="8" type="subTitle"/>
          </p:nvPr>
        </p:nvSpPr>
        <p:spPr>
          <a:xfrm>
            <a:off x="3574461" y="2835795"/>
            <a:ext cx="16149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 mutan los hijos que han sido cruzados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1"/>
          <p:cNvSpPr txBox="1"/>
          <p:nvPr>
            <p:ph idx="9" type="title"/>
          </p:nvPr>
        </p:nvSpPr>
        <p:spPr>
          <a:xfrm>
            <a:off x="3766122" y="1867286"/>
            <a:ext cx="1231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0" name="Google Shape;240;p31"/>
          <p:cNvSpPr txBox="1"/>
          <p:nvPr>
            <p:ph idx="13" type="title"/>
          </p:nvPr>
        </p:nvSpPr>
        <p:spPr>
          <a:xfrm>
            <a:off x="5287517" y="2581080"/>
            <a:ext cx="1614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Reemplazo de individuos</a:t>
            </a:r>
            <a:endParaRPr/>
          </a:p>
        </p:txBody>
      </p:sp>
      <p:sp>
        <p:nvSpPr>
          <p:cNvPr id="241" name="Google Shape;241;p31"/>
          <p:cNvSpPr txBox="1"/>
          <p:nvPr>
            <p:ph idx="14" type="subTitle"/>
          </p:nvPr>
        </p:nvSpPr>
        <p:spPr>
          <a:xfrm>
            <a:off x="5287517" y="2992820"/>
            <a:ext cx="16149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 mezclan los hijos con los padres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1"/>
          <p:cNvSpPr txBox="1"/>
          <p:nvPr>
            <p:ph idx="15" type="title"/>
          </p:nvPr>
        </p:nvSpPr>
        <p:spPr>
          <a:xfrm>
            <a:off x="5479202" y="1867286"/>
            <a:ext cx="1231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3" name="Google Shape;243;p31"/>
          <p:cNvSpPr/>
          <p:nvPr/>
        </p:nvSpPr>
        <p:spPr>
          <a:xfrm>
            <a:off x="7575251" y="1674702"/>
            <a:ext cx="849000" cy="784200"/>
          </a:xfrm>
          <a:prstGeom prst="ellipse">
            <a:avLst/>
          </a:prstGeom>
          <a:solidFill>
            <a:srgbClr val="FFFFFF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265B"/>
              </a:solidFill>
            </a:endParaRPr>
          </a:p>
        </p:txBody>
      </p:sp>
      <p:sp>
        <p:nvSpPr>
          <p:cNvPr id="244" name="Google Shape;244;p31"/>
          <p:cNvSpPr txBox="1"/>
          <p:nvPr>
            <p:ph idx="13" type="title"/>
          </p:nvPr>
        </p:nvSpPr>
        <p:spPr>
          <a:xfrm>
            <a:off x="7192267" y="2430042"/>
            <a:ext cx="1614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Nueva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poblacion</a:t>
            </a:r>
            <a:endParaRPr/>
          </a:p>
        </p:txBody>
      </p:sp>
      <p:sp>
        <p:nvSpPr>
          <p:cNvPr id="245" name="Google Shape;245;p31"/>
          <p:cNvSpPr txBox="1"/>
          <p:nvPr>
            <p:ph idx="14" type="subTitle"/>
          </p:nvPr>
        </p:nvSpPr>
        <p:spPr>
          <a:xfrm>
            <a:off x="7192267" y="2835782"/>
            <a:ext cx="16149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 genera una nueva población de personajes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"/>
          <p:cNvSpPr txBox="1"/>
          <p:nvPr>
            <p:ph idx="15" type="title"/>
          </p:nvPr>
        </p:nvSpPr>
        <p:spPr>
          <a:xfrm>
            <a:off x="7383927" y="1867273"/>
            <a:ext cx="1231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/>
          <p:nvPr/>
        </p:nvSpPr>
        <p:spPr>
          <a:xfrm>
            <a:off x="3089100" y="1007915"/>
            <a:ext cx="2965800" cy="2965800"/>
          </a:xfrm>
          <a:prstGeom prst="ellipse">
            <a:avLst/>
          </a:prstGeom>
          <a:solidFill>
            <a:srgbClr val="FFFFFF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 txBox="1"/>
          <p:nvPr>
            <p:ph type="ctrTitle"/>
          </p:nvPr>
        </p:nvSpPr>
        <p:spPr>
          <a:xfrm>
            <a:off x="311708" y="432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Seleccion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60800" y="2736538"/>
            <a:ext cx="2222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Se selecciona una muestra de individuos </a:t>
            </a:r>
            <a:r>
              <a:rPr lang="en">
                <a:solidFill>
                  <a:schemeClr val="accent2"/>
                </a:solidFill>
              </a:rPr>
              <a:t>según</a:t>
            </a:r>
            <a:r>
              <a:rPr lang="en">
                <a:solidFill>
                  <a:schemeClr val="accent2"/>
                </a:solidFill>
              </a:rPr>
              <a:t> los métodos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54" name="Google Shape;2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950" y="4166915"/>
            <a:ext cx="55626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76213"/>
            <a:ext cx="38195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831875" y="445025"/>
            <a:ext cx="853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Metodos de selección implementados (sobre intefaz).</a:t>
            </a:r>
            <a:endParaRPr/>
          </a:p>
        </p:txBody>
      </p:sp>
      <p:sp>
        <p:nvSpPr>
          <p:cNvPr id="261" name="Google Shape;261;p33"/>
          <p:cNvSpPr txBox="1"/>
          <p:nvPr>
            <p:ph idx="2" type="title"/>
          </p:nvPr>
        </p:nvSpPr>
        <p:spPr>
          <a:xfrm>
            <a:off x="432663" y="1504488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elite</a:t>
            </a:r>
            <a:endParaRPr/>
          </a:p>
        </p:txBody>
      </p:sp>
      <p:sp>
        <p:nvSpPr>
          <p:cNvPr id="262" name="Google Shape;262;p33"/>
          <p:cNvSpPr txBox="1"/>
          <p:nvPr>
            <p:ph idx="1" type="subTitle"/>
          </p:nvPr>
        </p:nvSpPr>
        <p:spPr>
          <a:xfrm>
            <a:off x="432663" y="1968696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eligen los “K mas elitistas” de un conjunto</a:t>
            </a:r>
            <a:endParaRPr/>
          </a:p>
        </p:txBody>
      </p:sp>
      <p:sp>
        <p:nvSpPr>
          <p:cNvPr id="263" name="Google Shape;263;p33"/>
          <p:cNvSpPr txBox="1"/>
          <p:nvPr>
            <p:ph idx="3" type="title"/>
          </p:nvPr>
        </p:nvSpPr>
        <p:spPr>
          <a:xfrm>
            <a:off x="2683438" y="1504488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ruleta</a:t>
            </a:r>
            <a:endParaRPr/>
          </a:p>
        </p:txBody>
      </p:sp>
      <p:sp>
        <p:nvSpPr>
          <p:cNvPr id="264" name="Google Shape;264;p33"/>
          <p:cNvSpPr txBox="1"/>
          <p:nvPr>
            <p:ph idx="4" type="subTitle"/>
          </p:nvPr>
        </p:nvSpPr>
        <p:spPr>
          <a:xfrm>
            <a:off x="2683438" y="1968696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Utilizo</a:t>
            </a:r>
            <a:r>
              <a:rPr lang="en"/>
              <a:t> el fitness relativo y acumulado y elijo K</a:t>
            </a:r>
            <a:endParaRPr/>
          </a:p>
        </p:txBody>
      </p:sp>
      <p:sp>
        <p:nvSpPr>
          <p:cNvPr id="265" name="Google Shape;265;p33"/>
          <p:cNvSpPr txBox="1"/>
          <p:nvPr>
            <p:ph idx="5" type="title"/>
          </p:nvPr>
        </p:nvSpPr>
        <p:spPr>
          <a:xfrm>
            <a:off x="6719763" y="1584388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Torneos determ.</a:t>
            </a:r>
            <a:endParaRPr/>
          </a:p>
        </p:txBody>
      </p:sp>
      <p:sp>
        <p:nvSpPr>
          <p:cNvPr id="266" name="Google Shape;266;p33"/>
          <p:cNvSpPr txBox="1"/>
          <p:nvPr>
            <p:ph idx="6" type="subTitle"/>
          </p:nvPr>
        </p:nvSpPr>
        <p:spPr>
          <a:xfrm>
            <a:off x="6719763" y="1968696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Elijo el mejor de K torneos </a:t>
            </a:r>
            <a:endParaRPr/>
          </a:p>
        </p:txBody>
      </p:sp>
      <p:sp>
        <p:nvSpPr>
          <p:cNvPr id="267" name="Google Shape;267;p33"/>
          <p:cNvSpPr txBox="1"/>
          <p:nvPr>
            <p:ph idx="7" type="title"/>
          </p:nvPr>
        </p:nvSpPr>
        <p:spPr>
          <a:xfrm>
            <a:off x="1365413" y="3324563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</a:t>
            </a:r>
            <a:endParaRPr/>
          </a:p>
        </p:txBody>
      </p:sp>
      <p:sp>
        <p:nvSpPr>
          <p:cNvPr id="268" name="Google Shape;268;p33"/>
          <p:cNvSpPr txBox="1"/>
          <p:nvPr>
            <p:ph idx="8" type="subTitle"/>
          </p:nvPr>
        </p:nvSpPr>
        <p:spPr>
          <a:xfrm>
            <a:off x="1365413" y="3780141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Redefino la funcion y utilizo ruleta</a:t>
            </a:r>
            <a:endParaRPr/>
          </a:p>
        </p:txBody>
      </p:sp>
      <p:sp>
        <p:nvSpPr>
          <p:cNvPr id="269" name="Google Shape;269;p33"/>
          <p:cNvSpPr txBox="1"/>
          <p:nvPr>
            <p:ph idx="9" type="title"/>
          </p:nvPr>
        </p:nvSpPr>
        <p:spPr>
          <a:xfrm>
            <a:off x="3616188" y="3324563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boltzmann</a:t>
            </a:r>
            <a:endParaRPr/>
          </a:p>
        </p:txBody>
      </p:sp>
      <p:sp>
        <p:nvSpPr>
          <p:cNvPr id="270" name="Google Shape;270;p33"/>
          <p:cNvSpPr txBox="1"/>
          <p:nvPr>
            <p:ph idx="13" type="subTitle"/>
          </p:nvPr>
        </p:nvSpPr>
        <p:spPr>
          <a:xfrm>
            <a:off x="3616188" y="3780141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Dada una funcion de temp (decrec.) y de fitness hago ruleta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3"/>
          <p:cNvSpPr txBox="1"/>
          <p:nvPr>
            <p:ph idx="14" type="title"/>
          </p:nvPr>
        </p:nvSpPr>
        <p:spPr>
          <a:xfrm>
            <a:off x="5698975" y="3410850"/>
            <a:ext cx="2247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Torneos Prob.</a:t>
            </a:r>
            <a:endParaRPr/>
          </a:p>
        </p:txBody>
      </p:sp>
      <p:sp>
        <p:nvSpPr>
          <p:cNvPr id="272" name="Google Shape;272;p33"/>
          <p:cNvSpPr txBox="1"/>
          <p:nvPr>
            <p:ph idx="15" type="subTitle"/>
          </p:nvPr>
        </p:nvSpPr>
        <p:spPr>
          <a:xfrm>
            <a:off x="5866963" y="3851216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Hago torneos de dos individuos y elijo mejor</a:t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1138725" y="1084900"/>
            <a:ext cx="499500" cy="499500"/>
          </a:xfrm>
          <a:prstGeom prst="ellipse">
            <a:avLst/>
          </a:prstGeom>
          <a:solidFill>
            <a:srgbClr val="FFFFFF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/>
          <p:nvPr/>
        </p:nvSpPr>
        <p:spPr>
          <a:xfrm>
            <a:off x="3389500" y="1084900"/>
            <a:ext cx="499500" cy="499500"/>
          </a:xfrm>
          <a:prstGeom prst="ellipse">
            <a:avLst/>
          </a:prstGeom>
          <a:solidFill>
            <a:srgbClr val="FFFFFF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3"/>
          <p:cNvSpPr/>
          <p:nvPr/>
        </p:nvSpPr>
        <p:spPr>
          <a:xfrm>
            <a:off x="7425825" y="1084900"/>
            <a:ext cx="499500" cy="499500"/>
          </a:xfrm>
          <a:prstGeom prst="ellipse">
            <a:avLst/>
          </a:prstGeom>
          <a:solidFill>
            <a:srgbClr val="FFFFFF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3"/>
          <p:cNvSpPr/>
          <p:nvPr/>
        </p:nvSpPr>
        <p:spPr>
          <a:xfrm>
            <a:off x="2071475" y="2911359"/>
            <a:ext cx="499500" cy="499500"/>
          </a:xfrm>
          <a:prstGeom prst="ellipse">
            <a:avLst/>
          </a:prstGeom>
          <a:solidFill>
            <a:srgbClr val="FFFFFF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/>
          <p:nvPr/>
        </p:nvSpPr>
        <p:spPr>
          <a:xfrm>
            <a:off x="4322250" y="2911359"/>
            <a:ext cx="499500" cy="499500"/>
          </a:xfrm>
          <a:prstGeom prst="ellipse">
            <a:avLst/>
          </a:prstGeom>
          <a:solidFill>
            <a:srgbClr val="FFFFFF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3"/>
          <p:cNvSpPr/>
          <p:nvPr/>
        </p:nvSpPr>
        <p:spPr>
          <a:xfrm>
            <a:off x="6573025" y="2911359"/>
            <a:ext cx="499500" cy="499500"/>
          </a:xfrm>
          <a:prstGeom prst="ellipse">
            <a:avLst/>
          </a:prstGeom>
          <a:solidFill>
            <a:srgbClr val="FFFFFF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3"/>
          <p:cNvSpPr txBox="1"/>
          <p:nvPr>
            <p:ph idx="5" type="title"/>
          </p:nvPr>
        </p:nvSpPr>
        <p:spPr>
          <a:xfrm>
            <a:off x="4934213" y="1504488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</a:t>
            </a:r>
            <a:endParaRPr/>
          </a:p>
        </p:txBody>
      </p:sp>
      <p:sp>
        <p:nvSpPr>
          <p:cNvPr id="280" name="Google Shape;280;p33"/>
          <p:cNvSpPr txBox="1"/>
          <p:nvPr>
            <p:ph idx="6" type="subTitle"/>
          </p:nvPr>
        </p:nvSpPr>
        <p:spPr>
          <a:xfrm>
            <a:off x="4934213" y="1968696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Redefino fitness relativo y uso ruleta</a:t>
            </a:r>
            <a:endParaRPr/>
          </a:p>
        </p:txBody>
      </p:sp>
      <p:sp>
        <p:nvSpPr>
          <p:cNvPr id="281" name="Google Shape;281;p33"/>
          <p:cNvSpPr/>
          <p:nvPr/>
        </p:nvSpPr>
        <p:spPr>
          <a:xfrm>
            <a:off x="5640275" y="1084900"/>
            <a:ext cx="499500" cy="499500"/>
          </a:xfrm>
          <a:prstGeom prst="ellipse">
            <a:avLst/>
          </a:prstGeom>
          <a:solidFill>
            <a:srgbClr val="FFFFFF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/>
          <p:nvPr/>
        </p:nvSpPr>
        <p:spPr>
          <a:xfrm>
            <a:off x="3089100" y="1007915"/>
            <a:ext cx="2965800" cy="2965800"/>
          </a:xfrm>
          <a:prstGeom prst="ellipse">
            <a:avLst/>
          </a:prstGeom>
          <a:solidFill>
            <a:srgbClr val="FFFFFF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4"/>
          <p:cNvSpPr txBox="1"/>
          <p:nvPr>
            <p:ph type="ctrTitle"/>
          </p:nvPr>
        </p:nvSpPr>
        <p:spPr>
          <a:xfrm>
            <a:off x="311708" y="432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CRUCE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8" name="Google Shape;288;p34"/>
          <p:cNvSpPr txBox="1"/>
          <p:nvPr>
            <p:ph idx="1" type="subTitle"/>
          </p:nvPr>
        </p:nvSpPr>
        <p:spPr>
          <a:xfrm>
            <a:off x="3460800" y="2322813"/>
            <a:ext cx="2222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El método cruzar recibe dos genotipos y realiza operaciones sobre estos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600" y="3838563"/>
            <a:ext cx="320040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de Mutación implementados</a:t>
            </a:r>
            <a:endParaRPr/>
          </a:p>
        </p:txBody>
      </p:sp>
      <p:sp>
        <p:nvSpPr>
          <p:cNvPr id="295" name="Google Shape;295;p35"/>
          <p:cNvSpPr txBox="1"/>
          <p:nvPr>
            <p:ph idx="2" type="title"/>
          </p:nvPr>
        </p:nvSpPr>
        <p:spPr>
          <a:xfrm>
            <a:off x="432663" y="1504488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ANULAR</a:t>
            </a:r>
            <a:endParaRPr/>
          </a:p>
        </p:txBody>
      </p:sp>
      <p:sp>
        <p:nvSpPr>
          <p:cNvPr id="296" name="Google Shape;296;p35"/>
          <p:cNvSpPr txBox="1"/>
          <p:nvPr>
            <p:ph idx="1" type="subTitle"/>
          </p:nvPr>
        </p:nvSpPr>
        <p:spPr>
          <a:xfrm>
            <a:off x="432663" y="1968696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intercambian los alelos a partir de un locus al azar</a:t>
            </a:r>
            <a:endParaRPr/>
          </a:p>
        </p:txBody>
      </p:sp>
      <p:sp>
        <p:nvSpPr>
          <p:cNvPr id="297" name="Google Shape;297;p35"/>
          <p:cNvSpPr txBox="1"/>
          <p:nvPr>
            <p:ph idx="3" type="title"/>
          </p:nvPr>
        </p:nvSpPr>
        <p:spPr>
          <a:xfrm>
            <a:off x="2683438" y="1504488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DOS PUNTOS</a:t>
            </a:r>
            <a:endParaRPr/>
          </a:p>
        </p:txBody>
      </p:sp>
      <p:sp>
        <p:nvSpPr>
          <p:cNvPr id="298" name="Google Shape;298;p35"/>
          <p:cNvSpPr txBox="1"/>
          <p:nvPr>
            <p:ph idx="4" type="subTitle"/>
          </p:nvPr>
        </p:nvSpPr>
        <p:spPr>
          <a:xfrm>
            <a:off x="2683438" y="1968696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toman dos locus al azar y se intercambian los alelos entre ellos</a:t>
            </a:r>
            <a:endParaRPr/>
          </a:p>
        </p:txBody>
      </p:sp>
      <p:sp>
        <p:nvSpPr>
          <p:cNvPr id="299" name="Google Shape;299;p35"/>
          <p:cNvSpPr txBox="1"/>
          <p:nvPr>
            <p:ph idx="5" type="title"/>
          </p:nvPr>
        </p:nvSpPr>
        <p:spPr>
          <a:xfrm>
            <a:off x="6719763" y="1584388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PUNTO</a:t>
            </a:r>
            <a:endParaRPr/>
          </a:p>
        </p:txBody>
      </p:sp>
      <p:sp>
        <p:nvSpPr>
          <p:cNvPr id="300" name="Google Shape;300;p35"/>
          <p:cNvSpPr txBox="1"/>
          <p:nvPr>
            <p:ph idx="6" type="subTitle"/>
          </p:nvPr>
        </p:nvSpPr>
        <p:spPr>
          <a:xfrm>
            <a:off x="6719763" y="1968696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intercambia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Segmento 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Longitud L a partir de un locus 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zar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5"/>
          <p:cNvSpPr/>
          <p:nvPr/>
        </p:nvSpPr>
        <p:spPr>
          <a:xfrm>
            <a:off x="1138725" y="1084900"/>
            <a:ext cx="499500" cy="499500"/>
          </a:xfrm>
          <a:prstGeom prst="ellipse">
            <a:avLst/>
          </a:prstGeom>
          <a:solidFill>
            <a:srgbClr val="FFFFFF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5"/>
          <p:cNvSpPr/>
          <p:nvPr/>
        </p:nvSpPr>
        <p:spPr>
          <a:xfrm>
            <a:off x="3389500" y="1084900"/>
            <a:ext cx="499500" cy="499500"/>
          </a:xfrm>
          <a:prstGeom prst="ellipse">
            <a:avLst/>
          </a:prstGeom>
          <a:solidFill>
            <a:srgbClr val="FFFFFF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5"/>
          <p:cNvSpPr/>
          <p:nvPr/>
        </p:nvSpPr>
        <p:spPr>
          <a:xfrm>
            <a:off x="7425825" y="1084900"/>
            <a:ext cx="499500" cy="499500"/>
          </a:xfrm>
          <a:prstGeom prst="ellipse">
            <a:avLst/>
          </a:prstGeom>
          <a:solidFill>
            <a:srgbClr val="FFFFFF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5"/>
          <p:cNvSpPr txBox="1"/>
          <p:nvPr>
            <p:ph idx="5" type="title"/>
          </p:nvPr>
        </p:nvSpPr>
        <p:spPr>
          <a:xfrm>
            <a:off x="4934213" y="1584388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UNIFORME</a:t>
            </a:r>
            <a:endParaRPr/>
          </a:p>
        </p:txBody>
      </p:sp>
      <p:sp>
        <p:nvSpPr>
          <p:cNvPr id="305" name="Google Shape;305;p35"/>
          <p:cNvSpPr txBox="1"/>
          <p:nvPr>
            <p:ph idx="6" type="subTitle"/>
          </p:nvPr>
        </p:nvSpPr>
        <p:spPr>
          <a:xfrm>
            <a:off x="4934213" y="1968696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produce un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Intercambio en cada alelo con probabilidad 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0.5</a:t>
            </a:r>
            <a:endParaRPr/>
          </a:p>
        </p:txBody>
      </p:sp>
      <p:sp>
        <p:nvSpPr>
          <p:cNvPr id="306" name="Google Shape;306;p35"/>
          <p:cNvSpPr/>
          <p:nvPr/>
        </p:nvSpPr>
        <p:spPr>
          <a:xfrm>
            <a:off x="5640275" y="1084900"/>
            <a:ext cx="499500" cy="499500"/>
          </a:xfrm>
          <a:prstGeom prst="ellipse">
            <a:avLst/>
          </a:prstGeom>
          <a:solidFill>
            <a:srgbClr val="FFFFFF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/>
          <p:nvPr/>
        </p:nvSpPr>
        <p:spPr>
          <a:xfrm>
            <a:off x="3089100" y="1007915"/>
            <a:ext cx="2965800" cy="2965800"/>
          </a:xfrm>
          <a:prstGeom prst="ellipse">
            <a:avLst/>
          </a:prstGeom>
          <a:solidFill>
            <a:srgbClr val="FFFFFF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6"/>
          <p:cNvSpPr txBox="1"/>
          <p:nvPr>
            <p:ph type="ctrTitle"/>
          </p:nvPr>
        </p:nvSpPr>
        <p:spPr>
          <a:xfrm>
            <a:off x="311708" y="432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MUTACIÓN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13" name="Google Shape;313;p36"/>
          <p:cNvSpPr txBox="1"/>
          <p:nvPr>
            <p:ph idx="1" type="subTitle"/>
          </p:nvPr>
        </p:nvSpPr>
        <p:spPr>
          <a:xfrm>
            <a:off x="3460800" y="2484963"/>
            <a:ext cx="2222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Se mutan los hijos que han sido cruzados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314" name="Google Shape;3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84300" cy="1923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2113" y="4476750"/>
            <a:ext cx="357187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NA Breakthroug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FFFF"/>
      </a:accent1>
      <a:accent2>
        <a:srgbClr val="05265B"/>
      </a:accent2>
      <a:accent3>
        <a:srgbClr val="2E5CA5"/>
      </a:accent3>
      <a:accent4>
        <a:srgbClr val="7DA9F0"/>
      </a:accent4>
      <a:accent5>
        <a:srgbClr val="9E9E9E"/>
      </a:accent5>
      <a:accent6>
        <a:srgbClr val="F2F2F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