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8" r:id="rId8"/>
    <p:sldId id="271" r:id="rId9"/>
    <p:sldId id="270" r:id="rId10"/>
    <p:sldId id="269" r:id="rId11"/>
    <p:sldId id="267" r:id="rId1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514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043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3703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110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997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9206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81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50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384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081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66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43E6-1A07-4DD8-BE92-C0381E8B20FD}" type="datetimeFigureOut">
              <a:rPr lang="es-UY" smtClean="0"/>
              <a:t>16/5/2019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645E-E163-4B04-82BB-F989A76114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657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190583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-original</a:t>
            </a:r>
            <a:endParaRPr lang="es-UY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5" y="633351"/>
            <a:ext cx="3965596" cy="283256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903344" y="190584"/>
            <a:ext cx="56301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summary</a:t>
            </a:r>
            <a:r>
              <a:rPr lang="es-UY" dirty="0"/>
              <a:t> (Ill50K_Mapeo.qtl)</a:t>
            </a:r>
          </a:p>
          <a:p>
            <a:r>
              <a:rPr lang="es-UY" dirty="0"/>
              <a:t>    BC(0)F(6) </a:t>
            </a:r>
            <a:r>
              <a:rPr lang="es-UY" dirty="0" err="1"/>
              <a:t>cross</a:t>
            </a:r>
            <a:endParaRPr lang="es-UY" dirty="0"/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individuals</a:t>
            </a:r>
            <a:r>
              <a:rPr lang="es-UY" dirty="0"/>
              <a:t>:    87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phenotypes</a:t>
            </a:r>
            <a:r>
              <a:rPr lang="es-UY" dirty="0"/>
              <a:t>:     2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</a:t>
            </a:r>
            <a:r>
              <a:rPr lang="es-UY" dirty="0" err="1"/>
              <a:t>phenotyped</a:t>
            </a:r>
            <a:r>
              <a:rPr lang="es-UY" dirty="0"/>
              <a:t>: 100 100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chromosomes</a:t>
            </a:r>
            <a:r>
              <a:rPr lang="es-UY" dirty="0"/>
              <a:t>:    7 </a:t>
            </a:r>
          </a:p>
          <a:p>
            <a:r>
              <a:rPr lang="es-UY" dirty="0"/>
              <a:t>        </a:t>
            </a:r>
            <a:r>
              <a:rPr lang="es-UY" dirty="0" err="1"/>
              <a:t>Autosomes</a:t>
            </a:r>
            <a:r>
              <a:rPr lang="es-UY" dirty="0"/>
              <a:t>:      1 2 3 4 5 6 7 </a:t>
            </a:r>
          </a:p>
          <a:p>
            <a:endParaRPr lang="es-UY" dirty="0"/>
          </a:p>
          <a:p>
            <a:r>
              <a:rPr lang="es-UY" dirty="0"/>
              <a:t>    Total </a:t>
            </a:r>
            <a:r>
              <a:rPr lang="es-UY" dirty="0" err="1"/>
              <a:t>markers</a:t>
            </a:r>
            <a:r>
              <a:rPr lang="es-UY" dirty="0"/>
              <a:t>:      1684 </a:t>
            </a:r>
          </a:p>
          <a:p>
            <a:r>
              <a:rPr lang="es-UY" dirty="0"/>
              <a:t>    No. </a:t>
            </a:r>
            <a:r>
              <a:rPr lang="es-UY" dirty="0" err="1"/>
              <a:t>markers</a:t>
            </a:r>
            <a:r>
              <a:rPr lang="es-UY" dirty="0"/>
              <a:t>:        160 274 195 114 312 243 386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</a:t>
            </a:r>
            <a:r>
              <a:rPr lang="es-UY" dirty="0" err="1"/>
              <a:t>genotyped</a:t>
            </a:r>
            <a:r>
              <a:rPr lang="es-UY" dirty="0"/>
              <a:t>:  86.7 </a:t>
            </a:r>
          </a:p>
          <a:p>
            <a:r>
              <a:rPr lang="es-UY" dirty="0"/>
              <a:t>    </a:t>
            </a:r>
            <a:r>
              <a:rPr lang="es-UY" dirty="0" err="1"/>
              <a:t>Genotypes</a:t>
            </a:r>
            <a:r>
              <a:rPr lang="es-UY" dirty="0"/>
              <a:t> (%):      AA:51.3  AB:0.0  </a:t>
            </a:r>
            <a:r>
              <a:rPr lang="es-UY" dirty="0" smtClean="0"/>
              <a:t>BB:48.7</a:t>
            </a:r>
            <a:endParaRPr lang="es-UY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2" y="3668410"/>
            <a:ext cx="4361196" cy="31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652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</a:t>
            </a:r>
            <a:r>
              <a:rPr lang="en-US" dirty="0"/>
              <a:t>Look for markers with distorted segregation patterns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5" y="788625"/>
            <a:ext cx="8692871" cy="62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652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</a:t>
            </a:r>
            <a:r>
              <a:rPr lang="en-US" dirty="0"/>
              <a:t>Look for markers with distorted segregation patterns</a:t>
            </a:r>
            <a:endParaRPr lang="es-UY" dirty="0"/>
          </a:p>
        </p:txBody>
      </p:sp>
      <p:sp>
        <p:nvSpPr>
          <p:cNvPr id="3" name="Rectángulo 2"/>
          <p:cNvSpPr/>
          <p:nvPr/>
        </p:nvSpPr>
        <p:spPr>
          <a:xfrm>
            <a:off x="7280694" y="517294"/>
            <a:ext cx="41838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600" dirty="0" err="1"/>
              <a:t>summary</a:t>
            </a:r>
            <a:r>
              <a:rPr lang="es-UY" sz="1600" dirty="0"/>
              <a:t>(Ill50K_Mapeo.qtl.g)</a:t>
            </a:r>
          </a:p>
          <a:p>
            <a:r>
              <a:rPr lang="es-UY" sz="1600" dirty="0"/>
              <a:t>    BC(0)F(6) </a:t>
            </a:r>
            <a:r>
              <a:rPr lang="es-UY" sz="1600" dirty="0" err="1"/>
              <a:t>cross</a:t>
            </a:r>
            <a:endParaRPr lang="es-UY" sz="1600" dirty="0"/>
          </a:p>
          <a:p>
            <a:endParaRPr lang="es-UY" sz="1600" dirty="0"/>
          </a:p>
          <a:p>
            <a:r>
              <a:rPr lang="es-UY" sz="1600" dirty="0"/>
              <a:t>    No. </a:t>
            </a:r>
            <a:r>
              <a:rPr lang="es-UY" sz="1600" dirty="0" err="1"/>
              <a:t>individuals</a:t>
            </a:r>
            <a:r>
              <a:rPr lang="es-UY" sz="1600" dirty="0"/>
              <a:t>:    74 </a:t>
            </a:r>
          </a:p>
          <a:p>
            <a:r>
              <a:rPr lang="es-UY" sz="1600" dirty="0"/>
              <a:t>    Total </a:t>
            </a:r>
            <a:r>
              <a:rPr lang="es-UY" sz="1600" dirty="0" err="1"/>
              <a:t>markers</a:t>
            </a:r>
            <a:r>
              <a:rPr lang="es-UY" sz="1600" dirty="0"/>
              <a:t>:      727 </a:t>
            </a:r>
          </a:p>
          <a:p>
            <a:r>
              <a:rPr lang="es-UY" sz="1600" dirty="0" smtClean="0"/>
              <a:t>    </a:t>
            </a:r>
            <a:r>
              <a:rPr lang="es-UY" sz="1600" dirty="0" err="1" smtClean="0"/>
              <a:t>Percent</a:t>
            </a:r>
            <a:r>
              <a:rPr lang="es-UY" sz="1600" dirty="0" smtClean="0"/>
              <a:t> </a:t>
            </a:r>
            <a:r>
              <a:rPr lang="es-UY" sz="1600" dirty="0" err="1"/>
              <a:t>genotyped</a:t>
            </a:r>
            <a:r>
              <a:rPr lang="es-UY" sz="1600" dirty="0"/>
              <a:t>:  98.4 </a:t>
            </a:r>
          </a:p>
          <a:p>
            <a:r>
              <a:rPr lang="es-UY" sz="1600" dirty="0"/>
              <a:t>    </a:t>
            </a:r>
            <a:r>
              <a:rPr lang="es-UY" sz="1600" dirty="0" err="1"/>
              <a:t>Genotypes</a:t>
            </a:r>
            <a:r>
              <a:rPr lang="es-UY" sz="1600" dirty="0"/>
              <a:t> (%):      AA:51.8  AB:0.0  </a:t>
            </a:r>
            <a:r>
              <a:rPr lang="es-UY" sz="1600" dirty="0" smtClean="0"/>
              <a:t>BB:48.2</a:t>
            </a:r>
            <a:endParaRPr lang="es-UY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805877"/>
            <a:ext cx="7417385" cy="52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376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–control de </a:t>
            </a:r>
            <a:r>
              <a:rPr lang="es-UY" dirty="0" err="1" smtClean="0"/>
              <a:t>missing</a:t>
            </a:r>
            <a:r>
              <a:rPr lang="es-UY" dirty="0" smtClean="0"/>
              <a:t> data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6096000" y="55991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/>
              <a:t>BC(0)F(6) </a:t>
            </a:r>
            <a:r>
              <a:rPr lang="es-UY" dirty="0" err="1"/>
              <a:t>cross</a:t>
            </a:r>
            <a:endParaRPr lang="es-UY" dirty="0"/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individuals</a:t>
            </a:r>
            <a:r>
              <a:rPr lang="es-UY" dirty="0"/>
              <a:t>:    76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phenotypes</a:t>
            </a:r>
            <a:r>
              <a:rPr lang="es-UY" dirty="0"/>
              <a:t>:     2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</a:t>
            </a:r>
            <a:r>
              <a:rPr lang="es-UY" dirty="0" err="1"/>
              <a:t>phenotyped</a:t>
            </a:r>
            <a:r>
              <a:rPr lang="es-UY" dirty="0"/>
              <a:t>: 100 100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chromosomes</a:t>
            </a:r>
            <a:r>
              <a:rPr lang="es-UY" dirty="0"/>
              <a:t>:    7 </a:t>
            </a:r>
          </a:p>
          <a:p>
            <a:r>
              <a:rPr lang="es-UY" dirty="0"/>
              <a:t>        </a:t>
            </a:r>
            <a:r>
              <a:rPr lang="es-UY" dirty="0" err="1"/>
              <a:t>Autosomes</a:t>
            </a:r>
            <a:r>
              <a:rPr lang="es-UY" dirty="0"/>
              <a:t>:      1 2 3 4 5 6 7 </a:t>
            </a:r>
          </a:p>
          <a:p>
            <a:endParaRPr lang="es-UY" dirty="0"/>
          </a:p>
          <a:p>
            <a:r>
              <a:rPr lang="es-UY" dirty="0"/>
              <a:t>    Total </a:t>
            </a:r>
            <a:r>
              <a:rPr lang="es-UY" dirty="0" err="1"/>
              <a:t>markers</a:t>
            </a:r>
            <a:r>
              <a:rPr lang="es-UY" dirty="0"/>
              <a:t>:      1681 </a:t>
            </a:r>
          </a:p>
          <a:p>
            <a:r>
              <a:rPr lang="es-UY" dirty="0"/>
              <a:t>    No. </a:t>
            </a:r>
            <a:r>
              <a:rPr lang="es-UY" dirty="0" err="1"/>
              <a:t>markers</a:t>
            </a:r>
            <a:r>
              <a:rPr lang="es-UY" dirty="0"/>
              <a:t>:        159 273 195 114 312 243 385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</a:t>
            </a:r>
            <a:r>
              <a:rPr lang="es-UY" dirty="0" err="1"/>
              <a:t>genotyped</a:t>
            </a:r>
            <a:r>
              <a:rPr lang="es-UY" dirty="0"/>
              <a:t>:  96.6 </a:t>
            </a:r>
          </a:p>
          <a:p>
            <a:r>
              <a:rPr lang="es-UY" dirty="0"/>
              <a:t>    </a:t>
            </a:r>
            <a:r>
              <a:rPr lang="es-UY" dirty="0" err="1"/>
              <a:t>Genotypes</a:t>
            </a:r>
            <a:r>
              <a:rPr lang="es-UY" dirty="0"/>
              <a:t> (%):      AA:51.4  AB:0.0  BB:48.6 	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1" y="382693"/>
            <a:ext cx="4874030" cy="348145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303034" y="4705504"/>
            <a:ext cx="2840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 </a:t>
            </a:r>
            <a:r>
              <a:rPr lang="es-UY" dirty="0" err="1"/>
              <a:t>names.marker</a:t>
            </a:r>
            <a:endParaRPr lang="es-UY" dirty="0"/>
          </a:p>
          <a:p>
            <a:r>
              <a:rPr lang="es-UY" dirty="0" smtClean="0"/>
              <a:t>"</a:t>
            </a:r>
            <a:r>
              <a:rPr lang="es-UY" dirty="0"/>
              <a:t>JHI_Hv50k_2016_47338"  </a:t>
            </a:r>
            <a:endParaRPr lang="es-UY" dirty="0" smtClean="0"/>
          </a:p>
          <a:p>
            <a:r>
              <a:rPr lang="es-UY" dirty="0" smtClean="0"/>
              <a:t>"</a:t>
            </a:r>
            <a:r>
              <a:rPr lang="es-UY" dirty="0"/>
              <a:t>JHI_Hv50k_2016_67550" </a:t>
            </a:r>
            <a:endParaRPr lang="es-UY" dirty="0" smtClean="0"/>
          </a:p>
          <a:p>
            <a:r>
              <a:rPr lang="es-UY" dirty="0" smtClean="0"/>
              <a:t> </a:t>
            </a:r>
            <a:r>
              <a:rPr lang="es-UY" dirty="0"/>
              <a:t>"JHI_Hv50k_2016_473319"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779479" y="4605878"/>
            <a:ext cx="2487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indiv$pheno$id</a:t>
            </a:r>
          </a:p>
          <a:p>
            <a:r>
              <a:rPr lang="da-DK" dirty="0" smtClean="0"/>
              <a:t>"</a:t>
            </a:r>
            <a:r>
              <a:rPr lang="da-DK" dirty="0"/>
              <a:t>IND3"  "IND12" "IND25" "IND33" "IND36" "IND38" "IND45" "IND52" "</a:t>
            </a:r>
            <a:r>
              <a:rPr lang="da-DK" dirty="0" smtClean="0"/>
              <a:t>IND72” "</a:t>
            </a:r>
            <a:r>
              <a:rPr lang="da-DK" dirty="0"/>
              <a:t>IND76" "IND87"</a:t>
            </a:r>
            <a:endParaRPr lang="es-UY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1" y="3763350"/>
            <a:ext cx="4596260" cy="30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429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–compare genotipos </a:t>
            </a:r>
            <a:r>
              <a:rPr lang="es-UY" dirty="0" err="1" smtClean="0"/>
              <a:t>identicos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6096000" y="55991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/>
              <a:t>BC(0)F(6) </a:t>
            </a:r>
            <a:r>
              <a:rPr lang="es-UY" dirty="0" err="1"/>
              <a:t>cross</a:t>
            </a:r>
            <a:endParaRPr lang="es-UY" dirty="0"/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individuals</a:t>
            </a:r>
            <a:r>
              <a:rPr lang="es-UY" dirty="0"/>
              <a:t>:    76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phenotypes</a:t>
            </a:r>
            <a:r>
              <a:rPr lang="es-UY" dirty="0"/>
              <a:t>:     2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</a:t>
            </a:r>
            <a:r>
              <a:rPr lang="es-UY" dirty="0" err="1"/>
              <a:t>phenotyped</a:t>
            </a:r>
            <a:r>
              <a:rPr lang="es-UY" dirty="0"/>
              <a:t>: 100 100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chromosomes</a:t>
            </a:r>
            <a:r>
              <a:rPr lang="es-UY" dirty="0"/>
              <a:t>:    7 </a:t>
            </a:r>
          </a:p>
          <a:p>
            <a:r>
              <a:rPr lang="es-UY" dirty="0"/>
              <a:t>        </a:t>
            </a:r>
            <a:r>
              <a:rPr lang="es-UY" dirty="0" err="1"/>
              <a:t>Autosomes</a:t>
            </a:r>
            <a:r>
              <a:rPr lang="es-UY" dirty="0"/>
              <a:t>:      1 2 3 4 5 6 7 </a:t>
            </a:r>
          </a:p>
          <a:p>
            <a:endParaRPr lang="es-UY" dirty="0"/>
          </a:p>
          <a:p>
            <a:r>
              <a:rPr lang="es-UY" dirty="0"/>
              <a:t>    Total </a:t>
            </a:r>
            <a:r>
              <a:rPr lang="es-UY" dirty="0" err="1"/>
              <a:t>markers</a:t>
            </a:r>
            <a:r>
              <a:rPr lang="es-UY" dirty="0"/>
              <a:t>:      1681 </a:t>
            </a:r>
          </a:p>
          <a:p>
            <a:r>
              <a:rPr lang="es-UY" dirty="0"/>
              <a:t>    No. </a:t>
            </a:r>
            <a:r>
              <a:rPr lang="es-UY" dirty="0" err="1"/>
              <a:t>markers</a:t>
            </a:r>
            <a:r>
              <a:rPr lang="es-UY" dirty="0"/>
              <a:t>:        159 273 195 114 312 243 385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</a:t>
            </a:r>
            <a:r>
              <a:rPr lang="es-UY" dirty="0" err="1"/>
              <a:t>genotyped</a:t>
            </a:r>
            <a:r>
              <a:rPr lang="es-UY" dirty="0"/>
              <a:t>:  96.6 </a:t>
            </a:r>
          </a:p>
          <a:p>
            <a:r>
              <a:rPr lang="es-UY" dirty="0"/>
              <a:t>    </a:t>
            </a:r>
            <a:r>
              <a:rPr lang="es-UY" dirty="0" err="1"/>
              <a:t>Genotypes</a:t>
            </a:r>
            <a:r>
              <a:rPr lang="es-UY" dirty="0"/>
              <a:t> (%):      AA:51.4  AB:0.0  BB:48.6 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03034" y="4705504"/>
            <a:ext cx="2840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 </a:t>
            </a:r>
            <a:r>
              <a:rPr lang="es-UY" dirty="0" err="1"/>
              <a:t>names.marker</a:t>
            </a:r>
            <a:endParaRPr lang="es-UY" dirty="0"/>
          </a:p>
          <a:p>
            <a:r>
              <a:rPr lang="es-UY" dirty="0" smtClean="0"/>
              <a:t>"</a:t>
            </a:r>
            <a:r>
              <a:rPr lang="es-UY" dirty="0"/>
              <a:t>JHI_Hv50k_2016_47338"  </a:t>
            </a:r>
            <a:endParaRPr lang="es-UY" dirty="0" smtClean="0"/>
          </a:p>
          <a:p>
            <a:r>
              <a:rPr lang="es-UY" dirty="0" smtClean="0"/>
              <a:t>"</a:t>
            </a:r>
            <a:r>
              <a:rPr lang="es-UY" dirty="0"/>
              <a:t>JHI_Hv50k_2016_67550" </a:t>
            </a:r>
            <a:endParaRPr lang="es-UY" dirty="0" smtClean="0"/>
          </a:p>
          <a:p>
            <a:r>
              <a:rPr lang="es-UY" dirty="0" smtClean="0"/>
              <a:t> </a:t>
            </a:r>
            <a:r>
              <a:rPr lang="es-UY" dirty="0"/>
              <a:t>"JHI_Hv50k_2016_473319"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779479" y="4605878"/>
            <a:ext cx="2487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indiv$pheno$id</a:t>
            </a:r>
          </a:p>
          <a:p>
            <a:r>
              <a:rPr lang="da-DK" dirty="0" smtClean="0"/>
              <a:t>"</a:t>
            </a:r>
            <a:r>
              <a:rPr lang="da-DK" dirty="0"/>
              <a:t>IND3"  "IND12" "IND25" "IND33" "IND36" "IND38" "IND45" "IND52" "</a:t>
            </a:r>
            <a:r>
              <a:rPr lang="da-DK" dirty="0" smtClean="0"/>
              <a:t>IND72” "</a:t>
            </a:r>
            <a:r>
              <a:rPr lang="da-DK" dirty="0"/>
              <a:t>IND76" "IND87"</a:t>
            </a:r>
            <a:endParaRPr lang="es-UY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" y="969779"/>
            <a:ext cx="5755651" cy="41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429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–compare genotipos </a:t>
            </a:r>
            <a:r>
              <a:rPr lang="es-UY" dirty="0" err="1" smtClean="0"/>
              <a:t>identicos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4" y="749843"/>
            <a:ext cx="5568405" cy="397743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26038" y="370355"/>
            <a:ext cx="52506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an object of class "cross".</a:t>
            </a:r>
          </a:p>
          <a:p>
            <a:r>
              <a:rPr lang="en-US" dirty="0"/>
              <a:t>  It is too complex to print, so we provide just this summary.</a:t>
            </a:r>
          </a:p>
          <a:p>
            <a:r>
              <a:rPr lang="en-US" dirty="0"/>
              <a:t>    BC(0)F(6) cross</a:t>
            </a:r>
          </a:p>
          <a:p>
            <a:endParaRPr lang="en-US" dirty="0"/>
          </a:p>
          <a:p>
            <a:r>
              <a:rPr lang="en-US" dirty="0"/>
              <a:t>    No. individuals:    74 </a:t>
            </a:r>
          </a:p>
          <a:p>
            <a:endParaRPr lang="en-US" dirty="0"/>
          </a:p>
          <a:p>
            <a:r>
              <a:rPr lang="en-US" dirty="0"/>
              <a:t>    No. phenotypes:     2 </a:t>
            </a:r>
          </a:p>
          <a:p>
            <a:r>
              <a:rPr lang="en-US" dirty="0"/>
              <a:t>    Percent </a:t>
            </a:r>
            <a:r>
              <a:rPr lang="en-US" dirty="0" err="1"/>
              <a:t>phenotyped</a:t>
            </a:r>
            <a:r>
              <a:rPr lang="en-US" dirty="0"/>
              <a:t>: 100 100 </a:t>
            </a:r>
          </a:p>
          <a:p>
            <a:endParaRPr lang="en-US" dirty="0"/>
          </a:p>
          <a:p>
            <a:r>
              <a:rPr lang="en-US" dirty="0"/>
              <a:t>    No. chromosomes:    7 </a:t>
            </a:r>
          </a:p>
          <a:p>
            <a:r>
              <a:rPr lang="en-US" dirty="0"/>
              <a:t>        Autosomes:      1 2 3 4 5 6 7 </a:t>
            </a:r>
          </a:p>
          <a:p>
            <a:endParaRPr lang="en-US" dirty="0"/>
          </a:p>
          <a:p>
            <a:r>
              <a:rPr lang="en-US" dirty="0"/>
              <a:t>    Total markers:      1681 </a:t>
            </a:r>
          </a:p>
          <a:p>
            <a:r>
              <a:rPr lang="en-US" dirty="0"/>
              <a:t>    No. markers:        159 273 195 114 312 243 385 </a:t>
            </a:r>
          </a:p>
          <a:p>
            <a:r>
              <a:rPr lang="en-US" dirty="0"/>
              <a:t>    Percent genotyped:  96.5 </a:t>
            </a:r>
          </a:p>
          <a:p>
            <a:r>
              <a:rPr lang="en-US" dirty="0"/>
              <a:t>    Genotypes (%):      AA:51.7  AB:0.0  </a:t>
            </a:r>
            <a:r>
              <a:rPr lang="en-US" dirty="0" smtClean="0"/>
              <a:t>BB:48.3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62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652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</a:t>
            </a:r>
            <a:r>
              <a:rPr lang="en-US" dirty="0"/>
              <a:t>Look for markers with distorted segregation patterns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7625751" y="828136"/>
            <a:ext cx="423557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100" dirty="0" err="1"/>
              <a:t>gt</a:t>
            </a:r>
            <a:r>
              <a:rPr lang="es-UY" sz="1100" dirty="0"/>
              <a:t>[</a:t>
            </a:r>
            <a:r>
              <a:rPr lang="es-UY" sz="1100" dirty="0" err="1"/>
              <a:t>gt$P.value</a:t>
            </a:r>
            <a:r>
              <a:rPr lang="es-UY" sz="1100" dirty="0"/>
              <a:t> &lt; 0.05/</a:t>
            </a:r>
            <a:r>
              <a:rPr lang="es-UY" sz="1100" dirty="0" err="1"/>
              <a:t>totmar</a:t>
            </a:r>
            <a:r>
              <a:rPr lang="es-UY" sz="1100" dirty="0"/>
              <a:t>(Ill50K_Mapeo.qtl.c),]</a:t>
            </a:r>
          </a:p>
          <a:p>
            <a:r>
              <a:rPr lang="es-UY" sz="1100" dirty="0"/>
              <a:t>                      </a:t>
            </a:r>
            <a:r>
              <a:rPr lang="es-UY" sz="1100" dirty="0" err="1"/>
              <a:t>chr</a:t>
            </a:r>
            <a:r>
              <a:rPr lang="es-UY" sz="1100" dirty="0"/>
              <a:t> </a:t>
            </a:r>
            <a:r>
              <a:rPr lang="es-UY" sz="1100" dirty="0" err="1"/>
              <a:t>missing</a:t>
            </a:r>
            <a:r>
              <a:rPr lang="es-UY" sz="1100" dirty="0"/>
              <a:t> AA AB BB not.BB </a:t>
            </a:r>
            <a:r>
              <a:rPr lang="es-UY" sz="1100" dirty="0" err="1"/>
              <a:t>not.AA</a:t>
            </a:r>
            <a:r>
              <a:rPr lang="es-UY" sz="1100" dirty="0"/>
              <a:t>      </a:t>
            </a:r>
            <a:r>
              <a:rPr lang="es-UY" sz="1100" dirty="0" err="1"/>
              <a:t>P.value</a:t>
            </a:r>
            <a:endParaRPr lang="es-UY" sz="1100" dirty="0"/>
          </a:p>
          <a:p>
            <a:r>
              <a:rPr lang="es-UY" sz="1100" dirty="0"/>
              <a:t>JHI_Hv50k_2016_48499    1       2 18  0 54      0      0 2.890162e-05</a:t>
            </a:r>
          </a:p>
          <a:p>
            <a:r>
              <a:rPr lang="es-UY" sz="1100" dirty="0"/>
              <a:t>JHI_Hv50k_2016_48693    1       0 17  0 57      0      0 4.316373e-06</a:t>
            </a:r>
          </a:p>
          <a:p>
            <a:r>
              <a:rPr lang="es-UY" sz="1100" dirty="0"/>
              <a:t>JHI_Hv50k_2016_48870    1       3 17  0 54      0      0 1.515771e-05</a:t>
            </a:r>
          </a:p>
          <a:p>
            <a:r>
              <a:rPr lang="es-UY" sz="1100" dirty="0"/>
              <a:t>JHI_Hv50k_2016_49647    1       0 17  0 57      0      0 4.316373e-06</a:t>
            </a:r>
          </a:p>
          <a:p>
            <a:r>
              <a:rPr lang="es-UY" sz="1100" dirty="0"/>
              <a:t>JHI_Hv50k_2016_72497    2       2 54  0 18      0      0 2.890162e-05</a:t>
            </a:r>
          </a:p>
          <a:p>
            <a:r>
              <a:rPr lang="es-UY" sz="1100" dirty="0"/>
              <a:t>JHI_Hv50k_2016_102850   2      25  5  0 44      0      0 4.999269e-08</a:t>
            </a:r>
          </a:p>
          <a:p>
            <a:r>
              <a:rPr lang="es-UY" sz="1100" dirty="0"/>
              <a:t>JHI_Hv50k_2016_160284   3       7 54  0 13      0      0 8.068795e-07</a:t>
            </a:r>
          </a:p>
          <a:p>
            <a:r>
              <a:rPr lang="es-UY" sz="1100" dirty="0"/>
              <a:t>JHI_Hv50k_2016_231810   4       1 59  0 14      0      0 1.865256e-07</a:t>
            </a:r>
          </a:p>
          <a:p>
            <a:r>
              <a:rPr lang="es-UY" sz="1100" dirty="0"/>
              <a:t>JHI_Hv50k_2016_232359   4       0 59  0 15      0      0 4.143313e-07</a:t>
            </a:r>
          </a:p>
          <a:p>
            <a:r>
              <a:rPr lang="es-UY" sz="1100" dirty="0"/>
              <a:t>JHI_Hv50k_2016_232383   4       0 60  0 14      0      0 1.180628e-07</a:t>
            </a:r>
          </a:p>
          <a:p>
            <a:r>
              <a:rPr lang="es-UY" sz="1100" dirty="0"/>
              <a:t>JHI_Hv50k_2016_232393   4       3 57  0 14      0      0 4.626364e-07</a:t>
            </a:r>
          </a:p>
          <a:p>
            <a:r>
              <a:rPr lang="es-UY" sz="1100" dirty="0"/>
              <a:t>JHI_Hv50k_2016_232426   4       1 58  0 15      0      0 6.473806e-07</a:t>
            </a:r>
          </a:p>
          <a:p>
            <a:r>
              <a:rPr lang="es-UY" sz="1100" dirty="0"/>
              <a:t>JHI_Hv50k_2016_232481   4       1 59  0 14      0      0 1.865256e-07</a:t>
            </a:r>
          </a:p>
          <a:p>
            <a:r>
              <a:rPr lang="es-UY" sz="1100" dirty="0"/>
              <a:t>JHI_Hv50k_2016_232482   4       1 59  0 14      0      0 1.865256e-07</a:t>
            </a:r>
          </a:p>
          <a:p>
            <a:r>
              <a:rPr lang="es-UY" sz="1100" dirty="0"/>
              <a:t>JHI_Hv50k_2016_232484   4       1 59  0 14      0      0 1.865256e-07</a:t>
            </a:r>
          </a:p>
          <a:p>
            <a:r>
              <a:rPr lang="es-UY" sz="1100" dirty="0"/>
              <a:t>JHI_Hv50k_2016_232489   4       9 59  0  6      0      0 7.209029e-11</a:t>
            </a:r>
          </a:p>
          <a:p>
            <a:r>
              <a:rPr lang="es-UY" sz="1100" dirty="0"/>
              <a:t>JHI_Hv50k_2016_236614   4       1 58  0 15      0      0 6.473806e-07</a:t>
            </a:r>
          </a:p>
          <a:p>
            <a:r>
              <a:rPr lang="es-UY" sz="1100" dirty="0"/>
              <a:t>JHI_Hv50k_2016_236621   4       7 52  0 15      0      0 8.925261e-06</a:t>
            </a:r>
          </a:p>
          <a:p>
            <a:r>
              <a:rPr lang="es-UY" sz="1100" dirty="0"/>
              <a:t>JHI_Hv50k_2016_236668   4       7 56  0 11      0      0 5.700839e-08</a:t>
            </a:r>
          </a:p>
          <a:p>
            <a:r>
              <a:rPr lang="es-UY" sz="1100" dirty="0"/>
              <a:t>JHI_Hv50k_2016_236727   4       3 56  0 15      0      0 1.569017e-06</a:t>
            </a:r>
          </a:p>
          <a:p>
            <a:r>
              <a:rPr lang="es-UY" sz="1100" dirty="0"/>
              <a:t>JHI_Hv50k_2016_236966   4       0 58  0 16      0      0 1.375149e-06</a:t>
            </a:r>
          </a:p>
          <a:p>
            <a:r>
              <a:rPr lang="es-UY" sz="1100" dirty="0"/>
              <a:t>JHI_Hv50k_2016_238721   4       0 58  0 16      0      0 1.375149e-06</a:t>
            </a:r>
          </a:p>
          <a:p>
            <a:r>
              <a:rPr lang="es-UY" sz="1100" dirty="0"/>
              <a:t>JHI_Hv50k_2016_244599   4      19 46  0  9      0      0 1.084906e-06</a:t>
            </a:r>
          </a:p>
          <a:p>
            <a:r>
              <a:rPr lang="es-UY" sz="1100" dirty="0"/>
              <a:t>JHI_Hv50k_2016_246353   4       1 59  0 14      0      0 1.865256e-07</a:t>
            </a:r>
          </a:p>
          <a:p>
            <a:r>
              <a:rPr lang="es-UY" sz="1100" dirty="0"/>
              <a:t>JHI_Hv50k_2016_246473   4       0 60  0 14      0      0 1.180628e-07</a:t>
            </a:r>
          </a:p>
          <a:p>
            <a:r>
              <a:rPr lang="es-UY" sz="1100" dirty="0"/>
              <a:t>JHI_Hv50k_2016_261020   4       0 60  0 14      0      0 1.180628e-07</a:t>
            </a:r>
          </a:p>
          <a:p>
            <a:r>
              <a:rPr lang="es-UY" sz="1100" dirty="0"/>
              <a:t>JHI_Hv50k_2016_302099   5      14 11  0 49      0      0 1.531524e-06</a:t>
            </a:r>
          </a:p>
          <a:p>
            <a:r>
              <a:rPr lang="es-UY" sz="1100" dirty="0"/>
              <a:t>JHI_Hv50k_2016_374581   6       2 72  0  0      0      0 2.273603e-17</a:t>
            </a:r>
          </a:p>
          <a:p>
            <a:r>
              <a:rPr lang="es-UY" sz="1100" dirty="0"/>
              <a:t>JHI_Hv50k_2016_379986   6       8 64  0  2      0      0 3.037604e-14</a:t>
            </a:r>
          </a:p>
          <a:p>
            <a:r>
              <a:rPr lang="es-UY" sz="1100" dirty="0"/>
              <a:t>JHI_Hv50k_2016_478948   7       6 14  0 54      0      0 1.776285e-06</a:t>
            </a:r>
          </a:p>
          <a:p>
            <a:r>
              <a:rPr lang="es-UY" sz="1100" dirty="0"/>
              <a:t>JHI_Hv50k_2016_498774   7       1 73  0  0      0      0 1.335236e-17</a:t>
            </a:r>
          </a:p>
          <a:p>
            <a:r>
              <a:rPr lang="es-UY" sz="1100" dirty="0"/>
              <a:t>&gt;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" y="633350"/>
            <a:ext cx="6975426" cy="498244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99231" y="3735239"/>
            <a:ext cx="3999780" cy="174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7"/>
          <p:cNvSpPr/>
          <p:nvPr/>
        </p:nvSpPr>
        <p:spPr>
          <a:xfrm>
            <a:off x="7499231" y="5725065"/>
            <a:ext cx="3999780" cy="365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/>
          <p:cNvSpPr/>
          <p:nvPr/>
        </p:nvSpPr>
        <p:spPr>
          <a:xfrm>
            <a:off x="7499231" y="6216438"/>
            <a:ext cx="3999780" cy="174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389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652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</a:t>
            </a:r>
            <a:r>
              <a:rPr lang="en-US" dirty="0"/>
              <a:t>Look for markers with distorted segregation patterns</a:t>
            </a:r>
            <a:endParaRPr lang="es-UY" dirty="0"/>
          </a:p>
        </p:txBody>
      </p:sp>
      <p:sp>
        <p:nvSpPr>
          <p:cNvPr id="4" name="Rectángulo 3"/>
          <p:cNvSpPr/>
          <p:nvPr/>
        </p:nvSpPr>
        <p:spPr>
          <a:xfrm>
            <a:off x="7309449" y="1345093"/>
            <a:ext cx="35167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 </a:t>
            </a:r>
            <a:r>
              <a:rPr lang="es-UY" dirty="0" err="1"/>
              <a:t>todrop</a:t>
            </a:r>
            <a:endParaRPr lang="es-UY" dirty="0"/>
          </a:p>
          <a:p>
            <a:r>
              <a:rPr lang="es-UY" dirty="0" smtClean="0"/>
              <a:t>"JHI_Hv50k_2016_232489</a:t>
            </a:r>
            <a:r>
              <a:rPr lang="es-UY" dirty="0"/>
              <a:t>" "JHI_Hv50k_2016_374581" "JHI_Hv50k_2016_379986"</a:t>
            </a:r>
          </a:p>
          <a:p>
            <a:r>
              <a:rPr lang="es-UY" dirty="0" smtClean="0"/>
              <a:t> </a:t>
            </a:r>
            <a:r>
              <a:rPr lang="es-UY" dirty="0"/>
              <a:t>"JHI_Hv50k_2016_498774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5" y="1056044"/>
            <a:ext cx="6830502" cy="48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652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</a:t>
            </a:r>
            <a:r>
              <a:rPr lang="en-US" dirty="0"/>
              <a:t>Look for markers with distorted segregation patterns</a:t>
            </a:r>
            <a:endParaRPr lang="es-UY" dirty="0"/>
          </a:p>
        </p:txBody>
      </p:sp>
      <p:sp>
        <p:nvSpPr>
          <p:cNvPr id="3" name="Rectángulo 2"/>
          <p:cNvSpPr/>
          <p:nvPr/>
        </p:nvSpPr>
        <p:spPr>
          <a:xfrm>
            <a:off x="447719" y="489659"/>
            <a:ext cx="8842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#</a:t>
            </a:r>
            <a:r>
              <a:rPr lang="es-UY" dirty="0" err="1"/>
              <a:t>Profile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-log10 p-</a:t>
            </a:r>
            <a:r>
              <a:rPr lang="es-UY" dirty="0" err="1"/>
              <a:t>value</a:t>
            </a:r>
            <a:r>
              <a:rPr lang="es-UY" dirty="0"/>
              <a:t>. </a:t>
            </a:r>
            <a:r>
              <a:rPr lang="es-UY" dirty="0" err="1"/>
              <a:t>results</a:t>
            </a:r>
            <a:r>
              <a:rPr lang="es-UY" dirty="0"/>
              <a:t> </a:t>
            </a:r>
            <a:r>
              <a:rPr lang="es-UY" dirty="0" err="1"/>
              <a:t>from</a:t>
            </a:r>
            <a:r>
              <a:rPr lang="es-UY" dirty="0"/>
              <a:t> a test of </a:t>
            </a:r>
            <a:r>
              <a:rPr lang="es-UY" dirty="0" err="1"/>
              <a:t>segregation</a:t>
            </a:r>
            <a:r>
              <a:rPr lang="es-UY" dirty="0"/>
              <a:t> </a:t>
            </a:r>
            <a:r>
              <a:rPr lang="es-UY" dirty="0" err="1"/>
              <a:t>distortion</a:t>
            </a:r>
            <a:r>
              <a:rPr lang="es-UY" dirty="0"/>
              <a:t>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each</a:t>
            </a:r>
            <a:r>
              <a:rPr lang="es-UY" dirty="0"/>
              <a:t> </a:t>
            </a:r>
            <a:r>
              <a:rPr lang="es-UY" dirty="0" err="1"/>
              <a:t>marker</a:t>
            </a:r>
            <a:r>
              <a:rPr lang="es-UY" dirty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7" y="922735"/>
            <a:ext cx="8271401" cy="59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652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</a:t>
            </a:r>
            <a:r>
              <a:rPr lang="en-US" dirty="0"/>
              <a:t>Look for markers with distorted segregation patterns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12" y="868563"/>
            <a:ext cx="8356001" cy="59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4095" y="56583"/>
            <a:ext cx="652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 Mapeo –</a:t>
            </a:r>
            <a:r>
              <a:rPr lang="en-US" dirty="0"/>
              <a:t>Look for markers with distorted segregation patterns</a:t>
            </a:r>
            <a:endParaRPr lang="es-UY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14" y="425915"/>
            <a:ext cx="8833237" cy="63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830</Words>
  <Application>Microsoft Office PowerPoint</Application>
  <PresentationFormat>Panorámica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Gaston Quero</cp:lastModifiedBy>
  <cp:revision>12</cp:revision>
  <dcterms:created xsi:type="dcterms:W3CDTF">2018-07-24T12:12:28Z</dcterms:created>
  <dcterms:modified xsi:type="dcterms:W3CDTF">2019-05-16T14:41:08Z</dcterms:modified>
</cp:coreProperties>
</file>