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157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0453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836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0504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209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9194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7787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516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1668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5362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9315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0516E-F930-41A7-8943-BA3107ECDF5F}" type="datetimeFigureOut">
              <a:rPr lang="es-UY" smtClean="0"/>
              <a:t>12/11/2020</a:t>
            </a:fld>
            <a:endParaRPr lang="es-UY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7985-0901-4136-9B3B-FB7DF82728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900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3412" y="385482"/>
            <a:ext cx="357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Mapa de ligamiento Ceibo-</a:t>
            </a:r>
            <a:r>
              <a:rPr lang="es-MX" dirty="0" err="1" smtClean="0"/>
              <a:t>Carumbé</a:t>
            </a:r>
            <a:endParaRPr lang="es-UY" dirty="0"/>
          </a:p>
        </p:txBody>
      </p:sp>
      <p:sp>
        <p:nvSpPr>
          <p:cNvPr id="5" name="CuadroTexto 4"/>
          <p:cNvSpPr txBox="1"/>
          <p:nvPr/>
        </p:nvSpPr>
        <p:spPr>
          <a:xfrm>
            <a:off x="555810" y="923364"/>
            <a:ext cx="1106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# Las  matrices de III50K y Eureka + SSR se filtraron según los individuos de el fenotipado de </a:t>
            </a:r>
            <a:r>
              <a:rPr lang="es-MX" dirty="0" err="1" smtClean="0"/>
              <a:t>Nicolas</a:t>
            </a:r>
            <a:r>
              <a:rPr lang="es-MX" dirty="0" smtClean="0"/>
              <a:t> </a:t>
            </a:r>
            <a:r>
              <a:rPr lang="es-MX" dirty="0" err="1" smtClean="0"/>
              <a:t>Mastandrea</a:t>
            </a:r>
            <a:r>
              <a:rPr lang="es-MX" dirty="0" smtClean="0"/>
              <a:t> </a:t>
            </a:r>
            <a:endParaRPr lang="es-UY" dirty="0"/>
          </a:p>
        </p:txBody>
      </p:sp>
      <p:sp>
        <p:nvSpPr>
          <p:cNvPr id="7" name="CuadroTexto 6"/>
          <p:cNvSpPr txBox="1"/>
          <p:nvPr/>
        </p:nvSpPr>
        <p:spPr>
          <a:xfrm>
            <a:off x="555809" y="1389528"/>
            <a:ext cx="899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# Las  matrices de III50K y Eureka + SSR se fusionaron y queda una matriz de 1832 marcadores </a:t>
            </a:r>
            <a:endParaRPr lang="es-UY" dirty="0"/>
          </a:p>
        </p:txBody>
      </p:sp>
      <p:sp>
        <p:nvSpPr>
          <p:cNvPr id="8" name="Rectángulo 7"/>
          <p:cNvSpPr/>
          <p:nvPr/>
        </p:nvSpPr>
        <p:spPr>
          <a:xfrm>
            <a:off x="403412" y="260925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smtClean="0"/>
              <a:t>RI </a:t>
            </a:r>
            <a:r>
              <a:rPr lang="es-UY" dirty="0" err="1" smtClean="0"/>
              <a:t>strains</a:t>
            </a:r>
            <a:r>
              <a:rPr lang="es-UY" dirty="0" smtClean="0"/>
              <a:t> </a:t>
            </a:r>
            <a:r>
              <a:rPr lang="es-UY" dirty="0" err="1" smtClean="0"/>
              <a:t>via</a:t>
            </a:r>
            <a:r>
              <a:rPr lang="es-UY" dirty="0" smtClean="0"/>
              <a:t> </a:t>
            </a:r>
            <a:r>
              <a:rPr lang="es-UY" dirty="0" err="1" smtClean="0"/>
              <a:t>selfing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individuals</a:t>
            </a:r>
            <a:r>
              <a:rPr lang="es-UY" dirty="0" smtClean="0"/>
              <a:t>:    80 </a:t>
            </a:r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phenotypes</a:t>
            </a:r>
            <a:r>
              <a:rPr lang="es-UY" dirty="0" smtClean="0"/>
              <a:t>:     2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Percent</a:t>
            </a:r>
            <a:r>
              <a:rPr lang="es-UY" dirty="0" smtClean="0"/>
              <a:t> phenotyped: 100 100 </a:t>
            </a:r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chromosomes</a:t>
            </a:r>
            <a:r>
              <a:rPr lang="es-UY" dirty="0" smtClean="0"/>
              <a:t>:    8 </a:t>
            </a:r>
          </a:p>
          <a:p>
            <a:r>
              <a:rPr lang="es-UY" dirty="0" smtClean="0"/>
              <a:t>        </a:t>
            </a:r>
            <a:r>
              <a:rPr lang="es-UY" dirty="0" err="1" smtClean="0"/>
              <a:t>Autosomes</a:t>
            </a:r>
            <a:r>
              <a:rPr lang="es-UY" dirty="0" smtClean="0"/>
              <a:t>:      1H 2H 3H 4H 5H 6H 7H XH </a:t>
            </a:r>
          </a:p>
          <a:p>
            <a:endParaRPr lang="es-UY" dirty="0" smtClean="0"/>
          </a:p>
          <a:p>
            <a:r>
              <a:rPr lang="es-UY" dirty="0" smtClean="0"/>
              <a:t>    Total </a:t>
            </a:r>
            <a:r>
              <a:rPr lang="es-UY" dirty="0" err="1" smtClean="0"/>
              <a:t>markers</a:t>
            </a:r>
            <a:r>
              <a:rPr lang="es-UY" dirty="0" smtClean="0"/>
              <a:t>:      1832 </a:t>
            </a:r>
          </a:p>
          <a:p>
            <a:r>
              <a:rPr lang="es-UY" dirty="0" smtClean="0"/>
              <a:t>    No. </a:t>
            </a:r>
            <a:r>
              <a:rPr lang="es-UY" dirty="0" err="1" smtClean="0"/>
              <a:t>markers</a:t>
            </a:r>
            <a:r>
              <a:rPr lang="es-UY" dirty="0" smtClean="0"/>
              <a:t>:        160 274 195 114 312 243 386 148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Percent</a:t>
            </a:r>
            <a:r>
              <a:rPr lang="es-UY" dirty="0" smtClean="0"/>
              <a:t> </a:t>
            </a:r>
            <a:r>
              <a:rPr lang="es-UY" dirty="0" err="1" smtClean="0"/>
              <a:t>genotyped</a:t>
            </a:r>
            <a:r>
              <a:rPr lang="es-UY" dirty="0" smtClean="0"/>
              <a:t>:  94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Genotypes</a:t>
            </a:r>
            <a:r>
              <a:rPr lang="es-UY" dirty="0" smtClean="0"/>
              <a:t> (%):      AA:51.3  BB:48.7 </a:t>
            </a:r>
            <a:endParaRPr lang="es-UY" dirty="0"/>
          </a:p>
        </p:txBody>
      </p:sp>
      <p:sp>
        <p:nvSpPr>
          <p:cNvPr id="10" name="Rectángulo 9"/>
          <p:cNvSpPr/>
          <p:nvPr/>
        </p:nvSpPr>
        <p:spPr>
          <a:xfrm>
            <a:off x="232957" y="2208908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Ill50K_Mapeo.qtl </a:t>
            </a:r>
            <a:endParaRPr lang="es-UY" dirty="0"/>
          </a:p>
        </p:txBody>
      </p:sp>
      <p:sp>
        <p:nvSpPr>
          <p:cNvPr id="11" name="Rectángulo 10"/>
          <p:cNvSpPr/>
          <p:nvPr/>
        </p:nvSpPr>
        <p:spPr>
          <a:xfrm>
            <a:off x="2190600" y="4814047"/>
            <a:ext cx="2282788" cy="349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2752165" y="1758860"/>
            <a:ext cx="878541" cy="2965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473388" y="4814047"/>
            <a:ext cx="448236" cy="349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16" name="Conector recto de flecha 15"/>
          <p:cNvCxnSpPr/>
          <p:nvPr/>
        </p:nvCxnSpPr>
        <p:spPr>
          <a:xfrm flipH="1" flipV="1">
            <a:off x="3827929" y="1758860"/>
            <a:ext cx="977153" cy="2965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576" y="2208908"/>
            <a:ext cx="4557155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7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5505" y="0"/>
            <a:ext cx="357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Mapa de ligamiento Ceibo-</a:t>
            </a:r>
            <a:r>
              <a:rPr lang="es-MX" dirty="0" err="1" smtClean="0"/>
              <a:t>Carumbé</a:t>
            </a:r>
            <a:endParaRPr lang="es-UY" dirty="0"/>
          </a:p>
        </p:txBody>
      </p:sp>
      <p:sp>
        <p:nvSpPr>
          <p:cNvPr id="2" name="Rectángulo 1"/>
          <p:cNvSpPr/>
          <p:nvPr/>
        </p:nvSpPr>
        <p:spPr>
          <a:xfrm>
            <a:off x="391571" y="369332"/>
            <a:ext cx="7111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#Se eliminan los marcadores con mas del 50 % de datos faltantes</a:t>
            </a:r>
            <a:endParaRPr lang="es-UY" dirty="0"/>
          </a:p>
        </p:txBody>
      </p:sp>
      <p:sp>
        <p:nvSpPr>
          <p:cNvPr id="6" name="Rectángulo 5"/>
          <p:cNvSpPr/>
          <p:nvPr/>
        </p:nvSpPr>
        <p:spPr>
          <a:xfrm>
            <a:off x="363082" y="1326954"/>
            <a:ext cx="5712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#Se eliminan los individuos con mas de 80% no </a:t>
            </a:r>
            <a:r>
              <a:rPr lang="es-UY" dirty="0" err="1" smtClean="0"/>
              <a:t>genotipado</a:t>
            </a:r>
            <a:endParaRPr lang="es-UY" dirty="0"/>
          </a:p>
        </p:txBody>
      </p:sp>
      <p:sp>
        <p:nvSpPr>
          <p:cNvPr id="12" name="Rectángulo 11"/>
          <p:cNvSpPr/>
          <p:nvPr/>
        </p:nvSpPr>
        <p:spPr>
          <a:xfrm>
            <a:off x="788895" y="7259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1400" dirty="0" smtClean="0"/>
              <a:t>(</a:t>
            </a:r>
            <a:r>
              <a:rPr lang="es-UY" sz="1400" dirty="0" err="1" smtClean="0"/>
              <a:t>names.marker</a:t>
            </a:r>
            <a:r>
              <a:rPr lang="es-UY" sz="1400" dirty="0" smtClean="0"/>
              <a:t> &lt;- c (</a:t>
            </a:r>
            <a:r>
              <a:rPr lang="es-UY" sz="1400" dirty="0" err="1" smtClean="0"/>
              <a:t>names</a:t>
            </a:r>
            <a:r>
              <a:rPr lang="es-UY" sz="1400" dirty="0" smtClean="0"/>
              <a:t>(</a:t>
            </a:r>
            <a:r>
              <a:rPr lang="es-UY" sz="1400" dirty="0" err="1" smtClean="0"/>
              <a:t>n.missing</a:t>
            </a:r>
            <a:r>
              <a:rPr lang="es-UY" sz="1400" dirty="0" smtClean="0"/>
              <a:t>)))</a:t>
            </a:r>
          </a:p>
          <a:p>
            <a:r>
              <a:rPr lang="es-UY" sz="1400" dirty="0" smtClean="0"/>
              <a:t>[1] "JHI-Hv50k-2016-47338"  "JHI-Hv50k-2016-473319"</a:t>
            </a:r>
            <a:endParaRPr lang="es-UY" sz="1400" dirty="0"/>
          </a:p>
        </p:txBody>
      </p:sp>
      <p:sp>
        <p:nvSpPr>
          <p:cNvPr id="20" name="Rectángulo 19"/>
          <p:cNvSpPr/>
          <p:nvPr/>
        </p:nvSpPr>
        <p:spPr>
          <a:xfrm>
            <a:off x="445821" y="1730578"/>
            <a:ext cx="7765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200" dirty="0" err="1" smtClean="0"/>
              <a:t>indiv$pheno$id</a:t>
            </a:r>
            <a:r>
              <a:rPr lang="es-UY" sz="1200" dirty="0" smtClean="0"/>
              <a:t>)</a:t>
            </a:r>
          </a:p>
          <a:p>
            <a:r>
              <a:rPr lang="es-UY" sz="1200" dirty="0" smtClean="0"/>
              <a:t>[1] "IND43"  "IND54"  "IND55"  "IND59"  "IND64"  "IND65" </a:t>
            </a:r>
          </a:p>
          <a:p>
            <a:r>
              <a:rPr lang="es-UY" sz="1200" dirty="0" smtClean="0"/>
              <a:t>[7] "IND108"</a:t>
            </a:r>
            <a:endParaRPr lang="es-UY" sz="1200" dirty="0"/>
          </a:p>
        </p:txBody>
      </p:sp>
      <p:sp>
        <p:nvSpPr>
          <p:cNvPr id="21" name="Rectángulo 20"/>
          <p:cNvSpPr/>
          <p:nvPr/>
        </p:nvSpPr>
        <p:spPr>
          <a:xfrm>
            <a:off x="445821" y="244723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err="1" smtClean="0"/>
              <a:t>summary</a:t>
            </a:r>
            <a:r>
              <a:rPr lang="es-UY" dirty="0" smtClean="0"/>
              <a:t>(Ill50K_Mapeo.qtl.b)</a:t>
            </a:r>
          </a:p>
          <a:p>
            <a:r>
              <a:rPr lang="es-UY" dirty="0" smtClean="0"/>
              <a:t>    RI </a:t>
            </a:r>
            <a:r>
              <a:rPr lang="es-UY" dirty="0" err="1" smtClean="0"/>
              <a:t>strains</a:t>
            </a:r>
            <a:r>
              <a:rPr lang="es-UY" dirty="0" smtClean="0"/>
              <a:t> </a:t>
            </a:r>
            <a:r>
              <a:rPr lang="es-UY" dirty="0" err="1" smtClean="0"/>
              <a:t>via</a:t>
            </a:r>
            <a:r>
              <a:rPr lang="es-UY" dirty="0" smtClean="0"/>
              <a:t> </a:t>
            </a:r>
            <a:r>
              <a:rPr lang="es-UY" dirty="0" err="1" smtClean="0"/>
              <a:t>selfing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individuals</a:t>
            </a:r>
            <a:r>
              <a:rPr lang="es-UY" dirty="0" smtClean="0"/>
              <a:t>:    73 </a:t>
            </a:r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phenotypes</a:t>
            </a:r>
            <a:r>
              <a:rPr lang="es-UY" dirty="0" smtClean="0"/>
              <a:t>:     2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Percent</a:t>
            </a:r>
            <a:r>
              <a:rPr lang="es-UY" dirty="0" smtClean="0"/>
              <a:t> phenotyped: 100 100 </a:t>
            </a:r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chromosomes</a:t>
            </a:r>
            <a:r>
              <a:rPr lang="es-UY" dirty="0" smtClean="0"/>
              <a:t>:    8 </a:t>
            </a:r>
          </a:p>
          <a:p>
            <a:r>
              <a:rPr lang="es-UY" dirty="0" smtClean="0"/>
              <a:t>        </a:t>
            </a:r>
            <a:r>
              <a:rPr lang="es-UY" dirty="0" err="1" smtClean="0"/>
              <a:t>Autosomes</a:t>
            </a:r>
            <a:r>
              <a:rPr lang="es-UY" dirty="0" smtClean="0"/>
              <a:t>:      1H 2H 3H 4H 5H 6H 7H XH </a:t>
            </a:r>
          </a:p>
          <a:p>
            <a:endParaRPr lang="es-UY" dirty="0" smtClean="0"/>
          </a:p>
          <a:p>
            <a:r>
              <a:rPr lang="es-UY" dirty="0" smtClean="0"/>
              <a:t>    Total </a:t>
            </a:r>
            <a:r>
              <a:rPr lang="es-UY" dirty="0" err="1" smtClean="0"/>
              <a:t>markers</a:t>
            </a:r>
            <a:r>
              <a:rPr lang="es-UY" dirty="0" smtClean="0"/>
              <a:t>:      1830 </a:t>
            </a:r>
          </a:p>
          <a:p>
            <a:r>
              <a:rPr lang="es-UY" dirty="0" smtClean="0"/>
              <a:t>    No. </a:t>
            </a:r>
            <a:r>
              <a:rPr lang="es-UY" dirty="0" err="1" smtClean="0"/>
              <a:t>markers</a:t>
            </a:r>
            <a:r>
              <a:rPr lang="es-UY" dirty="0" smtClean="0"/>
              <a:t>:        159 274 195 114 312 243 385 148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Percent</a:t>
            </a:r>
            <a:r>
              <a:rPr lang="es-UY" dirty="0" smtClean="0"/>
              <a:t> </a:t>
            </a:r>
            <a:r>
              <a:rPr lang="es-UY" dirty="0" err="1" smtClean="0"/>
              <a:t>genotyped</a:t>
            </a:r>
            <a:r>
              <a:rPr lang="es-UY" dirty="0" smtClean="0"/>
              <a:t>:  96.8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Genotypes</a:t>
            </a:r>
            <a:r>
              <a:rPr lang="es-UY" dirty="0" smtClean="0"/>
              <a:t> (%):      AA:51.2  BB:48.8 </a:t>
            </a:r>
            <a:endParaRPr lang="es-UY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55" y="1954181"/>
            <a:ext cx="5918045" cy="47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6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5505" y="0"/>
            <a:ext cx="357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Mapa de ligamiento Ceibo-</a:t>
            </a:r>
            <a:r>
              <a:rPr lang="es-MX" dirty="0" err="1" smtClean="0"/>
              <a:t>Carumbé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2" y="351402"/>
            <a:ext cx="4557155" cy="3650296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619940" y="2922494"/>
            <a:ext cx="313765" cy="32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933705" y="1368813"/>
            <a:ext cx="796211" cy="1559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862263" y="722482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este primer análisis lo dejamos</a:t>
            </a:r>
            <a:endParaRPr lang="es-UY" dirty="0"/>
          </a:p>
        </p:txBody>
      </p:sp>
      <p:sp>
        <p:nvSpPr>
          <p:cNvPr id="2" name="Rectángulo 1"/>
          <p:cNvSpPr/>
          <p:nvPr/>
        </p:nvSpPr>
        <p:spPr>
          <a:xfrm>
            <a:off x="391571" y="369332"/>
            <a:ext cx="7111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#Se comparan los individuos</a:t>
            </a:r>
            <a:endParaRPr lang="es-UY" dirty="0"/>
          </a:p>
        </p:txBody>
      </p:sp>
      <p:sp>
        <p:nvSpPr>
          <p:cNvPr id="3" name="Rectángulo 2"/>
          <p:cNvSpPr/>
          <p:nvPr/>
        </p:nvSpPr>
        <p:spPr>
          <a:xfrm>
            <a:off x="4987492" y="445483"/>
            <a:ext cx="2805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summary(dat.cg , 0.7)</a:t>
            </a:r>
          </a:p>
          <a:p>
            <a:r>
              <a:rPr lang="da-DK" dirty="0" smtClean="0"/>
              <a:t>    ind1   ind2 prop_match</a:t>
            </a:r>
          </a:p>
          <a:p>
            <a:r>
              <a:rPr lang="da-DK" dirty="0" smtClean="0"/>
              <a:t>1  IND37  IND57      0.981</a:t>
            </a:r>
            <a:endParaRPr lang="es-UY" dirty="0"/>
          </a:p>
        </p:txBody>
      </p:sp>
      <p:sp>
        <p:nvSpPr>
          <p:cNvPr id="16" name="Rectángulo 15"/>
          <p:cNvSpPr/>
          <p:nvPr/>
        </p:nvSpPr>
        <p:spPr>
          <a:xfrm>
            <a:off x="463288" y="4157186"/>
            <a:ext cx="4054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# Se analiza la distorsión de segregación </a:t>
            </a:r>
            <a:endParaRPr lang="es-UY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87" y="3526867"/>
            <a:ext cx="3847402" cy="3081782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91571" y="47947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err="1" smtClean="0"/>
              <a:t>todrop</a:t>
            </a:r>
            <a:r>
              <a:rPr lang="es-UY" dirty="0" smtClean="0"/>
              <a:t> &lt;- </a:t>
            </a:r>
            <a:r>
              <a:rPr lang="es-UY" dirty="0" err="1" smtClean="0"/>
              <a:t>rownames</a:t>
            </a:r>
            <a:r>
              <a:rPr lang="es-UY" dirty="0" smtClean="0"/>
              <a:t> (</a:t>
            </a:r>
            <a:r>
              <a:rPr lang="es-UY" dirty="0" err="1" smtClean="0"/>
              <a:t>gt</a:t>
            </a:r>
            <a:r>
              <a:rPr lang="es-UY" dirty="0" smtClean="0"/>
              <a:t>[</a:t>
            </a:r>
            <a:r>
              <a:rPr lang="es-UY" dirty="0" err="1" smtClean="0"/>
              <a:t>gt$P.value</a:t>
            </a:r>
            <a:r>
              <a:rPr lang="es-UY" dirty="0" smtClean="0"/>
              <a:t> &lt; 1e-10,]))</a:t>
            </a:r>
          </a:p>
          <a:p>
            <a:r>
              <a:rPr lang="es-UY" dirty="0" smtClean="0"/>
              <a:t>[1] "JHI-Hv50k-2016-232489" "JHI-Hv50k-2016-374581"</a:t>
            </a:r>
          </a:p>
          <a:p>
            <a:r>
              <a:rPr lang="es-UY" dirty="0" smtClean="0"/>
              <a:t>[3] "JHI-Hv50k-2016-379986" "JHI-Hv50k-2016-498774"</a:t>
            </a:r>
          </a:p>
          <a:p>
            <a:r>
              <a:rPr lang="es-UY" dirty="0" smtClean="0"/>
              <a:t>[5] "M_E_1"                 "M_E_63" </a:t>
            </a:r>
            <a:endParaRPr lang="es-UY" dirty="0"/>
          </a:p>
        </p:txBody>
      </p:sp>
      <p:sp>
        <p:nvSpPr>
          <p:cNvPr id="19" name="CuadroTexto 18"/>
          <p:cNvSpPr txBox="1"/>
          <p:nvPr/>
        </p:nvSpPr>
        <p:spPr>
          <a:xfrm>
            <a:off x="8059303" y="196411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Después los fusiona el </a:t>
            </a:r>
            <a:r>
              <a:rPr lang="es-MX" dirty="0" err="1" smtClean="0"/>
              <a:t>ASmap</a:t>
            </a:r>
            <a:endParaRPr lang="es-UY" dirty="0"/>
          </a:p>
        </p:txBody>
      </p:sp>
      <p:sp>
        <p:nvSpPr>
          <p:cNvPr id="15" name="Flecha abajo 14"/>
          <p:cNvSpPr/>
          <p:nvPr/>
        </p:nvSpPr>
        <p:spPr>
          <a:xfrm>
            <a:off x="9135035" y="1091814"/>
            <a:ext cx="510989" cy="710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8612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5505" y="0"/>
            <a:ext cx="357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Mapa de ligamiento Ceibo-</a:t>
            </a:r>
            <a:r>
              <a:rPr lang="es-MX" dirty="0" err="1" smtClean="0"/>
              <a:t>Carumbé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32" y="351402"/>
            <a:ext cx="4557155" cy="3650296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619940" y="2922494"/>
            <a:ext cx="313765" cy="3227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4933705" y="1368813"/>
            <a:ext cx="796211" cy="1559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862263" y="722482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este primer análisis lo dejamos</a:t>
            </a:r>
            <a:endParaRPr lang="es-UY" dirty="0"/>
          </a:p>
        </p:txBody>
      </p:sp>
      <p:sp>
        <p:nvSpPr>
          <p:cNvPr id="2" name="Rectángulo 1"/>
          <p:cNvSpPr/>
          <p:nvPr/>
        </p:nvSpPr>
        <p:spPr>
          <a:xfrm>
            <a:off x="391571" y="369332"/>
            <a:ext cx="7111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#Se comparan los individuos</a:t>
            </a:r>
            <a:endParaRPr lang="es-UY" dirty="0"/>
          </a:p>
        </p:txBody>
      </p:sp>
      <p:sp>
        <p:nvSpPr>
          <p:cNvPr id="3" name="Rectángulo 2"/>
          <p:cNvSpPr/>
          <p:nvPr/>
        </p:nvSpPr>
        <p:spPr>
          <a:xfrm>
            <a:off x="4987492" y="445483"/>
            <a:ext cx="2805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summary(dat.cg , 0.7)</a:t>
            </a:r>
          </a:p>
          <a:p>
            <a:r>
              <a:rPr lang="da-DK" dirty="0" smtClean="0"/>
              <a:t>    ind1   ind2 prop_match</a:t>
            </a:r>
          </a:p>
          <a:p>
            <a:r>
              <a:rPr lang="da-DK" dirty="0" smtClean="0"/>
              <a:t>1  IND37  IND57      0.981</a:t>
            </a:r>
            <a:endParaRPr lang="es-UY" dirty="0"/>
          </a:p>
        </p:txBody>
      </p:sp>
      <p:sp>
        <p:nvSpPr>
          <p:cNvPr id="16" name="Rectángulo 15"/>
          <p:cNvSpPr/>
          <p:nvPr/>
        </p:nvSpPr>
        <p:spPr>
          <a:xfrm>
            <a:off x="463288" y="4157186"/>
            <a:ext cx="4054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# Se analiza la distorsión de segregación </a:t>
            </a:r>
            <a:endParaRPr lang="es-UY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87" y="3526867"/>
            <a:ext cx="3847402" cy="3081782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91571" y="47947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err="1" smtClean="0"/>
              <a:t>todrop</a:t>
            </a:r>
            <a:r>
              <a:rPr lang="es-UY" dirty="0" smtClean="0"/>
              <a:t> &lt;- </a:t>
            </a:r>
            <a:r>
              <a:rPr lang="es-UY" dirty="0" err="1" smtClean="0"/>
              <a:t>rownames</a:t>
            </a:r>
            <a:r>
              <a:rPr lang="es-UY" dirty="0" smtClean="0"/>
              <a:t> (</a:t>
            </a:r>
            <a:r>
              <a:rPr lang="es-UY" dirty="0" err="1" smtClean="0"/>
              <a:t>gt</a:t>
            </a:r>
            <a:r>
              <a:rPr lang="es-UY" dirty="0" smtClean="0"/>
              <a:t>[</a:t>
            </a:r>
            <a:r>
              <a:rPr lang="es-UY" dirty="0" err="1" smtClean="0"/>
              <a:t>gt$P.value</a:t>
            </a:r>
            <a:r>
              <a:rPr lang="es-UY" dirty="0" smtClean="0"/>
              <a:t> &lt; 1e-10,]))</a:t>
            </a:r>
          </a:p>
          <a:p>
            <a:r>
              <a:rPr lang="es-UY" dirty="0" smtClean="0"/>
              <a:t>[1] "JHI-Hv50k-2016-232489" "JHI-Hv50k-2016-374581"</a:t>
            </a:r>
          </a:p>
          <a:p>
            <a:r>
              <a:rPr lang="es-UY" dirty="0" smtClean="0"/>
              <a:t>[3] "JHI-Hv50k-2016-379986" "JHI-Hv50k-2016-498774"</a:t>
            </a:r>
          </a:p>
          <a:p>
            <a:r>
              <a:rPr lang="es-UY" dirty="0" smtClean="0"/>
              <a:t>[5] "M_E_1"                 "M_E_63"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03217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5505" y="0"/>
            <a:ext cx="357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Mapa de ligamiento Ceibo-</a:t>
            </a:r>
            <a:r>
              <a:rPr lang="es-MX" dirty="0" err="1" smtClean="0"/>
              <a:t>Carumbé</a:t>
            </a:r>
            <a:endParaRPr lang="es-UY" dirty="0"/>
          </a:p>
        </p:txBody>
      </p:sp>
      <p:sp>
        <p:nvSpPr>
          <p:cNvPr id="6" name="Rectángulo 5"/>
          <p:cNvSpPr/>
          <p:nvPr/>
        </p:nvSpPr>
        <p:spPr>
          <a:xfrm>
            <a:off x="510988" y="5612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err="1" smtClean="0"/>
              <a:t>summary</a:t>
            </a:r>
            <a:r>
              <a:rPr lang="es-UY" dirty="0" smtClean="0"/>
              <a:t> (Ill50K_Mapeo.qtl.c)</a:t>
            </a:r>
          </a:p>
          <a:p>
            <a:r>
              <a:rPr lang="es-UY" dirty="0" smtClean="0"/>
              <a:t>    RI </a:t>
            </a:r>
            <a:r>
              <a:rPr lang="es-UY" dirty="0" err="1" smtClean="0"/>
              <a:t>strains</a:t>
            </a:r>
            <a:r>
              <a:rPr lang="es-UY" dirty="0" smtClean="0"/>
              <a:t> </a:t>
            </a:r>
            <a:r>
              <a:rPr lang="es-UY" dirty="0" err="1" smtClean="0"/>
              <a:t>via</a:t>
            </a:r>
            <a:r>
              <a:rPr lang="es-UY" dirty="0" smtClean="0"/>
              <a:t> </a:t>
            </a:r>
            <a:r>
              <a:rPr lang="es-UY" dirty="0" err="1" smtClean="0"/>
              <a:t>selfing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individuals</a:t>
            </a:r>
            <a:r>
              <a:rPr lang="es-UY" dirty="0" smtClean="0"/>
              <a:t>:    73 </a:t>
            </a:r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phenotypes</a:t>
            </a:r>
            <a:r>
              <a:rPr lang="es-UY" dirty="0" smtClean="0"/>
              <a:t>:     2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Percent</a:t>
            </a:r>
            <a:r>
              <a:rPr lang="es-UY" dirty="0" smtClean="0"/>
              <a:t> phenotyped: 100 100 </a:t>
            </a:r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chromosomes</a:t>
            </a:r>
            <a:r>
              <a:rPr lang="es-UY" dirty="0" smtClean="0"/>
              <a:t>:    8 </a:t>
            </a:r>
          </a:p>
          <a:p>
            <a:r>
              <a:rPr lang="es-UY" dirty="0" smtClean="0"/>
              <a:t>        </a:t>
            </a:r>
            <a:r>
              <a:rPr lang="es-UY" dirty="0" err="1" smtClean="0"/>
              <a:t>Autosomes</a:t>
            </a:r>
            <a:r>
              <a:rPr lang="es-UY" dirty="0" smtClean="0"/>
              <a:t>:      1H 2H 3H 4H 5H 6H 7H XH </a:t>
            </a:r>
          </a:p>
          <a:p>
            <a:endParaRPr lang="es-UY" dirty="0" smtClean="0"/>
          </a:p>
          <a:p>
            <a:r>
              <a:rPr lang="es-UY" dirty="0" smtClean="0"/>
              <a:t>    Total </a:t>
            </a:r>
            <a:r>
              <a:rPr lang="es-UY" dirty="0" err="1" smtClean="0"/>
              <a:t>markers</a:t>
            </a:r>
            <a:r>
              <a:rPr lang="es-UY" dirty="0" smtClean="0"/>
              <a:t>:      1824 </a:t>
            </a:r>
          </a:p>
          <a:p>
            <a:r>
              <a:rPr lang="es-UY" dirty="0" smtClean="0"/>
              <a:t>    No. </a:t>
            </a:r>
            <a:r>
              <a:rPr lang="es-UY" dirty="0" err="1" smtClean="0"/>
              <a:t>markers</a:t>
            </a:r>
            <a:r>
              <a:rPr lang="es-UY" dirty="0" smtClean="0"/>
              <a:t>:        159 274 195 113 312 241 384 146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Percent</a:t>
            </a:r>
            <a:r>
              <a:rPr lang="es-UY" dirty="0" smtClean="0"/>
              <a:t> </a:t>
            </a:r>
            <a:r>
              <a:rPr lang="es-UY" dirty="0" err="1" smtClean="0"/>
              <a:t>genotyped</a:t>
            </a:r>
            <a:r>
              <a:rPr lang="es-UY" dirty="0" smtClean="0"/>
              <a:t>:  96.8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Genotypes</a:t>
            </a:r>
            <a:r>
              <a:rPr lang="es-UY" dirty="0" smtClean="0"/>
              <a:t> (%):      AA:51.1  BB:48.9 </a:t>
            </a:r>
            <a:endParaRPr lang="es-UY" dirty="0"/>
          </a:p>
        </p:txBody>
      </p:sp>
      <p:sp>
        <p:nvSpPr>
          <p:cNvPr id="8" name="Rectángulo 7"/>
          <p:cNvSpPr/>
          <p:nvPr/>
        </p:nvSpPr>
        <p:spPr>
          <a:xfrm>
            <a:off x="7073152" y="0"/>
            <a:ext cx="402515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200" dirty="0" err="1" smtClean="0"/>
              <a:t>summary</a:t>
            </a:r>
            <a:r>
              <a:rPr lang="es-UY" sz="1200" dirty="0" smtClean="0"/>
              <a:t> (Ill50K_Mapeo.qtl.g)</a:t>
            </a:r>
          </a:p>
          <a:p>
            <a:r>
              <a:rPr lang="es-UY" sz="1200" dirty="0" smtClean="0"/>
              <a:t>    RI </a:t>
            </a:r>
            <a:r>
              <a:rPr lang="es-UY" sz="1200" dirty="0" err="1" smtClean="0"/>
              <a:t>strains</a:t>
            </a:r>
            <a:r>
              <a:rPr lang="es-UY" sz="1200" dirty="0" smtClean="0"/>
              <a:t> </a:t>
            </a:r>
            <a:r>
              <a:rPr lang="es-UY" sz="1200" dirty="0" err="1" smtClean="0"/>
              <a:t>via</a:t>
            </a:r>
            <a:r>
              <a:rPr lang="es-UY" sz="1200" dirty="0" smtClean="0"/>
              <a:t> </a:t>
            </a:r>
            <a:r>
              <a:rPr lang="es-UY" sz="1200" dirty="0" err="1" smtClean="0"/>
              <a:t>selfing</a:t>
            </a:r>
            <a:endParaRPr lang="es-UY" sz="1200" dirty="0" smtClean="0"/>
          </a:p>
          <a:p>
            <a:endParaRPr lang="es-UY" sz="1200" dirty="0" smtClean="0"/>
          </a:p>
          <a:p>
            <a:r>
              <a:rPr lang="es-UY" sz="1200" dirty="0" smtClean="0"/>
              <a:t>    No. </a:t>
            </a:r>
            <a:r>
              <a:rPr lang="es-UY" sz="1200" dirty="0" err="1" smtClean="0"/>
              <a:t>individuals</a:t>
            </a:r>
            <a:r>
              <a:rPr lang="es-UY" sz="1200" dirty="0" smtClean="0"/>
              <a:t>:    72 </a:t>
            </a:r>
          </a:p>
          <a:p>
            <a:endParaRPr lang="es-UY" sz="1200" dirty="0" smtClean="0"/>
          </a:p>
          <a:p>
            <a:r>
              <a:rPr lang="es-UY" sz="1200" dirty="0" smtClean="0"/>
              <a:t>    No. </a:t>
            </a:r>
            <a:r>
              <a:rPr lang="es-UY" sz="1200" dirty="0" err="1" smtClean="0"/>
              <a:t>phenotypes</a:t>
            </a:r>
            <a:r>
              <a:rPr lang="es-UY" sz="1200" dirty="0" smtClean="0"/>
              <a:t>:     2 </a:t>
            </a:r>
          </a:p>
          <a:p>
            <a:r>
              <a:rPr lang="es-UY" sz="1200" dirty="0" smtClean="0"/>
              <a:t>    </a:t>
            </a:r>
            <a:r>
              <a:rPr lang="es-UY" sz="1200" dirty="0" err="1" smtClean="0"/>
              <a:t>Percent</a:t>
            </a:r>
            <a:r>
              <a:rPr lang="es-UY" sz="1200" dirty="0" smtClean="0"/>
              <a:t> phenotyped: 100 100 </a:t>
            </a:r>
          </a:p>
          <a:p>
            <a:endParaRPr lang="es-UY" sz="1200" dirty="0" smtClean="0"/>
          </a:p>
          <a:p>
            <a:r>
              <a:rPr lang="es-UY" sz="1200" dirty="0" smtClean="0"/>
              <a:t>    No. </a:t>
            </a:r>
            <a:r>
              <a:rPr lang="es-UY" sz="1200" dirty="0" err="1" smtClean="0"/>
              <a:t>chromosomes</a:t>
            </a:r>
            <a:r>
              <a:rPr lang="es-UY" sz="1200" dirty="0" smtClean="0"/>
              <a:t>:    96 </a:t>
            </a:r>
          </a:p>
          <a:p>
            <a:r>
              <a:rPr lang="es-UY" sz="1200" dirty="0" smtClean="0"/>
              <a:t>        </a:t>
            </a:r>
            <a:r>
              <a:rPr lang="es-UY" sz="1200" dirty="0" err="1" smtClean="0"/>
              <a:t>Autosomes</a:t>
            </a:r>
            <a:r>
              <a:rPr lang="es-UY" sz="1200" dirty="0" smtClean="0"/>
              <a:t>:      1H.1 1H.10 1H.2 1H.3 1H.4 1H.5 </a:t>
            </a:r>
          </a:p>
          <a:p>
            <a:r>
              <a:rPr lang="es-UY" sz="1200" dirty="0" smtClean="0"/>
              <a:t>                        1H.6 1H.7 1H.8 1H.9 2H.1 2H.2 </a:t>
            </a:r>
          </a:p>
          <a:p>
            <a:r>
              <a:rPr lang="es-UY" sz="1200" dirty="0" smtClean="0"/>
              <a:t>                        2H.3 2H.4 2H.5 2H.6 2H.7 3H.1 </a:t>
            </a:r>
          </a:p>
          <a:p>
            <a:r>
              <a:rPr lang="es-UY" sz="1200" dirty="0" smtClean="0"/>
              <a:t>                        3H.2 3H.3 3H.4 3H.5 3H.6 3H.7 </a:t>
            </a:r>
          </a:p>
          <a:p>
            <a:r>
              <a:rPr lang="es-UY" sz="1200" dirty="0" smtClean="0"/>
              <a:t>                        4H.1 4H.2 4H.3 4H.4 4H.5 4H.6 </a:t>
            </a:r>
          </a:p>
          <a:p>
            <a:r>
              <a:rPr lang="es-UY" sz="1200" dirty="0" smtClean="0"/>
              <a:t>                        4H.7 4H.8 5H.1 5H.10 5H.11 5H.2 </a:t>
            </a:r>
          </a:p>
          <a:p>
            <a:r>
              <a:rPr lang="es-UY" sz="1200" dirty="0" smtClean="0"/>
              <a:t>                        5H.3 5H.4 5H.5 5H.6 5H.7 5H.8 </a:t>
            </a:r>
          </a:p>
          <a:p>
            <a:r>
              <a:rPr lang="es-UY" sz="1200" dirty="0" smtClean="0"/>
              <a:t>                        5H.9 6H.1 6H.2 6H.3 6H.4 6H.5 </a:t>
            </a:r>
          </a:p>
          <a:p>
            <a:r>
              <a:rPr lang="es-UY" sz="1200" dirty="0" smtClean="0"/>
              <a:t>                        6H.6 6H.7 7H.1 7H.2 7H.4 7H.5 </a:t>
            </a:r>
          </a:p>
          <a:p>
            <a:r>
              <a:rPr lang="es-UY" sz="1200" dirty="0" smtClean="0"/>
              <a:t>                        7H.6 7H.7 XH.1 XH.10 XH.11 XH.12 </a:t>
            </a:r>
          </a:p>
          <a:p>
            <a:r>
              <a:rPr lang="es-UY" sz="1200" dirty="0" smtClean="0"/>
              <a:t>                        XH.13 XH.14 XH.15 XH.16 XH.17 </a:t>
            </a:r>
          </a:p>
          <a:p>
            <a:r>
              <a:rPr lang="es-UY" sz="1200" dirty="0" smtClean="0"/>
              <a:t>                        XH.18 XH.19 XH.2 XH.20 XH.21 </a:t>
            </a:r>
          </a:p>
          <a:p>
            <a:r>
              <a:rPr lang="es-UY" sz="1200" dirty="0" smtClean="0"/>
              <a:t>                        XH.22 XH.23 XH.24 XH.25 XH.26 </a:t>
            </a:r>
          </a:p>
          <a:p>
            <a:r>
              <a:rPr lang="es-UY" sz="1200" dirty="0" smtClean="0"/>
              <a:t>                        XH.27 XH.28 XH.29 XH.3 XH.30 </a:t>
            </a:r>
          </a:p>
          <a:p>
            <a:r>
              <a:rPr lang="es-UY" sz="1200" dirty="0" smtClean="0"/>
              <a:t>                        XH.31 XH.32 XH.33 XH.34 XH.35 </a:t>
            </a:r>
          </a:p>
          <a:p>
            <a:r>
              <a:rPr lang="es-UY" sz="1200" dirty="0" smtClean="0"/>
              <a:t>                        XH.36 XH.37 XH.39 XH.4 XH.40 </a:t>
            </a:r>
          </a:p>
          <a:p>
            <a:r>
              <a:rPr lang="es-UY" sz="1200" dirty="0" smtClean="0"/>
              <a:t>                        XH.41 XH.5 XH.6 XH.7 XH.8 XH.9 </a:t>
            </a:r>
          </a:p>
          <a:p>
            <a:endParaRPr lang="es-UY" sz="1200" dirty="0" smtClean="0"/>
          </a:p>
          <a:p>
            <a:r>
              <a:rPr lang="es-UY" sz="1200" dirty="0" smtClean="0"/>
              <a:t>    Total </a:t>
            </a:r>
            <a:r>
              <a:rPr lang="es-UY" sz="1200" dirty="0" err="1" smtClean="0"/>
              <a:t>markers</a:t>
            </a:r>
            <a:r>
              <a:rPr lang="es-UY" sz="1200" dirty="0" smtClean="0"/>
              <a:t>:      1797 </a:t>
            </a:r>
          </a:p>
          <a:p>
            <a:r>
              <a:rPr lang="es-UY" sz="1200" dirty="0" smtClean="0"/>
              <a:t>    No. </a:t>
            </a:r>
            <a:r>
              <a:rPr lang="es-UY" sz="1200" dirty="0" err="1" smtClean="0"/>
              <a:t>markers</a:t>
            </a:r>
            <a:r>
              <a:rPr lang="es-UY" sz="1200" dirty="0" smtClean="0"/>
              <a:t>:        12 41 52 1 1 1 1 40 3 4 240 1 1 1 </a:t>
            </a:r>
          </a:p>
          <a:p>
            <a:r>
              <a:rPr lang="es-UY" sz="1200" dirty="0" smtClean="0"/>
              <a:t>                        1 28 1 172 1 1 1 1 1 17 27 29 1 1 </a:t>
            </a:r>
          </a:p>
          <a:p>
            <a:r>
              <a:rPr lang="es-UY" sz="1200" dirty="0" smtClean="0"/>
              <a:t>                        1 11 1 24 12 1 1 6 2 1 80 1 1 203 </a:t>
            </a:r>
          </a:p>
          <a:p>
            <a:r>
              <a:rPr lang="es-UY" sz="1200" dirty="0" smtClean="0"/>
              <a:t>                        2 234 2 1 1 1 1 1 66 306 1 1 1 8 </a:t>
            </a:r>
          </a:p>
          <a:p>
            <a:r>
              <a:rPr lang="es-UY" sz="1200" dirty="0" smtClean="0"/>
              <a:t>                        1 1 5 1 1 1 3 15 2 1 1 2 2 2 1 1 </a:t>
            </a:r>
          </a:p>
          <a:p>
            <a:r>
              <a:rPr lang="es-UY" sz="1200" dirty="0" smtClean="0"/>
              <a:t>                        2 9 27 2 12 5 1 1 3 9 3 3 1 1 1 1 </a:t>
            </a:r>
          </a:p>
          <a:p>
            <a:r>
              <a:rPr lang="es-UY" sz="1200" dirty="0" smtClean="0"/>
              <a:t>                        2 1 1 6 1 2 8 3 </a:t>
            </a:r>
          </a:p>
          <a:p>
            <a:r>
              <a:rPr lang="es-UY" sz="1200" dirty="0" smtClean="0"/>
              <a:t>    </a:t>
            </a:r>
            <a:r>
              <a:rPr lang="es-UY" sz="1200" dirty="0" err="1" smtClean="0"/>
              <a:t>Percent</a:t>
            </a:r>
            <a:r>
              <a:rPr lang="es-UY" sz="1200" dirty="0" smtClean="0"/>
              <a:t> </a:t>
            </a:r>
            <a:r>
              <a:rPr lang="es-UY" sz="1200" dirty="0" err="1" smtClean="0"/>
              <a:t>genotyped</a:t>
            </a:r>
            <a:r>
              <a:rPr lang="es-UY" sz="1200" dirty="0" smtClean="0"/>
              <a:t>:  96.8 </a:t>
            </a:r>
          </a:p>
          <a:p>
            <a:r>
              <a:rPr lang="es-UY" sz="1200" dirty="0" smtClean="0"/>
              <a:t>    </a:t>
            </a:r>
            <a:r>
              <a:rPr lang="es-UY" sz="1200" dirty="0" err="1" smtClean="0"/>
              <a:t>Genotypes</a:t>
            </a:r>
            <a:r>
              <a:rPr lang="es-UY" sz="1200" dirty="0" smtClean="0"/>
              <a:t> (%):      AA:51.0  BB:49.0</a:t>
            </a:r>
            <a:endParaRPr lang="es-UY" sz="1200" dirty="0"/>
          </a:p>
        </p:txBody>
      </p:sp>
    </p:spTree>
    <p:extLst>
      <p:ext uri="{BB962C8B-B14F-4D97-AF65-F5344CB8AC3E}">
        <p14:creationId xmlns:p14="http://schemas.microsoft.com/office/powerpoint/2010/main" val="40403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5505" y="0"/>
            <a:ext cx="357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Mapa de ligamiento Ceibo-</a:t>
            </a:r>
            <a:r>
              <a:rPr lang="es-MX" dirty="0" err="1" smtClean="0"/>
              <a:t>Carumbé</a:t>
            </a:r>
            <a:endParaRPr lang="es-UY" dirty="0"/>
          </a:p>
        </p:txBody>
      </p:sp>
      <p:sp>
        <p:nvSpPr>
          <p:cNvPr id="3" name="Rectángulo 2"/>
          <p:cNvSpPr/>
          <p:nvPr/>
        </p:nvSpPr>
        <p:spPr>
          <a:xfrm>
            <a:off x="510988" y="54606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err="1" smtClean="0"/>
              <a:t>summary</a:t>
            </a:r>
            <a:r>
              <a:rPr lang="es-UY" dirty="0" smtClean="0"/>
              <a:t>(Ill50K_Mapeo.qtl.h)</a:t>
            </a:r>
          </a:p>
          <a:p>
            <a:r>
              <a:rPr lang="es-UY" dirty="0" smtClean="0"/>
              <a:t>    RI </a:t>
            </a:r>
            <a:r>
              <a:rPr lang="es-UY" dirty="0" err="1" smtClean="0"/>
              <a:t>strains</a:t>
            </a:r>
            <a:r>
              <a:rPr lang="es-UY" dirty="0" smtClean="0"/>
              <a:t> </a:t>
            </a:r>
            <a:r>
              <a:rPr lang="es-UY" dirty="0" err="1" smtClean="0"/>
              <a:t>via</a:t>
            </a:r>
            <a:r>
              <a:rPr lang="es-UY" dirty="0" smtClean="0"/>
              <a:t> </a:t>
            </a:r>
            <a:r>
              <a:rPr lang="es-UY" dirty="0" err="1" smtClean="0"/>
              <a:t>selfing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individuals</a:t>
            </a:r>
            <a:r>
              <a:rPr lang="es-UY" dirty="0" smtClean="0"/>
              <a:t>:    72 </a:t>
            </a:r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phenotypes</a:t>
            </a:r>
            <a:r>
              <a:rPr lang="es-UY" dirty="0" smtClean="0"/>
              <a:t>:     2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Percent</a:t>
            </a:r>
            <a:r>
              <a:rPr lang="es-UY" dirty="0" smtClean="0"/>
              <a:t> phenotyped: 100 100 </a:t>
            </a:r>
          </a:p>
          <a:p>
            <a:endParaRPr lang="es-UY" dirty="0" smtClean="0"/>
          </a:p>
          <a:p>
            <a:r>
              <a:rPr lang="es-UY" dirty="0" smtClean="0"/>
              <a:t>    No. </a:t>
            </a:r>
            <a:r>
              <a:rPr lang="es-UY" dirty="0" err="1" smtClean="0"/>
              <a:t>chromosomes</a:t>
            </a:r>
            <a:r>
              <a:rPr lang="es-UY" dirty="0" smtClean="0"/>
              <a:t>:    33 </a:t>
            </a:r>
          </a:p>
          <a:p>
            <a:r>
              <a:rPr lang="es-UY" dirty="0" smtClean="0"/>
              <a:t>        </a:t>
            </a:r>
            <a:r>
              <a:rPr lang="es-UY" dirty="0" err="1" smtClean="0"/>
              <a:t>Autosomes</a:t>
            </a:r>
            <a:r>
              <a:rPr lang="es-UY" dirty="0" smtClean="0"/>
              <a:t>:      L.1 L.10 L.11 L.12 L.13 L.14 L.15 </a:t>
            </a:r>
          </a:p>
          <a:p>
            <a:r>
              <a:rPr lang="es-UY" dirty="0" smtClean="0"/>
              <a:t>                        L.16 L.17 L.18 L.19 L.2 L.20 L.21 </a:t>
            </a:r>
          </a:p>
          <a:p>
            <a:r>
              <a:rPr lang="es-UY" dirty="0" smtClean="0"/>
              <a:t>                        L.22 L.23 L.24 L.25 L.26 L.27 </a:t>
            </a:r>
          </a:p>
          <a:p>
            <a:r>
              <a:rPr lang="es-UY" dirty="0" smtClean="0"/>
              <a:t>                        L.28 L.29 L.3 L.30 L.31 L.32 L.33 </a:t>
            </a:r>
          </a:p>
          <a:p>
            <a:r>
              <a:rPr lang="es-UY" dirty="0" smtClean="0"/>
              <a:t>                        L.4 L.5 L.6 L.7 L.8 L.9 </a:t>
            </a:r>
          </a:p>
          <a:p>
            <a:endParaRPr lang="es-UY" dirty="0" smtClean="0"/>
          </a:p>
          <a:p>
            <a:r>
              <a:rPr lang="es-UY" dirty="0" smtClean="0"/>
              <a:t>    Total </a:t>
            </a:r>
            <a:r>
              <a:rPr lang="es-UY" dirty="0" err="1" smtClean="0"/>
              <a:t>markers</a:t>
            </a:r>
            <a:r>
              <a:rPr lang="es-UY" dirty="0" smtClean="0"/>
              <a:t>:      1797 </a:t>
            </a:r>
          </a:p>
          <a:p>
            <a:r>
              <a:rPr lang="es-UY" dirty="0" smtClean="0"/>
              <a:t>    No. </a:t>
            </a:r>
            <a:r>
              <a:rPr lang="es-UY" dirty="0" err="1" smtClean="0"/>
              <a:t>markers</a:t>
            </a:r>
            <a:r>
              <a:rPr lang="es-UY" dirty="0" smtClean="0"/>
              <a:t>:        14 4 261 27 198 325 30 245 18 30 </a:t>
            </a:r>
          </a:p>
          <a:p>
            <a:r>
              <a:rPr lang="es-UY" dirty="0" smtClean="0"/>
              <a:t>                        33 42 1 11 12 1 7 70 1 8 1 1 58 1 </a:t>
            </a:r>
          </a:p>
          <a:p>
            <a:r>
              <a:rPr lang="es-UY" dirty="0" smtClean="0"/>
              <a:t>                        1 1 1 1 260 1 84 46 3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Percent</a:t>
            </a:r>
            <a:r>
              <a:rPr lang="es-UY" dirty="0" smtClean="0"/>
              <a:t> </a:t>
            </a:r>
            <a:r>
              <a:rPr lang="es-UY" dirty="0" err="1" smtClean="0"/>
              <a:t>genotyped</a:t>
            </a:r>
            <a:r>
              <a:rPr lang="es-UY" dirty="0" smtClean="0"/>
              <a:t>:  96.8 </a:t>
            </a:r>
          </a:p>
          <a:p>
            <a:r>
              <a:rPr lang="es-UY" dirty="0" smtClean="0"/>
              <a:t>    </a:t>
            </a:r>
            <a:r>
              <a:rPr lang="es-UY" dirty="0" err="1" smtClean="0"/>
              <a:t>Genotypes</a:t>
            </a:r>
            <a:r>
              <a:rPr lang="es-UY" dirty="0" smtClean="0"/>
              <a:t> (%):      AA:51.0  BB:49.0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04" y="761169"/>
            <a:ext cx="5921524" cy="47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82058"/>
            <a:ext cx="357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Mapa de ligamiento Ceibo-</a:t>
            </a:r>
            <a:r>
              <a:rPr lang="es-MX" dirty="0" err="1" smtClean="0"/>
              <a:t>Carumbé</a:t>
            </a:r>
            <a:endParaRPr lang="es-UY" dirty="0"/>
          </a:p>
        </p:txBody>
      </p:sp>
      <p:sp>
        <p:nvSpPr>
          <p:cNvPr id="2" name="Rectángulo 1"/>
          <p:cNvSpPr/>
          <p:nvPr/>
        </p:nvSpPr>
        <p:spPr>
          <a:xfrm>
            <a:off x="0" y="554922"/>
            <a:ext cx="423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### Asignación de los grupos de ligamiento</a:t>
            </a:r>
            <a:endParaRPr lang="es-UY" dirty="0"/>
          </a:p>
        </p:txBody>
      </p:sp>
      <p:sp>
        <p:nvSpPr>
          <p:cNvPr id="6" name="Rectángulo 5"/>
          <p:cNvSpPr/>
          <p:nvPr/>
        </p:nvSpPr>
        <p:spPr>
          <a:xfrm>
            <a:off x="94139" y="1241176"/>
            <a:ext cx="102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# Se filtran en el mapa de Bill Thomas los marcadores que coinciden con los nuestros.</a:t>
            </a:r>
            <a:endParaRPr lang="es-UY" dirty="0"/>
          </a:p>
        </p:txBody>
      </p:sp>
      <p:sp>
        <p:nvSpPr>
          <p:cNvPr id="7" name="Rectángulo 6"/>
          <p:cNvSpPr/>
          <p:nvPr/>
        </p:nvSpPr>
        <p:spPr>
          <a:xfrm>
            <a:off x="526376" y="16553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smtClean="0"/>
              <a:t># Nosotros tenemos </a:t>
            </a:r>
          </a:p>
          <a:p>
            <a:r>
              <a:rPr lang="es-UY" dirty="0" smtClean="0"/>
              <a:t>(</a:t>
            </a:r>
            <a:r>
              <a:rPr lang="es-UY" dirty="0" err="1" smtClean="0"/>
              <a:t>length</a:t>
            </a:r>
            <a:r>
              <a:rPr lang="es-UY" dirty="0" smtClean="0"/>
              <a:t> (</a:t>
            </a:r>
            <a:r>
              <a:rPr lang="es-UY" dirty="0" err="1" smtClean="0"/>
              <a:t>unique</a:t>
            </a:r>
            <a:r>
              <a:rPr lang="es-UY" dirty="0" smtClean="0"/>
              <a:t> (map.1.dt$mrk_names)))</a:t>
            </a:r>
          </a:p>
          <a:p>
            <a:r>
              <a:rPr lang="es-UY" dirty="0" smtClean="0"/>
              <a:t>#y </a:t>
            </a:r>
          </a:p>
          <a:p>
            <a:r>
              <a:rPr lang="es-UY" dirty="0" smtClean="0"/>
              <a:t># Bill Thomas </a:t>
            </a:r>
          </a:p>
          <a:p>
            <a:r>
              <a:rPr lang="es-UY" dirty="0" smtClean="0"/>
              <a:t>(</a:t>
            </a:r>
            <a:r>
              <a:rPr lang="es-UY" dirty="0" err="1" smtClean="0"/>
              <a:t>length</a:t>
            </a:r>
            <a:r>
              <a:rPr lang="es-UY" dirty="0" smtClean="0"/>
              <a:t> (</a:t>
            </a:r>
            <a:r>
              <a:rPr lang="es-UY" dirty="0" err="1" smtClean="0"/>
              <a:t>unique</a:t>
            </a:r>
            <a:r>
              <a:rPr lang="es-UY" dirty="0" smtClean="0"/>
              <a:t> (</a:t>
            </a:r>
            <a:r>
              <a:rPr lang="es-UY" dirty="0" err="1" smtClean="0"/>
              <a:t>GPxM$snp</a:t>
            </a:r>
            <a:r>
              <a:rPr lang="es-UY" dirty="0" smtClean="0"/>
              <a:t>)))</a:t>
            </a:r>
            <a:endParaRPr lang="es-UY" dirty="0"/>
          </a:p>
        </p:txBody>
      </p:sp>
      <p:sp>
        <p:nvSpPr>
          <p:cNvPr id="8" name="Rectángulo 7"/>
          <p:cNvSpPr/>
          <p:nvPr/>
        </p:nvSpPr>
        <p:spPr>
          <a:xfrm>
            <a:off x="5244056" y="192521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1797</a:t>
            </a:r>
            <a:endParaRPr lang="es-UY" dirty="0"/>
          </a:p>
        </p:txBody>
      </p:sp>
      <p:sp>
        <p:nvSpPr>
          <p:cNvPr id="9" name="Rectángulo 8"/>
          <p:cNvSpPr/>
          <p:nvPr/>
        </p:nvSpPr>
        <p:spPr>
          <a:xfrm>
            <a:off x="5074138" y="2763346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 14626</a:t>
            </a:r>
            <a:endParaRPr lang="es-UY" dirty="0"/>
          </a:p>
        </p:txBody>
      </p:sp>
      <p:sp>
        <p:nvSpPr>
          <p:cNvPr id="10" name="Flecha derecha 9"/>
          <p:cNvSpPr/>
          <p:nvPr/>
        </p:nvSpPr>
        <p:spPr>
          <a:xfrm>
            <a:off x="4650141" y="1997820"/>
            <a:ext cx="593915" cy="1792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Flecha derecha 10"/>
          <p:cNvSpPr/>
          <p:nvPr/>
        </p:nvSpPr>
        <p:spPr>
          <a:xfrm>
            <a:off x="4058470" y="2831538"/>
            <a:ext cx="1015668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11"/>
          <p:cNvSpPr/>
          <p:nvPr/>
        </p:nvSpPr>
        <p:spPr>
          <a:xfrm>
            <a:off x="6542257" y="2294545"/>
            <a:ext cx="945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[1] 469</a:t>
            </a:r>
            <a:endParaRPr lang="es-UY" dirty="0"/>
          </a:p>
        </p:txBody>
      </p:sp>
      <p:sp>
        <p:nvSpPr>
          <p:cNvPr id="13" name="Cerrar llave 12"/>
          <p:cNvSpPr/>
          <p:nvPr/>
        </p:nvSpPr>
        <p:spPr>
          <a:xfrm>
            <a:off x="5896799" y="2087467"/>
            <a:ext cx="465600" cy="851647"/>
          </a:xfrm>
          <a:prstGeom prst="rightBrace">
            <a:avLst>
              <a:gd name="adj1" fmla="val 8333"/>
              <a:gd name="adj2" fmla="val 468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13"/>
          <p:cNvSpPr/>
          <p:nvPr/>
        </p:nvSpPr>
        <p:spPr>
          <a:xfrm>
            <a:off x="7488026" y="2221938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 #Coinciden </a:t>
            </a:r>
            <a:endParaRPr lang="es-UY" dirty="0"/>
          </a:p>
        </p:txBody>
      </p:sp>
      <p:sp>
        <p:nvSpPr>
          <p:cNvPr id="15" name="Rectángulo 14"/>
          <p:cNvSpPr/>
          <p:nvPr/>
        </p:nvSpPr>
        <p:spPr>
          <a:xfrm>
            <a:off x="715494" y="325010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1400" dirty="0" smtClean="0"/>
              <a:t>RI </a:t>
            </a:r>
            <a:r>
              <a:rPr lang="es-UY" sz="1400" dirty="0" err="1" smtClean="0"/>
              <a:t>strains</a:t>
            </a:r>
            <a:r>
              <a:rPr lang="es-UY" sz="1400" dirty="0" smtClean="0"/>
              <a:t> </a:t>
            </a:r>
            <a:r>
              <a:rPr lang="es-UY" sz="1400" dirty="0" err="1" smtClean="0"/>
              <a:t>via</a:t>
            </a:r>
            <a:r>
              <a:rPr lang="es-UY" sz="1400" dirty="0" smtClean="0"/>
              <a:t> </a:t>
            </a:r>
            <a:r>
              <a:rPr lang="es-UY" sz="1400" dirty="0" err="1" smtClean="0"/>
              <a:t>selfing</a:t>
            </a:r>
            <a:endParaRPr lang="es-UY" sz="1400" dirty="0" smtClean="0"/>
          </a:p>
          <a:p>
            <a:endParaRPr lang="es-UY" sz="1400" dirty="0" smtClean="0"/>
          </a:p>
          <a:p>
            <a:r>
              <a:rPr lang="es-UY" sz="1400" dirty="0" smtClean="0"/>
              <a:t>    No. </a:t>
            </a:r>
            <a:r>
              <a:rPr lang="es-UY" sz="1400" dirty="0" err="1" smtClean="0"/>
              <a:t>individuals</a:t>
            </a:r>
            <a:r>
              <a:rPr lang="es-UY" sz="1400" dirty="0" smtClean="0"/>
              <a:t>:    72 </a:t>
            </a:r>
          </a:p>
          <a:p>
            <a:endParaRPr lang="es-UY" sz="1400" dirty="0" smtClean="0"/>
          </a:p>
          <a:p>
            <a:r>
              <a:rPr lang="es-UY" sz="1400" dirty="0" smtClean="0"/>
              <a:t>    No. </a:t>
            </a:r>
            <a:r>
              <a:rPr lang="es-UY" sz="1400" dirty="0" err="1" smtClean="0"/>
              <a:t>phenotypes</a:t>
            </a:r>
            <a:r>
              <a:rPr lang="es-UY" sz="1400" dirty="0" smtClean="0"/>
              <a:t>:     2 </a:t>
            </a:r>
          </a:p>
          <a:p>
            <a:r>
              <a:rPr lang="es-UY" sz="1400" dirty="0" smtClean="0"/>
              <a:t>    </a:t>
            </a:r>
            <a:r>
              <a:rPr lang="es-UY" sz="1400" dirty="0" err="1" smtClean="0"/>
              <a:t>Percent</a:t>
            </a:r>
            <a:r>
              <a:rPr lang="es-UY" sz="1400" dirty="0" smtClean="0"/>
              <a:t> phenotyped: 100 100 </a:t>
            </a:r>
          </a:p>
          <a:p>
            <a:endParaRPr lang="es-UY" sz="1400" dirty="0" smtClean="0"/>
          </a:p>
          <a:p>
            <a:r>
              <a:rPr lang="es-UY" sz="1400" dirty="0" smtClean="0"/>
              <a:t>    No. </a:t>
            </a:r>
            <a:r>
              <a:rPr lang="es-UY" sz="1400" dirty="0" err="1" smtClean="0"/>
              <a:t>chromosomes</a:t>
            </a:r>
            <a:r>
              <a:rPr lang="es-UY" sz="1400" dirty="0" smtClean="0"/>
              <a:t>:    7 </a:t>
            </a:r>
          </a:p>
          <a:p>
            <a:r>
              <a:rPr lang="es-UY" sz="1400" dirty="0" smtClean="0"/>
              <a:t>        </a:t>
            </a:r>
            <a:r>
              <a:rPr lang="es-UY" sz="1400" dirty="0" err="1" smtClean="0"/>
              <a:t>Autosomes</a:t>
            </a:r>
            <a:r>
              <a:rPr lang="es-UY" sz="1400" dirty="0" smtClean="0"/>
              <a:t>:      1H 2H 3H 4H 5H 6H 7H </a:t>
            </a:r>
          </a:p>
          <a:p>
            <a:endParaRPr lang="es-UY" sz="1400" dirty="0" smtClean="0"/>
          </a:p>
          <a:p>
            <a:r>
              <a:rPr lang="es-UY" sz="1400" dirty="0" smtClean="0"/>
              <a:t>    Total </a:t>
            </a:r>
            <a:r>
              <a:rPr lang="es-UY" sz="1400" dirty="0" err="1" smtClean="0"/>
              <a:t>markers</a:t>
            </a:r>
            <a:r>
              <a:rPr lang="es-UY" sz="1400" dirty="0" smtClean="0"/>
              <a:t>:      469 </a:t>
            </a:r>
          </a:p>
          <a:p>
            <a:r>
              <a:rPr lang="es-UY" sz="1400" dirty="0" smtClean="0"/>
              <a:t>    No. </a:t>
            </a:r>
            <a:r>
              <a:rPr lang="es-UY" sz="1400" dirty="0" err="1" smtClean="0"/>
              <a:t>markers</a:t>
            </a:r>
            <a:r>
              <a:rPr lang="es-UY" sz="1400" dirty="0" smtClean="0"/>
              <a:t>:        37 107 53 31 65 66 110 </a:t>
            </a:r>
          </a:p>
          <a:p>
            <a:r>
              <a:rPr lang="es-UY" sz="1400" dirty="0" smtClean="0"/>
              <a:t>    </a:t>
            </a:r>
            <a:r>
              <a:rPr lang="es-UY" sz="1400" dirty="0" err="1" smtClean="0"/>
              <a:t>Percent</a:t>
            </a:r>
            <a:r>
              <a:rPr lang="es-UY" sz="1400" dirty="0" smtClean="0"/>
              <a:t> </a:t>
            </a:r>
            <a:r>
              <a:rPr lang="es-UY" sz="1400" dirty="0" err="1" smtClean="0"/>
              <a:t>genotyped</a:t>
            </a:r>
            <a:r>
              <a:rPr lang="es-UY" sz="1400" dirty="0" smtClean="0"/>
              <a:t>:  95.4 </a:t>
            </a:r>
          </a:p>
          <a:p>
            <a:r>
              <a:rPr lang="es-UY" sz="1400" dirty="0" smtClean="0"/>
              <a:t>    </a:t>
            </a:r>
            <a:r>
              <a:rPr lang="es-UY" sz="1400" dirty="0" err="1" smtClean="0"/>
              <a:t>Genotypes</a:t>
            </a:r>
            <a:r>
              <a:rPr lang="es-UY" sz="1400" dirty="0" smtClean="0"/>
              <a:t> (%):      AA:52.1  BB:47.9 </a:t>
            </a:r>
            <a:endParaRPr lang="es-UY" sz="14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67" y="3046691"/>
            <a:ext cx="4557155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82058"/>
            <a:ext cx="357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Mapa de ligamiento Ceibo-</a:t>
            </a:r>
            <a:r>
              <a:rPr lang="es-MX" dirty="0" err="1" smtClean="0"/>
              <a:t>Carumbé</a:t>
            </a:r>
            <a:endParaRPr lang="es-UY" dirty="0"/>
          </a:p>
        </p:txBody>
      </p:sp>
      <p:sp>
        <p:nvSpPr>
          <p:cNvPr id="2" name="Rectángulo 1"/>
          <p:cNvSpPr/>
          <p:nvPr/>
        </p:nvSpPr>
        <p:spPr>
          <a:xfrm>
            <a:off x="0" y="554922"/>
            <a:ext cx="423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### Asignación de los grupos de ligamiento</a:t>
            </a:r>
            <a:endParaRPr lang="es-UY" dirty="0"/>
          </a:p>
        </p:txBody>
      </p:sp>
      <p:sp>
        <p:nvSpPr>
          <p:cNvPr id="6" name="Rectángulo 5"/>
          <p:cNvSpPr/>
          <p:nvPr/>
        </p:nvSpPr>
        <p:spPr>
          <a:xfrm>
            <a:off x="94139" y="1241176"/>
            <a:ext cx="102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# Se filtran en el mapa de Bill Thomas los marcadores que coinciden con los nuestros.</a:t>
            </a:r>
            <a:endParaRPr lang="es-UY" dirty="0"/>
          </a:p>
        </p:txBody>
      </p:sp>
      <p:sp>
        <p:nvSpPr>
          <p:cNvPr id="7" name="Rectángulo 6"/>
          <p:cNvSpPr/>
          <p:nvPr/>
        </p:nvSpPr>
        <p:spPr>
          <a:xfrm>
            <a:off x="526376" y="16553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 smtClean="0"/>
              <a:t># Nosotros tenemos </a:t>
            </a:r>
          </a:p>
          <a:p>
            <a:r>
              <a:rPr lang="es-UY" dirty="0" smtClean="0"/>
              <a:t>(</a:t>
            </a:r>
            <a:r>
              <a:rPr lang="es-UY" dirty="0" err="1" smtClean="0"/>
              <a:t>length</a:t>
            </a:r>
            <a:r>
              <a:rPr lang="es-UY" dirty="0" smtClean="0"/>
              <a:t> (</a:t>
            </a:r>
            <a:r>
              <a:rPr lang="es-UY" dirty="0" err="1" smtClean="0"/>
              <a:t>unique</a:t>
            </a:r>
            <a:r>
              <a:rPr lang="es-UY" dirty="0" smtClean="0"/>
              <a:t> (map.1.dt$mrk_names)))</a:t>
            </a:r>
          </a:p>
          <a:p>
            <a:r>
              <a:rPr lang="es-UY" dirty="0" smtClean="0"/>
              <a:t>#y </a:t>
            </a:r>
          </a:p>
          <a:p>
            <a:r>
              <a:rPr lang="es-UY" dirty="0" smtClean="0"/>
              <a:t># Bill Thomas </a:t>
            </a:r>
          </a:p>
          <a:p>
            <a:r>
              <a:rPr lang="es-UY" dirty="0" smtClean="0"/>
              <a:t>(</a:t>
            </a:r>
            <a:r>
              <a:rPr lang="es-UY" dirty="0" err="1" smtClean="0"/>
              <a:t>length</a:t>
            </a:r>
            <a:r>
              <a:rPr lang="es-UY" dirty="0" smtClean="0"/>
              <a:t> (</a:t>
            </a:r>
            <a:r>
              <a:rPr lang="es-UY" dirty="0" err="1" smtClean="0"/>
              <a:t>unique</a:t>
            </a:r>
            <a:r>
              <a:rPr lang="es-UY" dirty="0" smtClean="0"/>
              <a:t> (</a:t>
            </a:r>
            <a:r>
              <a:rPr lang="es-UY" dirty="0" err="1" smtClean="0"/>
              <a:t>GPxM$snp</a:t>
            </a:r>
            <a:r>
              <a:rPr lang="es-UY" dirty="0" smtClean="0"/>
              <a:t>)))</a:t>
            </a:r>
            <a:endParaRPr lang="es-UY" dirty="0"/>
          </a:p>
        </p:txBody>
      </p:sp>
      <p:sp>
        <p:nvSpPr>
          <p:cNvPr id="8" name="Rectángulo 7"/>
          <p:cNvSpPr/>
          <p:nvPr/>
        </p:nvSpPr>
        <p:spPr>
          <a:xfrm>
            <a:off x="5244056" y="192521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1797</a:t>
            </a:r>
            <a:endParaRPr lang="es-UY" dirty="0"/>
          </a:p>
        </p:txBody>
      </p:sp>
      <p:sp>
        <p:nvSpPr>
          <p:cNvPr id="9" name="Rectángulo 8"/>
          <p:cNvSpPr/>
          <p:nvPr/>
        </p:nvSpPr>
        <p:spPr>
          <a:xfrm>
            <a:off x="5074138" y="2763346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 14626</a:t>
            </a:r>
            <a:endParaRPr lang="es-UY" dirty="0"/>
          </a:p>
        </p:txBody>
      </p:sp>
      <p:sp>
        <p:nvSpPr>
          <p:cNvPr id="10" name="Flecha derecha 9"/>
          <p:cNvSpPr/>
          <p:nvPr/>
        </p:nvSpPr>
        <p:spPr>
          <a:xfrm>
            <a:off x="4650141" y="1997820"/>
            <a:ext cx="593915" cy="1792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Flecha derecha 10"/>
          <p:cNvSpPr/>
          <p:nvPr/>
        </p:nvSpPr>
        <p:spPr>
          <a:xfrm>
            <a:off x="4058470" y="2831538"/>
            <a:ext cx="1015668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ángulo 11"/>
          <p:cNvSpPr/>
          <p:nvPr/>
        </p:nvSpPr>
        <p:spPr>
          <a:xfrm>
            <a:off x="6542257" y="2294545"/>
            <a:ext cx="945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/>
              <a:t>[1] 469</a:t>
            </a:r>
            <a:endParaRPr lang="es-UY" dirty="0"/>
          </a:p>
        </p:txBody>
      </p:sp>
      <p:sp>
        <p:nvSpPr>
          <p:cNvPr id="13" name="Cerrar llave 12"/>
          <p:cNvSpPr/>
          <p:nvPr/>
        </p:nvSpPr>
        <p:spPr>
          <a:xfrm>
            <a:off x="5896799" y="2087467"/>
            <a:ext cx="465600" cy="851647"/>
          </a:xfrm>
          <a:prstGeom prst="rightBrace">
            <a:avLst>
              <a:gd name="adj1" fmla="val 8333"/>
              <a:gd name="adj2" fmla="val 4684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4" name="Rectángulo 13"/>
          <p:cNvSpPr/>
          <p:nvPr/>
        </p:nvSpPr>
        <p:spPr>
          <a:xfrm>
            <a:off x="7488026" y="2221938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 smtClean="0"/>
              <a:t> #Coinciden </a:t>
            </a:r>
            <a:endParaRPr lang="es-UY" dirty="0"/>
          </a:p>
        </p:txBody>
      </p:sp>
      <p:sp>
        <p:nvSpPr>
          <p:cNvPr id="3" name="Rectángulo 2"/>
          <p:cNvSpPr/>
          <p:nvPr/>
        </p:nvSpPr>
        <p:spPr>
          <a:xfrm>
            <a:off x="591671" y="3114883"/>
            <a:ext cx="42134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1100" dirty="0" err="1" smtClean="0"/>
              <a:t>summary</a:t>
            </a:r>
            <a:r>
              <a:rPr lang="es-UY" sz="1100" dirty="0" smtClean="0"/>
              <a:t> (bill_Mapeo.qtl.1)</a:t>
            </a:r>
          </a:p>
          <a:p>
            <a:r>
              <a:rPr lang="es-UY" sz="1100" dirty="0" smtClean="0"/>
              <a:t>    RI </a:t>
            </a:r>
            <a:r>
              <a:rPr lang="es-UY" sz="1100" dirty="0" err="1" smtClean="0"/>
              <a:t>strains</a:t>
            </a:r>
            <a:r>
              <a:rPr lang="es-UY" sz="1100" dirty="0" smtClean="0"/>
              <a:t> </a:t>
            </a:r>
            <a:r>
              <a:rPr lang="es-UY" sz="1100" dirty="0" err="1" smtClean="0"/>
              <a:t>via</a:t>
            </a:r>
            <a:r>
              <a:rPr lang="es-UY" sz="1100" dirty="0" smtClean="0"/>
              <a:t> </a:t>
            </a:r>
            <a:r>
              <a:rPr lang="es-UY" sz="1100" dirty="0" err="1" smtClean="0"/>
              <a:t>selfing</a:t>
            </a:r>
            <a:endParaRPr lang="es-UY" sz="1100" dirty="0" smtClean="0"/>
          </a:p>
          <a:p>
            <a:endParaRPr lang="es-UY" sz="1100" dirty="0" smtClean="0"/>
          </a:p>
          <a:p>
            <a:r>
              <a:rPr lang="es-UY" sz="1100" dirty="0" smtClean="0"/>
              <a:t>    No. </a:t>
            </a:r>
            <a:r>
              <a:rPr lang="es-UY" sz="1100" dirty="0" err="1" smtClean="0"/>
              <a:t>individuals</a:t>
            </a:r>
            <a:r>
              <a:rPr lang="es-UY" sz="1100" dirty="0" smtClean="0"/>
              <a:t>:    72 </a:t>
            </a:r>
          </a:p>
          <a:p>
            <a:endParaRPr lang="es-UY" sz="1100" dirty="0" smtClean="0"/>
          </a:p>
          <a:p>
            <a:r>
              <a:rPr lang="es-UY" sz="1100" dirty="0" smtClean="0"/>
              <a:t>    No. </a:t>
            </a:r>
            <a:r>
              <a:rPr lang="es-UY" sz="1100" dirty="0" err="1" smtClean="0"/>
              <a:t>phenotypes</a:t>
            </a:r>
            <a:r>
              <a:rPr lang="es-UY" sz="1100" dirty="0" smtClean="0"/>
              <a:t>:     2 </a:t>
            </a:r>
          </a:p>
          <a:p>
            <a:r>
              <a:rPr lang="es-UY" sz="1100" dirty="0" smtClean="0"/>
              <a:t>    </a:t>
            </a:r>
            <a:r>
              <a:rPr lang="es-UY" sz="1100" dirty="0" err="1" smtClean="0"/>
              <a:t>Percent</a:t>
            </a:r>
            <a:r>
              <a:rPr lang="es-UY" sz="1100" dirty="0" smtClean="0"/>
              <a:t> phenotyped: 100 100 </a:t>
            </a:r>
          </a:p>
          <a:p>
            <a:endParaRPr lang="es-UY" sz="1100" dirty="0" smtClean="0"/>
          </a:p>
          <a:p>
            <a:r>
              <a:rPr lang="es-UY" sz="1100" dirty="0" smtClean="0"/>
              <a:t>    No. </a:t>
            </a:r>
            <a:r>
              <a:rPr lang="es-UY" sz="1100" dirty="0" err="1" smtClean="0"/>
              <a:t>chromosomes</a:t>
            </a:r>
            <a:r>
              <a:rPr lang="es-UY" sz="1100" dirty="0" smtClean="0"/>
              <a:t>:    37 </a:t>
            </a:r>
          </a:p>
          <a:p>
            <a:r>
              <a:rPr lang="es-UY" sz="1100" dirty="0" smtClean="0"/>
              <a:t>        </a:t>
            </a:r>
            <a:r>
              <a:rPr lang="es-UY" sz="1100" dirty="0" err="1" smtClean="0"/>
              <a:t>Autosomes</a:t>
            </a:r>
            <a:r>
              <a:rPr lang="es-UY" sz="1100" dirty="0" smtClean="0"/>
              <a:t>:      L.1 L.10 L.11 L.12 L.13 L.14 L.15 </a:t>
            </a:r>
          </a:p>
          <a:p>
            <a:r>
              <a:rPr lang="es-UY" sz="1100" dirty="0" smtClean="0"/>
              <a:t>                        L.16 L.17 L.18 L.19 L.2 L.20 L.21 </a:t>
            </a:r>
          </a:p>
          <a:p>
            <a:r>
              <a:rPr lang="es-UY" sz="1100" dirty="0" smtClean="0"/>
              <a:t>                        L.22 L.23 L.24 L.25 L.26 L.27 </a:t>
            </a:r>
          </a:p>
          <a:p>
            <a:r>
              <a:rPr lang="es-UY" sz="1100" dirty="0" smtClean="0"/>
              <a:t>                        L.28 L.29 L.3 L.30 L.31 L.32 L.33 </a:t>
            </a:r>
          </a:p>
          <a:p>
            <a:r>
              <a:rPr lang="es-UY" sz="1100" dirty="0" smtClean="0"/>
              <a:t>                        L.34 L.35 L.36 L.37 L.4 L.5 L.6 </a:t>
            </a:r>
          </a:p>
          <a:p>
            <a:r>
              <a:rPr lang="es-UY" sz="1100" dirty="0" smtClean="0"/>
              <a:t>                        L.7 L.8 L.9 </a:t>
            </a:r>
          </a:p>
          <a:p>
            <a:endParaRPr lang="es-UY" sz="1100" dirty="0" smtClean="0"/>
          </a:p>
          <a:p>
            <a:r>
              <a:rPr lang="es-UY" sz="1100" dirty="0" smtClean="0"/>
              <a:t>    Total </a:t>
            </a:r>
            <a:r>
              <a:rPr lang="es-UY" sz="1100" dirty="0" err="1" smtClean="0"/>
              <a:t>markers</a:t>
            </a:r>
            <a:r>
              <a:rPr lang="es-UY" sz="1100" dirty="0" smtClean="0"/>
              <a:t>:      469 </a:t>
            </a:r>
          </a:p>
          <a:p>
            <a:r>
              <a:rPr lang="es-UY" sz="1100" dirty="0" smtClean="0"/>
              <a:t>    No. </a:t>
            </a:r>
            <a:r>
              <a:rPr lang="es-UY" sz="1100" dirty="0" err="1" smtClean="0"/>
              <a:t>markers</a:t>
            </a:r>
            <a:r>
              <a:rPr lang="es-UY" sz="1100" dirty="0" smtClean="0"/>
              <a:t>:        3 15 4 2 9 25 8 9 1 3 1 1 2 9 1 7 </a:t>
            </a:r>
          </a:p>
          <a:p>
            <a:r>
              <a:rPr lang="es-UY" sz="1100" dirty="0" smtClean="0"/>
              <a:t>                        4 5 14 6 1 2 100 12 2 64 1 8 1 7 </a:t>
            </a:r>
          </a:p>
          <a:p>
            <a:r>
              <a:rPr lang="es-UY" sz="1100" dirty="0" smtClean="0"/>
              <a:t>                        1 1 15 13 37 61 14 </a:t>
            </a:r>
          </a:p>
          <a:p>
            <a:r>
              <a:rPr lang="es-UY" sz="1100" dirty="0" smtClean="0"/>
              <a:t>    </a:t>
            </a:r>
            <a:r>
              <a:rPr lang="es-UY" sz="1100" dirty="0" err="1" smtClean="0"/>
              <a:t>Percent</a:t>
            </a:r>
            <a:r>
              <a:rPr lang="es-UY" sz="1100" dirty="0" smtClean="0"/>
              <a:t> </a:t>
            </a:r>
            <a:r>
              <a:rPr lang="es-UY" sz="1100" dirty="0" err="1" smtClean="0"/>
              <a:t>genotyped</a:t>
            </a:r>
            <a:r>
              <a:rPr lang="es-UY" sz="1100" dirty="0" smtClean="0"/>
              <a:t>:  95.4 </a:t>
            </a:r>
          </a:p>
          <a:p>
            <a:r>
              <a:rPr lang="es-UY" sz="1100" dirty="0" smtClean="0"/>
              <a:t>    </a:t>
            </a:r>
            <a:r>
              <a:rPr lang="es-UY" sz="1100" dirty="0" err="1" smtClean="0"/>
              <a:t>Genotypes</a:t>
            </a:r>
            <a:r>
              <a:rPr lang="es-UY" sz="1100" dirty="0" smtClean="0"/>
              <a:t> (%):      AA:52.1  BB:47.9 </a:t>
            </a:r>
            <a:endParaRPr lang="es-UY" sz="11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71" y="2939114"/>
            <a:ext cx="4691458" cy="37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3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1195</Words>
  <Application>Microsoft Office PowerPoint</Application>
  <PresentationFormat>Panorámica</PresentationFormat>
  <Paragraphs>199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Quero</dc:creator>
  <cp:lastModifiedBy>Gaston Quero</cp:lastModifiedBy>
  <cp:revision>14</cp:revision>
  <dcterms:created xsi:type="dcterms:W3CDTF">2020-11-12T17:09:29Z</dcterms:created>
  <dcterms:modified xsi:type="dcterms:W3CDTF">2020-11-12T23:07:38Z</dcterms:modified>
</cp:coreProperties>
</file>