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5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4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57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24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12/21/2020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FAC3FB-A741-4158-95C8-82A09536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1319858"/>
            <a:ext cx="6945739" cy="441655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7D3326B-FE6F-4920-A181-FC02F075FB06}"/>
              </a:ext>
            </a:extLst>
          </p:cNvPr>
          <p:cNvSpPr/>
          <p:nvPr/>
        </p:nvSpPr>
        <p:spPr>
          <a:xfrm>
            <a:off x="368793" y="1496809"/>
            <a:ext cx="43493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 --</a:t>
            </a:r>
            <a:r>
              <a:rPr lang="es-UY" dirty="0" err="1"/>
              <a:t>Read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following</a:t>
            </a:r>
            <a:r>
              <a:rPr lang="es-UY" dirty="0"/>
              <a:t> data:</a:t>
            </a:r>
          </a:p>
          <a:p>
            <a:r>
              <a:rPr lang="es-UY" dirty="0"/>
              <a:t>	</a:t>
            </a:r>
            <a:r>
              <a:rPr lang="es-UY" dirty="0" err="1"/>
              <a:t>Type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cross</a:t>
            </a:r>
            <a:r>
              <a:rPr lang="es-UY" dirty="0"/>
              <a:t>:           </a:t>
            </a:r>
            <a:r>
              <a:rPr lang="es-UY" dirty="0" err="1"/>
              <a:t>riself</a:t>
            </a:r>
            <a:r>
              <a:rPr lang="es-UY" dirty="0"/>
              <a:t> </a:t>
            </a:r>
          </a:p>
          <a:p>
            <a:r>
              <a:rPr lang="es-UY" dirty="0"/>
              <a:t>	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individuals</a:t>
            </a:r>
            <a:r>
              <a:rPr lang="es-UY" dirty="0"/>
              <a:t>:   87 </a:t>
            </a:r>
          </a:p>
          <a:p>
            <a:r>
              <a:rPr lang="es-UY" dirty="0"/>
              <a:t>	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    142 </a:t>
            </a:r>
          </a:p>
          <a:p>
            <a:r>
              <a:rPr lang="es-UY" dirty="0"/>
              <a:t>	</a:t>
            </a:r>
            <a:r>
              <a:rPr lang="es-UY" dirty="0" err="1"/>
              <a:t>Chromosome</a:t>
            </a:r>
            <a:r>
              <a:rPr lang="es-UY" dirty="0"/>
              <a:t> </a:t>
            </a:r>
            <a:r>
              <a:rPr lang="es-UY" dirty="0" err="1"/>
              <a:t>information</a:t>
            </a:r>
            <a:r>
              <a:rPr lang="es-UY" dirty="0"/>
              <a:t>:  no </a:t>
            </a:r>
          </a:p>
          <a:p>
            <a:r>
              <a:rPr lang="es-UY" dirty="0"/>
              <a:t>	Position </a:t>
            </a:r>
            <a:r>
              <a:rPr lang="es-UY" dirty="0" err="1"/>
              <a:t>information</a:t>
            </a:r>
            <a:r>
              <a:rPr lang="es-UY" dirty="0"/>
              <a:t>:    no </a:t>
            </a:r>
          </a:p>
          <a:p>
            <a:r>
              <a:rPr lang="es-UY" dirty="0"/>
              <a:t>	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traits</a:t>
            </a:r>
            <a:r>
              <a:rPr lang="es-UY" dirty="0"/>
              <a:t>:        0 </a:t>
            </a:r>
          </a:p>
        </p:txBody>
      </p:sp>
    </p:spTree>
    <p:extLst>
      <p:ext uri="{BB962C8B-B14F-4D97-AF65-F5344CB8AC3E}">
        <p14:creationId xmlns:p14="http://schemas.microsoft.com/office/powerpoint/2010/main" val="297108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89DBAD-1949-44FB-8CD5-EE3607134E32}"/>
              </a:ext>
            </a:extLst>
          </p:cNvPr>
          <p:cNvSpPr/>
          <p:nvPr/>
        </p:nvSpPr>
        <p:spPr>
          <a:xfrm>
            <a:off x="162757" y="204588"/>
            <a:ext cx="10552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Segregation</a:t>
            </a:r>
            <a:r>
              <a:rPr lang="es-UY" dirty="0"/>
              <a:t> </a:t>
            </a:r>
            <a:r>
              <a:rPr lang="es-UY" dirty="0" err="1"/>
              <a:t>tests</a:t>
            </a:r>
            <a:endParaRPr lang="es-UY" dirty="0"/>
          </a:p>
          <a:p>
            <a:r>
              <a:rPr lang="es-UY" dirty="0" err="1"/>
              <a:t>Now</a:t>
            </a:r>
            <a:r>
              <a:rPr lang="es-UY" dirty="0"/>
              <a:t>, </a:t>
            </a:r>
            <a:r>
              <a:rPr lang="es-UY" dirty="0" err="1"/>
              <a:t>it</a:t>
            </a:r>
            <a:r>
              <a:rPr lang="es-UY" dirty="0"/>
              <a:t> </a:t>
            </a:r>
            <a:r>
              <a:rPr lang="es-UY" dirty="0" err="1"/>
              <a:t>should</a:t>
            </a:r>
            <a:r>
              <a:rPr lang="es-UY" dirty="0"/>
              <a:t> be </a:t>
            </a:r>
            <a:r>
              <a:rPr lang="es-UY" dirty="0" err="1"/>
              <a:t>interesting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see</a:t>
            </a:r>
            <a:r>
              <a:rPr lang="es-UY" dirty="0"/>
              <a:t> </a:t>
            </a:r>
            <a:r>
              <a:rPr lang="es-UY" dirty="0" err="1"/>
              <a:t>if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are </a:t>
            </a:r>
            <a:r>
              <a:rPr lang="es-UY" dirty="0" err="1"/>
              <a:t>segregating</a:t>
            </a:r>
            <a:r>
              <a:rPr lang="es-UY" dirty="0"/>
              <a:t> </a:t>
            </a:r>
            <a:r>
              <a:rPr lang="es-UY" dirty="0" err="1"/>
              <a:t>following</a:t>
            </a:r>
            <a:r>
              <a:rPr lang="es-UY" dirty="0"/>
              <a:t> </a:t>
            </a:r>
            <a:r>
              <a:rPr lang="es-UY" dirty="0" err="1"/>
              <a:t>what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expected</a:t>
            </a:r>
            <a:r>
              <a:rPr lang="es-UY" dirty="0"/>
              <a:t> </a:t>
            </a:r>
            <a:r>
              <a:rPr lang="es-UY" dirty="0" err="1"/>
              <a:t>by</a:t>
            </a:r>
            <a:r>
              <a:rPr lang="es-UY" dirty="0"/>
              <a:t> </a:t>
            </a:r>
            <a:r>
              <a:rPr lang="es-UY" dirty="0" err="1"/>
              <a:t>Mendel’s</a:t>
            </a:r>
            <a:r>
              <a:rPr lang="es-UY" dirty="0"/>
              <a:t> </a:t>
            </a:r>
            <a:r>
              <a:rPr lang="es-UY" dirty="0" err="1"/>
              <a:t>law</a:t>
            </a:r>
            <a:r>
              <a:rPr lang="es-UY" dirty="0"/>
              <a:t>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10027C-09BF-4E29-85D0-1E91C4B427E5}"/>
              </a:ext>
            </a:extLst>
          </p:cNvPr>
          <p:cNvSpPr/>
          <p:nvPr/>
        </p:nvSpPr>
        <p:spPr>
          <a:xfrm>
            <a:off x="162757" y="1133201"/>
            <a:ext cx="11626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graphic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self-explanatory</a:t>
            </a:r>
            <a:r>
              <a:rPr lang="es-UY" dirty="0"/>
              <a:t>: p-</a:t>
            </a:r>
            <a:r>
              <a:rPr lang="es-UY" dirty="0" err="1"/>
              <a:t>values</a:t>
            </a:r>
            <a:r>
              <a:rPr lang="es-UY" dirty="0"/>
              <a:t> </a:t>
            </a:r>
            <a:r>
              <a:rPr lang="es-UY" dirty="0" err="1"/>
              <a:t>were</a:t>
            </a:r>
            <a:r>
              <a:rPr lang="es-UY" dirty="0"/>
              <a:t> </a:t>
            </a:r>
            <a:r>
              <a:rPr lang="es-UY" dirty="0" err="1"/>
              <a:t>transformed</a:t>
            </a:r>
            <a:r>
              <a:rPr lang="es-UY" dirty="0"/>
              <a:t> </a:t>
            </a:r>
            <a:r>
              <a:rPr lang="es-UY" dirty="0" err="1"/>
              <a:t>by</a:t>
            </a:r>
            <a:r>
              <a:rPr lang="es-UY" dirty="0"/>
              <a:t> </a:t>
            </a:r>
            <a:r>
              <a:rPr lang="es-UY" dirty="0" err="1"/>
              <a:t>using</a:t>
            </a:r>
            <a:r>
              <a:rPr lang="es-UY" dirty="0"/>
              <a:t> -log10(p-</a:t>
            </a:r>
            <a:r>
              <a:rPr lang="es-UY" dirty="0" err="1"/>
              <a:t>values</a:t>
            </a:r>
            <a:r>
              <a:rPr lang="es-UY" dirty="0"/>
              <a:t>)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better</a:t>
            </a:r>
            <a:r>
              <a:rPr lang="es-UY" dirty="0"/>
              <a:t> </a:t>
            </a:r>
            <a:r>
              <a:rPr lang="es-UY" dirty="0" err="1"/>
              <a:t>visualization</a:t>
            </a:r>
            <a:r>
              <a:rPr lang="es-UY" dirty="0"/>
              <a:t>. A vertical line shows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threshold</a:t>
            </a:r>
            <a:r>
              <a:rPr lang="es-UY" dirty="0"/>
              <a:t>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tests</a:t>
            </a:r>
            <a:r>
              <a:rPr lang="es-UY" dirty="0"/>
              <a:t> </a:t>
            </a:r>
            <a:r>
              <a:rPr lang="es-UY" dirty="0" err="1"/>
              <a:t>if</a:t>
            </a:r>
            <a:r>
              <a:rPr lang="es-UY" dirty="0"/>
              <a:t> </a:t>
            </a:r>
            <a:r>
              <a:rPr lang="es-UY" dirty="0" err="1"/>
              <a:t>Bonferroni’s</a:t>
            </a:r>
            <a:r>
              <a:rPr lang="es-UY" dirty="0"/>
              <a:t> </a:t>
            </a:r>
            <a:r>
              <a:rPr lang="es-UY" dirty="0" err="1"/>
              <a:t>correction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applied</a:t>
            </a:r>
            <a:endParaRPr lang="es-UY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83CCCB-69E3-4C6A-8EE1-99806B6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4" y="2091568"/>
            <a:ext cx="6767146" cy="456184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6CA6073-6D89-4BA8-B114-86C207901016}"/>
              </a:ext>
            </a:extLst>
          </p:cNvPr>
          <p:cNvSpPr/>
          <p:nvPr/>
        </p:nvSpPr>
        <p:spPr>
          <a:xfrm>
            <a:off x="7365077" y="2091568"/>
            <a:ext cx="325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/>
              <a:t>"M12_30871" ; "MBmAg0606"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A3C95E6-3DD4-45E0-A066-47856E76FD10}"/>
              </a:ext>
            </a:extLst>
          </p:cNvPr>
          <p:cNvSpPr/>
          <p:nvPr/>
        </p:nvSpPr>
        <p:spPr>
          <a:xfrm>
            <a:off x="4529382" y="1864311"/>
            <a:ext cx="1764886" cy="7546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5BC8AC1-B31E-46D6-A3D4-E1D4BA9D3E0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94268" y="2217641"/>
            <a:ext cx="1070809" cy="585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897E76-AFB2-4EDF-88ED-78E06D5E94B9}"/>
              </a:ext>
            </a:extLst>
          </p:cNvPr>
          <p:cNvSpPr/>
          <p:nvPr/>
        </p:nvSpPr>
        <p:spPr>
          <a:xfrm>
            <a:off x="0" y="193921"/>
            <a:ext cx="6548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Estimating</a:t>
            </a:r>
            <a:r>
              <a:rPr lang="es-UY" dirty="0"/>
              <a:t> </a:t>
            </a:r>
            <a:r>
              <a:rPr lang="es-UY" dirty="0" err="1"/>
              <a:t>two-point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fractions</a:t>
            </a:r>
            <a:endParaRPr lang="es-UY" dirty="0"/>
          </a:p>
          <a:p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necessary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allow</a:t>
            </a:r>
            <a:r>
              <a:rPr lang="es-UY" dirty="0"/>
              <a:t> </a:t>
            </a:r>
            <a:r>
              <a:rPr lang="es-UY" dirty="0" err="1"/>
              <a:t>us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test </a:t>
            </a:r>
            <a:r>
              <a:rPr lang="es-UY" dirty="0" err="1"/>
              <a:t>which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are </a:t>
            </a:r>
            <a:r>
              <a:rPr lang="es-UY" dirty="0" err="1"/>
              <a:t>linked</a:t>
            </a:r>
            <a:r>
              <a:rPr lang="es-UY" dirty="0"/>
              <a:t>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1D01968-1B5A-4496-95B5-3E3A5D680760}"/>
              </a:ext>
            </a:extLst>
          </p:cNvPr>
          <p:cNvSpPr/>
          <p:nvPr/>
        </p:nvSpPr>
        <p:spPr>
          <a:xfrm>
            <a:off x="0" y="1115447"/>
            <a:ext cx="11289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There</a:t>
            </a:r>
            <a:r>
              <a:rPr lang="es-UY" dirty="0"/>
              <a:t> are </a:t>
            </a:r>
            <a:r>
              <a:rPr lang="es-UY" dirty="0" err="1"/>
              <a:t>two</a:t>
            </a:r>
            <a:r>
              <a:rPr lang="es-UY" dirty="0"/>
              <a:t> </a:t>
            </a:r>
            <a:r>
              <a:rPr lang="es-UY" dirty="0" err="1"/>
              <a:t>optional</a:t>
            </a:r>
            <a:r>
              <a:rPr lang="es-UY" dirty="0"/>
              <a:t> </a:t>
            </a:r>
            <a:r>
              <a:rPr lang="es-UY" dirty="0" err="1"/>
              <a:t>arguments</a:t>
            </a:r>
            <a:r>
              <a:rPr lang="es-UY" dirty="0"/>
              <a:t> in </a:t>
            </a:r>
            <a:r>
              <a:rPr lang="es-UY" dirty="0" err="1"/>
              <a:t>function</a:t>
            </a:r>
            <a:r>
              <a:rPr lang="es-UY" dirty="0"/>
              <a:t> rf_2pts: LOD and </a:t>
            </a:r>
            <a:r>
              <a:rPr lang="es-UY" dirty="0" err="1"/>
              <a:t>max.rf</a:t>
            </a:r>
            <a:r>
              <a:rPr lang="es-UY" dirty="0"/>
              <a:t> </a:t>
            </a:r>
            <a:r>
              <a:rPr lang="es-UY" dirty="0" err="1"/>
              <a:t>which</a:t>
            </a:r>
            <a:r>
              <a:rPr lang="es-UY" dirty="0"/>
              <a:t> </a:t>
            </a:r>
            <a:r>
              <a:rPr lang="es-UY" dirty="0" err="1"/>
              <a:t>indicate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minimum</a:t>
            </a:r>
            <a:r>
              <a:rPr lang="es-UY" dirty="0"/>
              <a:t> LOD Score and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maximum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declare </a:t>
            </a:r>
            <a:r>
              <a:rPr lang="es-UY" dirty="0" err="1"/>
              <a:t>linkage</a:t>
            </a:r>
            <a:r>
              <a:rPr lang="es-UY" dirty="0"/>
              <a:t> (</a:t>
            </a:r>
            <a:r>
              <a:rPr lang="es-UY" dirty="0" err="1"/>
              <a:t>they</a:t>
            </a:r>
            <a:r>
              <a:rPr lang="es-UY" dirty="0"/>
              <a:t> default </a:t>
            </a:r>
            <a:r>
              <a:rPr lang="es-UY" dirty="0" err="1"/>
              <a:t>to</a:t>
            </a:r>
            <a:r>
              <a:rPr lang="es-UY" dirty="0"/>
              <a:t> 3.0 and 0.5, </a:t>
            </a:r>
            <a:r>
              <a:rPr lang="es-UY" dirty="0" err="1"/>
              <a:t>respectively</a:t>
            </a:r>
            <a:r>
              <a:rPr lang="es-UY" dirty="0"/>
              <a:t>).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78DC18-779F-4D75-B25E-A414E193AFEE}"/>
              </a:ext>
            </a:extLst>
          </p:cNvPr>
          <p:cNvSpPr/>
          <p:nvPr/>
        </p:nvSpPr>
        <p:spPr>
          <a:xfrm>
            <a:off x="298881" y="2233901"/>
            <a:ext cx="11082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 err="1"/>
              <a:t>The</a:t>
            </a:r>
            <a:r>
              <a:rPr lang="es-UY" dirty="0"/>
              <a:t> default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easy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understand</a:t>
            </a:r>
            <a:r>
              <a:rPr lang="es-UY" dirty="0"/>
              <a:t>, </a:t>
            </a:r>
            <a:r>
              <a:rPr lang="es-UY" dirty="0" err="1"/>
              <a:t>because</a:t>
            </a:r>
            <a:r>
              <a:rPr lang="es-UY" dirty="0"/>
              <a:t> </a:t>
            </a:r>
            <a:r>
              <a:rPr lang="es-UY" dirty="0" err="1"/>
              <a:t>if</a:t>
            </a:r>
            <a:r>
              <a:rPr lang="es-UY" dirty="0"/>
              <a:t> </a:t>
            </a:r>
            <a:r>
              <a:rPr lang="es-UY" dirty="0" err="1"/>
              <a:t>max.rf</a:t>
            </a:r>
            <a:r>
              <a:rPr lang="es-UY" dirty="0"/>
              <a:t> &lt; 0.5 </a:t>
            </a:r>
            <a:r>
              <a:rPr lang="es-UY" dirty="0" err="1"/>
              <a:t>we</a:t>
            </a:r>
            <a:r>
              <a:rPr lang="es-UY" dirty="0"/>
              <a:t> </a:t>
            </a:r>
            <a:r>
              <a:rPr lang="es-UY" dirty="0" err="1"/>
              <a:t>could</a:t>
            </a:r>
            <a:r>
              <a:rPr lang="es-UY" dirty="0"/>
              <a:t> </a:t>
            </a:r>
            <a:r>
              <a:rPr lang="es-UY" dirty="0" err="1"/>
              <a:t>state</a:t>
            </a:r>
            <a:r>
              <a:rPr lang="es-UY" dirty="0"/>
              <a:t> </a:t>
            </a:r>
            <a:r>
              <a:rPr lang="es-UY" dirty="0" err="1"/>
              <a:t>that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are </a:t>
            </a:r>
            <a:r>
              <a:rPr lang="es-UY" dirty="0" err="1"/>
              <a:t>linked</a:t>
            </a:r>
            <a:r>
              <a:rPr lang="es-UY" dirty="0"/>
              <a:t>. </a:t>
            </a:r>
          </a:p>
          <a:p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 err="1"/>
              <a:t>The</a:t>
            </a:r>
            <a:r>
              <a:rPr lang="es-UY" dirty="0"/>
              <a:t> LOD Score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statistic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evaluate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significance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test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max.rf</a:t>
            </a:r>
            <a:r>
              <a:rPr lang="es-UY" dirty="0"/>
              <a:t> = 0.50. </a:t>
            </a:r>
          </a:p>
          <a:p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needs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take</a:t>
            </a:r>
            <a:r>
              <a:rPr lang="es-UY" dirty="0"/>
              <a:t> </a:t>
            </a:r>
            <a:r>
              <a:rPr lang="es-UY" dirty="0" err="1"/>
              <a:t>into</a:t>
            </a:r>
            <a:r>
              <a:rPr lang="es-UY" dirty="0"/>
              <a:t> </a:t>
            </a:r>
            <a:r>
              <a:rPr lang="es-UY" dirty="0" err="1"/>
              <a:t>consideration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tests</a:t>
            </a:r>
            <a:r>
              <a:rPr lang="es-UY" dirty="0"/>
              <a:t> </a:t>
            </a:r>
            <a:r>
              <a:rPr lang="es-UY" dirty="0" err="1"/>
              <a:t>performed</a:t>
            </a:r>
            <a:r>
              <a:rPr lang="es-UY" dirty="0"/>
              <a:t>, </a:t>
            </a:r>
            <a:r>
              <a:rPr lang="es-UY" dirty="0" err="1"/>
              <a:t>which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course</a:t>
            </a:r>
            <a:r>
              <a:rPr lang="es-UY" dirty="0"/>
              <a:t> </a:t>
            </a:r>
            <a:r>
              <a:rPr lang="es-UY" dirty="0" err="1"/>
              <a:t>depends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. </a:t>
            </a:r>
            <a:r>
              <a:rPr lang="es-UY" dirty="0" err="1"/>
              <a:t>Function</a:t>
            </a:r>
            <a:r>
              <a:rPr lang="es-UY" dirty="0"/>
              <a:t> </a:t>
            </a:r>
            <a:r>
              <a:rPr lang="es-UY" dirty="0" err="1"/>
              <a:t>suggest_lod</a:t>
            </a:r>
            <a:r>
              <a:rPr lang="es-UY" dirty="0"/>
              <a:t> can </a:t>
            </a:r>
            <a:r>
              <a:rPr lang="es-UY" dirty="0" err="1"/>
              <a:t>help</a:t>
            </a:r>
            <a:r>
              <a:rPr lang="es-UY" dirty="0"/>
              <a:t> </a:t>
            </a:r>
            <a:r>
              <a:rPr lang="es-UY" dirty="0" err="1"/>
              <a:t>users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find</a:t>
            </a:r>
            <a:r>
              <a:rPr lang="es-UY" dirty="0"/>
              <a:t> </a:t>
            </a:r>
            <a:r>
              <a:rPr lang="es-UY" dirty="0" err="1"/>
              <a:t>an</a:t>
            </a:r>
            <a:r>
              <a:rPr lang="es-UY" dirty="0"/>
              <a:t> </a:t>
            </a:r>
            <a:r>
              <a:rPr lang="es-UY" dirty="0" err="1"/>
              <a:t>initial</a:t>
            </a:r>
            <a:r>
              <a:rPr lang="es-UY" dirty="0"/>
              <a:t> </a:t>
            </a:r>
            <a:r>
              <a:rPr lang="es-UY" dirty="0" err="1"/>
              <a:t>value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use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their</a:t>
            </a:r>
            <a:r>
              <a:rPr lang="es-UY" dirty="0"/>
              <a:t> </a:t>
            </a:r>
            <a:r>
              <a:rPr lang="es-UY" dirty="0" err="1"/>
              <a:t>linkage</a:t>
            </a:r>
            <a:r>
              <a:rPr lang="es-UY" dirty="0"/>
              <a:t> test.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example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524A22F-018D-4414-B8D7-62E5B6B10C12}"/>
              </a:ext>
            </a:extLst>
          </p:cNvPr>
          <p:cNvSpPr/>
          <p:nvPr/>
        </p:nvSpPr>
        <p:spPr>
          <a:xfrm>
            <a:off x="784195" y="4730616"/>
            <a:ext cx="4737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(</a:t>
            </a:r>
            <a:r>
              <a:rPr lang="es-UY" dirty="0" err="1"/>
              <a:t>LOD_sug</a:t>
            </a:r>
            <a:r>
              <a:rPr lang="es-UY" dirty="0"/>
              <a:t> &lt;- </a:t>
            </a:r>
            <a:r>
              <a:rPr lang="es-UY" dirty="0" err="1"/>
              <a:t>suggest_lod</a:t>
            </a:r>
            <a:r>
              <a:rPr lang="es-UY" dirty="0"/>
              <a:t> (</a:t>
            </a:r>
            <a:r>
              <a:rPr lang="es-UY" dirty="0" err="1"/>
              <a:t>onemap_pia_riself</a:t>
            </a:r>
            <a:r>
              <a:rPr lang="es-UY" dirty="0"/>
              <a:t>))</a:t>
            </a:r>
          </a:p>
          <a:p>
            <a:r>
              <a:rPr lang="es-UY" dirty="0">
                <a:highlight>
                  <a:srgbClr val="FFFF00"/>
                </a:highlight>
              </a:rPr>
              <a:t> 4.526316</a:t>
            </a:r>
          </a:p>
        </p:txBody>
      </p:sp>
    </p:spTree>
    <p:extLst>
      <p:ext uri="{BB962C8B-B14F-4D97-AF65-F5344CB8AC3E}">
        <p14:creationId xmlns:p14="http://schemas.microsoft.com/office/powerpoint/2010/main" val="40527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897E76-AFB2-4EDF-88ED-78E06D5E94B9}"/>
              </a:ext>
            </a:extLst>
          </p:cNvPr>
          <p:cNvSpPr/>
          <p:nvPr/>
        </p:nvSpPr>
        <p:spPr>
          <a:xfrm>
            <a:off x="0" y="193921"/>
            <a:ext cx="6548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Estimating</a:t>
            </a:r>
            <a:r>
              <a:rPr lang="es-UY" dirty="0"/>
              <a:t> </a:t>
            </a:r>
            <a:r>
              <a:rPr lang="es-UY" dirty="0" err="1"/>
              <a:t>two-point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fractions</a:t>
            </a:r>
            <a:endParaRPr lang="es-UY" dirty="0"/>
          </a:p>
          <a:p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necessary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allow</a:t>
            </a:r>
            <a:r>
              <a:rPr lang="es-UY" dirty="0"/>
              <a:t> </a:t>
            </a:r>
            <a:r>
              <a:rPr lang="es-UY" dirty="0" err="1"/>
              <a:t>us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test </a:t>
            </a:r>
            <a:r>
              <a:rPr lang="es-UY" dirty="0" err="1"/>
              <a:t>which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are </a:t>
            </a:r>
            <a:r>
              <a:rPr lang="es-UY" dirty="0" err="1"/>
              <a:t>linked</a:t>
            </a:r>
            <a:r>
              <a:rPr lang="es-UY" dirty="0"/>
              <a:t>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1D01968-1B5A-4496-95B5-3E3A5D680760}"/>
              </a:ext>
            </a:extLst>
          </p:cNvPr>
          <p:cNvSpPr/>
          <p:nvPr/>
        </p:nvSpPr>
        <p:spPr>
          <a:xfrm>
            <a:off x="0" y="1115447"/>
            <a:ext cx="11289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There</a:t>
            </a:r>
            <a:r>
              <a:rPr lang="es-UY" dirty="0"/>
              <a:t> are </a:t>
            </a:r>
            <a:r>
              <a:rPr lang="es-UY" dirty="0" err="1"/>
              <a:t>two</a:t>
            </a:r>
            <a:r>
              <a:rPr lang="es-UY" dirty="0"/>
              <a:t> </a:t>
            </a:r>
            <a:r>
              <a:rPr lang="es-UY" dirty="0" err="1"/>
              <a:t>optional</a:t>
            </a:r>
            <a:r>
              <a:rPr lang="es-UY" dirty="0"/>
              <a:t> </a:t>
            </a:r>
            <a:r>
              <a:rPr lang="es-UY" dirty="0" err="1"/>
              <a:t>arguments</a:t>
            </a:r>
            <a:r>
              <a:rPr lang="es-UY" dirty="0"/>
              <a:t> in </a:t>
            </a:r>
            <a:r>
              <a:rPr lang="es-UY" dirty="0" err="1"/>
              <a:t>function</a:t>
            </a:r>
            <a:r>
              <a:rPr lang="es-UY" dirty="0"/>
              <a:t> rf_2pts: LOD and </a:t>
            </a:r>
            <a:r>
              <a:rPr lang="es-UY" dirty="0" err="1"/>
              <a:t>max.rf</a:t>
            </a:r>
            <a:r>
              <a:rPr lang="es-UY" dirty="0"/>
              <a:t> </a:t>
            </a:r>
            <a:r>
              <a:rPr lang="es-UY" dirty="0" err="1"/>
              <a:t>which</a:t>
            </a:r>
            <a:r>
              <a:rPr lang="es-UY" dirty="0"/>
              <a:t> </a:t>
            </a:r>
            <a:r>
              <a:rPr lang="es-UY" dirty="0" err="1"/>
              <a:t>indicate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minimum</a:t>
            </a:r>
            <a:r>
              <a:rPr lang="es-UY" dirty="0"/>
              <a:t> LOD Score and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maximum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declare </a:t>
            </a:r>
            <a:r>
              <a:rPr lang="es-UY" dirty="0" err="1"/>
              <a:t>linkage</a:t>
            </a:r>
            <a:r>
              <a:rPr lang="es-UY" dirty="0"/>
              <a:t> (</a:t>
            </a:r>
            <a:r>
              <a:rPr lang="es-UY" dirty="0" err="1"/>
              <a:t>they</a:t>
            </a:r>
            <a:r>
              <a:rPr lang="es-UY" dirty="0"/>
              <a:t> default </a:t>
            </a:r>
            <a:r>
              <a:rPr lang="es-UY" dirty="0" err="1"/>
              <a:t>to</a:t>
            </a:r>
            <a:r>
              <a:rPr lang="es-UY" dirty="0"/>
              <a:t> 3.0 and 0.5, </a:t>
            </a:r>
            <a:r>
              <a:rPr lang="es-UY" dirty="0" err="1"/>
              <a:t>respectively</a:t>
            </a:r>
            <a:r>
              <a:rPr lang="es-UY" dirty="0"/>
              <a:t>).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78DC18-779F-4D75-B25E-A414E193AFEE}"/>
              </a:ext>
            </a:extLst>
          </p:cNvPr>
          <p:cNvSpPr/>
          <p:nvPr/>
        </p:nvSpPr>
        <p:spPr>
          <a:xfrm>
            <a:off x="298881" y="2233901"/>
            <a:ext cx="11082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 err="1"/>
              <a:t>The</a:t>
            </a:r>
            <a:r>
              <a:rPr lang="es-UY" dirty="0"/>
              <a:t> default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easy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understand</a:t>
            </a:r>
            <a:r>
              <a:rPr lang="es-UY" dirty="0"/>
              <a:t>, </a:t>
            </a:r>
            <a:r>
              <a:rPr lang="es-UY" dirty="0" err="1"/>
              <a:t>because</a:t>
            </a:r>
            <a:r>
              <a:rPr lang="es-UY" dirty="0"/>
              <a:t> </a:t>
            </a:r>
            <a:r>
              <a:rPr lang="es-UY" dirty="0" err="1"/>
              <a:t>if</a:t>
            </a:r>
            <a:r>
              <a:rPr lang="es-UY" dirty="0"/>
              <a:t> </a:t>
            </a:r>
            <a:r>
              <a:rPr lang="es-UY" dirty="0" err="1"/>
              <a:t>max.rf</a:t>
            </a:r>
            <a:r>
              <a:rPr lang="es-UY" dirty="0"/>
              <a:t> &lt; 0.5 </a:t>
            </a:r>
            <a:r>
              <a:rPr lang="es-UY" dirty="0" err="1"/>
              <a:t>we</a:t>
            </a:r>
            <a:r>
              <a:rPr lang="es-UY" dirty="0"/>
              <a:t> </a:t>
            </a:r>
            <a:r>
              <a:rPr lang="es-UY" dirty="0" err="1"/>
              <a:t>could</a:t>
            </a:r>
            <a:r>
              <a:rPr lang="es-UY" dirty="0"/>
              <a:t> </a:t>
            </a:r>
            <a:r>
              <a:rPr lang="es-UY" dirty="0" err="1"/>
              <a:t>state</a:t>
            </a:r>
            <a:r>
              <a:rPr lang="es-UY" dirty="0"/>
              <a:t> </a:t>
            </a:r>
            <a:r>
              <a:rPr lang="es-UY" dirty="0" err="1"/>
              <a:t>that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are </a:t>
            </a:r>
            <a:r>
              <a:rPr lang="es-UY" dirty="0" err="1"/>
              <a:t>linked</a:t>
            </a:r>
            <a:r>
              <a:rPr lang="es-UY" dirty="0"/>
              <a:t>. </a:t>
            </a:r>
          </a:p>
          <a:p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 err="1"/>
              <a:t>The</a:t>
            </a:r>
            <a:r>
              <a:rPr lang="es-UY" dirty="0"/>
              <a:t> LOD Score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statistic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evaluate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significance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test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max.rf</a:t>
            </a:r>
            <a:r>
              <a:rPr lang="es-UY" dirty="0"/>
              <a:t> = 0.50. </a:t>
            </a:r>
          </a:p>
          <a:p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needs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take</a:t>
            </a:r>
            <a:r>
              <a:rPr lang="es-UY" dirty="0"/>
              <a:t> </a:t>
            </a:r>
            <a:r>
              <a:rPr lang="es-UY" dirty="0" err="1"/>
              <a:t>into</a:t>
            </a:r>
            <a:r>
              <a:rPr lang="es-UY" dirty="0"/>
              <a:t> </a:t>
            </a:r>
            <a:r>
              <a:rPr lang="es-UY" dirty="0" err="1"/>
              <a:t>consideration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tests</a:t>
            </a:r>
            <a:r>
              <a:rPr lang="es-UY" dirty="0"/>
              <a:t> </a:t>
            </a:r>
            <a:r>
              <a:rPr lang="es-UY" dirty="0" err="1"/>
              <a:t>performed</a:t>
            </a:r>
            <a:r>
              <a:rPr lang="es-UY" dirty="0"/>
              <a:t>, </a:t>
            </a:r>
            <a:r>
              <a:rPr lang="es-UY" dirty="0" err="1"/>
              <a:t>which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course</a:t>
            </a:r>
            <a:r>
              <a:rPr lang="es-UY" dirty="0"/>
              <a:t> </a:t>
            </a:r>
            <a:r>
              <a:rPr lang="es-UY" dirty="0" err="1"/>
              <a:t>depends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number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. </a:t>
            </a:r>
            <a:r>
              <a:rPr lang="es-UY" dirty="0" err="1"/>
              <a:t>Function</a:t>
            </a:r>
            <a:r>
              <a:rPr lang="es-UY" dirty="0"/>
              <a:t> </a:t>
            </a:r>
            <a:r>
              <a:rPr lang="es-UY" dirty="0" err="1"/>
              <a:t>suggest_lod</a:t>
            </a:r>
            <a:r>
              <a:rPr lang="es-UY" dirty="0"/>
              <a:t> can </a:t>
            </a:r>
            <a:r>
              <a:rPr lang="es-UY" dirty="0" err="1"/>
              <a:t>help</a:t>
            </a:r>
            <a:r>
              <a:rPr lang="es-UY" dirty="0"/>
              <a:t> </a:t>
            </a:r>
            <a:r>
              <a:rPr lang="es-UY" dirty="0" err="1"/>
              <a:t>users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find</a:t>
            </a:r>
            <a:r>
              <a:rPr lang="es-UY" dirty="0"/>
              <a:t> </a:t>
            </a:r>
            <a:r>
              <a:rPr lang="es-UY" dirty="0" err="1"/>
              <a:t>an</a:t>
            </a:r>
            <a:r>
              <a:rPr lang="es-UY" dirty="0"/>
              <a:t> </a:t>
            </a:r>
            <a:r>
              <a:rPr lang="es-UY" dirty="0" err="1"/>
              <a:t>initial</a:t>
            </a:r>
            <a:r>
              <a:rPr lang="es-UY" dirty="0"/>
              <a:t> </a:t>
            </a:r>
            <a:r>
              <a:rPr lang="es-UY" dirty="0" err="1"/>
              <a:t>value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use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their</a:t>
            </a:r>
            <a:r>
              <a:rPr lang="es-UY" dirty="0"/>
              <a:t> </a:t>
            </a:r>
            <a:r>
              <a:rPr lang="es-UY" dirty="0" err="1"/>
              <a:t>linkage</a:t>
            </a:r>
            <a:r>
              <a:rPr lang="es-UY" dirty="0"/>
              <a:t> test. </a:t>
            </a:r>
            <a:r>
              <a:rPr lang="es-UY" dirty="0" err="1"/>
              <a:t>For</a:t>
            </a:r>
            <a:r>
              <a:rPr lang="es-UY" dirty="0"/>
              <a:t> </a:t>
            </a: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example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524A22F-018D-4414-B8D7-62E5B6B10C12}"/>
              </a:ext>
            </a:extLst>
          </p:cNvPr>
          <p:cNvSpPr/>
          <p:nvPr/>
        </p:nvSpPr>
        <p:spPr>
          <a:xfrm>
            <a:off x="784195" y="4730616"/>
            <a:ext cx="4737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(</a:t>
            </a:r>
            <a:r>
              <a:rPr lang="es-UY" dirty="0" err="1"/>
              <a:t>LOD_sug</a:t>
            </a:r>
            <a:r>
              <a:rPr lang="es-UY" dirty="0"/>
              <a:t> &lt;- </a:t>
            </a:r>
            <a:r>
              <a:rPr lang="es-UY" dirty="0" err="1"/>
              <a:t>suggest_lod</a:t>
            </a:r>
            <a:r>
              <a:rPr lang="es-UY" dirty="0"/>
              <a:t> (</a:t>
            </a:r>
            <a:r>
              <a:rPr lang="es-UY" dirty="0" err="1"/>
              <a:t>onemap_pia_riself</a:t>
            </a:r>
            <a:r>
              <a:rPr lang="es-UY" dirty="0"/>
              <a:t>))</a:t>
            </a:r>
          </a:p>
          <a:p>
            <a:r>
              <a:rPr lang="es-UY" dirty="0">
                <a:highlight>
                  <a:srgbClr val="FFFF00"/>
                </a:highlight>
              </a:rPr>
              <a:t> 4.526316</a:t>
            </a:r>
          </a:p>
        </p:txBody>
      </p:sp>
    </p:spTree>
    <p:extLst>
      <p:ext uri="{BB962C8B-B14F-4D97-AF65-F5344CB8AC3E}">
        <p14:creationId xmlns:p14="http://schemas.microsoft.com/office/powerpoint/2010/main" val="310126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8609C2-D37A-474C-A6D4-DB8B8DE67E69}"/>
              </a:ext>
            </a:extLst>
          </p:cNvPr>
          <p:cNvSpPr/>
          <p:nvPr/>
        </p:nvSpPr>
        <p:spPr>
          <a:xfrm>
            <a:off x="71022" y="112230"/>
            <a:ext cx="5442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It</a:t>
            </a:r>
            <a:r>
              <a:rPr lang="es-UY" dirty="0"/>
              <a:t> </a:t>
            </a:r>
            <a:r>
              <a:rPr lang="es-UY" dirty="0" err="1"/>
              <a:t>was</a:t>
            </a:r>
            <a:r>
              <a:rPr lang="es-UY" dirty="0"/>
              <a:t> </a:t>
            </a:r>
            <a:r>
              <a:rPr lang="es-UY" dirty="0" err="1"/>
              <a:t>generated</a:t>
            </a:r>
            <a:r>
              <a:rPr lang="es-UY" dirty="0"/>
              <a:t> </a:t>
            </a:r>
            <a:r>
              <a:rPr lang="es-UY" dirty="0" err="1"/>
              <a:t>from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"mark_all_ri.LOD3"</a:t>
            </a:r>
          </a:p>
          <a:p>
            <a:endParaRPr lang="es-UY" dirty="0"/>
          </a:p>
          <a:p>
            <a:r>
              <a:rPr lang="es-UY" dirty="0"/>
              <a:t>  </a:t>
            </a:r>
            <a:r>
              <a:rPr lang="es-UY" dirty="0" err="1"/>
              <a:t>Criteria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assign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groups</a:t>
            </a:r>
            <a:r>
              <a:rPr lang="es-UY" dirty="0"/>
              <a:t>:</a:t>
            </a:r>
          </a:p>
          <a:p>
            <a:r>
              <a:rPr lang="es-UY" dirty="0"/>
              <a:t>    LOD = 3 , </a:t>
            </a:r>
          </a:p>
          <a:p>
            <a:r>
              <a:rPr lang="es-UY" dirty="0" err="1"/>
              <a:t>Maximum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= 0.5 </a:t>
            </a:r>
          </a:p>
          <a:p>
            <a:endParaRPr lang="es-UY" dirty="0"/>
          </a:p>
          <a:p>
            <a:r>
              <a:rPr lang="es-UY" dirty="0"/>
              <a:t>  No. </a:t>
            </a:r>
            <a:r>
              <a:rPr lang="es-UY" dirty="0" err="1"/>
              <a:t>markers</a:t>
            </a:r>
            <a:r>
              <a:rPr lang="es-UY" dirty="0"/>
              <a:t>:            142 </a:t>
            </a:r>
          </a:p>
          <a:p>
            <a:r>
              <a:rPr lang="es-UY" dirty="0"/>
              <a:t>  No. </a:t>
            </a:r>
            <a:r>
              <a:rPr lang="es-UY" dirty="0" err="1"/>
              <a:t>groups</a:t>
            </a:r>
            <a:r>
              <a:rPr lang="es-UY" dirty="0"/>
              <a:t>:             12 </a:t>
            </a:r>
          </a:p>
          <a:p>
            <a:r>
              <a:rPr lang="es-UY" dirty="0"/>
              <a:t>  No. </a:t>
            </a:r>
            <a:r>
              <a:rPr lang="es-UY" dirty="0" err="1"/>
              <a:t>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  132 </a:t>
            </a:r>
          </a:p>
          <a:p>
            <a:r>
              <a:rPr lang="es-UY" dirty="0"/>
              <a:t>  No. </a:t>
            </a:r>
            <a:r>
              <a:rPr lang="es-UY" dirty="0" err="1"/>
              <a:t>unlinked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10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A2FE74-CAF7-4375-BD0E-BE5550A40890}"/>
              </a:ext>
            </a:extLst>
          </p:cNvPr>
          <p:cNvSpPr/>
          <p:nvPr/>
        </p:nvSpPr>
        <p:spPr>
          <a:xfrm>
            <a:off x="5804517" y="1001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an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class</a:t>
            </a:r>
            <a:r>
              <a:rPr lang="es-UY" dirty="0"/>
              <a:t> '</a:t>
            </a:r>
            <a:r>
              <a:rPr lang="es-UY" dirty="0" err="1"/>
              <a:t>group</a:t>
            </a:r>
            <a:r>
              <a:rPr lang="es-UY" dirty="0"/>
              <a:t>'</a:t>
            </a:r>
          </a:p>
          <a:p>
            <a:r>
              <a:rPr lang="es-UY" dirty="0"/>
              <a:t>  </a:t>
            </a:r>
            <a:r>
              <a:rPr lang="es-UY" dirty="0" err="1"/>
              <a:t>It</a:t>
            </a:r>
            <a:r>
              <a:rPr lang="es-UY" dirty="0"/>
              <a:t> </a:t>
            </a:r>
            <a:r>
              <a:rPr lang="es-UY" dirty="0" err="1"/>
              <a:t>was</a:t>
            </a:r>
            <a:r>
              <a:rPr lang="es-UY" dirty="0"/>
              <a:t> </a:t>
            </a:r>
            <a:r>
              <a:rPr lang="es-UY" dirty="0" err="1"/>
              <a:t>generated</a:t>
            </a:r>
            <a:r>
              <a:rPr lang="es-UY" dirty="0"/>
              <a:t> </a:t>
            </a:r>
            <a:r>
              <a:rPr lang="es-UY" dirty="0" err="1"/>
              <a:t>from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"mark_no_dist_ri.LOD3"</a:t>
            </a:r>
          </a:p>
          <a:p>
            <a:endParaRPr lang="es-UY" dirty="0"/>
          </a:p>
          <a:p>
            <a:r>
              <a:rPr lang="es-UY" dirty="0"/>
              <a:t>  </a:t>
            </a:r>
            <a:r>
              <a:rPr lang="es-UY" dirty="0" err="1"/>
              <a:t>Criteria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assign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groups</a:t>
            </a:r>
            <a:r>
              <a:rPr lang="es-UY" dirty="0"/>
              <a:t>:</a:t>
            </a:r>
          </a:p>
          <a:p>
            <a:r>
              <a:rPr lang="es-UY" dirty="0"/>
              <a:t>    LOD = 3 , </a:t>
            </a:r>
          </a:p>
          <a:p>
            <a:r>
              <a:rPr lang="es-UY" dirty="0" err="1"/>
              <a:t>Maximum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= 0.5 </a:t>
            </a:r>
          </a:p>
          <a:p>
            <a:endParaRPr lang="es-UY" dirty="0"/>
          </a:p>
          <a:p>
            <a:r>
              <a:rPr lang="es-UY" dirty="0"/>
              <a:t>  No. </a:t>
            </a:r>
            <a:r>
              <a:rPr lang="es-UY" dirty="0" err="1"/>
              <a:t>markers</a:t>
            </a:r>
            <a:r>
              <a:rPr lang="es-UY" dirty="0"/>
              <a:t>:            140 </a:t>
            </a:r>
          </a:p>
          <a:p>
            <a:r>
              <a:rPr lang="es-UY" dirty="0"/>
              <a:t>  No. </a:t>
            </a:r>
            <a:r>
              <a:rPr lang="es-UY" dirty="0" err="1"/>
              <a:t>groups</a:t>
            </a:r>
            <a:r>
              <a:rPr lang="es-UY" dirty="0"/>
              <a:t>:             12 </a:t>
            </a:r>
          </a:p>
          <a:p>
            <a:r>
              <a:rPr lang="es-UY" dirty="0"/>
              <a:t>  No. </a:t>
            </a:r>
            <a:r>
              <a:rPr lang="es-UY" dirty="0" err="1"/>
              <a:t>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  131 </a:t>
            </a:r>
          </a:p>
          <a:p>
            <a:r>
              <a:rPr lang="es-UY" dirty="0"/>
              <a:t>  No. </a:t>
            </a:r>
            <a:r>
              <a:rPr lang="es-UY" dirty="0" err="1"/>
              <a:t>unlinked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9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F6ED1D-59C1-4B44-85E9-3981A506AFAF}"/>
              </a:ext>
            </a:extLst>
          </p:cNvPr>
          <p:cNvSpPr/>
          <p:nvPr/>
        </p:nvSpPr>
        <p:spPr>
          <a:xfrm>
            <a:off x="71022" y="360644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an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class</a:t>
            </a:r>
            <a:r>
              <a:rPr lang="es-UY" dirty="0"/>
              <a:t> '</a:t>
            </a:r>
            <a:r>
              <a:rPr lang="es-UY" dirty="0" err="1"/>
              <a:t>group</a:t>
            </a:r>
            <a:r>
              <a:rPr lang="es-UY" dirty="0"/>
              <a:t>'</a:t>
            </a:r>
          </a:p>
          <a:p>
            <a:r>
              <a:rPr lang="es-UY" dirty="0"/>
              <a:t>  </a:t>
            </a:r>
            <a:r>
              <a:rPr lang="es-UY" dirty="0" err="1"/>
              <a:t>It</a:t>
            </a:r>
            <a:r>
              <a:rPr lang="es-UY" dirty="0"/>
              <a:t> </a:t>
            </a:r>
            <a:r>
              <a:rPr lang="es-UY" dirty="0" err="1"/>
              <a:t>was</a:t>
            </a:r>
            <a:r>
              <a:rPr lang="es-UY" dirty="0"/>
              <a:t> </a:t>
            </a:r>
            <a:r>
              <a:rPr lang="es-UY" dirty="0" err="1"/>
              <a:t>generated</a:t>
            </a:r>
            <a:r>
              <a:rPr lang="es-UY" dirty="0"/>
              <a:t> </a:t>
            </a:r>
            <a:r>
              <a:rPr lang="es-UY" dirty="0" err="1"/>
              <a:t>from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"mark_all_ri.LOD4.5"</a:t>
            </a:r>
          </a:p>
          <a:p>
            <a:endParaRPr lang="es-UY" dirty="0"/>
          </a:p>
          <a:p>
            <a:r>
              <a:rPr lang="es-UY" dirty="0"/>
              <a:t>  </a:t>
            </a:r>
            <a:r>
              <a:rPr lang="es-UY" dirty="0" err="1"/>
              <a:t>Criteria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assign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groups</a:t>
            </a:r>
            <a:r>
              <a:rPr lang="es-UY" dirty="0"/>
              <a:t>:</a:t>
            </a:r>
          </a:p>
          <a:p>
            <a:r>
              <a:rPr lang="es-UY" dirty="0"/>
              <a:t>    LOD = 4.526316 , </a:t>
            </a:r>
          </a:p>
          <a:p>
            <a:r>
              <a:rPr lang="es-UY" dirty="0" err="1"/>
              <a:t>Maximum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= 0.5 </a:t>
            </a:r>
          </a:p>
          <a:p>
            <a:endParaRPr lang="es-UY" dirty="0"/>
          </a:p>
          <a:p>
            <a:r>
              <a:rPr lang="es-UY" dirty="0"/>
              <a:t>  No. </a:t>
            </a:r>
            <a:r>
              <a:rPr lang="es-UY" dirty="0" err="1"/>
              <a:t>markers</a:t>
            </a:r>
            <a:r>
              <a:rPr lang="es-UY" dirty="0"/>
              <a:t>:            142 </a:t>
            </a:r>
          </a:p>
          <a:p>
            <a:r>
              <a:rPr lang="es-UY" dirty="0"/>
              <a:t>  No. </a:t>
            </a:r>
            <a:r>
              <a:rPr lang="es-UY" dirty="0" err="1"/>
              <a:t>groups</a:t>
            </a:r>
            <a:r>
              <a:rPr lang="es-UY" dirty="0"/>
              <a:t>:             18 </a:t>
            </a:r>
          </a:p>
          <a:p>
            <a:r>
              <a:rPr lang="es-UY" dirty="0"/>
              <a:t>  No. </a:t>
            </a:r>
            <a:r>
              <a:rPr lang="es-UY" dirty="0" err="1"/>
              <a:t>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  124 </a:t>
            </a:r>
          </a:p>
          <a:p>
            <a:r>
              <a:rPr lang="es-UY" dirty="0"/>
              <a:t>  No. </a:t>
            </a:r>
            <a:r>
              <a:rPr lang="es-UY" dirty="0" err="1"/>
              <a:t>unlinked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18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671492-ED15-488C-8760-BA6D18131BCE}"/>
              </a:ext>
            </a:extLst>
          </p:cNvPr>
          <p:cNvSpPr/>
          <p:nvPr/>
        </p:nvSpPr>
        <p:spPr>
          <a:xfrm>
            <a:off x="5804517" y="33609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/>
              <a:t>LGs_ri.Pia.LOD4.5.no.dist </a:t>
            </a:r>
          </a:p>
          <a:p>
            <a:r>
              <a:rPr lang="es-UY" dirty="0"/>
              <a:t>  </a:t>
            </a: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an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class</a:t>
            </a:r>
            <a:r>
              <a:rPr lang="es-UY" dirty="0"/>
              <a:t> '</a:t>
            </a:r>
            <a:r>
              <a:rPr lang="es-UY" dirty="0" err="1"/>
              <a:t>group</a:t>
            </a:r>
            <a:r>
              <a:rPr lang="es-UY" dirty="0"/>
              <a:t>'</a:t>
            </a:r>
          </a:p>
          <a:p>
            <a:r>
              <a:rPr lang="es-UY" dirty="0"/>
              <a:t>  </a:t>
            </a:r>
            <a:r>
              <a:rPr lang="es-UY" dirty="0" err="1"/>
              <a:t>It</a:t>
            </a:r>
            <a:r>
              <a:rPr lang="es-UY" dirty="0"/>
              <a:t> </a:t>
            </a:r>
            <a:r>
              <a:rPr lang="es-UY" dirty="0" err="1"/>
              <a:t>was</a:t>
            </a:r>
            <a:r>
              <a:rPr lang="es-UY" dirty="0"/>
              <a:t> </a:t>
            </a:r>
            <a:r>
              <a:rPr lang="es-UY" dirty="0" err="1"/>
              <a:t>generated</a:t>
            </a:r>
            <a:r>
              <a:rPr lang="es-UY" dirty="0"/>
              <a:t> </a:t>
            </a:r>
            <a:r>
              <a:rPr lang="es-UY" dirty="0" err="1"/>
              <a:t>from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object</a:t>
            </a:r>
            <a:r>
              <a:rPr lang="es-UY" dirty="0"/>
              <a:t> "mark_no_dist_ri.LOD4.5"</a:t>
            </a:r>
          </a:p>
          <a:p>
            <a:endParaRPr lang="es-UY" dirty="0"/>
          </a:p>
          <a:p>
            <a:r>
              <a:rPr lang="es-UY" dirty="0"/>
              <a:t>  </a:t>
            </a:r>
            <a:r>
              <a:rPr lang="es-UY" dirty="0" err="1"/>
              <a:t>Criteria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assign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groups</a:t>
            </a:r>
            <a:r>
              <a:rPr lang="es-UY" dirty="0"/>
              <a:t>:</a:t>
            </a:r>
          </a:p>
          <a:p>
            <a:r>
              <a:rPr lang="es-UY" dirty="0"/>
              <a:t>    LOD = 4.526316 ,</a:t>
            </a:r>
          </a:p>
          <a:p>
            <a:r>
              <a:rPr lang="es-UY" dirty="0"/>
              <a:t> </a:t>
            </a:r>
            <a:r>
              <a:rPr lang="es-UY" dirty="0" err="1"/>
              <a:t>Maximum</a:t>
            </a:r>
            <a:r>
              <a:rPr lang="es-UY" dirty="0"/>
              <a:t> </a:t>
            </a:r>
            <a:r>
              <a:rPr lang="es-UY" dirty="0" err="1"/>
              <a:t>recombination</a:t>
            </a:r>
            <a:r>
              <a:rPr lang="es-UY" dirty="0"/>
              <a:t> </a:t>
            </a:r>
            <a:r>
              <a:rPr lang="es-UY" dirty="0" err="1"/>
              <a:t>fraction</a:t>
            </a:r>
            <a:r>
              <a:rPr lang="es-UY" dirty="0"/>
              <a:t> = 0.5 </a:t>
            </a:r>
          </a:p>
          <a:p>
            <a:endParaRPr lang="es-UY" dirty="0"/>
          </a:p>
          <a:p>
            <a:r>
              <a:rPr lang="es-UY" dirty="0"/>
              <a:t>  No. </a:t>
            </a:r>
            <a:r>
              <a:rPr lang="es-UY" dirty="0" err="1"/>
              <a:t>markers</a:t>
            </a:r>
            <a:r>
              <a:rPr lang="es-UY" dirty="0"/>
              <a:t>:            140 </a:t>
            </a:r>
          </a:p>
          <a:p>
            <a:r>
              <a:rPr lang="es-UY" dirty="0"/>
              <a:t>  No. </a:t>
            </a:r>
            <a:r>
              <a:rPr lang="es-UY" dirty="0" err="1"/>
              <a:t>groups</a:t>
            </a:r>
            <a:r>
              <a:rPr lang="es-UY" dirty="0"/>
              <a:t>:             18 </a:t>
            </a:r>
          </a:p>
          <a:p>
            <a:r>
              <a:rPr lang="es-UY" dirty="0"/>
              <a:t>  No. </a:t>
            </a:r>
            <a:r>
              <a:rPr lang="es-UY" dirty="0" err="1"/>
              <a:t>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  123 </a:t>
            </a:r>
          </a:p>
          <a:p>
            <a:r>
              <a:rPr lang="es-UY" dirty="0"/>
              <a:t>  No. </a:t>
            </a:r>
            <a:r>
              <a:rPr lang="es-UY" dirty="0" err="1"/>
              <a:t>unlinked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:   17 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F038630-F687-4737-8A17-8804A70CFB43}"/>
              </a:ext>
            </a:extLst>
          </p:cNvPr>
          <p:cNvCxnSpPr>
            <a:cxnSpLocks/>
          </p:cNvCxnSpPr>
          <p:nvPr/>
        </p:nvCxnSpPr>
        <p:spPr>
          <a:xfrm>
            <a:off x="0" y="3339667"/>
            <a:ext cx="120203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BBABAE3-ABC6-4815-BD8D-7FB7E24828B4}"/>
              </a:ext>
            </a:extLst>
          </p:cNvPr>
          <p:cNvCxnSpPr>
            <a:cxnSpLocks/>
          </p:cNvCxnSpPr>
          <p:nvPr/>
        </p:nvCxnSpPr>
        <p:spPr>
          <a:xfrm>
            <a:off x="5699464" y="0"/>
            <a:ext cx="0" cy="6858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5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9AD895-A592-4F8A-826B-C9B6D80C76C0}"/>
              </a:ext>
            </a:extLst>
          </p:cNvPr>
          <p:cNvSpPr/>
          <p:nvPr/>
        </p:nvSpPr>
        <p:spPr>
          <a:xfrm>
            <a:off x="118368" y="96266"/>
            <a:ext cx="119286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err="1"/>
              <a:t>Ordering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within</a:t>
            </a:r>
            <a:r>
              <a:rPr lang="es-UY" dirty="0"/>
              <a:t> </a:t>
            </a:r>
            <a:r>
              <a:rPr lang="es-UY" dirty="0" err="1"/>
              <a:t>linkage</a:t>
            </a:r>
            <a:r>
              <a:rPr lang="es-UY" dirty="0"/>
              <a:t> </a:t>
            </a:r>
            <a:r>
              <a:rPr lang="es-UY" dirty="0" err="1"/>
              <a:t>groups</a:t>
            </a:r>
            <a:endParaRPr lang="es-UY" dirty="0"/>
          </a:p>
          <a:p>
            <a:r>
              <a:rPr lang="es-UY" dirty="0"/>
              <a:t>After </a:t>
            </a:r>
            <a:r>
              <a:rPr lang="es-UY" dirty="0" err="1"/>
              <a:t>assignin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linkage</a:t>
            </a:r>
            <a:r>
              <a:rPr lang="es-UY" dirty="0"/>
              <a:t> </a:t>
            </a:r>
            <a:r>
              <a:rPr lang="es-UY" dirty="0" err="1"/>
              <a:t>groups</a:t>
            </a:r>
            <a:r>
              <a:rPr lang="es-UY" dirty="0"/>
              <a:t>,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next</a:t>
            </a:r>
            <a:r>
              <a:rPr lang="es-UY" dirty="0"/>
              <a:t> step </a:t>
            </a:r>
            <a:r>
              <a:rPr lang="es-UY" dirty="0" err="1"/>
              <a:t>is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</a:t>
            </a:r>
            <a:r>
              <a:rPr lang="es-UY" dirty="0" err="1"/>
              <a:t>order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markers</a:t>
            </a:r>
            <a:r>
              <a:rPr lang="es-UY" dirty="0"/>
              <a:t> </a:t>
            </a:r>
            <a:r>
              <a:rPr lang="es-UY" dirty="0" err="1"/>
              <a:t>within</a:t>
            </a:r>
            <a:r>
              <a:rPr lang="es-UY" dirty="0"/>
              <a:t> </a:t>
            </a:r>
            <a:r>
              <a:rPr lang="es-UY" dirty="0" err="1"/>
              <a:t>each</a:t>
            </a:r>
            <a:r>
              <a:rPr lang="es-UY" dirty="0"/>
              <a:t> </a:t>
            </a:r>
            <a:r>
              <a:rPr lang="es-UY" dirty="0" err="1"/>
              <a:t>group</a:t>
            </a:r>
            <a:r>
              <a:rPr lang="es-UY" dirty="0"/>
              <a:t>.</a:t>
            </a:r>
          </a:p>
          <a:p>
            <a:endParaRPr lang="es-UY" dirty="0"/>
          </a:p>
          <a:p>
            <a:r>
              <a:rPr lang="es-UY" dirty="0" err="1"/>
              <a:t>First</a:t>
            </a:r>
            <a:r>
              <a:rPr lang="es-UY" dirty="0"/>
              <a:t>, </a:t>
            </a:r>
            <a:r>
              <a:rPr lang="es-UY" dirty="0" err="1"/>
              <a:t>let</a:t>
            </a:r>
            <a:r>
              <a:rPr lang="es-UY" dirty="0"/>
              <a:t> </a:t>
            </a:r>
            <a:r>
              <a:rPr lang="es-UY" dirty="0" err="1"/>
              <a:t>us</a:t>
            </a:r>
            <a:r>
              <a:rPr lang="es-UY" dirty="0"/>
              <a:t> </a:t>
            </a:r>
            <a:r>
              <a:rPr lang="es-UY" dirty="0" err="1"/>
              <a:t>choose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mapping</a:t>
            </a:r>
            <a:r>
              <a:rPr lang="es-UY" dirty="0"/>
              <a:t> </a:t>
            </a:r>
            <a:r>
              <a:rPr lang="es-UY" dirty="0" err="1"/>
              <a:t>function</a:t>
            </a:r>
            <a:r>
              <a:rPr lang="es-UY" dirty="0"/>
              <a:t> </a:t>
            </a:r>
            <a:r>
              <a:rPr lang="es-UY" dirty="0" err="1"/>
              <a:t>used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display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genetic</a:t>
            </a:r>
            <a:r>
              <a:rPr lang="es-UY" dirty="0"/>
              <a:t> </a:t>
            </a:r>
            <a:r>
              <a:rPr lang="es-UY" dirty="0" err="1"/>
              <a:t>map</a:t>
            </a:r>
            <a:r>
              <a:rPr lang="es-UY" dirty="0"/>
              <a:t>. </a:t>
            </a:r>
          </a:p>
          <a:p>
            <a:r>
              <a:rPr lang="es-UY" dirty="0" err="1"/>
              <a:t>We</a:t>
            </a:r>
            <a:r>
              <a:rPr lang="es-UY" dirty="0"/>
              <a:t> can </a:t>
            </a:r>
            <a:r>
              <a:rPr lang="es-UY" dirty="0" err="1"/>
              <a:t>choose</a:t>
            </a:r>
            <a:r>
              <a:rPr lang="es-UY" dirty="0"/>
              <a:t> </a:t>
            </a:r>
            <a:r>
              <a:rPr lang="es-UY" dirty="0" err="1"/>
              <a:t>between</a:t>
            </a:r>
            <a:r>
              <a:rPr lang="es-UY" dirty="0"/>
              <a:t> </a:t>
            </a:r>
            <a:r>
              <a:rPr lang="es-UY" dirty="0" err="1"/>
              <a:t>Kosambi</a:t>
            </a:r>
            <a:r>
              <a:rPr lang="es-UY" dirty="0"/>
              <a:t> </a:t>
            </a:r>
            <a:r>
              <a:rPr lang="es-UY" dirty="0" err="1"/>
              <a:t>or</a:t>
            </a:r>
            <a:r>
              <a:rPr lang="es-UY" dirty="0"/>
              <a:t> Haldane </a:t>
            </a:r>
            <a:r>
              <a:rPr lang="es-UY" dirty="0" err="1"/>
              <a:t>mapping</a:t>
            </a:r>
            <a:r>
              <a:rPr lang="es-UY" dirty="0"/>
              <a:t> </a:t>
            </a:r>
            <a:r>
              <a:rPr lang="es-UY" dirty="0" err="1"/>
              <a:t>functions</a:t>
            </a:r>
            <a:r>
              <a:rPr lang="es-U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704902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731</Words>
  <Application>Microsoft Office PowerPoint</Application>
  <PresentationFormat>Panorámica</PresentationFormat>
  <Paragraphs>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Quero</dc:creator>
  <cp:lastModifiedBy>Gaston Quero</cp:lastModifiedBy>
  <cp:revision>6</cp:revision>
  <dcterms:created xsi:type="dcterms:W3CDTF">2020-12-21T20:51:33Z</dcterms:created>
  <dcterms:modified xsi:type="dcterms:W3CDTF">2020-12-22T00:23:07Z</dcterms:modified>
</cp:coreProperties>
</file>