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59028D-9BA0-4F79-B07E-4FA721944B4A}">
  <a:tblStyle styleId="{1A59028D-9BA0-4F79-B07E-4FA721944B4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91353" y="9664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Genéticos 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9135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Axel Fratoni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 Oviedo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Gastón Rodriguez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Julian Antonielli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Decidimos formar cuatro hipótesis y testearlas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 1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Elite converge prematuramente.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Shape 196"/>
          <p:cNvGraphicFramePr/>
          <p:nvPr/>
        </p:nvGraphicFramePr>
        <p:xfrm>
          <a:off x="778100" y="93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{1A59028D-9BA0-4F79-B07E-4FA721944B4A}</a:tableStyleId>
              </a:tblPr>
              <a:tblGrid>
                <a:gridCol w="906900"/>
                <a:gridCol w="809275"/>
                <a:gridCol w="823325"/>
                <a:gridCol w="769050"/>
                <a:gridCol w="846450"/>
                <a:gridCol w="754100"/>
                <a:gridCol w="744300"/>
                <a:gridCol w="588975"/>
                <a:gridCol w="560825"/>
                <a:gridCol w="626325"/>
              </a:tblGrid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Parámetros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Mutator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Mut. Prob.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Cross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Cross Prob.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Population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Gen. Gap.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Breaker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Window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Tolerance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Uniform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Uniform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Content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Shape 197"/>
          <p:cNvGraphicFramePr/>
          <p:nvPr/>
        </p:nvGraphicFramePr>
        <p:xfrm>
          <a:off x="2711775" y="19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{1A59028D-9BA0-4F79-B07E-4FA721944B4A}</a:tableStyleId>
              </a:tblPr>
              <a:tblGrid>
                <a:gridCol w="814300"/>
                <a:gridCol w="828675"/>
                <a:gridCol w="828675"/>
                <a:gridCol w="9810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Resultados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Boltzmann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Elite+Boltzmann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(en fitness)</a:t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45,1580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43,9233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46,4805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42,3878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44,8724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46,2100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43,3726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46,3047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46,2912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41,5558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44,0962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45,9823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42,6484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44,7358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47,6471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45,0556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45,9766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49,2742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42,4488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44,6196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46,7409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40,3542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45,2618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45,5370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42,8514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44,9210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49,1548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42,4434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45,8635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47,6085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Promedios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42,8276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45,0575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47,0926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 2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Las mutaciones destraban al algoritmo.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Shape 208"/>
          <p:cNvGraphicFramePr/>
          <p:nvPr/>
        </p:nvGraphicFramePr>
        <p:xfrm>
          <a:off x="2099225" y="17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{1A59028D-9BA0-4F79-B07E-4FA721944B4A}</a:tableStyleId>
              </a:tblPr>
              <a:tblGrid>
                <a:gridCol w="896375"/>
                <a:gridCol w="771525"/>
                <a:gridCol w="771525"/>
                <a:gridCol w="771525"/>
                <a:gridCol w="771525"/>
                <a:gridCol w="7715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Resultados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(en fitness)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10,2844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17,3487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12,7818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10,0579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14,0552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9,3352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14,7886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16,8306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17,5486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11,1453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12,7044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15,0700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20,4756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13,3198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23,7416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14,2332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18,1408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16,2477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15,0176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17,2307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12,6869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9,8603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16,5342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20,7409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17,6962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9,3241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11,5334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19,5079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18,2322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18,9651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9,8907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11,0926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14,9721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14,3411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20,3319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12,5182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15,6326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14,4263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12,6823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15,6220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13,7941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9,1849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9,6911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14,0477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21,0022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13,3029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15,6085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11,3344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20,0811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19,1053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Promedio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11,8074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13,8260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15,2802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15,6069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17,8896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Varianza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3,6026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9,9930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11,5168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11,7772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13,1483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Shape 209"/>
          <p:cNvGraphicFramePr/>
          <p:nvPr/>
        </p:nvGraphicFramePr>
        <p:xfrm>
          <a:off x="522238" y="43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{1A59028D-9BA0-4F79-B07E-4FA721944B4A}</a:tableStyleId>
              </a:tblPr>
              <a:tblGrid>
                <a:gridCol w="882700"/>
                <a:gridCol w="771525"/>
                <a:gridCol w="771525"/>
                <a:gridCol w="689450"/>
                <a:gridCol w="675775"/>
                <a:gridCol w="798875"/>
                <a:gridCol w="792100"/>
                <a:gridCol w="723700"/>
                <a:gridCol w="595925"/>
                <a:gridCol w="677975"/>
                <a:gridCol w="8704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Parámetros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Replacer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Mutator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Cross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Cross Prob.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Population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Gen. Gap.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Breaker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Window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Tolerance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Ranking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Ranking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Uniform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Uniform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Content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 3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El corte por estructura se lleva bien con la mutación no uniforme.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Shape 220"/>
          <p:cNvGraphicFramePr/>
          <p:nvPr/>
        </p:nvGraphicFramePr>
        <p:xfrm>
          <a:off x="1258863" y="5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{1A59028D-9BA0-4F79-B07E-4FA721944B4A}</a:tableStyleId>
              </a:tblPr>
              <a:tblGrid>
                <a:gridCol w="760975"/>
                <a:gridCol w="635275"/>
                <a:gridCol w="648175"/>
                <a:gridCol w="734625"/>
                <a:gridCol w="878550"/>
                <a:gridCol w="706575"/>
                <a:gridCol w="710725"/>
                <a:gridCol w="680950"/>
                <a:gridCol w="8704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Parámetros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Selector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Replacer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Cross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Cross Prob.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Population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Gen. Gap.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Breaker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Unchanged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Ruleta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Ruleta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Uniform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Structure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2743200" y="16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{1A59028D-9BA0-4F79-B07E-4FA721944B4A}</a:tableStyleId>
              </a:tblPr>
              <a:tblGrid>
                <a:gridCol w="829400"/>
                <a:gridCol w="799375"/>
                <a:gridCol w="552450"/>
                <a:gridCol w="762000"/>
                <a:gridCol w="7143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Resultados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Uniform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Non Uniform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Generation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Fitness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Generation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Fitness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42,71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43,74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41,06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46,09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43,56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47,39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43,32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46,14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45,16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Promedio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327,38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724,00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44,98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Varianza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31390,84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2,68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7437,71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2,50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 4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819150" y="2250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mejor arquero tendrá mucho más ataque que defensa.</a:t>
            </a:r>
            <a:endParaRPr/>
          </a:p>
          <a:p>
            <a:pPr indent="0" lvl="0" marL="0" rtl="0" algn="just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0" y="1096275"/>
            <a:ext cx="30194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675" y="1134375"/>
            <a:ext cx="29527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1012450" y="3167975"/>
            <a:ext cx="2612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Modificador de ataque en </a:t>
            </a:r>
            <a:r>
              <a:rPr lang="es"/>
              <a:t>función</a:t>
            </a:r>
            <a:r>
              <a:rPr lang="es"/>
              <a:t> de la altura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5395700" y="3167975"/>
            <a:ext cx="2612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Modificador de ataque en función de la altura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resultados fueron: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Mejor arquero con un fitness de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53,783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Altura: 					1,9151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 de fuerza de los ítems: 	68,83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 de agilidad de los ítems: 	64,25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 de resistencia de los ítems: 	0,5985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 de vida de los ítems: 		1,056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Lograr mediante algoritmos genéticos la mejor configuración para un personaje de un juego de rol.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313" y="2693675"/>
            <a:ext cx="2141374" cy="214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 individuos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genes están representados en el siguiente orden: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Altura, Botas, Pechera, Guantes, Casco y Arma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algoritmos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Selección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Cruza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Mutación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Reemplazo</a:t>
            </a:r>
            <a:endParaRPr/>
          </a:p>
          <a:p>
            <a:pPr indent="-311150" lvl="0" marL="45720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s"/>
              <a:t>Corte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Boltzmann utiliza la siguiente función de temperatura: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temperatura = 999 x e^(-generación) + 1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Permite empezar con una temperatura alta y presión de selección baja y transicionar rápidamente a un estado de temperatura baja y presión alta.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Cruza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614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Importa el orden de los genes.</a:t>
            </a:r>
            <a:endParaRPr/>
          </a:p>
          <a:p>
            <a:pPr indent="-311150" lvl="0" marL="45720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toman los individuos seleccionados de a pares y se cruzan sus genes.</a:t>
            </a:r>
            <a:endParaRPr/>
          </a:p>
          <a:p>
            <a:pPr indent="-311150" lvl="0" marL="45720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s"/>
              <a:t>Si la cantidad seleccionada es impar habrá un individuo que permanecerá inmaculado.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625" y="3128198"/>
            <a:ext cx="4548751" cy="16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Mutación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19150" y="2087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Para mutar la altura se elige un </a:t>
            </a:r>
            <a:r>
              <a:rPr lang="es"/>
              <a:t>número</a:t>
            </a:r>
            <a:r>
              <a:rPr lang="es"/>
              <a:t> al azar en [1.3 ; 2.0] metros.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Para mutar un ítem se lo reemplaza por un ítem al azar de la bolsa de í</a:t>
            </a:r>
            <a:r>
              <a:rPr lang="es"/>
              <a:t>tems</a:t>
            </a:r>
            <a:r>
              <a:rPr lang="es"/>
              <a:t>.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Para la mutación no uniforme se utilizó la siguiente fórmula de probabilidad:</a:t>
            </a:r>
            <a:endParaRPr/>
          </a:p>
          <a:p>
            <a:pPr indent="0" lvl="0" marL="0" algn="ctr">
              <a:spcBef>
                <a:spcPts val="1000"/>
              </a:spcBef>
              <a:spcAft>
                <a:spcPts val="1600"/>
              </a:spcAft>
              <a:buNone/>
            </a:pPr>
            <a:r>
              <a:rPr i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 = 1 / ln(generación + 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Reemplazo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utilizaron los métodos de selección de la sección de selección para seleccionar la parte de la población que pasará a la siguiente generación inalterada.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Corte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calcular el valor óptimo de la función de desempeño se calculó el máximo valor que puede alcanzar cada atributo por separado con el </a:t>
            </a:r>
            <a:r>
              <a:rPr lang="es"/>
              <a:t>equipamiento</a:t>
            </a:r>
            <a:r>
              <a:rPr lang="es"/>
              <a:t> disponible.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