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5143500" cx="9144000"/>
  <p:notesSz cx="6858000" cy="9144000"/>
  <p:embeddedFontLst>
    <p:embeddedFont>
      <p:font typeface="Nuni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regular.fntdata"/><Relationship Id="rId11" Type="http://schemas.openxmlformats.org/officeDocument/2006/relationships/slide" Target="slides/slide7.xml"/><Relationship Id="rId22" Type="http://schemas.openxmlformats.org/officeDocument/2006/relationships/font" Target="fonts/Nunito-italic.fntdata"/><Relationship Id="rId10" Type="http://schemas.openxmlformats.org/officeDocument/2006/relationships/slide" Target="slides/slide6.xml"/><Relationship Id="rId21" Type="http://schemas.openxmlformats.org/officeDocument/2006/relationships/font" Target="fonts/Nunito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schemas.openxmlformats.org/officeDocument/2006/relationships/font" Target="fonts/Nunito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Shape 13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Shape 14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Shape 15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Shape 18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Shape 19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Shape 21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Shape 2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Shape 2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Shape 26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Shape 27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Shape 30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Shape 3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Shape 34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Shape 35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Shape 1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Shape 11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Shape 115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Shape 116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Shape 119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Shape 12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Shape 39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Shape 40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Shape 4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Shape 44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Shape 47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Shape 51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Shape 52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Shape 5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Shape 58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Shape 5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Shape 6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Shape 62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Shape 6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Shape 6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Shape 6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Shape 6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Shape 7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Shape 73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Shape 74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Shape 7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Shape 79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Shape 80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Shape 81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Shape 8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Shape 85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Shape 86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Shape 89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Shape 90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Shape 93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Shape 9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Shape 100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Shape 101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Shape 10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Shape 10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gif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4.png"/><Relationship Id="rId6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ctrTitle"/>
          </p:nvPr>
        </p:nvSpPr>
        <p:spPr>
          <a:xfrm>
            <a:off x="311700" y="744575"/>
            <a:ext cx="8520600" cy="116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Algoritmos de Búsqueda</a:t>
            </a:r>
            <a:endParaRPr/>
          </a:p>
        </p:txBody>
      </p:sp>
      <p:sp>
        <p:nvSpPr>
          <p:cNvPr id="129" name="Shape 129"/>
          <p:cNvSpPr txBox="1"/>
          <p:nvPr>
            <p:ph idx="1" type="subTitle"/>
          </p:nvPr>
        </p:nvSpPr>
        <p:spPr>
          <a:xfrm>
            <a:off x="1974825" y="2527783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Axel Fratoni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Fernán Oviedo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Gastón Rodríguez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Julián Antonielli</a:t>
            </a:r>
            <a:endParaRPr/>
          </a:p>
        </p:txBody>
      </p:sp>
      <p:sp>
        <p:nvSpPr>
          <p:cNvPr id="130" name="Shape 130"/>
          <p:cNvSpPr txBox="1"/>
          <p:nvPr/>
        </p:nvSpPr>
        <p:spPr>
          <a:xfrm>
            <a:off x="902850" y="1907975"/>
            <a:ext cx="73383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Resolviendo el Sokoban</a:t>
            </a:r>
            <a:endParaRPr b="1"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type="title"/>
          </p:nvPr>
        </p:nvSpPr>
        <p:spPr>
          <a:xfrm>
            <a:off x="819150" y="3805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Nivel 2</a:t>
            </a:r>
            <a:endParaRPr/>
          </a:p>
        </p:txBody>
      </p:sp>
      <p:pic>
        <p:nvPicPr>
          <p:cNvPr id="195" name="Shape 1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550" y="955850"/>
            <a:ext cx="8657126" cy="386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Nivel 3</a:t>
            </a:r>
            <a:endParaRPr/>
          </a:p>
        </p:txBody>
      </p:sp>
      <p:pic>
        <p:nvPicPr>
          <p:cNvPr id="201" name="Shape 2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950" y="1902800"/>
            <a:ext cx="8388100" cy="133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>
            <p:ph type="title"/>
          </p:nvPr>
        </p:nvSpPr>
        <p:spPr>
          <a:xfrm>
            <a:off x="617500" y="3805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Nivel 3</a:t>
            </a:r>
            <a:endParaRPr/>
          </a:p>
        </p:txBody>
      </p:sp>
      <p:pic>
        <p:nvPicPr>
          <p:cNvPr id="207" name="Shape 2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350" y="1009000"/>
            <a:ext cx="8646075" cy="382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Nivel 4</a:t>
            </a:r>
            <a:endParaRPr/>
          </a:p>
        </p:txBody>
      </p:sp>
      <p:pic>
        <p:nvPicPr>
          <p:cNvPr id="213" name="Shape 2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425" y="1910888"/>
            <a:ext cx="8367150" cy="132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/>
          <p:nvPr>
            <p:ph type="title"/>
          </p:nvPr>
        </p:nvSpPr>
        <p:spPr>
          <a:xfrm>
            <a:off x="819150" y="4624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Nivel 4</a:t>
            </a:r>
            <a:endParaRPr/>
          </a:p>
        </p:txBody>
      </p:sp>
      <p:pic>
        <p:nvPicPr>
          <p:cNvPr id="219" name="Shape 2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1950" y="1084275"/>
            <a:ext cx="8625099" cy="380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Conclusiones</a:t>
            </a:r>
            <a:endParaRPr/>
          </a:p>
        </p:txBody>
      </p:sp>
      <p:sp>
        <p:nvSpPr>
          <p:cNvPr id="225" name="Shape 22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s" sz="1800">
                <a:solidFill>
                  <a:schemeClr val="lt1"/>
                </a:solidFill>
              </a:rPr>
              <a:t>Según la circunstancia hay algoritmos mejor que otros.</a:t>
            </a:r>
            <a:endParaRPr sz="1800">
              <a:solidFill>
                <a:schemeClr val="lt1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-342900" lvl="0" marL="457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s" sz="1800">
                <a:solidFill>
                  <a:schemeClr val="lt1"/>
                </a:solidFill>
              </a:rPr>
              <a:t>Se observó que una mala </a:t>
            </a:r>
            <a:r>
              <a:rPr lang="es" sz="1800">
                <a:solidFill>
                  <a:schemeClr val="lt1"/>
                </a:solidFill>
              </a:rPr>
              <a:t>heurística</a:t>
            </a:r>
            <a:r>
              <a:rPr lang="es" sz="1800">
                <a:solidFill>
                  <a:schemeClr val="lt1"/>
                </a:solidFill>
              </a:rPr>
              <a:t> puede dañar los resultados de la búsqueda.</a:t>
            </a:r>
            <a:endParaRPr sz="1800">
              <a:solidFill>
                <a:schemeClr val="lt1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Sokoban</a:t>
            </a:r>
            <a:endParaRPr/>
          </a:p>
        </p:txBody>
      </p:sp>
      <p:pic>
        <p:nvPicPr>
          <p:cNvPr id="136" name="Shape 1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4675" y="1323375"/>
            <a:ext cx="2734650" cy="303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Tableros elegidos</a:t>
            </a:r>
            <a:endParaRPr/>
          </a:p>
        </p:txBody>
      </p:sp>
      <p:pic>
        <p:nvPicPr>
          <p:cNvPr id="142" name="Shape 1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29925" y="3122775"/>
            <a:ext cx="2377150" cy="181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Shape 1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64750" y="1649200"/>
            <a:ext cx="2772158" cy="309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Shape 1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32425" y="298852"/>
            <a:ext cx="2772150" cy="27281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Shape 14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6475" y="1861313"/>
            <a:ext cx="2248150" cy="288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Reglas</a:t>
            </a:r>
            <a:endParaRPr/>
          </a:p>
        </p:txBody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es" sz="1500">
                <a:solidFill>
                  <a:schemeClr val="lt1"/>
                </a:solidFill>
              </a:rPr>
              <a:t>Mover caja en (1,3) hacia arriba.</a:t>
            </a:r>
            <a:endParaRPr sz="1500">
              <a:solidFill>
                <a:schemeClr val="lt1"/>
              </a:solidFill>
            </a:endParaRPr>
          </a:p>
          <a:p>
            <a:pPr indent="-32385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es" sz="1500">
                <a:solidFill>
                  <a:schemeClr val="lt1"/>
                </a:solidFill>
              </a:rPr>
              <a:t>Mover caja en (1,3) hacia abajo.</a:t>
            </a:r>
            <a:endParaRPr sz="1500">
              <a:solidFill>
                <a:schemeClr val="lt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dk1"/>
                </a:solidFill>
              </a:rPr>
              <a:t>Las reglas que moverían la caja hacia la izquierda o la derecha se descartan.</a:t>
            </a:r>
            <a:endParaRPr sz="1500"/>
          </a:p>
        </p:txBody>
      </p:sp>
      <p:pic>
        <p:nvPicPr>
          <p:cNvPr id="152" name="Shape 1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0600" y="1152475"/>
            <a:ext cx="3293118" cy="250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Heurísticas</a:t>
            </a:r>
            <a:endParaRPr/>
          </a:p>
        </p:txBody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737075" y="1622000"/>
            <a:ext cx="7505700" cy="28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>
                <a:solidFill>
                  <a:schemeClr val="lt1"/>
                </a:solidFill>
              </a:rPr>
              <a:t>Cajas posicionadas:</a:t>
            </a:r>
            <a:endParaRPr b="1" sz="2000">
              <a:solidFill>
                <a:schemeClr val="lt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chemeClr val="lt1"/>
                </a:solidFill>
              </a:rPr>
              <a:t>Calcula el costo en base a la cantidad de cajas que no </a:t>
            </a:r>
            <a:r>
              <a:rPr lang="es" sz="2000">
                <a:solidFill>
                  <a:schemeClr val="lt1"/>
                </a:solidFill>
              </a:rPr>
              <a:t>están</a:t>
            </a:r>
            <a:r>
              <a:rPr lang="es" sz="2000">
                <a:solidFill>
                  <a:schemeClr val="lt1"/>
                </a:solidFill>
              </a:rPr>
              <a:t> posicionada sobre una meta.</a:t>
            </a:r>
            <a:endParaRPr sz="2000">
              <a:solidFill>
                <a:schemeClr val="lt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>
                <a:solidFill>
                  <a:schemeClr val="lt1"/>
                </a:solidFill>
              </a:rPr>
              <a:t>Suma de distancias:</a:t>
            </a:r>
            <a:endParaRPr b="1" sz="2000">
              <a:solidFill>
                <a:schemeClr val="lt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chemeClr val="lt1"/>
                </a:solidFill>
              </a:rPr>
              <a:t>Calcula el costo en base a la suma de la distancia de Manhattan entre cada caja y su meta más cercana.</a:t>
            </a:r>
            <a:endParaRPr sz="2000">
              <a:solidFill>
                <a:schemeClr val="lt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Cajas posicionadas</a:t>
            </a:r>
            <a:endParaRPr/>
          </a:p>
        </p:txBody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1763025" y="2182250"/>
            <a:ext cx="1716300" cy="73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800">
                <a:solidFill>
                  <a:schemeClr val="lt1"/>
                </a:solidFill>
              </a:rPr>
              <a:t>h(g) = 3</a:t>
            </a:r>
            <a:endParaRPr sz="1800">
              <a:solidFill>
                <a:schemeClr val="lt1"/>
              </a:solidFill>
            </a:endParaRPr>
          </a:p>
        </p:txBody>
      </p:sp>
      <p:pic>
        <p:nvPicPr>
          <p:cNvPr id="165" name="Shape 1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450" y="1272175"/>
            <a:ext cx="3000375" cy="295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Suma de distancias</a:t>
            </a:r>
            <a:endParaRPr/>
          </a:p>
        </p:txBody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1638300" y="1854925"/>
            <a:ext cx="1336200" cy="72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800">
                <a:solidFill>
                  <a:schemeClr val="lt1"/>
                </a:solidFill>
              </a:rPr>
              <a:t>h(g) = 5</a:t>
            </a:r>
            <a:endParaRPr sz="1800">
              <a:solidFill>
                <a:schemeClr val="lt1"/>
              </a:solidFill>
            </a:endParaRPr>
          </a:p>
        </p:txBody>
      </p:sp>
      <p:pic>
        <p:nvPicPr>
          <p:cNvPr id="172" name="Shape 1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4400" y="845600"/>
            <a:ext cx="2734125" cy="355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Resultados</a:t>
            </a:r>
            <a:endParaRPr/>
          </a:p>
        </p:txBody>
      </p:sp>
      <p:pic>
        <p:nvPicPr>
          <p:cNvPr id="178" name="Shape 1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260" y="1574475"/>
            <a:ext cx="2357625" cy="263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Shape 1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78335" y="1574473"/>
            <a:ext cx="2493936" cy="245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Shape 18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27135" y="1574475"/>
            <a:ext cx="2052741" cy="263055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Shape 181"/>
          <p:cNvSpPr txBox="1"/>
          <p:nvPr/>
        </p:nvSpPr>
        <p:spPr>
          <a:xfrm>
            <a:off x="1184888" y="4349475"/>
            <a:ext cx="829500" cy="41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Nivel 2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82" name="Shape 182"/>
          <p:cNvSpPr txBox="1"/>
          <p:nvPr/>
        </p:nvSpPr>
        <p:spPr>
          <a:xfrm>
            <a:off x="4038738" y="4349475"/>
            <a:ext cx="829500" cy="41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Nivel 3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83" name="Shape 183"/>
          <p:cNvSpPr txBox="1"/>
          <p:nvPr/>
        </p:nvSpPr>
        <p:spPr>
          <a:xfrm>
            <a:off x="7110550" y="4349475"/>
            <a:ext cx="829500" cy="41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Nivel 4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Nivel 2</a:t>
            </a:r>
            <a:endParaRPr/>
          </a:p>
        </p:txBody>
      </p:sp>
      <p:pic>
        <p:nvPicPr>
          <p:cNvPr id="189" name="Shape 1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213" y="1901872"/>
            <a:ext cx="8399574" cy="133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