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5"/>
  </p:notesMasterIdLst>
  <p:sldIdLst>
    <p:sldId id="262" r:id="rId2"/>
    <p:sldId id="320" r:id="rId3"/>
    <p:sldId id="326" r:id="rId4"/>
    <p:sldId id="336" r:id="rId5"/>
    <p:sldId id="337" r:id="rId6"/>
    <p:sldId id="338" r:id="rId7"/>
    <p:sldId id="339" r:id="rId8"/>
    <p:sldId id="340" r:id="rId9"/>
    <p:sldId id="335" r:id="rId10"/>
    <p:sldId id="321" r:id="rId11"/>
    <p:sldId id="315" r:id="rId12"/>
    <p:sldId id="327" r:id="rId13"/>
    <p:sldId id="25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C780"/>
    <a:srgbClr val="F2A849"/>
    <a:srgbClr val="76D6FF"/>
    <a:srgbClr val="F46970"/>
    <a:srgbClr val="00B0F0"/>
    <a:srgbClr val="7C7C7C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58" d="100"/>
          <a:sy n="158" d="100"/>
        </p:scale>
        <p:origin x="-544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42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11E4E-E8B2-1C4D-9CCF-141C28D5B969}" type="datetimeFigureOut">
              <a:rPr kumimoji="1" lang="zh-CN" altLang="en-US" smtClean="0"/>
              <a:t>18/1/6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164F4-EE12-F045-89E8-692A6155D2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0594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E9E4E8A-992E-48C1-BE12-9992C009E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3DB40BAC-A2FB-4AD8-8FAD-CD9A5E092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21DFD94-560D-4922-AD0D-2E01489C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3805-A98A-47A7-AF43-1F23B5FC85BD}" type="datetimeFigureOut">
              <a:rPr lang="zh-CN" altLang="en-US" smtClean="0"/>
              <a:t>18/1/6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A0668E0-1B33-43DD-9672-390B697D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F7E6E9A-590D-4531-9AF3-0D0F80E3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E8A6-1128-4E6E-BAFE-B10B1A35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77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E54CC83-F167-40F9-80CB-2C0B4942E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BDA68D8D-18DB-4CEB-9569-834C3BB63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46C692E-F2B2-46EB-8A08-CDA535F23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7DD47C1-F206-479C-938B-714889B58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3805-A98A-47A7-AF43-1F23B5FC85BD}" type="datetimeFigureOut">
              <a:rPr lang="zh-CN" altLang="en-US" smtClean="0"/>
              <a:t>18/1/6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E2D12E03-6DC2-4931-9456-C1E6D12B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C12C61C-FF3D-46A0-A744-B881B9AA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E8A6-1128-4E6E-BAFE-B10B1A35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32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FE87C72-6F62-4966-AF59-9B00CE9D9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0BC9825-1E7A-4BA5-9686-A4ED03A69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E14A055-CDB7-45C5-9491-6C284E028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3805-A98A-47A7-AF43-1F23B5FC85BD}" type="datetimeFigureOut">
              <a:rPr lang="zh-CN" altLang="en-US" smtClean="0"/>
              <a:t>18/1/6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9973E4C-9C47-479C-95A7-AFAF48A69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6F087DF-A25A-429C-8415-7B6D473E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E8A6-1128-4E6E-BAFE-B10B1A35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789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956C5A0A-8519-4EB5-BC6B-CA96E8889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FD8647EE-7B5A-4EA0-B0E1-00CCA3A8D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D335877-AFFD-4AB7-B1A2-167020EA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3805-A98A-47A7-AF43-1F23B5FC85BD}" type="datetimeFigureOut">
              <a:rPr lang="zh-CN" altLang="en-US" smtClean="0"/>
              <a:t>18/1/6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155C7F8-4F35-445D-A167-751C5322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683441C-F4EE-42A4-BE9E-6B127C9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E8A6-1128-4E6E-BAFE-B10B1A35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850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9156" y="3341729"/>
            <a:ext cx="1554096" cy="174545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6786" y="3812209"/>
            <a:ext cx="2453713" cy="275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9156" y="4383729"/>
            <a:ext cx="1554096" cy="174545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image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6786" y="4713610"/>
            <a:ext cx="2453713" cy="275583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xfrm>
            <a:off x="11322462" y="409325"/>
            <a:ext cx="530876" cy="46162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6898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xfrm>
            <a:off x="11322462" y="409325"/>
            <a:ext cx="530876" cy="46162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570416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3805-A98A-47A7-AF43-1F23B5FC85BD}" type="datetimeFigureOut">
              <a:rPr lang="zh-CN" altLang="en-US" smtClean="0"/>
              <a:t>18/1/6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E8A6-1128-4E6E-BAFE-B10B1A35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30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0356075-25FE-4768-AEE5-9A0938DD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DFE21EF-E130-4413-A48C-7DC70D4B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95F7EA5-6ADC-4795-A7E3-3A2744FA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3805-A98A-47A7-AF43-1F23B5FC85BD}" type="datetimeFigureOut">
              <a:rPr lang="zh-CN" altLang="en-US" smtClean="0"/>
              <a:t>18/1/6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30FE6C4-1727-414E-9604-296A07C3A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6951E05-786B-47A1-834F-9FCE6BA9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E8A6-1128-4E6E-BAFE-B10B1A35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30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3254722-EB31-4905-BB68-50CB0565B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680781A-E6D9-4F30-BFF5-F3D98C5B3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D05CD5C-2FB6-4816-90BC-57095449F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3805-A98A-47A7-AF43-1F23B5FC85BD}" type="datetimeFigureOut">
              <a:rPr lang="zh-CN" altLang="en-US" smtClean="0"/>
              <a:t>18/1/6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3A94263-DA7A-4FC1-A79F-8B2922543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A0315E8-318F-4F16-86CE-C4A25A5E2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E8A6-1128-4E6E-BAFE-B10B1A35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30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D1ED39A-C423-4512-B3FE-26E269C6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FE03C59-8CBC-4E47-9F20-594125612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2CF94BB-F016-4D32-BBA8-A4F3EA3BB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459A3616-C8A9-42A9-AA66-53480EF5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3805-A98A-47A7-AF43-1F23B5FC85BD}" type="datetimeFigureOut">
              <a:rPr lang="zh-CN" altLang="en-US" smtClean="0"/>
              <a:t>18/1/6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7D6D310-B1F6-4B1B-9D0D-A26B9538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1C7FFC3-A368-4764-8FA5-5084047C4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E8A6-1128-4E6E-BAFE-B10B1A35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57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F2E2AEC-9AD2-48EC-B1D6-316674C1D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A985A5A-8EFF-4776-A94A-ED6630248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715273A-41E1-4FC5-92A1-0D13F87AC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D6884567-E7C4-49A6-9800-0227F3A2F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A05AC630-D203-47F5-9067-133734AEE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8BCF9AB7-F56B-4C12-A90C-06D2A6188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3805-A98A-47A7-AF43-1F23B5FC85BD}" type="datetimeFigureOut">
              <a:rPr lang="zh-CN" altLang="en-US" smtClean="0"/>
              <a:t>18/1/6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4C0FA8D8-13AA-4D58-BDDF-1339F359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2727620C-E461-4060-8FE4-1BB9E2B9E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E8A6-1128-4E6E-BAFE-B10B1A35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91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AA55475-0806-420C-A72D-E2E6FD30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EAA4CFB0-281A-4E6A-8245-AEDE7E47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3805-A98A-47A7-AF43-1F23B5FC85BD}" type="datetimeFigureOut">
              <a:rPr lang="zh-CN" altLang="en-US" smtClean="0"/>
              <a:t>18/1/6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643115B1-0A1A-422C-8B9A-0EB8C6FD1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C6A2F4C2-3293-4FA4-9FC9-360C37B7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E8A6-1128-4E6E-BAFE-B10B1A35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69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D676022A-1667-46F1-9E0A-96FCD6CFB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3805-A98A-47A7-AF43-1F23B5FC85BD}" type="datetimeFigureOut">
              <a:rPr lang="zh-CN" altLang="en-US" smtClean="0"/>
              <a:t>18/1/6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FFD4030A-21D1-47A9-A83E-BB53183CA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01CE68D-71F6-4F23-AB98-9EEC8826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E8A6-1128-4E6E-BAFE-B10B1A35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02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9707A26-CA29-47F6-8FDF-53C2E81F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82929B6-F2E9-422C-AB63-0A566CBBD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9587F45C-551C-4279-9D78-97A67F57E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BBDE750-E82D-41C5-BFBC-87D511E32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3805-A98A-47A7-AF43-1F23B5FC85BD}" type="datetimeFigureOut">
              <a:rPr lang="zh-CN" altLang="en-US" smtClean="0"/>
              <a:t>18/1/6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6146547-0DAC-4C0D-903E-841AC8D28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4EDF859-1173-4659-B5C1-9D706538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E8A6-1128-4E6E-BAFE-B10B1A35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19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C734793F-A883-45FD-AEAF-1555FBA25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39E1A1D-BE2C-4F95-8A23-454AC53EC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6601"/>
            <a:ext cx="10515600" cy="4690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49B7344-4A79-4D81-B1E5-21F36F011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C3805-A98A-47A7-AF43-1F23B5FC85BD}" type="datetimeFigureOut">
              <a:rPr lang="zh-CN" altLang="en-US" smtClean="0"/>
              <a:t>18/1/6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425152D-E39F-4A01-A80A-73E8DEFDC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94BC658-6276-403E-B748-280C3249B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1E8A6-1128-4E6E-BAFE-B10B1A35CA3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image2.png">
            <a:extLst>
              <a:ext uri="{FF2B5EF4-FFF2-40B4-BE49-F238E27FC236}">
                <a16:creationId xmlns:a16="http://schemas.microsoft.com/office/drawing/2014/main" xmlns="" id="{CDB5A638-A454-4186-93AC-169192B4B85E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/>
          </a:blip>
          <a:stretch>
            <a:fillRect/>
          </a:stretch>
        </p:blipFill>
        <p:spPr>
          <a:xfrm>
            <a:off x="10498241" y="123111"/>
            <a:ext cx="1554097" cy="174545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26">
            <a:extLst>
              <a:ext uri="{FF2B5EF4-FFF2-40B4-BE49-F238E27FC236}">
                <a16:creationId xmlns:a16="http://schemas.microsoft.com/office/drawing/2014/main" xmlns="" id="{56906786-AA68-4E1E-B2A4-C133C8142BE8}"/>
              </a:ext>
            </a:extLst>
          </p:cNvPr>
          <p:cNvSpPr/>
          <p:nvPr userDrawn="1"/>
        </p:nvSpPr>
        <p:spPr>
          <a:xfrm>
            <a:off x="9867355" y="6176963"/>
            <a:ext cx="1828504" cy="200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859" tIns="22859" rIns="22859" bIns="22859">
            <a:spAutoFit/>
          </a:bodyPr>
          <a:lstStyle/>
          <a:p>
            <a:pPr algn="ctr" defTabSz="914216" hangingPunct="0">
              <a:defRPr sz="2000">
                <a:latin typeface="HelveticaNeue LT 35 Thin"/>
                <a:ea typeface="HelveticaNeue LT 35 Thin"/>
                <a:cs typeface="HelveticaNeue LT 35 Thin"/>
                <a:sym typeface="HelveticaNeue LT 35 Thin"/>
              </a:defRPr>
            </a:pPr>
            <a:r>
              <a:rPr sz="1000" kern="0" dirty="0">
                <a:solidFill>
                  <a:srgbClr val="000000"/>
                </a:solidFill>
                <a:latin typeface="HelveticaNeue LT 35 Thin"/>
                <a:ea typeface="HelveticaNeue LT 35 Thin"/>
                <a:cs typeface="HelveticaNeue LT 35 Thin"/>
                <a:sym typeface="HelveticaNeue LT 35 Thin"/>
              </a:rPr>
              <a:t>WWW.</a:t>
            </a:r>
            <a:r>
              <a:rPr sz="1000" kern="0" dirty="0">
                <a:solidFill>
                  <a:srgbClr val="000000"/>
                </a:solidFill>
                <a:latin typeface="Lato Regular"/>
                <a:ea typeface="Lato Regular"/>
                <a:cs typeface="Lato Regular"/>
                <a:sym typeface="Lato Regular"/>
              </a:rPr>
              <a:t>SKONG.COM</a:t>
            </a:r>
          </a:p>
        </p:txBody>
      </p:sp>
      <p:sp>
        <p:nvSpPr>
          <p:cNvPr id="9" name="Shape 27">
            <a:extLst>
              <a:ext uri="{FF2B5EF4-FFF2-40B4-BE49-F238E27FC236}">
                <a16:creationId xmlns:a16="http://schemas.microsoft.com/office/drawing/2014/main" xmlns="" id="{BECFF2AF-6C2F-49F8-B0C3-594F224576A3}"/>
              </a:ext>
            </a:extLst>
          </p:cNvPr>
          <p:cNvSpPr/>
          <p:nvPr userDrawn="1"/>
        </p:nvSpPr>
        <p:spPr>
          <a:xfrm>
            <a:off x="838200" y="6256069"/>
            <a:ext cx="10515600" cy="0"/>
          </a:xfrm>
          <a:prstGeom prst="line">
            <a:avLst/>
          </a:prstGeom>
          <a:ln w="12700">
            <a:solidFill>
              <a:srgbClr val="808080"/>
            </a:solidFill>
            <a:miter lim="400000"/>
          </a:ln>
        </p:spPr>
        <p:txBody>
          <a:bodyPr lIns="22859" tIns="22859" rIns="22859" bIns="22859"/>
          <a:lstStyle/>
          <a:p>
            <a:pPr algn="ctr" defTabSz="914216" hangingPunct="0"/>
            <a:endParaRPr sz="1200" kern="0" dirty="0">
              <a:solidFill>
                <a:srgbClr val="000000"/>
              </a:solidFill>
              <a:latin typeface="Lucida Grande"/>
              <a:sym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46090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5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image30.jpeg"/>
          <p:cNvPicPr>
            <a:picLocks noChangeAspect="1"/>
          </p:cNvPicPr>
          <p:nvPr/>
        </p:nvPicPr>
        <p:blipFill>
          <a:blip r:embed="rId2">
            <a:extLst/>
          </a:blip>
          <a:srcRect t="13428" b="27883"/>
          <a:stretch>
            <a:fillRect/>
          </a:stretch>
        </p:blipFill>
        <p:spPr>
          <a:xfrm>
            <a:off x="3175" y="1015999"/>
            <a:ext cx="12192000" cy="4768852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Shape 189"/>
          <p:cNvSpPr/>
          <p:nvPr/>
        </p:nvSpPr>
        <p:spPr>
          <a:xfrm>
            <a:off x="803275" y="4772813"/>
            <a:ext cx="10598150" cy="20851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2859" tIns="22859" rIns="22859" bIns="22859"/>
          <a:lstStyle/>
          <a:p>
            <a:pPr algn="r" defTabSz="412750" hangingPunct="0">
              <a:spcBef>
                <a:spcPts val="1400"/>
              </a:spcBef>
              <a:defRPr sz="3000" b="1" cap="all">
                <a:solidFill>
                  <a:srgbClr val="316FB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500" b="1" kern="0" cap="all">
              <a:solidFill>
                <a:srgbClr val="316FBC"/>
              </a:solidFill>
              <a:cs typeface="+mn-ea"/>
              <a:sym typeface="+mn-lt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6162758" y="5799510"/>
            <a:ext cx="4000082" cy="503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12750" hangingPunct="0">
              <a:lnSpc>
                <a:spcPct val="110000"/>
              </a:lnSpc>
              <a:defRPr sz="3000">
                <a:solidFill>
                  <a:srgbClr val="283E5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1500" kern="0" dirty="0" err="1" smtClean="0">
                <a:solidFill>
                  <a:srgbClr val="283E52"/>
                </a:solidFill>
                <a:cs typeface="+mn-ea"/>
                <a:sym typeface="+mn-lt"/>
              </a:rPr>
              <a:t>DataFlow</a:t>
            </a:r>
            <a:r>
              <a:rPr lang="zh-CN" altLang="en-US" sz="1500" kern="0" dirty="0" smtClean="0">
                <a:solidFill>
                  <a:srgbClr val="283E52"/>
                </a:solidFill>
                <a:cs typeface="+mn-ea"/>
                <a:sym typeface="+mn-lt"/>
              </a:rPr>
              <a:t>项目简介</a:t>
            </a:r>
          </a:p>
          <a:p>
            <a:pPr defTabSz="412750" hangingPunct="0">
              <a:lnSpc>
                <a:spcPct val="110000"/>
              </a:lnSpc>
              <a:defRPr sz="3000">
                <a:solidFill>
                  <a:srgbClr val="283E5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1500" kern="0" dirty="0" smtClean="0">
                <a:solidFill>
                  <a:srgbClr val="283E52"/>
                </a:solidFill>
                <a:cs typeface="+mn-ea"/>
                <a:sym typeface="+mn-lt"/>
              </a:rPr>
              <a:t>2017-11-29</a:t>
            </a:r>
            <a:endParaRPr sz="1500" kern="0" dirty="0">
              <a:solidFill>
                <a:srgbClr val="283E52"/>
              </a:solidFill>
              <a:cs typeface="+mn-ea"/>
              <a:sym typeface="+mn-lt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6156408" y="5298970"/>
            <a:ext cx="3486875" cy="354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825500">
              <a:lnSpc>
                <a:spcPct val="120000"/>
              </a:lnSpc>
              <a:spcBef>
                <a:spcPts val="2700"/>
              </a:spcBef>
              <a:defRPr sz="4200">
                <a:solidFill>
                  <a:srgbClr val="10246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hangingPunct="0"/>
            <a:r>
              <a:rPr sz="2100" kern="0" dirty="0">
                <a:latin typeface="+mn-lt"/>
                <a:ea typeface="+mn-ea"/>
                <a:cs typeface="+mn-ea"/>
                <a:sym typeface="+mn-lt"/>
              </a:rPr>
              <a:t>司空网   </a:t>
            </a:r>
            <a:r>
              <a:rPr sz="2100" kern="0" dirty="0" smtClean="0">
                <a:latin typeface="+mn-lt"/>
                <a:ea typeface="+mn-ea"/>
                <a:cs typeface="+mn-ea"/>
                <a:sym typeface="+mn-lt"/>
              </a:rPr>
              <a:t>绿色家居定制平台</a:t>
            </a:r>
            <a:endParaRPr sz="2100" kern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2" name="Shape 192"/>
          <p:cNvSpPr/>
          <p:nvPr/>
        </p:nvSpPr>
        <p:spPr>
          <a:xfrm flipV="1">
            <a:off x="5691638" y="5099189"/>
            <a:ext cx="2" cy="1336722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2859" tIns="22859" rIns="22859" bIns="22859"/>
          <a:lstStyle/>
          <a:p>
            <a:pPr algn="ctr" defTabSz="914216" hangingPunct="0"/>
            <a:endParaRPr sz="1200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7023100" y="5439463"/>
            <a:ext cx="76200" cy="76203"/>
          </a:xfrm>
          <a:prstGeom prst="ellipse">
            <a:avLst/>
          </a:prstGeom>
          <a:solidFill>
            <a:srgbClr val="102460"/>
          </a:solidFill>
          <a:ln w="12700">
            <a:miter lim="400000"/>
          </a:ln>
        </p:spPr>
        <p:txBody>
          <a:bodyPr lIns="22859" tIns="22859" rIns="22859" bIns="22859" anchor="ctr"/>
          <a:lstStyle/>
          <a:p>
            <a:pPr algn="ctr" defTabSz="914216" hangingPunct="0">
              <a:defRPr>
                <a:latin typeface="Noto Sans S Chinese Light"/>
                <a:ea typeface="Noto Sans S Chinese Light"/>
                <a:cs typeface="Noto Sans S Chinese Light"/>
                <a:sym typeface="Noto Sans S Chinese Light"/>
              </a:defRPr>
            </a:pPr>
            <a:endParaRPr sz="1200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pic>
        <p:nvPicPr>
          <p:cNvPr id="194" name="image3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04599" y="5317861"/>
            <a:ext cx="2363052" cy="98239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0018123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Q1</a:t>
            </a:r>
            <a:r>
              <a:rPr lang="zh-CN" altLang="en-US" dirty="0" smtClean="0"/>
              <a:t>执行计划</a:t>
            </a:r>
            <a:endParaRPr lang="zh-CN" altLang="en-US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2017.1</a:t>
            </a:r>
            <a:r>
              <a:rPr lang="en-US" altLang="zh-CN" sz="2400" dirty="0" smtClean="0"/>
              <a:t>2</a:t>
            </a:r>
            <a:r>
              <a:rPr lang="en-US" altLang="zh-CN" sz="2400" dirty="0" smtClean="0"/>
              <a:t>.29</a:t>
            </a:r>
            <a:r>
              <a:rPr lang="zh-CN" altLang="en-US" sz="2400" dirty="0" smtClean="0"/>
              <a:t>  </a:t>
            </a:r>
            <a:r>
              <a:rPr lang="en-US" altLang="zh-CN" sz="2400" dirty="0" err="1" smtClean="0"/>
              <a:t>antd</a:t>
            </a:r>
            <a:r>
              <a:rPr lang="zh-CN" altLang="en-US" sz="2400" dirty="0" smtClean="0"/>
              <a:t>枚举定义和代码生成（</a:t>
            </a:r>
            <a:r>
              <a:rPr lang="en-US" altLang="zh-CN" sz="2400" dirty="0" smtClean="0"/>
              <a:t>done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en-US" altLang="zh-CN" sz="2400" dirty="0" smtClean="0"/>
              <a:t>2018.01.08</a:t>
            </a:r>
            <a:r>
              <a:rPr lang="zh-CN" altLang="en-US" sz="2400" dirty="0" smtClean="0"/>
              <a:t>  结构定义初版</a:t>
            </a:r>
          </a:p>
          <a:p>
            <a:r>
              <a:rPr lang="en-US" altLang="zh-CN" sz="2400" dirty="0" smtClean="0"/>
              <a:t>2018.01.21</a:t>
            </a:r>
            <a:r>
              <a:rPr lang="zh-CN" altLang="en-US" sz="2400" dirty="0" smtClean="0"/>
              <a:t> 常量定义、业务流定义</a:t>
            </a:r>
            <a:endParaRPr lang="en-US" altLang="zh-CN" sz="2400" dirty="0" smtClean="0"/>
          </a:p>
          <a:p>
            <a:r>
              <a:rPr lang="en-US" altLang="zh-CN" sz="2400" dirty="0" smtClean="0"/>
              <a:t>2018.02.07</a:t>
            </a:r>
            <a:r>
              <a:rPr lang="zh-CN" altLang="en-US" sz="2400" dirty="0" smtClean="0"/>
              <a:t>  界面定义工具初版</a:t>
            </a:r>
            <a:endParaRPr lang="en-US" altLang="zh-CN" sz="2400" dirty="0" smtClean="0"/>
          </a:p>
          <a:p>
            <a:r>
              <a:rPr lang="en-US" altLang="zh-CN" sz="2400" dirty="0" smtClean="0"/>
              <a:t>2018.03.01</a:t>
            </a:r>
            <a:r>
              <a:rPr lang="zh-CN" altLang="en-US" sz="2400" dirty="0" smtClean="0"/>
              <a:t>  </a:t>
            </a:r>
            <a:r>
              <a:rPr lang="en-US" altLang="zh-CN" sz="2400" dirty="0" err="1" smtClean="0"/>
              <a:t>api</a:t>
            </a:r>
            <a:r>
              <a:rPr lang="zh-CN" altLang="en-US" sz="2400" dirty="0" smtClean="0"/>
              <a:t>模拟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测试数据生成初版</a:t>
            </a:r>
          </a:p>
          <a:p>
            <a:r>
              <a:rPr lang="en-US" altLang="zh-CN" sz="2400" dirty="0" smtClean="0"/>
              <a:t>2018.03.15</a:t>
            </a:r>
            <a:r>
              <a:rPr lang="zh-CN" altLang="en-US" sz="2400" dirty="0" smtClean="0"/>
              <a:t> 数据导入导出工具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18380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Q1</a:t>
            </a:r>
            <a:r>
              <a:rPr lang="zh-CN" altLang="en-US" dirty="0" smtClean="0"/>
              <a:t>人员安排</a:t>
            </a:r>
            <a:endParaRPr lang="zh-CN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dirty="0" smtClean="0"/>
              <a:t>前端开发：许阳</a:t>
            </a:r>
          </a:p>
          <a:p>
            <a:r>
              <a:rPr lang="zh-CN" altLang="en-US" sz="2400" dirty="0" smtClean="0"/>
              <a:t>后端开发：许阳、春阳</a:t>
            </a:r>
          </a:p>
          <a:p>
            <a:r>
              <a:rPr lang="zh-CN" altLang="en-US" sz="2400" dirty="0" smtClean="0"/>
              <a:t>产品设计：春阳、许阳</a:t>
            </a:r>
          </a:p>
          <a:p>
            <a:r>
              <a:rPr lang="zh-CN" altLang="en-US" sz="2400" dirty="0" smtClean="0"/>
              <a:t>推广应用：春阳</a:t>
            </a:r>
          </a:p>
          <a:p>
            <a:r>
              <a:rPr lang="zh-CN" altLang="en-US" sz="2400" dirty="0" smtClean="0"/>
              <a:t>测试：暂无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592634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Q Next</a:t>
            </a:r>
            <a:endParaRPr kumimoji="1"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kumimoji="1" lang="zh-CN" altLang="en-US" dirty="0" smtClean="0"/>
              <a:t>数据统一</a:t>
            </a:r>
          </a:p>
          <a:p>
            <a:r>
              <a:rPr kumimoji="1" lang="zh-CN" altLang="en-US" dirty="0" smtClean="0"/>
              <a:t>界面自动化</a:t>
            </a:r>
          </a:p>
          <a:p>
            <a:r>
              <a:rPr kumimoji="1" lang="zh-CN" altLang="en-US" dirty="0" smtClean="0"/>
              <a:t>服务器框架代码自动化</a:t>
            </a:r>
          </a:p>
          <a:p>
            <a:r>
              <a:rPr kumimoji="1" lang="zh-CN" altLang="en-US" dirty="0" smtClean="0"/>
              <a:t>企业级研发平台：产品开发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数据分析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1492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image60.png"/>
          <p:cNvPicPr>
            <a:picLocks noChangeAspect="1"/>
          </p:cNvPicPr>
          <p:nvPr/>
        </p:nvPicPr>
        <p:blipFill>
          <a:blip r:embed="rId2">
            <a:alphaModFix amt="82654"/>
            <a:extLst/>
          </a:blip>
          <a:srcRect t="10093" b="10093"/>
          <a:stretch>
            <a:fillRect/>
          </a:stretch>
        </p:blipFill>
        <p:spPr>
          <a:xfrm>
            <a:off x="978785" y="-9525"/>
            <a:ext cx="10236201" cy="687705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>
            <a:off x="803275" y="4772813"/>
            <a:ext cx="10598150" cy="20851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2859" tIns="22859" rIns="22859" bIns="22859"/>
          <a:lstStyle/>
          <a:p>
            <a:pPr algn="r" defTabSz="412750">
              <a:spcBef>
                <a:spcPts val="1400"/>
              </a:spcBef>
              <a:defRPr sz="3000" b="1" cap="all">
                <a:solidFill>
                  <a:srgbClr val="316FB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500">
              <a:cs typeface="+mn-ea"/>
              <a:sym typeface="+mn-lt"/>
            </a:endParaRPr>
          </a:p>
        </p:txBody>
      </p:sp>
      <p:grpSp>
        <p:nvGrpSpPr>
          <p:cNvPr id="266" name="Group 266"/>
          <p:cNvGrpSpPr/>
          <p:nvPr/>
        </p:nvGrpSpPr>
        <p:grpSpPr>
          <a:xfrm>
            <a:off x="2664908" y="5147047"/>
            <a:ext cx="6874883" cy="1336723"/>
            <a:chOff x="-1" y="0"/>
            <a:chExt cx="13749765" cy="2673444"/>
          </a:xfrm>
        </p:grpSpPr>
        <p:sp>
          <p:nvSpPr>
            <p:cNvPr id="263" name="Shape 263"/>
            <p:cNvSpPr/>
            <p:nvPr/>
          </p:nvSpPr>
          <p:spPr>
            <a:xfrm>
              <a:off x="9622054" y="984571"/>
              <a:ext cx="4127710" cy="7042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825500">
                <a:lnSpc>
                  <a:spcPct val="120000"/>
                </a:lnSpc>
                <a:spcBef>
                  <a:spcPts val="2700"/>
                </a:spcBef>
                <a:defRPr sz="4200">
                  <a:solidFill>
                    <a:srgbClr val="494949"/>
                  </a:solidFill>
                  <a:latin typeface="HelveticaNeue LT 35 Thin"/>
                  <a:ea typeface="HelveticaNeue LT 35 Thin"/>
                  <a:cs typeface="HelveticaNeue LT 35 Thin"/>
                  <a:sym typeface="HelveticaNeue LT 35 Thin"/>
                </a:defRPr>
              </a:lvl1pPr>
            </a:lstStyle>
            <a:p>
              <a:r>
                <a:rPr sz="2100" dirty="0">
                  <a:latin typeface="+mn-lt"/>
                  <a:ea typeface="+mn-ea"/>
                  <a:cs typeface="+mn-ea"/>
                  <a:sym typeface="+mn-lt"/>
                </a:rPr>
                <a:t>THANKS!</a:t>
              </a:r>
            </a:p>
          </p:txBody>
        </p:sp>
        <p:pic>
          <p:nvPicPr>
            <p:cNvPr id="264" name="image61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631383"/>
              <a:ext cx="4127711" cy="16021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5" name="Shape 265"/>
            <p:cNvSpPr/>
            <p:nvPr/>
          </p:nvSpPr>
          <p:spPr>
            <a:xfrm flipV="1">
              <a:off x="6874880" y="0"/>
              <a:ext cx="4" cy="2673444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pPr algn="ctr" defTabSz="914216">
                <a:defRPr sz="24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Lucida Grande"/>
                </a:defRPr>
              </a:pPr>
              <a:endParaRPr sz="1200">
                <a:cs typeface="+mn-ea"/>
                <a:sym typeface="+mn-lt"/>
              </a:endParaRPr>
            </a:p>
          </p:txBody>
        </p:sp>
      </p:grpSp>
      <p:sp>
        <p:nvSpPr>
          <p:cNvPr id="267" name="Shape 267"/>
          <p:cNvSpPr/>
          <p:nvPr/>
        </p:nvSpPr>
        <p:spPr>
          <a:xfrm>
            <a:off x="4818407" y="2675530"/>
            <a:ext cx="2555187" cy="38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457200">
              <a:lnSpc>
                <a:spcPct val="120000"/>
              </a:lnSpc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4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sz="2000" dirty="0" err="1">
                <a:latin typeface="+mn-lt"/>
                <a:ea typeface="+mn-ea"/>
                <a:cs typeface="+mn-ea"/>
                <a:sym typeface="+mn-lt"/>
              </a:rPr>
              <a:t>屋顶之下</a:t>
            </a:r>
            <a:r>
              <a:rPr sz="2000" dirty="0">
                <a:latin typeface="+mn-lt"/>
                <a:ea typeface="+mn-ea"/>
                <a:cs typeface="+mn-ea"/>
                <a:sym typeface="+mn-lt"/>
              </a:rPr>
              <a:t>      </a:t>
            </a:r>
            <a:r>
              <a:rPr sz="2000" dirty="0" err="1">
                <a:latin typeface="+mn-lt"/>
                <a:ea typeface="+mn-ea"/>
                <a:cs typeface="+mn-ea"/>
                <a:sym typeface="+mn-lt"/>
              </a:rPr>
              <a:t>本该无醛</a:t>
            </a:r>
            <a:endParaRPr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6064250" y="2838450"/>
            <a:ext cx="63500" cy="6350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2859" tIns="22859" rIns="22859" bIns="22859" anchor="ctr"/>
          <a:lstStyle/>
          <a:p>
            <a:pPr algn="ctr" defTabSz="914216">
              <a:defRPr sz="2400">
                <a:solidFill>
                  <a:srgbClr val="FFFFFF"/>
                </a:solidFill>
              </a:defRPr>
            </a:pPr>
            <a:endParaRPr sz="1200">
              <a:cs typeface="+mn-ea"/>
              <a:sym typeface="+mn-lt"/>
            </a:endParaRPr>
          </a:p>
        </p:txBody>
      </p:sp>
      <p:pic>
        <p:nvPicPr>
          <p:cNvPr id="269" name="image3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70018" y="5367407"/>
            <a:ext cx="2363051" cy="98239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493211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78"/>
          <p:cNvSpPr txBox="1"/>
          <p:nvPr/>
        </p:nvSpPr>
        <p:spPr>
          <a:xfrm>
            <a:off x="511688" y="502181"/>
            <a:ext cx="2521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核心理念</a:t>
            </a:r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Rectangle 379"/>
          <p:cNvSpPr/>
          <p:nvPr/>
        </p:nvSpPr>
        <p:spPr>
          <a:xfrm>
            <a:off x="628649" y="467042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70944" y="2500787"/>
            <a:ext cx="720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altLang="zh-CN" sz="2400" dirty="0" smtClean="0">
                <a:cs typeface="+mn-ea"/>
                <a:sym typeface="+mn-lt"/>
              </a:rPr>
              <a:t>Metadata</a:t>
            </a:r>
            <a:r>
              <a:rPr lang="zh-CN" altLang="en-US" sz="2400" dirty="0">
                <a:cs typeface="+mn-ea"/>
                <a:sym typeface="+mn-lt"/>
              </a:rPr>
              <a:t>：</a:t>
            </a:r>
            <a:r>
              <a:rPr lang="zh-CN" altLang="en-US" sz="2400" dirty="0" smtClean="0">
                <a:cs typeface="+mn-ea"/>
                <a:sym typeface="+mn-lt"/>
              </a:rPr>
              <a:t>用数据的数据管理你的世界</a:t>
            </a:r>
            <a:endParaRPr lang="zh-CN" altLang="en-US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279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78"/>
          <p:cNvSpPr txBox="1"/>
          <p:nvPr/>
        </p:nvSpPr>
        <p:spPr>
          <a:xfrm>
            <a:off x="511688" y="502181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Why</a:t>
            </a: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？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Rectangle 379"/>
          <p:cNvSpPr/>
          <p:nvPr/>
        </p:nvSpPr>
        <p:spPr>
          <a:xfrm>
            <a:off x="628649" y="467042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7914" y="2184357"/>
            <a:ext cx="8888787" cy="1874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endParaRPr lang="en-US" altLang="zh-CN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latin typeface="+mj-lt"/>
              </a:rPr>
              <a:t>项</a:t>
            </a:r>
            <a:r>
              <a:rPr lang="zh-CN" altLang="en-US" dirty="0" smtClean="0">
                <a:latin typeface="+mj-lt"/>
              </a:rPr>
              <a:t>目数据结构</a:t>
            </a:r>
            <a:r>
              <a:rPr lang="zh-CN" altLang="en-US" dirty="0" smtClean="0">
                <a:solidFill>
                  <a:srgbClr val="FF0000"/>
                </a:solidFill>
                <a:latin typeface="+mj-lt"/>
              </a:rPr>
              <a:t>混乱</a:t>
            </a:r>
            <a:r>
              <a:rPr lang="zh-CN" altLang="zh-CN" dirty="0" smtClean="0">
                <a:latin typeface="+mj-lt"/>
              </a:rPr>
              <a:t>、</a:t>
            </a:r>
            <a:r>
              <a:rPr lang="zh-CN" altLang="en-US" dirty="0" smtClean="0">
                <a:latin typeface="+mj-lt"/>
              </a:rPr>
              <a:t>相互理解困难（</a:t>
            </a:r>
            <a:r>
              <a:rPr lang="zh-CN" altLang="en-US" dirty="0">
                <a:latin typeface="+mj-lt"/>
              </a:rPr>
              <a:t>家具、家装</a:t>
            </a:r>
            <a:r>
              <a:rPr lang="zh-CN" altLang="en-US" dirty="0" smtClean="0">
                <a:latin typeface="+mj-lt"/>
              </a:rPr>
              <a:t>、平台、</a:t>
            </a:r>
            <a:r>
              <a:rPr lang="en-US" altLang="zh-CN" dirty="0" smtClean="0">
                <a:latin typeface="+mj-lt"/>
              </a:rPr>
              <a:t>Java</a:t>
            </a:r>
            <a:r>
              <a:rPr lang="zh-CN" altLang="en-US" dirty="0">
                <a:latin typeface="+mj-lt"/>
              </a:rPr>
              <a:t>、</a:t>
            </a:r>
            <a:r>
              <a:rPr lang="en-US" altLang="zh-CN" dirty="0" err="1">
                <a:latin typeface="+mj-lt"/>
              </a:rPr>
              <a:t>WebGL</a:t>
            </a:r>
            <a:r>
              <a:rPr lang="zh-CN" altLang="en-US" dirty="0">
                <a:latin typeface="+mj-lt"/>
              </a:rPr>
              <a:t>、</a:t>
            </a:r>
            <a:r>
              <a:rPr lang="zh-CN" altLang="en-US" dirty="0" smtClean="0">
                <a:latin typeface="+mj-lt"/>
              </a:rPr>
              <a:t>前端、</a:t>
            </a:r>
            <a:r>
              <a:rPr lang="en-US" altLang="zh-CN" dirty="0" smtClean="0">
                <a:latin typeface="+mj-lt"/>
              </a:rPr>
              <a:t>C++</a:t>
            </a:r>
            <a:r>
              <a:rPr lang="zh-CN" altLang="en-US" dirty="0" smtClean="0">
                <a:latin typeface="+mj-lt"/>
              </a:rPr>
              <a:t>）</a:t>
            </a:r>
          </a:p>
          <a:p>
            <a:pPr>
              <a:lnSpc>
                <a:spcPct val="80000"/>
              </a:lnSpc>
            </a:pPr>
            <a:endParaRPr lang="en-US" altLang="zh-CN" dirty="0" smtClean="0">
              <a:latin typeface="+mj-lt"/>
            </a:endParaRPr>
          </a:p>
          <a:p>
            <a:pPr>
              <a:lnSpc>
                <a:spcPct val="80000"/>
              </a:lnSpc>
            </a:pPr>
            <a:endParaRPr lang="en-US" altLang="zh-CN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latin typeface="+mj-lt"/>
              </a:rPr>
              <a:t>公司内部数据</a:t>
            </a:r>
            <a:r>
              <a:rPr lang="zh-CN" altLang="en-US" dirty="0">
                <a:solidFill>
                  <a:srgbClr val="FF0000"/>
                </a:solidFill>
                <a:latin typeface="+mj-lt"/>
              </a:rPr>
              <a:t>分散</a:t>
            </a:r>
            <a:r>
              <a:rPr lang="zh-CN" altLang="en-US" dirty="0">
                <a:latin typeface="+mj-lt"/>
              </a:rPr>
              <a:t>、</a:t>
            </a:r>
            <a:r>
              <a:rPr lang="zh-CN" altLang="en-US" dirty="0" smtClean="0">
                <a:latin typeface="+mj-lt"/>
              </a:rPr>
              <a:t>使用方式单一（</a:t>
            </a:r>
            <a:r>
              <a:rPr lang="zh-CN" altLang="en-US" dirty="0">
                <a:latin typeface="+mj-lt"/>
              </a:rPr>
              <a:t>产品、</a:t>
            </a:r>
            <a:r>
              <a:rPr lang="zh-CN" altLang="en-US" dirty="0" smtClean="0">
                <a:latin typeface="+mj-lt"/>
              </a:rPr>
              <a:t>运营数据、研究 数据无法共享、无法关联）</a:t>
            </a:r>
          </a:p>
          <a:p>
            <a:pPr>
              <a:lnSpc>
                <a:spcPct val="80000"/>
              </a:lnSpc>
            </a:pPr>
            <a:endParaRPr lang="zh-CN" altLang="en-US" dirty="0">
              <a:latin typeface="+mj-lt"/>
            </a:endParaRPr>
          </a:p>
          <a:p>
            <a:pPr>
              <a:lnSpc>
                <a:spcPct val="80000"/>
              </a:lnSpc>
            </a:pPr>
            <a:endParaRPr lang="zh-CN" altLang="en-US" dirty="0">
              <a:latin typeface="+mj-lt"/>
            </a:endParaRPr>
          </a:p>
          <a:p>
            <a:pPr>
              <a:lnSpc>
                <a:spcPct val="80000"/>
              </a:lnSpc>
            </a:pPr>
            <a:endParaRPr lang="zh-CN" altLang="en-US" dirty="0"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7504" y="3653219"/>
            <a:ext cx="542314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数据管理方式</a:t>
            </a:r>
            <a:r>
              <a:rPr lang="zh-CN" altLang="en-US" dirty="0" smtClean="0">
                <a:solidFill>
                  <a:srgbClr val="FF0000"/>
                </a:solidFill>
              </a:rPr>
              <a:t>原始</a:t>
            </a:r>
            <a:r>
              <a:rPr lang="zh-CN" altLang="en-US" dirty="0" smtClean="0"/>
              <a:t>、</a:t>
            </a:r>
            <a:r>
              <a:rPr lang="zh-CN" altLang="en-US" dirty="0"/>
              <a:t>开发成本高（</a:t>
            </a:r>
            <a:r>
              <a:rPr lang="en-US" altLang="zh-CN" dirty="0"/>
              <a:t>Admin</a:t>
            </a:r>
            <a:r>
              <a:rPr lang="zh-CN" altLang="en-US" dirty="0"/>
              <a:t>界面？）</a:t>
            </a:r>
          </a:p>
        </p:txBody>
      </p:sp>
    </p:spTree>
    <p:extLst>
      <p:ext uri="{BB962C8B-B14F-4D97-AF65-F5344CB8AC3E}">
        <p14:creationId xmlns:p14="http://schemas.microsoft.com/office/powerpoint/2010/main" val="3000628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78"/>
          <p:cNvSpPr txBox="1"/>
          <p:nvPr/>
        </p:nvSpPr>
        <p:spPr>
          <a:xfrm>
            <a:off x="511688" y="502181"/>
            <a:ext cx="2521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核心理念</a:t>
            </a:r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2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Rectangle 379"/>
          <p:cNvSpPr/>
          <p:nvPr/>
        </p:nvSpPr>
        <p:spPr>
          <a:xfrm>
            <a:off x="628649" y="467042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70944" y="2500787"/>
            <a:ext cx="720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altLang="zh-CN" sz="2400" dirty="0" smtClean="0">
                <a:cs typeface="+mn-ea"/>
                <a:sym typeface="+mn-lt"/>
              </a:rPr>
              <a:t>Automatic</a:t>
            </a:r>
            <a:r>
              <a:rPr lang="zh-CN" altLang="en-US" sz="2400" dirty="0" smtClean="0">
                <a:cs typeface="+mn-ea"/>
                <a:sym typeface="+mn-lt"/>
              </a:rPr>
              <a:t>：让编程尽可能地自动化</a:t>
            </a:r>
            <a:endParaRPr lang="zh-CN" altLang="en-US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0576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78"/>
          <p:cNvSpPr txBox="1"/>
          <p:nvPr/>
        </p:nvSpPr>
        <p:spPr>
          <a:xfrm>
            <a:off x="511688" y="502181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Why</a:t>
            </a: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？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Rectangle 379"/>
          <p:cNvSpPr/>
          <p:nvPr/>
        </p:nvSpPr>
        <p:spPr>
          <a:xfrm>
            <a:off x="628649" y="467042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7914" y="2184357"/>
            <a:ext cx="8888787" cy="2095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endParaRPr lang="en-US" altLang="zh-CN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zh-CN" altLang="en-US" dirty="0" smtClean="0">
                <a:latin typeface="+mj-lt"/>
              </a:rPr>
              <a:t>人力成本很高！</a:t>
            </a:r>
            <a:endParaRPr lang="en-US" altLang="zh-CN" dirty="0" smtClean="0">
              <a:latin typeface="+mj-lt"/>
            </a:endParaRPr>
          </a:p>
          <a:p>
            <a:pPr>
              <a:lnSpc>
                <a:spcPct val="80000"/>
              </a:lnSpc>
            </a:pPr>
            <a:endParaRPr lang="en-US" altLang="zh-CN" dirty="0">
              <a:latin typeface="+mj-lt"/>
            </a:endParaRPr>
          </a:p>
          <a:p>
            <a:pPr>
              <a:lnSpc>
                <a:spcPct val="80000"/>
              </a:lnSpc>
            </a:pPr>
            <a:endParaRPr lang="zh-CN" altLang="en-US" dirty="0" smtClean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zh-CN" altLang="en-US" dirty="0" smtClean="0">
                <a:latin typeface="+mj-lt"/>
              </a:rPr>
              <a:t>人容易犯错！</a:t>
            </a:r>
          </a:p>
          <a:p>
            <a:pPr>
              <a:lnSpc>
                <a:spcPct val="80000"/>
              </a:lnSpc>
            </a:pPr>
            <a:endParaRPr lang="zh-CN" altLang="en-US" dirty="0">
              <a:latin typeface="+mj-lt"/>
            </a:endParaRPr>
          </a:p>
          <a:p>
            <a:pPr>
              <a:lnSpc>
                <a:spcPct val="80000"/>
              </a:lnSpc>
            </a:pPr>
            <a:endParaRPr lang="zh-CN" altLang="en-US" dirty="0" smtClean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zh-CN" altLang="en-US" dirty="0" smtClean="0">
                <a:latin typeface="+mj-lt"/>
              </a:rPr>
              <a:t>人应该把宝贵的时间放在更有创造力的工作！</a:t>
            </a:r>
            <a:endParaRPr lang="zh-CN" altLang="en-US" dirty="0">
              <a:latin typeface="+mj-lt"/>
            </a:endParaRPr>
          </a:p>
          <a:p>
            <a:pPr>
              <a:lnSpc>
                <a:spcPct val="80000"/>
              </a:lnSpc>
            </a:pP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7957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52759" y="658239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定位</a:t>
            </a:r>
            <a:r>
              <a:rPr lang="en-US" altLang="zh-CN" dirty="0" smtClean="0"/>
              <a:t>：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/>
              <a:t>	企业级产品研发平台</a:t>
            </a:r>
            <a:endParaRPr lang="en-US" altLang="zh-CN" dirty="0" smtClean="0"/>
          </a:p>
          <a:p>
            <a:r>
              <a:rPr lang="zh-CN" altLang="en-US" dirty="0" smtClean="0"/>
              <a:t>职能：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/>
              <a:t>         提升公司开发效率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/>
              <a:t>         提升公司产品竞争力</a:t>
            </a:r>
            <a:endParaRPr lang="en-US" altLang="zh-CN" dirty="0" smtClean="0"/>
          </a:p>
          <a:p>
            <a:r>
              <a:rPr lang="zh-CN" altLang="en-US" dirty="0" smtClean="0"/>
              <a:t>级别：</a:t>
            </a:r>
          </a:p>
          <a:p>
            <a:pPr marL="0" indent="0">
              <a:buNone/>
            </a:pPr>
            <a:r>
              <a:rPr lang="zh-CN" altLang="en-US" dirty="0" smtClean="0"/>
              <a:t>	企业级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9281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技术架构</a:t>
            </a:r>
            <a:endParaRPr lang="zh-CN" altLang="en-US" dirty="0"/>
          </a:p>
        </p:txBody>
      </p:sp>
      <p:sp>
        <p:nvSpPr>
          <p:cNvPr id="98" name="内容占位符 2">
            <a:extLst>
              <a:ext uri="{FF2B5EF4-FFF2-40B4-BE49-F238E27FC236}">
                <a16:creationId xmlns:a16="http://schemas.microsoft.com/office/drawing/2014/main" xmlns="" id="{F74FECE3-2FC7-495B-A3A2-A6427C14B0B6}"/>
              </a:ext>
            </a:extLst>
          </p:cNvPr>
          <p:cNvSpPr txBox="1">
            <a:spLocks/>
          </p:cNvSpPr>
          <p:nvPr/>
        </p:nvSpPr>
        <p:spPr>
          <a:xfrm>
            <a:off x="628650" y="1593042"/>
            <a:ext cx="3754860" cy="379306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技术选型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前端界面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控件库：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antd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开发：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TypeScript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前端服务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 /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NodeJS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开发：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TypeScript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后端服务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 /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/ Tomcat</a:t>
            </a:r>
          </a:p>
          <a:p>
            <a:pPr lvl="1">
              <a:lnSpc>
                <a:spcPct val="12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xmlns="" id="{94724F84-D1C3-4187-B0B4-5CB24294C229}"/>
              </a:ext>
            </a:extLst>
          </p:cNvPr>
          <p:cNvSpPr/>
          <p:nvPr/>
        </p:nvSpPr>
        <p:spPr>
          <a:xfrm>
            <a:off x="5493959" y="2879954"/>
            <a:ext cx="2377440" cy="3857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前端服务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xmlns="" id="{8064452B-C5CF-41C7-96AF-FDCA4A658372}"/>
              </a:ext>
            </a:extLst>
          </p:cNvPr>
          <p:cNvSpPr/>
          <p:nvPr/>
        </p:nvSpPr>
        <p:spPr>
          <a:xfrm>
            <a:off x="5493960" y="3687886"/>
            <a:ext cx="2377440" cy="3857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后端服务</a:t>
            </a:r>
          </a:p>
        </p:txBody>
      </p:sp>
      <p:sp>
        <p:nvSpPr>
          <p:cNvPr id="102" name="圆柱形 2">
            <a:extLst>
              <a:ext uri="{FF2B5EF4-FFF2-40B4-BE49-F238E27FC236}">
                <a16:creationId xmlns:a16="http://schemas.microsoft.com/office/drawing/2014/main" xmlns="" id="{9FB85199-73F3-4851-9B1F-303C36D52417}"/>
              </a:ext>
            </a:extLst>
          </p:cNvPr>
          <p:cNvSpPr/>
          <p:nvPr/>
        </p:nvSpPr>
        <p:spPr>
          <a:xfrm>
            <a:off x="6334064" y="4495817"/>
            <a:ext cx="697230" cy="548640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Database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03" name="箭头: 上下 28">
            <a:extLst>
              <a:ext uri="{FF2B5EF4-FFF2-40B4-BE49-F238E27FC236}">
                <a16:creationId xmlns:a16="http://schemas.microsoft.com/office/drawing/2014/main" xmlns="" id="{41E58C71-BAAB-4D4A-8655-CD98440AA2D6}"/>
              </a:ext>
            </a:extLst>
          </p:cNvPr>
          <p:cNvSpPr/>
          <p:nvPr/>
        </p:nvSpPr>
        <p:spPr>
          <a:xfrm>
            <a:off x="6591239" y="4149477"/>
            <a:ext cx="175260" cy="270510"/>
          </a:xfrm>
          <a:prstGeom prst="upDownArrow">
            <a:avLst>
              <a:gd name="adj1" fmla="val 50000"/>
              <a:gd name="adj2" fmla="val 3478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箭头: 上下 31">
            <a:extLst>
              <a:ext uri="{FF2B5EF4-FFF2-40B4-BE49-F238E27FC236}">
                <a16:creationId xmlns:a16="http://schemas.microsoft.com/office/drawing/2014/main" xmlns="" id="{5C3DA999-58D7-4563-B9CE-57614302ACD3}"/>
              </a:ext>
            </a:extLst>
          </p:cNvPr>
          <p:cNvSpPr/>
          <p:nvPr/>
        </p:nvSpPr>
        <p:spPr>
          <a:xfrm>
            <a:off x="6591239" y="3339376"/>
            <a:ext cx="175260" cy="270510"/>
          </a:xfrm>
          <a:prstGeom prst="upDownArrow">
            <a:avLst>
              <a:gd name="adj1" fmla="val 50000"/>
              <a:gd name="adj2" fmla="val 3478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xmlns="" id="{9AAF901F-E8A1-4B10-B0E6-CEABD2248883}"/>
              </a:ext>
            </a:extLst>
          </p:cNvPr>
          <p:cNvSpPr txBox="1"/>
          <p:nvPr/>
        </p:nvSpPr>
        <p:spPr>
          <a:xfrm>
            <a:off x="6861799" y="4200093"/>
            <a:ext cx="60383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100" dirty="0"/>
              <a:t>数据接口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xmlns="" id="{C57E7F86-8D2E-4F20-AC17-375EE6A925FA}"/>
              </a:ext>
            </a:extLst>
          </p:cNvPr>
          <p:cNvSpPr txBox="1"/>
          <p:nvPr/>
        </p:nvSpPr>
        <p:spPr>
          <a:xfrm>
            <a:off x="6861799" y="3389992"/>
            <a:ext cx="60383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100" dirty="0" smtClean="0"/>
              <a:t>接口服务</a:t>
            </a:r>
            <a:endParaRPr lang="zh-CN" altLang="en-US" sz="1100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xmlns="" id="{5C8E78F4-B7DF-4046-AACE-D656875CBA02}"/>
              </a:ext>
            </a:extLst>
          </p:cNvPr>
          <p:cNvSpPr/>
          <p:nvPr/>
        </p:nvSpPr>
        <p:spPr>
          <a:xfrm>
            <a:off x="5498156" y="2072022"/>
            <a:ext cx="2371281" cy="385761"/>
          </a:xfrm>
          <a:prstGeom prst="rect">
            <a:avLst/>
          </a:prstGeom>
          <a:solidFill>
            <a:srgbClr val="F3F3FF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前端界面</a:t>
            </a:r>
            <a:endParaRPr lang="zh-CN" altLang="en-US" sz="160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xmlns="" id="{3815C80C-D6E7-4E23-AAAF-B4A9623A749C}"/>
              </a:ext>
            </a:extLst>
          </p:cNvPr>
          <p:cNvSpPr txBox="1"/>
          <p:nvPr/>
        </p:nvSpPr>
        <p:spPr>
          <a:xfrm>
            <a:off x="6929472" y="2579654"/>
            <a:ext cx="60383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100" dirty="0" smtClean="0"/>
              <a:t>前端接口</a:t>
            </a:r>
            <a:endParaRPr lang="zh-CN" altLang="en-US" sz="1100" dirty="0"/>
          </a:p>
        </p:txBody>
      </p:sp>
      <p:sp>
        <p:nvSpPr>
          <p:cNvPr id="114" name="箭头: 上下 41">
            <a:extLst>
              <a:ext uri="{FF2B5EF4-FFF2-40B4-BE49-F238E27FC236}">
                <a16:creationId xmlns:a16="http://schemas.microsoft.com/office/drawing/2014/main" xmlns="" id="{81DEEC0F-9DF6-489A-ACEC-8C71DB179FE8}"/>
              </a:ext>
            </a:extLst>
          </p:cNvPr>
          <p:cNvSpPr/>
          <p:nvPr/>
        </p:nvSpPr>
        <p:spPr>
          <a:xfrm>
            <a:off x="6596189" y="2521819"/>
            <a:ext cx="175260" cy="270510"/>
          </a:xfrm>
          <a:prstGeom prst="upDownArrow">
            <a:avLst>
              <a:gd name="adj1" fmla="val 50000"/>
              <a:gd name="adj2" fmla="val 3478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xmlns="" id="{94724F84-D1C3-4187-B0B4-5CB24294C229}"/>
              </a:ext>
            </a:extLst>
          </p:cNvPr>
          <p:cNvSpPr/>
          <p:nvPr/>
        </p:nvSpPr>
        <p:spPr>
          <a:xfrm>
            <a:off x="9006343" y="2017414"/>
            <a:ext cx="2174848" cy="31587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SKONG</a:t>
            </a:r>
            <a:r>
              <a:rPr lang="zh-CN" altLang="en-US" sz="1600" dirty="0" smtClean="0"/>
              <a:t>业务模块</a:t>
            </a:r>
            <a:endParaRPr lang="zh-CN" altLang="en-US" sz="1600" dirty="0"/>
          </a:p>
        </p:txBody>
      </p:sp>
      <p:sp>
        <p:nvSpPr>
          <p:cNvPr id="130" name="箭头: 上下 103">
            <a:extLst>
              <a:ext uri="{FF2B5EF4-FFF2-40B4-BE49-F238E27FC236}">
                <a16:creationId xmlns:a16="http://schemas.microsoft.com/office/drawing/2014/main" xmlns="" id="{487138FB-CDF8-4E26-B36D-5F3AB0F9CC74}"/>
              </a:ext>
            </a:extLst>
          </p:cNvPr>
          <p:cNvSpPr/>
          <p:nvPr/>
        </p:nvSpPr>
        <p:spPr>
          <a:xfrm rot="5400000">
            <a:off x="8347898" y="3019265"/>
            <a:ext cx="229518" cy="726660"/>
          </a:xfrm>
          <a:prstGeom prst="upDownArrow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xmlns="" id="{C57E7F86-8D2E-4F20-AC17-375EE6A925FA}"/>
              </a:ext>
            </a:extLst>
          </p:cNvPr>
          <p:cNvSpPr txBox="1"/>
          <p:nvPr/>
        </p:nvSpPr>
        <p:spPr>
          <a:xfrm>
            <a:off x="8163668" y="3558468"/>
            <a:ext cx="60383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100" dirty="0" smtClean="0"/>
              <a:t>接口服务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6861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Q1</a:t>
            </a:r>
            <a:r>
              <a:rPr lang="zh-CN" altLang="en-US" dirty="0" smtClean="0"/>
              <a:t>功能架构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67" y="1590037"/>
            <a:ext cx="10134018" cy="401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50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6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Q1</a:t>
            </a:r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zh-CN" altLang="zh-CN" smtClean="0"/>
              <a:t>-</a:t>
            </a:r>
            <a:r>
              <a:rPr lang="en-US" altLang="zh-CN" smtClean="0"/>
              <a:t>3</a:t>
            </a:r>
            <a:r>
              <a:rPr lang="zh-CN" altLang="en-US" smtClean="0"/>
              <a:t>月）目标</a:t>
            </a:r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457200" y="1701801"/>
            <a:ext cx="8229600" cy="1583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24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</a:rPr>
              <a:t>可视化编辑数据结构</a:t>
            </a:r>
            <a:r>
              <a:rPr lang="zh-CN" altLang="en-US" sz="2400" dirty="0" smtClean="0">
                <a:solidFill>
                  <a:srgbClr val="CC3300"/>
                </a:solidFill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</a:rPr>
              <a:t>优化研发数据定义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</a:rPr>
              <a:t>自动化生成表单界面 </a:t>
            </a:r>
            <a:r>
              <a:rPr lang="zh-CN" altLang="en-US" sz="2400" dirty="0" smtClean="0">
                <a:solidFill>
                  <a:srgbClr val="000000"/>
                </a:solidFill>
              </a:rPr>
              <a:t>方便业务数据管理 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80371" y="3789040"/>
            <a:ext cx="8229600" cy="1828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400" smtClean="0"/>
              <a:t>可视化数据结构编辑 覆盖公司</a:t>
            </a:r>
            <a:r>
              <a:rPr kumimoji="1" lang="en-US" altLang="zh-CN" sz="2400" smtClean="0">
                <a:solidFill>
                  <a:srgbClr val="FF0000"/>
                </a:solidFill>
              </a:rPr>
              <a:t>80%</a:t>
            </a:r>
            <a:r>
              <a:rPr kumimoji="1" lang="zh-CN" altLang="en-US" sz="2400" smtClean="0"/>
              <a:t>数据结构</a:t>
            </a:r>
          </a:p>
          <a:p>
            <a:r>
              <a:rPr kumimoji="1" lang="zh-CN" altLang="en-US" sz="2400" smtClean="0"/>
              <a:t>自动化表单生成工具 覆盖公司</a:t>
            </a:r>
            <a:r>
              <a:rPr kumimoji="1" lang="en-US" altLang="zh-CN" sz="2400" smtClean="0">
                <a:solidFill>
                  <a:srgbClr val="FF0000"/>
                </a:solidFill>
              </a:rPr>
              <a:t>70%</a:t>
            </a:r>
            <a:r>
              <a:rPr kumimoji="1" lang="zh-CN" altLang="en-US" sz="2400" smtClean="0"/>
              <a:t>表单代码</a:t>
            </a:r>
            <a:endParaRPr kumimoji="1"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584085" y="325443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FF0000"/>
                </a:solidFill>
              </a:rPr>
              <a:t>可量化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912997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mtmopyr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6908</TotalTime>
  <Words>246</Words>
  <Application>Microsoft Macintosh PowerPoint</Application>
  <PresentationFormat>自定义</PresentationFormat>
  <Paragraphs>79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技术架构</vt:lpstr>
      <vt:lpstr>Q1功能架构</vt:lpstr>
      <vt:lpstr>PowerPoint 演示文稿</vt:lpstr>
      <vt:lpstr>Q1执行计划</vt:lpstr>
      <vt:lpstr>Q1人员安排</vt:lpstr>
      <vt:lpstr>Q Next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zhuyujing</cp:lastModifiedBy>
  <cp:revision>721</cp:revision>
  <dcterms:created xsi:type="dcterms:W3CDTF">2017-06-27T06:27:46Z</dcterms:created>
  <dcterms:modified xsi:type="dcterms:W3CDTF">2018-01-08T01:59:41Z</dcterms:modified>
</cp:coreProperties>
</file>