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0"/>
  </p:notesMasterIdLst>
  <p:sldIdLst>
    <p:sldId id="307" r:id="rId2"/>
    <p:sldId id="549" r:id="rId3"/>
    <p:sldId id="550" r:id="rId4"/>
    <p:sldId id="256" r:id="rId5"/>
    <p:sldId id="257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1" r:id="rId18"/>
    <p:sldId id="282" r:id="rId19"/>
    <p:sldId id="275" r:id="rId20"/>
    <p:sldId id="260" r:id="rId21"/>
    <p:sldId id="261" r:id="rId22"/>
    <p:sldId id="262" r:id="rId23"/>
    <p:sldId id="283" r:id="rId24"/>
    <p:sldId id="278" r:id="rId25"/>
    <p:sldId id="279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4" r:id="rId43"/>
    <p:sldId id="305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500" r:id="rId57"/>
    <p:sldId id="320" r:id="rId58"/>
    <p:sldId id="321" r:id="rId59"/>
    <p:sldId id="512" r:id="rId60"/>
    <p:sldId id="322" r:id="rId61"/>
    <p:sldId id="323" r:id="rId62"/>
    <p:sldId id="324" r:id="rId63"/>
    <p:sldId id="325" r:id="rId64"/>
    <p:sldId id="326" r:id="rId65"/>
    <p:sldId id="538" r:id="rId66"/>
    <p:sldId id="539" r:id="rId67"/>
    <p:sldId id="540" r:id="rId68"/>
    <p:sldId id="541" r:id="rId69"/>
    <p:sldId id="542" r:id="rId70"/>
    <p:sldId id="555" r:id="rId71"/>
    <p:sldId id="543" r:id="rId72"/>
    <p:sldId id="544" r:id="rId73"/>
    <p:sldId id="545" r:id="rId74"/>
    <p:sldId id="546" r:id="rId75"/>
    <p:sldId id="547" r:id="rId76"/>
    <p:sldId id="553" r:id="rId77"/>
    <p:sldId id="551" r:id="rId78"/>
    <p:sldId id="552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0853" autoAdjust="0"/>
  </p:normalViewPr>
  <p:slideViewPr>
    <p:cSldViewPr snapToGrid="0">
      <p:cViewPr varScale="1">
        <p:scale>
          <a:sx n="87" d="100"/>
          <a:sy n="87" d="100"/>
        </p:scale>
        <p:origin x="60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2739-5D65-4704-9C0B-B4299AEF766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3A332-CBF0-4409-9366-4BE1F075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0" dirty="0"/>
              <a:t>The ability to rent Computing Resources on demand is called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3A332-CBF0-4409-9366-4BE1F075F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there are four main reason to use cloud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3A332-CBF0-4409-9366-4BE1F075F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Cost Efficient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to the cloud saves the upfront cost of purchasing, managing and upgrading the IT systems</a:t>
            </a:r>
            <a:endParaRPr lang="en-US" sz="1200" b="1" dirty="0"/>
          </a:p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Storage space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Businesses will no longer require file storage, data backup and software programs which take up most 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space as most of the data would be stored in remote cloud servers</a:t>
            </a:r>
            <a:endParaRPr lang="en-US" sz="1200" b="1" dirty="0"/>
          </a:p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Fault Resilient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using own servers, you need to buy more hardware than you need in case of failure. In extreme cases, 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duplicate everything. Moving to cloud eliminates redundancy and susceptibility to outages</a:t>
            </a:r>
            <a:endParaRPr lang="en-US" sz="1200" b="1" dirty="0"/>
          </a:p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Scalability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cloud computing, businesses can easily expand existing computing resources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3A332-CBF0-4409-9366-4BE1F075F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are three types of cloud deployment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3A332-CBF0-4409-9366-4BE1F075F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3A332-CBF0-4409-9366-4BE1F075F9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4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B9D4-3B2F-444E-933A-E4AA785A337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E7D31-A921-4F9D-8AC5-6C1CF672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free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support/plans/response/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learn/paths/azure-fundamentals/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azure-fundamental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7FBDE-5D6F-4878-A2CF-AEE47E89AAD1}"/>
              </a:ext>
            </a:extLst>
          </p:cNvPr>
          <p:cNvSpPr txBox="1"/>
          <p:nvPr/>
        </p:nvSpPr>
        <p:spPr>
          <a:xfrm>
            <a:off x="6903220" y="4009292"/>
            <a:ext cx="5024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Shubham Gupta</a:t>
            </a:r>
          </a:p>
          <a:p>
            <a:endParaRPr lang="en-US" sz="1050" dirty="0"/>
          </a:p>
          <a:p>
            <a:pPr algn="ctr"/>
            <a:r>
              <a:rPr lang="en-US" sz="2000" dirty="0"/>
              <a:t>Beta Microsoft Student Partner</a:t>
            </a:r>
          </a:p>
          <a:p>
            <a:pPr algn="ctr"/>
            <a:r>
              <a:rPr lang="en-US" sz="2000" dirty="0"/>
              <a:t>Google Code- in 19 Mentor</a:t>
            </a:r>
          </a:p>
          <a:p>
            <a:pPr algn="ctr"/>
            <a:r>
              <a:rPr lang="en-US" sz="2000" dirty="0"/>
              <a:t>ML DL Enthusiast </a:t>
            </a:r>
          </a:p>
        </p:txBody>
      </p:sp>
      <p:pic>
        <p:nvPicPr>
          <p:cNvPr id="1026" name="Picture 2" descr="image being cropped">
            <a:extLst>
              <a:ext uri="{FF2B5EF4-FFF2-40B4-BE49-F238E27FC236}">
                <a16:creationId xmlns:a16="http://schemas.microsoft.com/office/drawing/2014/main" id="{A0694FF4-5EB4-4FE0-A94A-86A34EBB7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5" t="14360" r="47687" b="20048"/>
          <a:stretch/>
        </p:blipFill>
        <p:spPr bwMode="auto">
          <a:xfrm>
            <a:off x="8279842" y="393379"/>
            <a:ext cx="2751575" cy="33419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969EB-C3BB-481A-B1EF-2B68E504A66D}"/>
              </a:ext>
            </a:extLst>
          </p:cNvPr>
          <p:cNvSpPr txBox="1"/>
          <p:nvPr/>
        </p:nvSpPr>
        <p:spPr>
          <a:xfrm>
            <a:off x="696687" y="1458885"/>
            <a:ext cx="5399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Gabriola" panose="04040605051002020D02" pitchFamily="82" charset="0"/>
              </a:rPr>
              <a:t>Azure </a:t>
            </a:r>
          </a:p>
          <a:p>
            <a:r>
              <a:rPr lang="en-US" sz="8800" b="1" dirty="0">
                <a:latin typeface="Gabriola" panose="04040605051002020D02" pitchFamily="82" charset="0"/>
              </a:rPr>
              <a:t>Fundamentals</a:t>
            </a:r>
          </a:p>
        </p:txBody>
      </p:sp>
      <p:pic>
        <p:nvPicPr>
          <p:cNvPr id="2056" name="Picture 8" descr="Image result for microsoft student partner">
            <a:extLst>
              <a:ext uri="{FF2B5EF4-FFF2-40B4-BE49-F238E27FC236}">
                <a16:creationId xmlns:a16="http://schemas.microsoft.com/office/drawing/2014/main" id="{5E062C13-E097-4920-93D3-E7D799EBC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32457" r="12360" b="37914"/>
          <a:stretch/>
        </p:blipFill>
        <p:spPr bwMode="auto">
          <a:xfrm>
            <a:off x="100485" y="93175"/>
            <a:ext cx="2441749" cy="6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microsoft student partner">
            <a:extLst>
              <a:ext uri="{FF2B5EF4-FFF2-40B4-BE49-F238E27FC236}">
                <a16:creationId xmlns:a16="http://schemas.microsoft.com/office/drawing/2014/main" id="{A42ED529-E332-4ECB-B48F-41E8D7A1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3" y="5024954"/>
            <a:ext cx="1606272" cy="1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2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3385C-BEF5-4FD4-917E-13CA8B095772}"/>
              </a:ext>
            </a:extLst>
          </p:cNvPr>
          <p:cNvSpPr txBox="1"/>
          <p:nvPr/>
        </p:nvSpPr>
        <p:spPr>
          <a:xfrm>
            <a:off x="512270" y="826463"/>
            <a:ext cx="106715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235" dirty="0">
                <a:solidFill>
                  <a:srgbClr val="FFFF00"/>
                </a:solidFill>
              </a:rPr>
              <a:t>Scalability</a:t>
            </a:r>
            <a:endParaRPr lang="en-US" sz="6600" b="1" spc="235" dirty="0">
              <a:solidFill>
                <a:srgbClr val="FFFF00"/>
              </a:solidFill>
            </a:endParaRPr>
          </a:p>
          <a:p>
            <a:endParaRPr lang="en-US" sz="4800" b="1" spc="235" dirty="0"/>
          </a:p>
          <a:p>
            <a:r>
              <a:rPr lang="en-US" sz="4800" dirty="0">
                <a:solidFill>
                  <a:srgbClr val="FFFFFF"/>
                </a:solidFill>
                <a:cs typeface="Gill Sans MT"/>
              </a:rPr>
              <a:t>The ability of a system to automatically grow and shrink based on application demand</a:t>
            </a:r>
            <a:endParaRPr lang="en-US" sz="48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4332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8B20AD-0710-4B3D-9828-728CEA81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8" y="337457"/>
            <a:ext cx="11917063" cy="61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9E5F1-824C-40B6-A0ED-87CC4E628F72}"/>
              </a:ext>
            </a:extLst>
          </p:cNvPr>
          <p:cNvSpPr txBox="1"/>
          <p:nvPr/>
        </p:nvSpPr>
        <p:spPr>
          <a:xfrm>
            <a:off x="909055" y="1064534"/>
            <a:ext cx="94293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125" dirty="0">
                <a:solidFill>
                  <a:srgbClr val="FFFF00"/>
                </a:solidFill>
              </a:rPr>
              <a:t>Agility</a:t>
            </a:r>
            <a:endParaRPr lang="en-US" sz="6000" spc="140" dirty="0"/>
          </a:p>
          <a:p>
            <a:endParaRPr lang="en-US" sz="5400" spc="140" dirty="0"/>
          </a:p>
          <a:p>
            <a:r>
              <a:rPr lang="en-US" sz="5400" dirty="0"/>
              <a:t>The ability to change rapidly based on changes to market  or environment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8032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03E22F66-4412-4F0D-BF63-18C3321573B5}"/>
              </a:ext>
            </a:extLst>
          </p:cNvPr>
          <p:cNvSpPr txBox="1">
            <a:spLocks/>
          </p:cNvSpPr>
          <p:nvPr/>
        </p:nvSpPr>
        <p:spPr>
          <a:xfrm>
            <a:off x="913519" y="1118167"/>
            <a:ext cx="9601285" cy="3854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spc="204" dirty="0">
                <a:solidFill>
                  <a:srgbClr val="FFFF00"/>
                </a:solidFill>
                <a:latin typeface="+mn-lt"/>
              </a:rPr>
              <a:t>Fault</a:t>
            </a:r>
            <a:r>
              <a:rPr lang="en-US" sz="7200" b="1" spc="-275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7200" b="1" spc="114" dirty="0">
                <a:solidFill>
                  <a:srgbClr val="FFFF00"/>
                </a:solidFill>
                <a:latin typeface="+mn-lt"/>
              </a:rPr>
              <a:t>Tolerance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140" dirty="0">
              <a:solidFill>
                <a:srgbClr val="FFFFFF"/>
              </a:solidFill>
              <a:latin typeface="+mn-l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40" dirty="0">
                <a:solidFill>
                  <a:srgbClr val="FFFFFF"/>
                </a:solidFill>
                <a:latin typeface="+mn-lt"/>
                <a:cs typeface="Gill Sans MT"/>
              </a:rPr>
              <a:t>The</a:t>
            </a:r>
            <a:r>
              <a:rPr lang="en-US" spc="-165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pc="180" dirty="0">
                <a:solidFill>
                  <a:srgbClr val="FFFFFF"/>
                </a:solidFill>
                <a:latin typeface="+mn-lt"/>
                <a:cs typeface="Gill Sans MT"/>
              </a:rPr>
              <a:t>ability</a:t>
            </a:r>
            <a:r>
              <a:rPr lang="en-US" spc="-170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pc="275" dirty="0">
                <a:solidFill>
                  <a:srgbClr val="FFFFFF"/>
                </a:solidFill>
                <a:latin typeface="+mn-lt"/>
                <a:cs typeface="Gill Sans MT"/>
              </a:rPr>
              <a:t>of</a:t>
            </a:r>
            <a:r>
              <a:rPr lang="en-US" spc="-160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pc="560" dirty="0">
                <a:solidFill>
                  <a:srgbClr val="FFFFFF"/>
                </a:solidFill>
                <a:latin typeface="+mn-lt"/>
                <a:cs typeface="Gill Sans MT"/>
              </a:rPr>
              <a:t>a</a:t>
            </a:r>
            <a:r>
              <a:rPr lang="en-US" spc="-170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pc="345" dirty="0">
                <a:solidFill>
                  <a:srgbClr val="FFFFFF"/>
                </a:solidFill>
                <a:latin typeface="+mn-lt"/>
                <a:cs typeface="Gill Sans MT"/>
              </a:rPr>
              <a:t>system</a:t>
            </a:r>
            <a:r>
              <a:rPr lang="en-US" spc="-160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dirty="0">
                <a:solidFill>
                  <a:srgbClr val="FFFFFF"/>
                </a:solidFill>
                <a:latin typeface="+mn-lt"/>
                <a:cs typeface="Gill Sans MT"/>
              </a:rPr>
              <a:t>to  </a:t>
            </a:r>
            <a:r>
              <a:rPr lang="en-US" spc="270" dirty="0">
                <a:solidFill>
                  <a:srgbClr val="FFFFFF"/>
                </a:solidFill>
                <a:latin typeface="+mn-lt"/>
                <a:cs typeface="Gill Sans MT"/>
              </a:rPr>
              <a:t>handle </a:t>
            </a:r>
            <a:r>
              <a:rPr lang="en-US" spc="325" dirty="0">
                <a:solidFill>
                  <a:srgbClr val="FFFFFF"/>
                </a:solidFill>
                <a:latin typeface="+mn-lt"/>
                <a:cs typeface="Gill Sans MT"/>
              </a:rPr>
              <a:t>faults </a:t>
            </a:r>
            <a:r>
              <a:rPr lang="en-US" spc="135" dirty="0">
                <a:solidFill>
                  <a:srgbClr val="FFFFFF"/>
                </a:solidFill>
                <a:latin typeface="+mn-lt"/>
                <a:cs typeface="Gill Sans MT"/>
              </a:rPr>
              <a:t>like </a:t>
            </a:r>
            <a:r>
              <a:rPr lang="en-US" spc="10" dirty="0">
                <a:solidFill>
                  <a:srgbClr val="FFFFFF"/>
                </a:solidFill>
                <a:latin typeface="+mn-lt"/>
                <a:cs typeface="Gill Sans MT"/>
              </a:rPr>
              <a:t>power,  </a:t>
            </a:r>
            <a:r>
              <a:rPr lang="en-US" spc="120" dirty="0">
                <a:solidFill>
                  <a:srgbClr val="FFFFFF"/>
                </a:solidFill>
                <a:latin typeface="+mn-lt"/>
                <a:cs typeface="Gill Sans MT"/>
              </a:rPr>
              <a:t>networking, </a:t>
            </a:r>
            <a:r>
              <a:rPr lang="en-US" spc="-100" dirty="0">
                <a:solidFill>
                  <a:srgbClr val="FFFFFF"/>
                </a:solidFill>
                <a:latin typeface="+mn-lt"/>
                <a:cs typeface="Gill Sans MT"/>
              </a:rPr>
              <a:t>or </a:t>
            </a:r>
            <a:r>
              <a:rPr lang="en-US" spc="165" dirty="0">
                <a:solidFill>
                  <a:srgbClr val="FFFFFF"/>
                </a:solidFill>
                <a:latin typeface="+mn-lt"/>
                <a:cs typeface="Gill Sans MT"/>
              </a:rPr>
              <a:t>hardware  </a:t>
            </a:r>
            <a:r>
              <a:rPr lang="en-US" spc="250" dirty="0">
                <a:solidFill>
                  <a:srgbClr val="FFFFFF"/>
                </a:solidFill>
                <a:latin typeface="+mn-lt"/>
                <a:cs typeface="Gill Sans MT"/>
              </a:rPr>
              <a:t>failures</a:t>
            </a:r>
            <a:endParaRPr lang="en-US" sz="7200" b="1" spc="114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541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A723AD2C-6096-4B4F-A525-A02C1F018A09}"/>
              </a:ext>
            </a:extLst>
          </p:cNvPr>
          <p:cNvSpPr txBox="1">
            <a:spLocks/>
          </p:cNvSpPr>
          <p:nvPr/>
        </p:nvSpPr>
        <p:spPr>
          <a:xfrm>
            <a:off x="1101934" y="1234393"/>
            <a:ext cx="9760334" cy="3208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spc="145" dirty="0">
                <a:solidFill>
                  <a:srgbClr val="FFFF00"/>
                </a:solidFill>
                <a:latin typeface="+mn-lt"/>
              </a:rPr>
              <a:t>Disaster</a:t>
            </a:r>
            <a:r>
              <a:rPr lang="en-US" sz="6600" b="1" spc="-19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6600" b="1" spc="114" dirty="0">
                <a:solidFill>
                  <a:srgbClr val="FFFF00"/>
                </a:solidFill>
                <a:latin typeface="+mn-lt"/>
              </a:rPr>
              <a:t>Recovery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114" dirty="0"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140" dirty="0">
                <a:solidFill>
                  <a:srgbClr val="FFFFFF"/>
                </a:solidFill>
                <a:latin typeface="+mn-lt"/>
                <a:cs typeface="Gill Sans MT"/>
              </a:rPr>
              <a:t>The </a:t>
            </a:r>
            <a:r>
              <a:rPr lang="en-US" sz="4800" spc="180" dirty="0">
                <a:solidFill>
                  <a:srgbClr val="FFFFFF"/>
                </a:solidFill>
                <a:latin typeface="+mn-lt"/>
                <a:cs typeface="Gill Sans MT"/>
              </a:rPr>
              <a:t>ability </a:t>
            </a:r>
            <a:r>
              <a:rPr lang="en-US" sz="4800" spc="275" dirty="0">
                <a:solidFill>
                  <a:srgbClr val="FFFFFF"/>
                </a:solidFill>
                <a:latin typeface="+mn-lt"/>
                <a:cs typeface="Gill Sans MT"/>
              </a:rPr>
              <a:t>of </a:t>
            </a:r>
            <a:r>
              <a:rPr lang="en-US" sz="4800" spc="560" dirty="0">
                <a:solidFill>
                  <a:srgbClr val="FFFFFF"/>
                </a:solidFill>
                <a:latin typeface="+mn-lt"/>
                <a:cs typeface="Gill Sans MT"/>
              </a:rPr>
              <a:t>a </a:t>
            </a:r>
            <a:r>
              <a:rPr lang="en-US" sz="4800" spc="345" dirty="0">
                <a:solidFill>
                  <a:srgbClr val="FFFFFF"/>
                </a:solidFill>
                <a:latin typeface="+mn-lt"/>
                <a:cs typeface="Gill Sans MT"/>
              </a:rPr>
              <a:t>system </a:t>
            </a:r>
            <a:r>
              <a:rPr lang="en-US" sz="4800" dirty="0">
                <a:solidFill>
                  <a:srgbClr val="FFFFFF"/>
                </a:solidFill>
                <a:latin typeface="+mn-lt"/>
                <a:cs typeface="Gill Sans MT"/>
              </a:rPr>
              <a:t>to  </a:t>
            </a:r>
            <a:r>
              <a:rPr lang="en-US" sz="4800" spc="70" dirty="0">
                <a:solidFill>
                  <a:srgbClr val="FFFFFF"/>
                </a:solidFill>
                <a:latin typeface="+mn-lt"/>
                <a:cs typeface="Gill Sans MT"/>
              </a:rPr>
              <a:t>recover</a:t>
            </a:r>
            <a:r>
              <a:rPr lang="en-US" sz="4800" spc="-170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z="4800" spc="180" dirty="0">
                <a:solidFill>
                  <a:srgbClr val="FFFFFF"/>
                </a:solidFill>
                <a:latin typeface="+mn-lt"/>
                <a:cs typeface="Gill Sans MT"/>
              </a:rPr>
              <a:t>from</a:t>
            </a:r>
            <a:r>
              <a:rPr lang="en-US" sz="4800" spc="-160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z="4800" spc="195" dirty="0">
                <a:solidFill>
                  <a:srgbClr val="FFFFFF"/>
                </a:solidFill>
                <a:latin typeface="+mn-lt"/>
                <a:cs typeface="Gill Sans MT"/>
              </a:rPr>
              <a:t>failure</a:t>
            </a:r>
            <a:r>
              <a:rPr lang="en-US" sz="4800" spc="-165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z="4800" spc="135" dirty="0">
                <a:solidFill>
                  <a:srgbClr val="FFFFFF"/>
                </a:solidFill>
                <a:latin typeface="+mn-lt"/>
                <a:cs typeface="Gill Sans MT"/>
              </a:rPr>
              <a:t>within</a:t>
            </a:r>
            <a:r>
              <a:rPr lang="en-US" sz="4800" spc="-160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z="4800" spc="560" dirty="0">
                <a:solidFill>
                  <a:srgbClr val="FFFFFF"/>
                </a:solidFill>
                <a:latin typeface="+mn-lt"/>
                <a:cs typeface="Gill Sans MT"/>
              </a:rPr>
              <a:t>period</a:t>
            </a:r>
            <a:r>
              <a:rPr lang="en-US" sz="4800" spc="114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z="4800" spc="275" dirty="0">
                <a:solidFill>
                  <a:srgbClr val="FFFFFF"/>
                </a:solidFill>
                <a:latin typeface="+mn-lt"/>
                <a:cs typeface="Gill Sans MT"/>
              </a:rPr>
              <a:t>of </a:t>
            </a:r>
            <a:r>
              <a:rPr lang="en-US" sz="4800" spc="135" dirty="0">
                <a:solidFill>
                  <a:srgbClr val="FFFFFF"/>
                </a:solidFill>
                <a:latin typeface="+mn-lt"/>
                <a:cs typeface="Gill Sans MT"/>
              </a:rPr>
              <a:t>time</a:t>
            </a:r>
            <a:endParaRPr lang="en-US" sz="4800" dirty="0">
              <a:latin typeface="+mn-l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8674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4DF0A-F9A4-46C7-ADAB-04D355CD081C}"/>
              </a:ext>
            </a:extLst>
          </p:cNvPr>
          <p:cNvSpPr/>
          <p:nvPr/>
        </p:nvSpPr>
        <p:spPr>
          <a:xfrm>
            <a:off x="876593" y="1248567"/>
            <a:ext cx="89516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245" dirty="0">
                <a:solidFill>
                  <a:srgbClr val="FFFF00"/>
                </a:solidFill>
              </a:rPr>
              <a:t>Economies </a:t>
            </a:r>
            <a:r>
              <a:rPr lang="en-US" sz="6600" b="1" spc="240" dirty="0">
                <a:solidFill>
                  <a:srgbClr val="FFFF00"/>
                </a:solidFill>
              </a:rPr>
              <a:t>of</a:t>
            </a:r>
            <a:r>
              <a:rPr lang="en-US" sz="6600" b="1" spc="-565" dirty="0">
                <a:solidFill>
                  <a:srgbClr val="FFFF00"/>
                </a:solidFill>
              </a:rPr>
              <a:t> </a:t>
            </a:r>
            <a:r>
              <a:rPr lang="en-US" sz="6600" b="1" spc="340" dirty="0">
                <a:solidFill>
                  <a:srgbClr val="FFFF00"/>
                </a:solidFill>
              </a:rPr>
              <a:t>Scale</a:t>
            </a:r>
            <a:endParaRPr lang="en-US" sz="6000" b="1" spc="340" dirty="0">
              <a:solidFill>
                <a:srgbClr val="FFFF00"/>
              </a:solidFill>
            </a:endParaRPr>
          </a:p>
          <a:p>
            <a:endParaRPr lang="en-US" sz="2800" spc="340" dirty="0"/>
          </a:p>
          <a:p>
            <a:r>
              <a:rPr lang="en-US" sz="4800" spc="80" dirty="0"/>
              <a:t>It’s</a:t>
            </a:r>
            <a:r>
              <a:rPr lang="en-US" sz="4800" spc="-170" dirty="0"/>
              <a:t> </a:t>
            </a:r>
            <a:r>
              <a:rPr lang="en-US" sz="4800" spc="240" dirty="0"/>
              <a:t>cheaper</a:t>
            </a:r>
            <a:r>
              <a:rPr lang="en-US" sz="4800" spc="-165" dirty="0"/>
              <a:t> </a:t>
            </a:r>
            <a:r>
              <a:rPr lang="en-US" sz="4800" spc="85" dirty="0"/>
              <a:t>for</a:t>
            </a:r>
            <a:r>
              <a:rPr lang="en-US" sz="4800" spc="-160" dirty="0"/>
              <a:t> </a:t>
            </a:r>
            <a:r>
              <a:rPr lang="en-US" sz="4800" spc="204" dirty="0"/>
              <a:t>Microsoft</a:t>
            </a:r>
            <a:r>
              <a:rPr lang="en-US" sz="4800" spc="-170" dirty="0"/>
              <a:t> </a:t>
            </a:r>
            <a:r>
              <a:rPr lang="en-US" sz="4800" dirty="0"/>
              <a:t>to  </a:t>
            </a:r>
            <a:r>
              <a:rPr lang="en-US" sz="4800" spc="65" dirty="0"/>
              <a:t>run </a:t>
            </a:r>
            <a:r>
              <a:rPr lang="en-US" sz="4800" spc="560" dirty="0"/>
              <a:t>a </a:t>
            </a:r>
            <a:r>
              <a:rPr lang="en-US" sz="4800" spc="125" dirty="0"/>
              <a:t>server </a:t>
            </a:r>
            <a:r>
              <a:rPr lang="en-US" sz="4800" spc="245" dirty="0"/>
              <a:t>than </a:t>
            </a:r>
            <a:r>
              <a:rPr lang="en-US" sz="4800" spc="150" dirty="0"/>
              <a:t>you </a:t>
            </a:r>
            <a:r>
              <a:rPr lang="en-US" sz="4800" spc="400" dirty="0"/>
              <a:t>can </a:t>
            </a:r>
            <a:r>
              <a:rPr lang="en-US" sz="4800" spc="85" dirty="0"/>
              <a:t>ever </a:t>
            </a:r>
            <a:r>
              <a:rPr lang="en-US" sz="4800" spc="275" dirty="0"/>
              <a:t>achieve</a:t>
            </a:r>
            <a:r>
              <a:rPr lang="en-US" sz="4800" spc="-415" dirty="0"/>
              <a:t> </a:t>
            </a:r>
            <a:r>
              <a:rPr lang="en-US" sz="4800" spc="200" dirty="0"/>
              <a:t>yourself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67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5A06C7-0AF8-4C24-A9F5-F60815587DBF}"/>
              </a:ext>
            </a:extLst>
          </p:cNvPr>
          <p:cNvSpPr txBox="1">
            <a:spLocks/>
          </p:cNvSpPr>
          <p:nvPr/>
        </p:nvSpPr>
        <p:spPr>
          <a:xfrm>
            <a:off x="2942316" y="2177375"/>
            <a:ext cx="6307368" cy="25032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27100" marR="754380" indent="-9144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z="5400" spc="409" dirty="0"/>
              <a:t>Pay </a:t>
            </a:r>
            <a:r>
              <a:rPr lang="en-US" sz="5400" spc="80" dirty="0"/>
              <a:t>per</a:t>
            </a:r>
            <a:r>
              <a:rPr lang="en-US" sz="5400" spc="-780" dirty="0"/>
              <a:t> </a:t>
            </a:r>
            <a:r>
              <a:rPr lang="en-US" sz="5400" spc="215" dirty="0"/>
              <a:t>minute </a:t>
            </a:r>
          </a:p>
          <a:p>
            <a:pPr marL="927100" marR="754380" indent="-9144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z="5400" spc="409" dirty="0"/>
              <a:t>Pay </a:t>
            </a:r>
            <a:r>
              <a:rPr lang="en-US" sz="5400" spc="80" dirty="0"/>
              <a:t>per</a:t>
            </a:r>
            <a:r>
              <a:rPr lang="en-US" sz="5400" spc="-735" dirty="0"/>
              <a:t> </a:t>
            </a:r>
            <a:r>
              <a:rPr lang="en-US" sz="5400" spc="70" dirty="0"/>
              <a:t>hour</a:t>
            </a:r>
          </a:p>
          <a:p>
            <a:pPr marL="927100" indent="-9144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5400" spc="409" dirty="0"/>
              <a:t>Pay </a:t>
            </a:r>
            <a:r>
              <a:rPr lang="en-US" sz="5400" spc="80" dirty="0"/>
              <a:t>per</a:t>
            </a:r>
            <a:r>
              <a:rPr lang="en-US" sz="5400" spc="-775" dirty="0"/>
              <a:t> </a:t>
            </a:r>
            <a:r>
              <a:rPr lang="en-US" sz="5400" spc="16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59778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4D499-F380-46B9-912A-12E0838749B0}"/>
              </a:ext>
            </a:extLst>
          </p:cNvPr>
          <p:cNvSpPr txBox="1"/>
          <p:nvPr/>
        </p:nvSpPr>
        <p:spPr>
          <a:xfrm>
            <a:off x="790469" y="3001555"/>
            <a:ext cx="6434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F0"/>
                </a:solidFill>
              </a:rPr>
              <a:t>What is Azure?</a:t>
            </a:r>
          </a:p>
        </p:txBody>
      </p:sp>
      <p:pic>
        <p:nvPicPr>
          <p:cNvPr id="5" name="Picture 2" descr="Image result for azure">
            <a:extLst>
              <a:ext uri="{FF2B5EF4-FFF2-40B4-BE49-F238E27FC236}">
                <a16:creationId xmlns:a16="http://schemas.microsoft.com/office/drawing/2014/main" id="{3FA311AC-A98B-4747-9F69-685067CD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86" y="1991416"/>
            <a:ext cx="3855844" cy="28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D0E3D-4E7B-47AD-A8E4-17525F8489FA}"/>
              </a:ext>
            </a:extLst>
          </p:cNvPr>
          <p:cNvSpPr txBox="1"/>
          <p:nvPr/>
        </p:nvSpPr>
        <p:spPr>
          <a:xfrm>
            <a:off x="738554" y="1390510"/>
            <a:ext cx="109476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Microsoft Azure</a:t>
            </a:r>
          </a:p>
          <a:p>
            <a:endParaRPr lang="en-US" sz="6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800" dirty="0"/>
              <a:t>Set of cloud services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800" dirty="0"/>
              <a:t>Build , manage and deploy applications</a:t>
            </a:r>
          </a:p>
        </p:txBody>
      </p:sp>
    </p:spTree>
    <p:extLst>
      <p:ext uri="{BB962C8B-B14F-4D97-AF65-F5344CB8AC3E}">
        <p14:creationId xmlns:p14="http://schemas.microsoft.com/office/powerpoint/2010/main" val="70309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91620-C0AE-49B6-9398-B9448A9B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573699"/>
            <a:ext cx="4536359" cy="1771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6BB3-8BEE-4C4B-BC2A-44171DB7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2619375"/>
            <a:ext cx="4560172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B26CD-2659-4399-8124-FD78B9ED9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4512651"/>
            <a:ext cx="4560172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C01E5-BC31-4644-B4A5-2586E4DECD68}"/>
              </a:ext>
            </a:extLst>
          </p:cNvPr>
          <p:cNvSpPr txBox="1"/>
          <p:nvPr/>
        </p:nvSpPr>
        <p:spPr>
          <a:xfrm>
            <a:off x="1045028" y="150726"/>
            <a:ext cx="876216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Today’s Agenda</a:t>
            </a:r>
          </a:p>
          <a:p>
            <a:endParaRPr lang="en-US" sz="3600" b="1" dirty="0"/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+mj-lt"/>
              </a:rPr>
              <a:t>What </a:t>
            </a:r>
            <a:r>
              <a:rPr lang="en-US" sz="3600" b="1" spc="315" dirty="0">
                <a:latin typeface="+mj-lt"/>
              </a:rPr>
              <a:t>is</a:t>
            </a:r>
            <a:r>
              <a:rPr lang="en-US" sz="3600" b="1" spc="-795" dirty="0">
                <a:latin typeface="+mj-lt"/>
              </a:rPr>
              <a:t> </a:t>
            </a:r>
            <a:r>
              <a:rPr lang="en-US" sz="3600" b="1" spc="155" dirty="0">
                <a:latin typeface="+mj-lt"/>
              </a:rPr>
              <a:t>Cloud?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+mj-lt"/>
              </a:rPr>
              <a:t>Why Cloud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+mj-lt"/>
              </a:rPr>
              <a:t>What is Azure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+mj-lt"/>
              </a:rPr>
              <a:t>What </a:t>
            </a:r>
            <a:r>
              <a:rPr lang="en-US" sz="3600" b="1" spc="175" dirty="0">
                <a:latin typeface="+mj-lt"/>
              </a:rPr>
              <a:t>Resources does Azure offer?</a:t>
            </a:r>
            <a:endParaRPr lang="en-US" sz="36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+mj-lt"/>
              </a:rPr>
              <a:t>Cloud Deployment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+mj-lt"/>
              </a:rPr>
              <a:t>Types of Cloud Computing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+mj-lt"/>
              </a:rPr>
              <a:t>Regions and Zones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spc="-65" dirty="0">
                <a:latin typeface="+mj-lt"/>
              </a:rPr>
              <a:t>Core </a:t>
            </a:r>
            <a:r>
              <a:rPr lang="en-US" sz="3600" b="1" spc="80" dirty="0">
                <a:latin typeface="+mj-lt"/>
              </a:rPr>
              <a:t>Azure</a:t>
            </a:r>
            <a:r>
              <a:rPr lang="en-US" sz="3600" b="1" spc="-235" dirty="0">
                <a:latin typeface="+mj-lt"/>
              </a:rPr>
              <a:t> </a:t>
            </a:r>
            <a:r>
              <a:rPr lang="en-US" sz="3600" b="1" spc="135" dirty="0">
                <a:latin typeface="+mj-lt"/>
              </a:rPr>
              <a:t>architectural  </a:t>
            </a:r>
            <a:r>
              <a:rPr lang="en-US" sz="3600" b="1" spc="229" dirty="0">
                <a:latin typeface="+mj-lt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84226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ECFCD3-64C8-4E81-8F5B-3FC651A52119}"/>
              </a:ext>
            </a:extLst>
          </p:cNvPr>
          <p:cNvSpPr txBox="1">
            <a:spLocks/>
          </p:cNvSpPr>
          <p:nvPr/>
        </p:nvSpPr>
        <p:spPr>
          <a:xfrm>
            <a:off x="1684773" y="2499258"/>
            <a:ext cx="882245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solidFill>
                  <a:srgbClr val="00B0F0"/>
                </a:solidFill>
              </a:rPr>
              <a:t>What </a:t>
            </a:r>
            <a:r>
              <a:rPr lang="en-US" sz="6000" b="1" spc="175" dirty="0">
                <a:solidFill>
                  <a:srgbClr val="00B0F0"/>
                </a:solidFill>
              </a:rPr>
              <a:t>Resources does Azure offer?</a:t>
            </a:r>
            <a:endParaRPr 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36450693-10FD-4250-8355-46BEF0E3DF5E}"/>
              </a:ext>
            </a:extLst>
          </p:cNvPr>
          <p:cNvSpPr txBox="1"/>
          <p:nvPr/>
        </p:nvSpPr>
        <p:spPr>
          <a:xfrm>
            <a:off x="2968005" y="324304"/>
            <a:ext cx="7472232" cy="6209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400" spc="45" dirty="0">
                <a:latin typeface="Gill Sans MT"/>
                <a:cs typeface="Gill Sans MT"/>
              </a:rPr>
              <a:t>Virtual</a:t>
            </a:r>
            <a:r>
              <a:rPr lang="en-US" sz="4400" spc="-65" dirty="0">
                <a:latin typeface="Gill Sans MT"/>
                <a:cs typeface="Gill Sans MT"/>
              </a:rPr>
              <a:t> </a:t>
            </a:r>
            <a:r>
              <a:rPr lang="en-US" sz="4400" spc="130" dirty="0">
                <a:latin typeface="Gill Sans MT"/>
                <a:cs typeface="Gill Sans MT"/>
              </a:rPr>
              <a:t>Machines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400" spc="130" dirty="0">
                <a:latin typeface="Gill Sans MT"/>
                <a:cs typeface="Gill Sans MT"/>
              </a:rPr>
              <a:t>Unlimited Storage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400" spc="130" dirty="0">
                <a:latin typeface="Gill Sans MT"/>
                <a:cs typeface="Gill Sans MT"/>
              </a:rPr>
              <a:t>Database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400" spc="130" dirty="0">
                <a:latin typeface="Gill Sans MT"/>
                <a:cs typeface="Gill Sans MT"/>
              </a:rPr>
              <a:t>Content delivery Services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5"/>
            </a:pPr>
            <a:r>
              <a:rPr lang="en-US" sz="4400" spc="125" dirty="0">
                <a:latin typeface="Gill Sans MT"/>
                <a:cs typeface="Gill Sans MT"/>
              </a:rPr>
              <a:t>Big </a:t>
            </a:r>
            <a:r>
              <a:rPr lang="en-US" sz="4400" spc="55" dirty="0">
                <a:latin typeface="Gill Sans MT"/>
                <a:cs typeface="Gill Sans MT"/>
              </a:rPr>
              <a:t>Data</a:t>
            </a:r>
            <a:r>
              <a:rPr lang="en-US" sz="4400" spc="-275" dirty="0">
                <a:latin typeface="Gill Sans MT"/>
                <a:cs typeface="Gill Sans MT"/>
              </a:rPr>
              <a:t> </a:t>
            </a:r>
            <a:r>
              <a:rPr lang="en-US" sz="4400" spc="-90" dirty="0">
                <a:latin typeface="Gill Sans MT"/>
                <a:cs typeface="Gill Sans MT"/>
              </a:rPr>
              <a:t>– </a:t>
            </a:r>
            <a:r>
              <a:rPr lang="en-US" sz="4400" spc="70" dirty="0">
                <a:latin typeface="Gill Sans MT"/>
                <a:cs typeface="Gill Sans MT"/>
              </a:rPr>
              <a:t>Hadoop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5"/>
            </a:pPr>
            <a:r>
              <a:rPr lang="en-US" sz="4400" spc="70" dirty="0">
                <a:latin typeface="Gill Sans MT"/>
                <a:cs typeface="Gill Sans MT"/>
              </a:rPr>
              <a:t>Media Services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5"/>
            </a:pPr>
            <a:r>
              <a:rPr lang="en-US" sz="4400" spc="70" dirty="0">
                <a:latin typeface="Gill Sans MT"/>
                <a:cs typeface="Gill Sans MT"/>
              </a:rPr>
              <a:t>Machine Learning</a:t>
            </a:r>
          </a:p>
          <a:p>
            <a:pPr marL="469900" indent="-457200">
              <a:spcBef>
                <a:spcPts val="100"/>
              </a:spcBef>
              <a:buFontTx/>
              <a:buAutoNum type="arabicPeriod" startAt="5"/>
            </a:pPr>
            <a:r>
              <a:rPr lang="en-US" sz="4400" spc="50" dirty="0">
                <a:latin typeface="Gill Sans MT"/>
                <a:cs typeface="Gill Sans MT"/>
              </a:rPr>
              <a:t>Cognitive</a:t>
            </a:r>
            <a:r>
              <a:rPr lang="en-US" sz="4400" spc="-125" dirty="0">
                <a:latin typeface="Gill Sans MT"/>
                <a:cs typeface="Gill Sans MT"/>
              </a:rPr>
              <a:t> </a:t>
            </a:r>
            <a:r>
              <a:rPr lang="en-US" sz="4400" spc="100" dirty="0">
                <a:latin typeface="Gill Sans MT"/>
                <a:cs typeface="Gill Sans MT"/>
              </a:rPr>
              <a:t>Services</a:t>
            </a:r>
          </a:p>
          <a:p>
            <a:pPr marL="469900" indent="-457200">
              <a:spcBef>
                <a:spcPts val="100"/>
              </a:spcBef>
              <a:buFontTx/>
              <a:buAutoNum type="arabicPeriod" startAt="5"/>
            </a:pPr>
            <a:r>
              <a:rPr lang="en-US" sz="4400" spc="40" dirty="0">
                <a:latin typeface="Gill Sans MT"/>
                <a:cs typeface="Gill Sans MT"/>
              </a:rPr>
              <a:t>Chat </a:t>
            </a:r>
            <a:r>
              <a:rPr lang="en-US" sz="4400" spc="85" dirty="0">
                <a:latin typeface="Gill Sans MT"/>
                <a:cs typeface="Gill Sans MT"/>
              </a:rPr>
              <a:t>Bots</a:t>
            </a:r>
          </a:p>
        </p:txBody>
      </p:sp>
    </p:spTree>
    <p:extLst>
      <p:ext uri="{BB962C8B-B14F-4D97-AF65-F5344CB8AC3E}">
        <p14:creationId xmlns:p14="http://schemas.microsoft.com/office/powerpoint/2010/main" val="1403256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CFE4A34-5F90-4ABF-865D-FFCCD2CD6CD9}"/>
              </a:ext>
            </a:extLst>
          </p:cNvPr>
          <p:cNvSpPr txBox="1">
            <a:spLocks/>
          </p:cNvSpPr>
          <p:nvPr/>
        </p:nvSpPr>
        <p:spPr>
          <a:xfrm>
            <a:off x="1838934" y="1006542"/>
            <a:ext cx="9264495" cy="484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5000" b="1" spc="535" dirty="0"/>
              <a:t>1000+</a:t>
            </a:r>
            <a:endParaRPr lang="en-US" sz="25000" b="1" dirty="0"/>
          </a:p>
          <a:p>
            <a:pPr marL="635" algn="ctr">
              <a:lnSpc>
                <a:spcPct val="100000"/>
              </a:lnSpc>
              <a:spcBef>
                <a:spcPts val="2405"/>
              </a:spcBef>
            </a:pPr>
            <a:r>
              <a:rPr lang="en-US" b="1" spc="30" dirty="0">
                <a:solidFill>
                  <a:srgbClr val="FFFF00"/>
                </a:solidFill>
              </a:rPr>
              <a:t>Azure </a:t>
            </a:r>
            <a:r>
              <a:rPr lang="en-US" b="1" spc="80" dirty="0">
                <a:solidFill>
                  <a:srgbClr val="FFFF00"/>
                </a:solidFill>
              </a:rPr>
              <a:t>Service</a:t>
            </a:r>
            <a:r>
              <a:rPr lang="en-US" b="1" spc="-155" dirty="0">
                <a:solidFill>
                  <a:srgbClr val="FFFF00"/>
                </a:solidFill>
              </a:rPr>
              <a:t> </a:t>
            </a:r>
            <a:r>
              <a:rPr lang="en-US" b="1" spc="70" dirty="0">
                <a:solidFill>
                  <a:srgbClr val="FFFF00"/>
                </a:solidFill>
              </a:rPr>
              <a:t>options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FCEE9-5F36-45CD-9260-39961854F749}"/>
              </a:ext>
            </a:extLst>
          </p:cNvPr>
          <p:cNvSpPr txBox="1"/>
          <p:nvPr/>
        </p:nvSpPr>
        <p:spPr>
          <a:xfrm>
            <a:off x="1604387" y="2921168"/>
            <a:ext cx="8983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</a:rPr>
              <a:t>Cloud Deployment Models</a:t>
            </a:r>
          </a:p>
        </p:txBody>
      </p:sp>
    </p:spTree>
    <p:extLst>
      <p:ext uri="{BB962C8B-B14F-4D97-AF65-F5344CB8AC3E}">
        <p14:creationId xmlns:p14="http://schemas.microsoft.com/office/powerpoint/2010/main" val="319666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45799-35CC-46A1-9212-0EEA66F0A00A}"/>
              </a:ext>
            </a:extLst>
          </p:cNvPr>
          <p:cNvSpPr txBox="1"/>
          <p:nvPr/>
        </p:nvSpPr>
        <p:spPr>
          <a:xfrm>
            <a:off x="743578" y="1336119"/>
            <a:ext cx="104201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Public Cloud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type of hosting which cloud services are delivered over a network for public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Customers do not have any control over the location of the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757761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72794-46E1-4C29-866D-3780C0984E23}"/>
              </a:ext>
            </a:extLst>
          </p:cNvPr>
          <p:cNvSpPr txBox="1"/>
          <p:nvPr/>
        </p:nvSpPr>
        <p:spPr>
          <a:xfrm>
            <a:off x="864159" y="1382286"/>
            <a:ext cx="10259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FF00"/>
                </a:solidFill>
              </a:rPr>
              <a:t>Private Cloud</a:t>
            </a:r>
          </a:p>
          <a:p>
            <a:endParaRPr lang="en-US" sz="4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1" dirty="0"/>
              <a:t>A</a:t>
            </a:r>
            <a:r>
              <a:rPr lang="en-US" sz="4800" dirty="0"/>
              <a:t> cloud infrastructure that is solely used by one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It gives organizations greater control over security and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40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DBF0F-9D24-4C3E-90E5-811B6912AAF3}"/>
              </a:ext>
            </a:extLst>
          </p:cNvPr>
          <p:cNvSpPr txBox="1"/>
          <p:nvPr/>
        </p:nvSpPr>
        <p:spPr>
          <a:xfrm>
            <a:off x="1845547" y="2572378"/>
            <a:ext cx="8500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</a:rPr>
              <a:t>Types of Cloud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3879744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74E34-6464-4170-A184-D6ED9571D7A6}"/>
              </a:ext>
            </a:extLst>
          </p:cNvPr>
          <p:cNvSpPr txBox="1"/>
          <p:nvPr/>
        </p:nvSpPr>
        <p:spPr>
          <a:xfrm>
            <a:off x="321547" y="2367171"/>
            <a:ext cx="11656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5400" b="1" spc="130" dirty="0"/>
              <a:t>Infrastructure-as-a- </a:t>
            </a:r>
            <a:r>
              <a:rPr lang="en-US" sz="5400" b="1" spc="200" dirty="0"/>
              <a:t>Service</a:t>
            </a:r>
            <a:r>
              <a:rPr lang="en-US" sz="5400" b="1" spc="-400" dirty="0"/>
              <a:t> </a:t>
            </a:r>
            <a:r>
              <a:rPr lang="en-US" sz="5400" b="1" spc="295" dirty="0"/>
              <a:t>(IaaS)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400" b="1" spc="190" dirty="0"/>
              <a:t>Platform-as-a-Service</a:t>
            </a:r>
            <a:r>
              <a:rPr lang="en-US" sz="5400" b="1" spc="-185" dirty="0"/>
              <a:t> </a:t>
            </a:r>
            <a:r>
              <a:rPr lang="en-US" sz="5400" b="1" spc="365" dirty="0"/>
              <a:t>(PaaS)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400" b="1" spc="180" dirty="0"/>
              <a:t>Software-as-a-Service</a:t>
            </a:r>
            <a:r>
              <a:rPr lang="en-US" sz="5400" b="1" spc="-130" dirty="0"/>
              <a:t> </a:t>
            </a:r>
            <a:r>
              <a:rPr lang="en-US" sz="5400" b="1" spc="375" dirty="0"/>
              <a:t>(SaaS)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94770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A2EE3-617E-4912-851D-032BB3A73F8A}"/>
              </a:ext>
            </a:extLst>
          </p:cNvPr>
          <p:cNvSpPr txBox="1"/>
          <p:nvPr/>
        </p:nvSpPr>
        <p:spPr>
          <a:xfrm>
            <a:off x="1085222" y="1366575"/>
            <a:ext cx="10731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FF00"/>
                </a:solidFill>
              </a:rPr>
              <a:t>IaaS</a:t>
            </a:r>
          </a:p>
          <a:p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Cloud-based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pay-as-you-go for services such as storage, networking, and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666480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10218E-0A88-4C0C-BB66-A7C8EF67DA1B}"/>
              </a:ext>
            </a:extLst>
          </p:cNvPr>
          <p:cNvSpPr txBox="1"/>
          <p:nvPr/>
        </p:nvSpPr>
        <p:spPr>
          <a:xfrm>
            <a:off x="1256044" y="1406769"/>
            <a:ext cx="1007849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PaaS</a:t>
            </a:r>
            <a:endParaRPr lang="en-US" sz="4800" b="1" dirty="0">
              <a:solidFill>
                <a:srgbClr val="FFFF00"/>
              </a:solidFill>
            </a:endParaRPr>
          </a:p>
          <a:p>
            <a:endParaRPr lang="en-US" sz="4800" dirty="0"/>
          </a:p>
          <a:p>
            <a:r>
              <a:rPr lang="en-US" sz="5400" dirty="0"/>
              <a:t>Hardware and software tools available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0194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C01E5-BC31-4644-B4A5-2586E4DECD68}"/>
              </a:ext>
            </a:extLst>
          </p:cNvPr>
          <p:cNvSpPr txBox="1"/>
          <p:nvPr/>
        </p:nvSpPr>
        <p:spPr>
          <a:xfrm>
            <a:off x="1152211" y="221064"/>
            <a:ext cx="98875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Agenda Continue…..</a:t>
            </a:r>
          </a:p>
          <a:p>
            <a:endParaRPr lang="en-US" sz="2800" b="1" dirty="0"/>
          </a:p>
          <a:p>
            <a:pPr marL="514350" indent="-514350">
              <a:buFont typeface="+mj-lt"/>
              <a:buAutoNum type="arabicPeriod" startAt="9"/>
            </a:pPr>
            <a:r>
              <a:rPr lang="en-US" sz="3600" b="1" dirty="0">
                <a:latin typeface="+mj-lt"/>
              </a:rPr>
              <a:t>Azure Government Services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3600" b="1" dirty="0">
                <a:latin typeface="+mj-lt"/>
              </a:rPr>
              <a:t>Azure Subscription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3600" b="1" dirty="0">
                <a:latin typeface="+mj-lt"/>
              </a:rPr>
              <a:t>Purchasing Azure Products and  Services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3600" b="1">
                <a:latin typeface="+mj-lt"/>
              </a:rPr>
              <a:t>Azure </a:t>
            </a:r>
            <a:r>
              <a:rPr lang="en-US" sz="3600" b="1" dirty="0">
                <a:latin typeface="+mj-lt"/>
              </a:rPr>
              <a:t>Free account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3600" b="1" dirty="0">
                <a:latin typeface="+mj-lt"/>
              </a:rPr>
              <a:t>Pricing calculator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3600" b="1" dirty="0">
                <a:latin typeface="+mj-lt"/>
              </a:rPr>
              <a:t>Azure cost management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3600" b="1" dirty="0">
                <a:latin typeface="+mj-lt"/>
              </a:rPr>
              <a:t>Support plans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3600" b="1" dirty="0">
                <a:latin typeface="+mj-lt"/>
              </a:rPr>
              <a:t>What next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05259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B9760-5E38-42BD-872B-35A036A4D781}"/>
              </a:ext>
            </a:extLst>
          </p:cNvPr>
          <p:cNvSpPr txBox="1"/>
          <p:nvPr/>
        </p:nvSpPr>
        <p:spPr>
          <a:xfrm>
            <a:off x="1256044" y="1406769"/>
            <a:ext cx="102191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SaaS</a:t>
            </a:r>
          </a:p>
          <a:p>
            <a:endParaRPr lang="en-US" sz="4800" b="1" dirty="0">
              <a:solidFill>
                <a:srgbClr val="FFFF00"/>
              </a:solidFill>
            </a:endParaRPr>
          </a:p>
          <a:p>
            <a:r>
              <a:rPr lang="en-US" sz="5400" dirty="0"/>
              <a:t>Software that’s available via a third-party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739434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0F9DF0-C081-4B21-88AF-1412B094719B}"/>
              </a:ext>
            </a:extLst>
          </p:cNvPr>
          <p:cNvSpPr/>
          <p:nvPr/>
        </p:nvSpPr>
        <p:spPr>
          <a:xfrm>
            <a:off x="119055" y="86500"/>
            <a:ext cx="11969112" cy="665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9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50A55F3-E429-47C0-9109-37060BF4B799}"/>
              </a:ext>
            </a:extLst>
          </p:cNvPr>
          <p:cNvSpPr txBox="1">
            <a:spLocks/>
          </p:cNvSpPr>
          <p:nvPr/>
        </p:nvSpPr>
        <p:spPr>
          <a:xfrm>
            <a:off x="4901481" y="2960923"/>
            <a:ext cx="2916137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spc="245" dirty="0">
                <a:solidFill>
                  <a:srgbClr val="00B0F0"/>
                </a:solidFill>
              </a:rPr>
              <a:t>Regions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7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931A0265-7EAF-4AEF-B7D2-1A690DE7AE64}"/>
              </a:ext>
            </a:extLst>
          </p:cNvPr>
          <p:cNvSpPr txBox="1">
            <a:spLocks/>
          </p:cNvSpPr>
          <p:nvPr/>
        </p:nvSpPr>
        <p:spPr>
          <a:xfrm>
            <a:off x="2037543" y="978544"/>
            <a:ext cx="7669166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lang="en-US" sz="25000" b="1" spc="725" dirty="0"/>
              <a:t>54</a:t>
            </a:r>
            <a:endParaRPr lang="en-US" sz="25000" b="1" dirty="0"/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lang="en-US" sz="3600" b="1" spc="100" dirty="0">
                <a:solidFill>
                  <a:srgbClr val="FFFF00"/>
                </a:solidFill>
              </a:rPr>
              <a:t>Regions</a:t>
            </a:r>
            <a:r>
              <a:rPr lang="en-US" sz="3600" b="1" spc="-65" dirty="0">
                <a:solidFill>
                  <a:srgbClr val="FFFF00"/>
                </a:solidFill>
              </a:rPr>
              <a:t> </a:t>
            </a:r>
            <a:r>
              <a:rPr lang="en-US" sz="3600" b="1" spc="-90" dirty="0">
                <a:solidFill>
                  <a:srgbClr val="FFFF00"/>
                </a:solidFill>
              </a:rPr>
              <a:t>-</a:t>
            </a:r>
            <a:r>
              <a:rPr lang="en-US" sz="3600" b="1" spc="-60" dirty="0">
                <a:solidFill>
                  <a:srgbClr val="FFFF00"/>
                </a:solidFill>
              </a:rPr>
              <a:t> </a:t>
            </a:r>
            <a:r>
              <a:rPr lang="en-US" sz="3600" b="1" spc="35" dirty="0">
                <a:solidFill>
                  <a:srgbClr val="FFFF00"/>
                </a:solidFill>
              </a:rPr>
              <a:t>not</a:t>
            </a:r>
            <a:r>
              <a:rPr lang="en-US" sz="3600" b="1" spc="-65" dirty="0">
                <a:solidFill>
                  <a:srgbClr val="FFFF00"/>
                </a:solidFill>
              </a:rPr>
              <a:t> </a:t>
            </a:r>
            <a:r>
              <a:rPr lang="en-US" sz="3600" b="1" spc="95" dirty="0">
                <a:solidFill>
                  <a:srgbClr val="FFFF00"/>
                </a:solidFill>
              </a:rPr>
              <a:t>all</a:t>
            </a:r>
            <a:r>
              <a:rPr lang="en-US" sz="3600" b="1" spc="-60" dirty="0">
                <a:solidFill>
                  <a:srgbClr val="FFFF00"/>
                </a:solidFill>
              </a:rPr>
              <a:t> </a:t>
            </a:r>
            <a:r>
              <a:rPr lang="en-US" sz="3600" b="1" spc="130" dirty="0">
                <a:solidFill>
                  <a:srgbClr val="FFFF00"/>
                </a:solidFill>
              </a:rPr>
              <a:t>accessible</a:t>
            </a:r>
            <a:r>
              <a:rPr lang="en-US" sz="3600" b="1" spc="-60" dirty="0">
                <a:solidFill>
                  <a:srgbClr val="FFFF00"/>
                </a:solidFill>
              </a:rPr>
              <a:t> </a:t>
            </a:r>
            <a:r>
              <a:rPr lang="en-US" sz="3600" b="1" spc="80" dirty="0">
                <a:solidFill>
                  <a:srgbClr val="FFFF00"/>
                </a:solidFill>
              </a:rPr>
              <a:t>by</a:t>
            </a:r>
            <a:r>
              <a:rPr lang="en-US" sz="3600" b="1" spc="-65" dirty="0">
                <a:solidFill>
                  <a:srgbClr val="FFFF00"/>
                </a:solidFill>
              </a:rPr>
              <a:t> </a:t>
            </a:r>
            <a:r>
              <a:rPr lang="en-US" sz="3600" b="1" spc="45" dirty="0">
                <a:solidFill>
                  <a:srgbClr val="FFFF00"/>
                </a:solidFill>
              </a:rPr>
              <a:t>everyone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7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A1AE21-9DB1-4081-86E5-A7A3B221E0C4}"/>
              </a:ext>
            </a:extLst>
          </p:cNvPr>
          <p:cNvSpPr/>
          <p:nvPr/>
        </p:nvSpPr>
        <p:spPr>
          <a:xfrm>
            <a:off x="160774" y="251208"/>
            <a:ext cx="11826910" cy="643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522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9F0505FA-9DCE-4204-BAEC-7C1FA2E966AA}"/>
              </a:ext>
            </a:extLst>
          </p:cNvPr>
          <p:cNvSpPr txBox="1">
            <a:spLocks/>
          </p:cNvSpPr>
          <p:nvPr/>
        </p:nvSpPr>
        <p:spPr>
          <a:xfrm>
            <a:off x="3273647" y="2960923"/>
            <a:ext cx="587035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b="1" spc="145" dirty="0">
                <a:solidFill>
                  <a:srgbClr val="00B0F0"/>
                </a:solidFill>
              </a:rPr>
              <a:t>Availability</a:t>
            </a:r>
            <a:r>
              <a:rPr lang="en-US" sz="6000" b="1" spc="-200" dirty="0">
                <a:solidFill>
                  <a:srgbClr val="00B0F0"/>
                </a:solidFill>
              </a:rPr>
              <a:t> </a:t>
            </a:r>
            <a:r>
              <a:rPr lang="en-US" sz="6000" b="1" spc="155" dirty="0">
                <a:solidFill>
                  <a:srgbClr val="00B0F0"/>
                </a:solidFill>
              </a:rPr>
              <a:t>Zones</a:t>
            </a:r>
            <a:endParaRPr 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48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C39ECC-B4CD-47FF-ADEC-7A52DAD1FEDA}"/>
              </a:ext>
            </a:extLst>
          </p:cNvPr>
          <p:cNvSpPr/>
          <p:nvPr/>
        </p:nvSpPr>
        <p:spPr>
          <a:xfrm>
            <a:off x="1549121" y="339132"/>
            <a:ext cx="9093757" cy="617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169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7BA3E-ABD2-425A-8394-039B66C9BFA8}"/>
              </a:ext>
            </a:extLst>
          </p:cNvPr>
          <p:cNvSpPr txBox="1"/>
          <p:nvPr/>
        </p:nvSpPr>
        <p:spPr>
          <a:xfrm>
            <a:off x="1905837" y="2459504"/>
            <a:ext cx="8380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65" dirty="0">
                <a:solidFill>
                  <a:srgbClr val="00B0F0"/>
                </a:solidFill>
              </a:rPr>
              <a:t>Core </a:t>
            </a:r>
            <a:r>
              <a:rPr lang="en-US" sz="6000" b="1" spc="80" dirty="0">
                <a:solidFill>
                  <a:srgbClr val="00B0F0"/>
                </a:solidFill>
              </a:rPr>
              <a:t>Azure</a:t>
            </a:r>
            <a:r>
              <a:rPr lang="en-US" sz="6000" b="1" spc="-235" dirty="0">
                <a:solidFill>
                  <a:srgbClr val="00B0F0"/>
                </a:solidFill>
              </a:rPr>
              <a:t> </a:t>
            </a:r>
            <a:r>
              <a:rPr lang="en-US" sz="6000" b="1" spc="135" dirty="0">
                <a:solidFill>
                  <a:srgbClr val="00B0F0"/>
                </a:solidFill>
              </a:rPr>
              <a:t>architectural  </a:t>
            </a:r>
            <a:r>
              <a:rPr lang="en-US" sz="6000" b="1" spc="229" dirty="0">
                <a:solidFill>
                  <a:srgbClr val="00B0F0"/>
                </a:solidFill>
              </a:rPr>
              <a:t>components</a:t>
            </a:r>
            <a:endParaRPr 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66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8B8047-326D-4EC8-AD7F-6B7B2FBF793B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157289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000" spc="9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000" spc="9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0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D4A7850-6BD5-4C01-A2A0-64DFEF861884}"/>
              </a:ext>
            </a:extLst>
          </p:cNvPr>
          <p:cNvSpPr txBox="1"/>
          <p:nvPr/>
        </p:nvSpPr>
        <p:spPr>
          <a:xfrm>
            <a:off x="3406583" y="873172"/>
            <a:ext cx="6420704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b="1" spc="145" dirty="0">
                <a:solidFill>
                  <a:srgbClr val="FFFF00"/>
                </a:solidFill>
              </a:rPr>
              <a:t>Storage</a:t>
            </a:r>
            <a:endParaRPr lang="en-US" sz="9600" b="1" spc="90" dirty="0">
              <a:solidFill>
                <a:srgbClr val="FFFF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spc="45" dirty="0">
              <a:solidFill>
                <a:srgbClr val="FFFF00"/>
              </a:solidFill>
              <a:cs typeface="Gill Sans MT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800" spc="30" dirty="0">
                <a:latin typeface="Gill Sans MT"/>
                <a:cs typeface="Gill Sans MT"/>
              </a:rPr>
              <a:t>Azure</a:t>
            </a:r>
            <a:r>
              <a:rPr lang="en-US" sz="4800" spc="-65" dirty="0">
                <a:latin typeface="Gill Sans MT"/>
                <a:cs typeface="Gill Sans MT"/>
              </a:rPr>
              <a:t> </a:t>
            </a:r>
            <a:r>
              <a:rPr lang="en-US" sz="4800" spc="90" dirty="0">
                <a:latin typeface="Gill Sans MT"/>
                <a:cs typeface="Gill Sans MT"/>
              </a:rPr>
              <a:t>Storage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800" spc="150" dirty="0">
                <a:latin typeface="Gill Sans MT"/>
                <a:cs typeface="Gill Sans MT"/>
              </a:rPr>
              <a:t>Managed</a:t>
            </a:r>
            <a:r>
              <a:rPr lang="en-US" sz="4800" spc="-65" dirty="0">
                <a:latin typeface="Gill Sans MT"/>
                <a:cs typeface="Gill Sans MT"/>
              </a:rPr>
              <a:t> </a:t>
            </a:r>
            <a:r>
              <a:rPr lang="en-US" sz="4800" spc="30" dirty="0">
                <a:latin typeface="Gill Sans MT"/>
                <a:cs typeface="Gill Sans MT"/>
              </a:rPr>
              <a:t>Disk</a:t>
            </a:r>
            <a:endParaRPr lang="en-US" sz="4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800" spc="114" dirty="0">
                <a:latin typeface="Gill Sans MT"/>
                <a:cs typeface="Gill Sans MT"/>
              </a:rPr>
              <a:t>Backup </a:t>
            </a:r>
            <a:r>
              <a:rPr lang="en-US" sz="4800" spc="130" dirty="0">
                <a:latin typeface="Gill Sans MT"/>
                <a:cs typeface="Gill Sans MT"/>
              </a:rPr>
              <a:t>and</a:t>
            </a:r>
            <a:r>
              <a:rPr lang="en-US" sz="4800" spc="-345" dirty="0">
                <a:latin typeface="Gill Sans MT"/>
                <a:cs typeface="Gill Sans MT"/>
              </a:rPr>
              <a:t> </a:t>
            </a:r>
            <a:r>
              <a:rPr lang="en-US" sz="4800" spc="45" dirty="0">
                <a:latin typeface="Gill Sans MT"/>
                <a:cs typeface="Gill Sans MT"/>
              </a:rPr>
              <a:t>Recovery </a:t>
            </a:r>
            <a:r>
              <a:rPr lang="en-US" sz="4800" spc="85" dirty="0">
                <a:latin typeface="Gill Sans MT"/>
                <a:cs typeface="Gill Sans MT"/>
              </a:rPr>
              <a:t>Storage</a:t>
            </a:r>
            <a:endParaRPr lang="en-US" sz="48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1101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5366AEC-03C6-43E7-BA01-70E8E93C77C1}"/>
              </a:ext>
            </a:extLst>
          </p:cNvPr>
          <p:cNvSpPr txBox="1"/>
          <p:nvPr/>
        </p:nvSpPr>
        <p:spPr>
          <a:xfrm>
            <a:off x="2851942" y="1082203"/>
            <a:ext cx="7477764" cy="4693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90" dirty="0">
                <a:solidFill>
                  <a:srgbClr val="FFFF00"/>
                </a:solidFill>
              </a:rPr>
              <a:t>Compute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spc="45" dirty="0">
              <a:solidFill>
                <a:srgbClr val="FFFF00"/>
              </a:solidFill>
              <a:cs typeface="Gill Sans MT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4400" spc="45" dirty="0">
                <a:cs typeface="Gill Sans MT"/>
              </a:rPr>
              <a:t>V</a:t>
            </a:r>
            <a:r>
              <a:rPr lang="en-US" sz="4400" spc="45" dirty="0">
                <a:cs typeface="Gill Sans MT"/>
              </a:rPr>
              <a:t>irtual</a:t>
            </a:r>
            <a:r>
              <a:rPr lang="en-US" sz="4400" spc="-65" dirty="0">
                <a:cs typeface="Gill Sans MT"/>
              </a:rPr>
              <a:t> </a:t>
            </a:r>
            <a:r>
              <a:rPr lang="en-US" sz="4400" spc="130" dirty="0">
                <a:cs typeface="Gill Sans MT"/>
              </a:rPr>
              <a:t>Machines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60" dirty="0">
                <a:cs typeface="Gill Sans MT"/>
              </a:rPr>
              <a:t>App</a:t>
            </a:r>
            <a:r>
              <a:rPr lang="en-US" sz="4400" spc="-65" dirty="0">
                <a:cs typeface="Gill Sans MT"/>
              </a:rPr>
              <a:t> </a:t>
            </a:r>
            <a:r>
              <a:rPr lang="en-US" sz="4400" spc="80" dirty="0">
                <a:cs typeface="Gill Sans MT"/>
              </a:rPr>
              <a:t>Service</a:t>
            </a:r>
            <a:endParaRPr lang="en-US" sz="4400" dirty="0">
              <a:cs typeface="Gill Sans MT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90" dirty="0">
                <a:cs typeface="Gill Sans MT"/>
              </a:rPr>
              <a:t>Functions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45" dirty="0">
                <a:cs typeface="Gill Sans MT"/>
              </a:rPr>
              <a:t>Virtual </a:t>
            </a:r>
            <a:r>
              <a:rPr lang="en-US" sz="4400" spc="114" dirty="0">
                <a:cs typeface="Gill Sans MT"/>
              </a:rPr>
              <a:t>Machine </a:t>
            </a:r>
            <a:r>
              <a:rPr lang="en-US" sz="4400" spc="140" dirty="0">
                <a:cs typeface="Gill Sans MT"/>
              </a:rPr>
              <a:t>Scale</a:t>
            </a:r>
            <a:r>
              <a:rPr lang="en-US" sz="4400" spc="-355" dirty="0">
                <a:cs typeface="Gill Sans MT"/>
              </a:rPr>
              <a:t> </a:t>
            </a:r>
            <a:r>
              <a:rPr lang="en-US" sz="4400" spc="130" dirty="0">
                <a:cs typeface="Gill Sans MT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8662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49DC9FAC-0ADA-4904-A098-C32686674CAC}"/>
              </a:ext>
            </a:extLst>
          </p:cNvPr>
          <p:cNvSpPr txBox="1">
            <a:spLocks/>
          </p:cNvSpPr>
          <p:nvPr/>
        </p:nvSpPr>
        <p:spPr>
          <a:xfrm>
            <a:off x="2442118" y="2745479"/>
            <a:ext cx="730776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dirty="0">
                <a:solidFill>
                  <a:srgbClr val="00B0F0"/>
                </a:solidFill>
                <a:latin typeface="+mn-lt"/>
              </a:rPr>
              <a:t>What </a:t>
            </a:r>
            <a:r>
              <a:rPr lang="en-US" sz="8800" b="1" spc="315" dirty="0">
                <a:solidFill>
                  <a:srgbClr val="00B0F0"/>
                </a:solidFill>
                <a:latin typeface="+mn-lt"/>
              </a:rPr>
              <a:t>is</a:t>
            </a:r>
            <a:r>
              <a:rPr lang="en-US" sz="8800" b="1" spc="-795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8800" b="1" spc="155" dirty="0">
                <a:solidFill>
                  <a:srgbClr val="00B0F0"/>
                </a:solidFill>
                <a:latin typeface="+mn-lt"/>
              </a:rPr>
              <a:t>Cloud?</a:t>
            </a:r>
            <a:endParaRPr lang="en-US" sz="88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949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2B0C8A8-767D-415D-9898-966FB52318EF}"/>
              </a:ext>
            </a:extLst>
          </p:cNvPr>
          <p:cNvSpPr txBox="1"/>
          <p:nvPr/>
        </p:nvSpPr>
        <p:spPr>
          <a:xfrm>
            <a:off x="2963704" y="852829"/>
            <a:ext cx="6562133" cy="538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50" dirty="0">
                <a:solidFill>
                  <a:srgbClr val="FFFF00"/>
                </a:solidFill>
              </a:rPr>
              <a:t>Networking</a:t>
            </a:r>
          </a:p>
          <a:p>
            <a:pPr marL="12700">
              <a:spcBef>
                <a:spcPts val="100"/>
              </a:spcBef>
            </a:pPr>
            <a:endParaRPr lang="en-US" sz="3600" spc="45" dirty="0">
              <a:cs typeface="Gill Sans MT"/>
            </a:endParaRPr>
          </a:p>
          <a:p>
            <a:pPr marL="527050" indent="-5143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45" dirty="0">
                <a:cs typeface="Gill Sans MT"/>
              </a:rPr>
              <a:t>Virtual</a:t>
            </a:r>
            <a:r>
              <a:rPr lang="en-US" sz="4400" spc="-65" dirty="0">
                <a:cs typeface="Gill Sans MT"/>
              </a:rPr>
              <a:t> </a:t>
            </a:r>
            <a:r>
              <a:rPr lang="en-US" sz="4400" spc="-10" dirty="0">
                <a:cs typeface="Gill Sans MT"/>
              </a:rPr>
              <a:t>Network</a:t>
            </a:r>
          </a:p>
          <a:p>
            <a:pPr marL="527050" indent="-5143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100" dirty="0">
                <a:cs typeface="Gill Sans MT"/>
              </a:rPr>
              <a:t>Load</a:t>
            </a:r>
            <a:r>
              <a:rPr lang="en-US" sz="4400" spc="-135" dirty="0">
                <a:cs typeface="Gill Sans MT"/>
              </a:rPr>
              <a:t> </a:t>
            </a:r>
            <a:r>
              <a:rPr lang="en-US" sz="4400" spc="95" dirty="0">
                <a:cs typeface="Gill Sans MT"/>
              </a:rPr>
              <a:t>Balancer</a:t>
            </a:r>
          </a:p>
          <a:p>
            <a:pPr marL="527050" indent="-5143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45" dirty="0">
                <a:cs typeface="Gill Sans MT"/>
              </a:rPr>
              <a:t>VPN</a:t>
            </a:r>
            <a:r>
              <a:rPr lang="en-US" sz="4400" spc="-95" dirty="0">
                <a:cs typeface="Gill Sans MT"/>
              </a:rPr>
              <a:t> </a:t>
            </a:r>
            <a:r>
              <a:rPr lang="en-US" sz="4400" spc="65" dirty="0">
                <a:cs typeface="Gill Sans MT"/>
              </a:rPr>
              <a:t>Gateway</a:t>
            </a:r>
            <a:endParaRPr lang="en-US" sz="4400" dirty="0">
              <a:cs typeface="Gill Sans MT"/>
            </a:endParaRPr>
          </a:p>
          <a:p>
            <a:pPr marL="527050" indent="-5143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65" dirty="0">
                <a:cs typeface="Gill Sans MT"/>
              </a:rPr>
              <a:t>Application Gateway</a:t>
            </a:r>
          </a:p>
          <a:p>
            <a:pPr marL="527050" indent="-5143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spc="20" dirty="0">
                <a:cs typeface="Gill Sans MT"/>
              </a:rPr>
              <a:t>Content </a:t>
            </a:r>
            <a:r>
              <a:rPr lang="en-US" sz="4400" spc="10" dirty="0">
                <a:cs typeface="Gill Sans MT"/>
              </a:rPr>
              <a:t>Delivery</a:t>
            </a:r>
            <a:r>
              <a:rPr lang="en-US" sz="4400" spc="-165" dirty="0">
                <a:cs typeface="Gill Sans MT"/>
              </a:rPr>
              <a:t> </a:t>
            </a:r>
            <a:r>
              <a:rPr lang="en-US" sz="4400" spc="-10" dirty="0">
                <a:cs typeface="Gill Sans MT"/>
              </a:rPr>
              <a:t>Network</a:t>
            </a:r>
            <a:endParaRPr lang="en-US" sz="8800" spc="9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9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4EF08-96E7-4D03-8955-79DB77AD8F31}"/>
              </a:ext>
            </a:extLst>
          </p:cNvPr>
          <p:cNvSpPr txBox="1"/>
          <p:nvPr/>
        </p:nvSpPr>
        <p:spPr>
          <a:xfrm>
            <a:off x="2291023" y="2620278"/>
            <a:ext cx="8259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107" dirty="0">
                <a:solidFill>
                  <a:srgbClr val="00B0F0"/>
                </a:solidFill>
              </a:rPr>
              <a:t>Azure </a:t>
            </a:r>
            <a:r>
              <a:rPr lang="en-US" sz="7200" b="1" spc="207" dirty="0">
                <a:solidFill>
                  <a:srgbClr val="00B0F0"/>
                </a:solidFill>
              </a:rPr>
              <a:t>Information</a:t>
            </a:r>
            <a:r>
              <a:rPr lang="en-US" sz="7200" b="1" spc="-507" dirty="0">
                <a:solidFill>
                  <a:srgbClr val="00B0F0"/>
                </a:solidFill>
              </a:rPr>
              <a:t> </a:t>
            </a:r>
          </a:p>
          <a:p>
            <a:r>
              <a:rPr lang="en-US" sz="7200" b="1" spc="152" dirty="0">
                <a:solidFill>
                  <a:srgbClr val="00B0F0"/>
                </a:solidFill>
              </a:rPr>
              <a:t>Protection  </a:t>
            </a:r>
            <a:r>
              <a:rPr lang="en-US" sz="7200" b="1" spc="180" dirty="0">
                <a:solidFill>
                  <a:srgbClr val="00B0F0"/>
                </a:solidFill>
              </a:rPr>
              <a:t>(AIP)</a:t>
            </a:r>
            <a:endParaRPr lang="en-US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93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D4ECCF-53CE-4C6A-8B41-88E75278A675}"/>
              </a:ext>
            </a:extLst>
          </p:cNvPr>
          <p:cNvSpPr txBox="1">
            <a:spLocks/>
          </p:cNvSpPr>
          <p:nvPr/>
        </p:nvSpPr>
        <p:spPr>
          <a:xfrm>
            <a:off x="363415" y="1132149"/>
            <a:ext cx="11465169" cy="34214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55650" marR="5080" indent="-74295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pc="155" dirty="0">
                <a:latin typeface="+mn-lt"/>
              </a:rPr>
              <a:t>Apply </a:t>
            </a:r>
            <a:r>
              <a:rPr lang="en-US" spc="315" dirty="0">
                <a:latin typeface="+mn-lt"/>
              </a:rPr>
              <a:t>labels</a:t>
            </a:r>
            <a:r>
              <a:rPr lang="en-US" spc="-545" dirty="0">
                <a:latin typeface="+mn-lt"/>
              </a:rPr>
              <a:t> </a:t>
            </a:r>
            <a:r>
              <a:rPr lang="en-US" dirty="0">
                <a:latin typeface="+mn-lt"/>
              </a:rPr>
              <a:t>to  </a:t>
            </a:r>
            <a:r>
              <a:rPr lang="en-US" spc="350" dirty="0">
                <a:latin typeface="+mn-lt"/>
              </a:rPr>
              <a:t>emails </a:t>
            </a:r>
            <a:r>
              <a:rPr lang="en-US" spc="345" dirty="0">
                <a:latin typeface="+mn-lt"/>
              </a:rPr>
              <a:t>and </a:t>
            </a:r>
            <a:r>
              <a:rPr lang="en-US" spc="280" dirty="0">
                <a:latin typeface="+mn-lt"/>
              </a:rPr>
              <a:t>documents</a:t>
            </a:r>
          </a:p>
          <a:p>
            <a:pPr marL="755650" marR="5080" indent="-74295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pc="185" dirty="0">
                <a:latin typeface="+mn-lt"/>
              </a:rPr>
              <a:t>i.e. </a:t>
            </a:r>
            <a:r>
              <a:rPr lang="en-US" spc="130" dirty="0">
                <a:latin typeface="+mn-lt"/>
              </a:rPr>
              <a:t>Conﬁdential, </a:t>
            </a:r>
            <a:r>
              <a:rPr lang="en-US" spc="225" dirty="0">
                <a:latin typeface="+mn-lt"/>
              </a:rPr>
              <a:t>Super</a:t>
            </a:r>
            <a:r>
              <a:rPr lang="en-US" spc="-204" dirty="0">
                <a:latin typeface="+mn-lt"/>
              </a:rPr>
              <a:t> </a:t>
            </a:r>
            <a:r>
              <a:rPr lang="en-US" spc="130" dirty="0">
                <a:latin typeface="+mn-lt"/>
              </a:rPr>
              <a:t>Conﬁdential, </a:t>
            </a:r>
            <a:r>
              <a:rPr lang="en-US" spc="35" dirty="0">
                <a:latin typeface="+mn-lt"/>
              </a:rPr>
              <a:t>Top</a:t>
            </a:r>
            <a:r>
              <a:rPr lang="en-US" spc="-165" dirty="0">
                <a:latin typeface="+mn-lt"/>
              </a:rPr>
              <a:t> </a:t>
            </a:r>
            <a:r>
              <a:rPr lang="en-US" spc="195" dirty="0">
                <a:latin typeface="+mn-lt"/>
              </a:rPr>
              <a:t>Secret</a:t>
            </a:r>
          </a:p>
          <a:p>
            <a:pPr marL="755650" marR="5080" indent="-74295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pc="204" dirty="0">
                <a:solidFill>
                  <a:srgbClr val="FFFFFF"/>
                </a:solidFill>
                <a:latin typeface="+mn-lt"/>
                <a:cs typeface="Gill Sans MT"/>
              </a:rPr>
              <a:t>Used </a:t>
            </a:r>
            <a:r>
              <a:rPr lang="en-US" dirty="0">
                <a:solidFill>
                  <a:srgbClr val="FFFFFF"/>
                </a:solidFill>
                <a:latin typeface="+mn-lt"/>
                <a:cs typeface="Gill Sans MT"/>
              </a:rPr>
              <a:t>to </a:t>
            </a:r>
            <a:r>
              <a:rPr lang="en-US" spc="85" dirty="0">
                <a:solidFill>
                  <a:srgbClr val="FFFFFF"/>
                </a:solidFill>
                <a:latin typeface="+mn-lt"/>
                <a:cs typeface="Gill Sans MT"/>
              </a:rPr>
              <a:t>protect </a:t>
            </a:r>
            <a:r>
              <a:rPr lang="en-US" spc="280" dirty="0">
                <a:solidFill>
                  <a:srgbClr val="FFFFFF"/>
                </a:solidFill>
                <a:latin typeface="+mn-lt"/>
                <a:cs typeface="Gill Sans MT"/>
              </a:rPr>
              <a:t>documents</a:t>
            </a:r>
            <a:r>
              <a:rPr lang="en-US" spc="-254" dirty="0">
                <a:solidFill>
                  <a:srgbClr val="FFFFFF"/>
                </a:solidFill>
                <a:latin typeface="+mn-lt"/>
                <a:cs typeface="Gill Sans MT"/>
              </a:rPr>
              <a:t> </a:t>
            </a:r>
            <a:r>
              <a:rPr lang="en-US" spc="180" dirty="0">
                <a:solidFill>
                  <a:srgbClr val="FFFFFF"/>
                </a:solidFill>
                <a:latin typeface="+mn-lt"/>
                <a:cs typeface="Gill Sans MT"/>
              </a:rPr>
              <a:t>from </a:t>
            </a:r>
            <a:r>
              <a:rPr lang="en-US" spc="300" dirty="0">
                <a:solidFill>
                  <a:srgbClr val="FFFFFF"/>
                </a:solidFill>
                <a:latin typeface="+mn-lt"/>
                <a:cs typeface="Gill Sans MT"/>
              </a:rPr>
              <a:t>being </a:t>
            </a:r>
            <a:r>
              <a:rPr lang="en-US" spc="155" dirty="0">
                <a:solidFill>
                  <a:srgbClr val="FFFFFF"/>
                </a:solidFill>
                <a:latin typeface="+mn-lt"/>
                <a:cs typeface="Gill Sans MT"/>
              </a:rPr>
              <a:t>viewed, </a:t>
            </a:r>
            <a:r>
              <a:rPr lang="en-US" spc="114" dirty="0">
                <a:solidFill>
                  <a:srgbClr val="FFFFFF"/>
                </a:solidFill>
                <a:latin typeface="+mn-lt"/>
                <a:cs typeface="Gill Sans MT"/>
              </a:rPr>
              <a:t>printed </a:t>
            </a:r>
            <a:r>
              <a:rPr lang="en-US" spc="240" dirty="0">
                <a:solidFill>
                  <a:srgbClr val="FFFFFF"/>
                </a:solidFill>
                <a:latin typeface="+mn-lt"/>
                <a:cs typeface="Gill Sans MT"/>
              </a:rPr>
              <a:t>and/or </a:t>
            </a:r>
            <a:r>
              <a:rPr lang="en-US" spc="260" dirty="0">
                <a:solidFill>
                  <a:srgbClr val="FFFFFF"/>
                </a:solidFill>
                <a:latin typeface="+mn-lt"/>
                <a:cs typeface="Gill Sans MT"/>
              </a:rPr>
              <a:t>shared</a:t>
            </a:r>
            <a:endParaRPr lang="en-US" dirty="0">
              <a:latin typeface="+mn-lt"/>
              <a:cs typeface="Gill Sans M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87B8432-20E1-4CFB-9468-67BBC0787E27}"/>
              </a:ext>
            </a:extLst>
          </p:cNvPr>
          <p:cNvSpPr txBox="1">
            <a:spLocks/>
          </p:cNvSpPr>
          <p:nvPr/>
        </p:nvSpPr>
        <p:spPr>
          <a:xfrm>
            <a:off x="6380703" y="5559935"/>
            <a:ext cx="47428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i="1" spc="175" dirty="0">
                <a:solidFill>
                  <a:srgbClr val="FFFF00"/>
                </a:solidFill>
              </a:rPr>
              <a:t>privacy.microsoft.com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4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7195FB3D-B2E0-4456-B1CE-3B3C1F7143AB}"/>
              </a:ext>
            </a:extLst>
          </p:cNvPr>
          <p:cNvSpPr txBox="1">
            <a:spLocks/>
          </p:cNvSpPr>
          <p:nvPr/>
        </p:nvSpPr>
        <p:spPr>
          <a:xfrm>
            <a:off x="2055692" y="2185069"/>
            <a:ext cx="8080616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80" dirty="0">
                <a:solidFill>
                  <a:srgbClr val="00B0F0"/>
                </a:solidFill>
              </a:rPr>
              <a:t>Azure </a:t>
            </a:r>
            <a:r>
              <a:rPr lang="en-US" sz="8000" b="1" spc="90" dirty="0">
                <a:solidFill>
                  <a:srgbClr val="00B0F0"/>
                </a:solidFill>
              </a:rPr>
              <a:t>Government</a:t>
            </a:r>
            <a:r>
              <a:rPr lang="en-US" sz="8000" b="1" spc="-400" dirty="0">
                <a:solidFill>
                  <a:srgbClr val="00B0F0"/>
                </a:solidFill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240" dirty="0">
                <a:solidFill>
                  <a:srgbClr val="00B0F0"/>
                </a:solidFill>
              </a:rPr>
              <a:t>Services</a:t>
            </a:r>
            <a:endParaRPr lang="en-US" sz="8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81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04EC2D-4B9C-4D28-8620-12CE0C1DAB56}"/>
              </a:ext>
            </a:extLst>
          </p:cNvPr>
          <p:cNvSpPr txBox="1">
            <a:spLocks/>
          </p:cNvSpPr>
          <p:nvPr/>
        </p:nvSpPr>
        <p:spPr>
          <a:xfrm>
            <a:off x="720415" y="2400513"/>
            <a:ext cx="10751169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260" dirty="0"/>
              <a:t>Separate</a:t>
            </a:r>
            <a:r>
              <a:rPr lang="en-US" spc="-215" dirty="0"/>
              <a:t> A</a:t>
            </a:r>
            <a:r>
              <a:rPr lang="en-US" spc="270" dirty="0"/>
              <a:t>ccount</a:t>
            </a:r>
          </a:p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For </a:t>
            </a:r>
            <a:r>
              <a:rPr lang="en-US" spc="175" dirty="0"/>
              <a:t>US</a:t>
            </a:r>
            <a:r>
              <a:rPr lang="en-US" spc="-405" dirty="0"/>
              <a:t> </a:t>
            </a:r>
            <a:r>
              <a:rPr lang="en-US" spc="195" dirty="0"/>
              <a:t>government  </a:t>
            </a:r>
            <a:r>
              <a:rPr lang="en-US" spc="375" dirty="0"/>
              <a:t>agencies </a:t>
            </a:r>
            <a:r>
              <a:rPr lang="en-US" spc="-229" dirty="0"/>
              <a:t>- </a:t>
            </a:r>
            <a:r>
              <a:rPr lang="en-US" spc="160" dirty="0"/>
              <a:t>federal,  </a:t>
            </a:r>
            <a:r>
              <a:rPr lang="en-US" spc="265" dirty="0"/>
              <a:t>state </a:t>
            </a:r>
            <a:r>
              <a:rPr lang="en-US" spc="350" dirty="0"/>
              <a:t>and</a:t>
            </a:r>
            <a:r>
              <a:rPr lang="en-US" spc="-600" dirty="0"/>
              <a:t> </a:t>
            </a:r>
            <a:r>
              <a:rPr lang="en-US" spc="250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967971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5ECAB-24C3-455E-9CC3-985F17BFB09E}"/>
              </a:ext>
            </a:extLst>
          </p:cNvPr>
          <p:cNvSpPr txBox="1"/>
          <p:nvPr/>
        </p:nvSpPr>
        <p:spPr>
          <a:xfrm>
            <a:off x="1684773" y="2662813"/>
            <a:ext cx="8822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80" dirty="0">
                <a:solidFill>
                  <a:srgbClr val="00B0F0"/>
                </a:solidFill>
              </a:rPr>
              <a:t>Azure</a:t>
            </a:r>
            <a:r>
              <a:rPr lang="en-US" sz="8000" spc="-190" dirty="0">
                <a:solidFill>
                  <a:srgbClr val="00B0F0"/>
                </a:solidFill>
              </a:rPr>
              <a:t> </a:t>
            </a:r>
            <a:r>
              <a:rPr lang="en-US" sz="8000" spc="195" dirty="0">
                <a:solidFill>
                  <a:srgbClr val="00B0F0"/>
                </a:solidFill>
              </a:rPr>
              <a:t>Subscription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4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8F4B6A-9B95-4C78-B32C-93EE30F5BCF9}"/>
              </a:ext>
            </a:extLst>
          </p:cNvPr>
          <p:cNvSpPr txBox="1">
            <a:spLocks/>
          </p:cNvSpPr>
          <p:nvPr/>
        </p:nvSpPr>
        <p:spPr>
          <a:xfrm>
            <a:off x="945112" y="1057663"/>
            <a:ext cx="10359284" cy="34214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Subscription is a billing account </a:t>
            </a:r>
          </a:p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n-lt"/>
                <a:cs typeface="Gill Sans MT"/>
              </a:rPr>
              <a:t>Users have access to one or more  subscriptions, with different roles</a:t>
            </a:r>
          </a:p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n-lt"/>
                <a:cs typeface="Gill Sans MT"/>
              </a:rPr>
              <a:t>All resources consumed by a subscription will be billed to the owner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817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1D8644-C860-43F3-B60E-6B89C540FC1F}"/>
              </a:ext>
            </a:extLst>
          </p:cNvPr>
          <p:cNvSpPr/>
          <p:nvPr/>
        </p:nvSpPr>
        <p:spPr>
          <a:xfrm>
            <a:off x="110532" y="117440"/>
            <a:ext cx="11957538" cy="661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994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4A34802C-EBCA-4CBA-849A-E4187AA5F5CA}"/>
              </a:ext>
            </a:extLst>
          </p:cNvPr>
          <p:cNvSpPr txBox="1">
            <a:spLocks/>
          </p:cNvSpPr>
          <p:nvPr/>
        </p:nvSpPr>
        <p:spPr>
          <a:xfrm>
            <a:off x="2301640" y="2288638"/>
            <a:ext cx="8017449" cy="1850375"/>
          </a:xfrm>
          <a:prstGeom prst="rect">
            <a:avLst/>
          </a:prstGeom>
        </p:spPr>
        <p:txBody>
          <a:bodyPr vert="horz" wrap="square" lIns="0" tIns="499932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0014" marR="5080" algn="ctr">
              <a:lnSpc>
                <a:spcPts val="5030"/>
              </a:lnSpc>
              <a:spcBef>
                <a:spcPts val="275"/>
              </a:spcBef>
            </a:pPr>
            <a:r>
              <a:rPr lang="en-US" sz="6600" dirty="0">
                <a:solidFill>
                  <a:srgbClr val="00B0F0"/>
                </a:solidFill>
                <a:latin typeface="+mn-lt"/>
              </a:rPr>
              <a:t>Purchasing Azure Products and  Services</a:t>
            </a:r>
          </a:p>
        </p:txBody>
      </p:sp>
    </p:spTree>
    <p:extLst>
      <p:ext uri="{BB962C8B-B14F-4D97-AF65-F5344CB8AC3E}">
        <p14:creationId xmlns:p14="http://schemas.microsoft.com/office/powerpoint/2010/main" val="2141425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6444C2-AD8B-4384-B0F1-A05610DC2423}"/>
              </a:ext>
            </a:extLst>
          </p:cNvPr>
          <p:cNvSpPr txBox="1">
            <a:spLocks/>
          </p:cNvSpPr>
          <p:nvPr/>
        </p:nvSpPr>
        <p:spPr>
          <a:xfrm>
            <a:off x="1027819" y="819477"/>
            <a:ext cx="895019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dirty="0">
                <a:solidFill>
                  <a:srgbClr val="FFFF00"/>
                </a:solidFill>
              </a:rPr>
              <a:t>Purchase from Microsoft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DD9C33-660D-4936-ACC8-2A85A7A83A3B}"/>
              </a:ext>
            </a:extLst>
          </p:cNvPr>
          <p:cNvSpPr txBox="1"/>
          <p:nvPr/>
        </p:nvSpPr>
        <p:spPr>
          <a:xfrm>
            <a:off x="1168585" y="2092997"/>
            <a:ext cx="6860048" cy="1644681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755015" indent="-742950">
              <a:lnSpc>
                <a:spcPct val="100000"/>
              </a:lnSpc>
              <a:spcBef>
                <a:spcPts val="116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4400" spc="150" dirty="0">
                <a:latin typeface="Gill Sans MT"/>
                <a:cs typeface="Gill Sans MT"/>
              </a:rPr>
              <a:t>Pay</a:t>
            </a:r>
            <a:r>
              <a:rPr sz="4400" spc="-65" dirty="0">
                <a:latin typeface="Gill Sans MT"/>
                <a:cs typeface="Gill Sans MT"/>
              </a:rPr>
              <a:t> </a:t>
            </a:r>
            <a:r>
              <a:rPr sz="4400" spc="220" dirty="0">
                <a:latin typeface="Gill Sans MT"/>
                <a:cs typeface="Gill Sans MT"/>
              </a:rPr>
              <a:t>as</a:t>
            </a:r>
            <a:r>
              <a:rPr sz="4400" spc="-65" dirty="0">
                <a:latin typeface="Gill Sans MT"/>
                <a:cs typeface="Gill Sans MT"/>
              </a:rPr>
              <a:t> </a:t>
            </a:r>
            <a:r>
              <a:rPr sz="4400" spc="55" dirty="0">
                <a:latin typeface="Gill Sans MT"/>
                <a:cs typeface="Gill Sans MT"/>
              </a:rPr>
              <a:t>you</a:t>
            </a:r>
            <a:r>
              <a:rPr sz="4400" spc="-65" dirty="0">
                <a:latin typeface="Gill Sans MT"/>
                <a:cs typeface="Gill Sans MT"/>
              </a:rPr>
              <a:t> </a:t>
            </a:r>
            <a:r>
              <a:rPr sz="4400" spc="130" dirty="0">
                <a:latin typeface="Gill Sans MT"/>
                <a:cs typeface="Gill Sans MT"/>
              </a:rPr>
              <a:t>go</a:t>
            </a:r>
            <a:endParaRPr sz="4400" dirty="0">
              <a:latin typeface="Gill Sans MT"/>
              <a:cs typeface="Gill Sans MT"/>
            </a:endParaRPr>
          </a:p>
          <a:p>
            <a:pPr marL="755015" indent="-742950">
              <a:lnSpc>
                <a:spcPct val="100000"/>
              </a:lnSpc>
              <a:spcBef>
                <a:spcPts val="106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4400" spc="50" dirty="0">
                <a:latin typeface="Gill Sans MT"/>
                <a:cs typeface="Gill Sans MT"/>
              </a:rPr>
              <a:t>Enterprise</a:t>
            </a:r>
            <a:r>
              <a:rPr sz="4400" spc="-110" dirty="0">
                <a:latin typeface="Gill Sans MT"/>
                <a:cs typeface="Gill Sans MT"/>
              </a:rPr>
              <a:t> </a:t>
            </a:r>
            <a:r>
              <a:rPr sz="4400" spc="65" dirty="0">
                <a:latin typeface="Gill Sans MT"/>
                <a:cs typeface="Gill Sans MT"/>
              </a:rPr>
              <a:t>Agreement</a:t>
            </a:r>
            <a:endParaRPr sz="4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2292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859E6A-0DF6-4380-BBD1-BC35565ADF11}"/>
              </a:ext>
            </a:extLst>
          </p:cNvPr>
          <p:cNvSpPr/>
          <p:nvPr/>
        </p:nvSpPr>
        <p:spPr>
          <a:xfrm>
            <a:off x="2170444" y="168787"/>
            <a:ext cx="7682087" cy="6483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977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357C06-2EF8-4702-BF47-8A8B187659B5}"/>
              </a:ext>
            </a:extLst>
          </p:cNvPr>
          <p:cNvSpPr txBox="1">
            <a:spLocks/>
          </p:cNvSpPr>
          <p:nvPr/>
        </p:nvSpPr>
        <p:spPr>
          <a:xfrm>
            <a:off x="907327" y="617778"/>
            <a:ext cx="1102341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dirty="0">
                <a:solidFill>
                  <a:srgbClr val="FFFF00"/>
                </a:solidFill>
              </a:rPr>
              <a:t>Purchase from a Microsoft Partner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6FE134-9E5A-47EA-9245-F08E8AE68A3F}"/>
              </a:ext>
            </a:extLst>
          </p:cNvPr>
          <p:cNvSpPr txBox="1"/>
          <p:nvPr/>
        </p:nvSpPr>
        <p:spPr>
          <a:xfrm>
            <a:off x="907327" y="3429000"/>
            <a:ext cx="9593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4400" spc="70" dirty="0">
                <a:cs typeface="Gill Sans MT"/>
              </a:rPr>
              <a:t>Microsoft</a:t>
            </a:r>
            <a:r>
              <a:rPr sz="4400" spc="-365" dirty="0">
                <a:cs typeface="Gill Sans MT"/>
              </a:rPr>
              <a:t> </a:t>
            </a:r>
            <a:r>
              <a:rPr sz="4400" spc="25" dirty="0">
                <a:cs typeface="Gill Sans MT"/>
              </a:rPr>
              <a:t>Cloud </a:t>
            </a:r>
            <a:r>
              <a:rPr sz="4400" spc="65" dirty="0">
                <a:cs typeface="Gill Sans MT"/>
              </a:rPr>
              <a:t>Solution </a:t>
            </a:r>
            <a:r>
              <a:rPr sz="4400" spc="35" dirty="0">
                <a:cs typeface="Gill Sans MT"/>
              </a:rPr>
              <a:t>Provider </a:t>
            </a:r>
            <a:r>
              <a:rPr sz="4400" spc="80" dirty="0">
                <a:cs typeface="Gill Sans MT"/>
              </a:rPr>
              <a:t>(CSP)</a:t>
            </a:r>
            <a:endParaRPr sz="44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52468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8C949551-6C3D-40ED-88F2-AA1768A4A24D}"/>
              </a:ext>
            </a:extLst>
          </p:cNvPr>
          <p:cNvSpPr txBox="1">
            <a:spLocks/>
          </p:cNvSpPr>
          <p:nvPr/>
        </p:nvSpPr>
        <p:spPr>
          <a:xfrm>
            <a:off x="1718268" y="2061959"/>
            <a:ext cx="875546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80" dirty="0">
                <a:solidFill>
                  <a:srgbClr val="00B0F0"/>
                </a:solidFill>
              </a:rPr>
              <a:t>Azure </a:t>
            </a:r>
            <a:r>
              <a:rPr lang="en-US" sz="8800" b="1" spc="105" dirty="0">
                <a:solidFill>
                  <a:srgbClr val="00B0F0"/>
                </a:solidFill>
              </a:rPr>
              <a:t>Free</a:t>
            </a:r>
            <a:r>
              <a:rPr lang="en-US" sz="8800" b="1" spc="-420" dirty="0">
                <a:solidFill>
                  <a:srgbClr val="00B0F0"/>
                </a:solidFill>
              </a:rPr>
              <a:t> </a:t>
            </a:r>
            <a:r>
              <a:rPr lang="en-US" sz="8800" b="1" spc="235" dirty="0">
                <a:solidFill>
                  <a:srgbClr val="00B0F0"/>
                </a:solidFill>
              </a:rPr>
              <a:t>account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77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A169F3-87EC-4BD7-9AB0-2735BDDFAFC2}"/>
              </a:ext>
            </a:extLst>
          </p:cNvPr>
          <p:cNvSpPr txBox="1">
            <a:spLocks/>
          </p:cNvSpPr>
          <p:nvPr/>
        </p:nvSpPr>
        <p:spPr>
          <a:xfrm>
            <a:off x="784338" y="808419"/>
            <a:ext cx="78572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114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http://azure.microsoft.com/free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1AEAEAD-0E83-43AA-A1D9-47C1C85C5967}"/>
              </a:ext>
            </a:extLst>
          </p:cNvPr>
          <p:cNvSpPr txBox="1">
            <a:spLocks/>
          </p:cNvSpPr>
          <p:nvPr/>
        </p:nvSpPr>
        <p:spPr>
          <a:xfrm>
            <a:off x="784339" y="2514674"/>
            <a:ext cx="9806624" cy="206723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 $200 credit for the ﬁrst 30 days</a:t>
            </a:r>
          </a:p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12 months of free services</a:t>
            </a:r>
          </a:p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Some services are always free</a:t>
            </a:r>
          </a:p>
        </p:txBody>
      </p:sp>
    </p:spTree>
    <p:extLst>
      <p:ext uri="{BB962C8B-B14F-4D97-AF65-F5344CB8AC3E}">
        <p14:creationId xmlns:p14="http://schemas.microsoft.com/office/powerpoint/2010/main" val="3606109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F77B83-10B7-4B9C-8C0D-9E1EF6641300}"/>
              </a:ext>
            </a:extLst>
          </p:cNvPr>
          <p:cNvSpPr txBox="1">
            <a:spLocks/>
          </p:cNvSpPr>
          <p:nvPr/>
        </p:nvSpPr>
        <p:spPr>
          <a:xfrm>
            <a:off x="856996" y="558221"/>
            <a:ext cx="483037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dirty="0">
                <a:solidFill>
                  <a:srgbClr val="FFFF00"/>
                </a:solidFill>
              </a:rPr>
              <a:t>Free services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A2908F6-4DA7-4489-96B0-6E4E1C8A198F}"/>
              </a:ext>
            </a:extLst>
          </p:cNvPr>
          <p:cNvSpPr txBox="1"/>
          <p:nvPr/>
        </p:nvSpPr>
        <p:spPr>
          <a:xfrm>
            <a:off x="555778" y="1916753"/>
            <a:ext cx="11080444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4400" dirty="0">
                <a:cs typeface="Gill Sans MT"/>
              </a:rPr>
              <a:t>Resource groups</a:t>
            </a:r>
            <a:endParaRPr lang="en-US" sz="4400" dirty="0">
              <a:cs typeface="Gill Sans MT"/>
            </a:endParaRP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cs typeface="Gill Sans MT"/>
              </a:rPr>
              <a:t>Free-tier web apps (up to 10)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cs typeface="Gill Sans MT"/>
              </a:rPr>
              <a:t>Azure Active Directory (basic)  Network security groups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cs typeface="Gill Sans MT"/>
              </a:rPr>
              <a:t>Virtual network (up to 50)  Load balancer (basic)</a:t>
            </a:r>
            <a:endParaRPr sz="44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9680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96ED4A-817F-485D-A58F-9F362EFF323C}"/>
              </a:ext>
            </a:extLst>
          </p:cNvPr>
          <p:cNvSpPr txBox="1">
            <a:spLocks/>
          </p:cNvSpPr>
          <p:nvPr/>
        </p:nvSpPr>
        <p:spPr>
          <a:xfrm>
            <a:off x="927336" y="387398"/>
            <a:ext cx="864874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dirty="0">
                <a:solidFill>
                  <a:srgbClr val="FFFF00"/>
                </a:solidFill>
              </a:rPr>
              <a:t>Pay per usage services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724F430-D694-4596-A864-31A42EEC00DA}"/>
              </a:ext>
            </a:extLst>
          </p:cNvPr>
          <p:cNvSpPr txBox="1"/>
          <p:nvPr/>
        </p:nvSpPr>
        <p:spPr>
          <a:xfrm>
            <a:off x="927336" y="2250440"/>
            <a:ext cx="7864972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4400" spc="90" dirty="0">
                <a:cs typeface="Gill Sans MT"/>
              </a:rPr>
              <a:t>Functions</a:t>
            </a:r>
            <a:endParaRPr sz="4400" dirty="0"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4400" spc="105" dirty="0">
                <a:cs typeface="Gill Sans MT"/>
              </a:rPr>
              <a:t>Logic</a:t>
            </a:r>
            <a:r>
              <a:rPr sz="4400" spc="-65" dirty="0">
                <a:cs typeface="Gill Sans MT"/>
              </a:rPr>
              <a:t> </a:t>
            </a:r>
            <a:r>
              <a:rPr sz="4400" spc="100" dirty="0">
                <a:cs typeface="Gill Sans MT"/>
              </a:rPr>
              <a:t>Apps</a:t>
            </a:r>
            <a:endParaRPr lang="en-US" sz="4400" spc="100" dirty="0">
              <a:cs typeface="Gill Sans MT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4400" spc="90" dirty="0">
                <a:cs typeface="Gill Sans MT"/>
              </a:rPr>
              <a:t>Storage </a:t>
            </a:r>
            <a:r>
              <a:rPr lang="en-US" sz="4400" spc="95" dirty="0">
                <a:cs typeface="Gill Sans MT"/>
              </a:rPr>
              <a:t>(pay </a:t>
            </a:r>
            <a:r>
              <a:rPr lang="en-US" sz="4400" spc="25" dirty="0">
                <a:cs typeface="Gill Sans MT"/>
              </a:rPr>
              <a:t>per </a:t>
            </a:r>
            <a:r>
              <a:rPr lang="en-US" sz="4400" spc="5" dirty="0">
                <a:cs typeface="Gill Sans MT"/>
              </a:rPr>
              <a:t>GB)  </a:t>
            </a:r>
            <a:r>
              <a:rPr lang="en-US" sz="4400" spc="25" dirty="0">
                <a:cs typeface="Gill Sans MT"/>
              </a:rPr>
              <a:t>Outbound </a:t>
            </a:r>
            <a:r>
              <a:rPr lang="en-US" sz="4400" spc="80" dirty="0">
                <a:cs typeface="Gill Sans MT"/>
              </a:rPr>
              <a:t>bandwidth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4400" spc="50" dirty="0">
                <a:cs typeface="Gill Sans MT"/>
              </a:rPr>
              <a:t>Cognitive </a:t>
            </a:r>
            <a:r>
              <a:rPr lang="en-US" sz="4400" spc="100" dirty="0">
                <a:cs typeface="Gill Sans MT"/>
              </a:rPr>
              <a:t>Services</a:t>
            </a:r>
            <a:r>
              <a:rPr lang="en-US" sz="4400" spc="-229" dirty="0">
                <a:cs typeface="Gill Sans MT"/>
              </a:rPr>
              <a:t> </a:t>
            </a:r>
            <a:r>
              <a:rPr lang="en-US" sz="4400" spc="70" dirty="0">
                <a:cs typeface="Gill Sans MT"/>
              </a:rPr>
              <a:t>API</a:t>
            </a:r>
            <a:endParaRPr lang="en-US" sz="44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45255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D06B99-609A-4A2D-8158-06A907D16EE0}"/>
              </a:ext>
            </a:extLst>
          </p:cNvPr>
          <p:cNvSpPr txBox="1">
            <a:spLocks/>
          </p:cNvSpPr>
          <p:nvPr/>
        </p:nvSpPr>
        <p:spPr>
          <a:xfrm>
            <a:off x="945113" y="776309"/>
            <a:ext cx="9756382" cy="102592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en-US" sz="6600" b="1" dirty="0">
                <a:solidFill>
                  <a:srgbClr val="FFFF00"/>
                </a:solidFill>
                <a:latin typeface="+mn-lt"/>
              </a:rPr>
              <a:t>Pay for time (per second)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61F13110-40C5-483B-9A17-B71AB69B502F}"/>
              </a:ext>
            </a:extLst>
          </p:cNvPr>
          <p:cNvSpPr txBox="1"/>
          <p:nvPr/>
        </p:nvSpPr>
        <p:spPr>
          <a:xfrm>
            <a:off x="945113" y="2464537"/>
            <a:ext cx="9756382" cy="136447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400" dirty="0">
                <a:solidFill>
                  <a:srgbClr val="FFFFFF"/>
                </a:solidFill>
                <a:cs typeface="Gill Sans MT"/>
              </a:rPr>
              <a:t>Per second billing means</a:t>
            </a:r>
            <a:r>
              <a:rPr lang="en-US" sz="4400" dirty="0">
                <a:solidFill>
                  <a:srgbClr val="FFFFFF"/>
                </a:solidFill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cs typeface="Gill Sans MT"/>
              </a:rPr>
              <a:t>billing stops  when the VM is stopped </a:t>
            </a:r>
            <a:endParaRPr sz="44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90938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062" y="808877"/>
            <a:ext cx="8744659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600" b="1" dirty="0">
                <a:solidFill>
                  <a:srgbClr val="FFFF00"/>
                </a:solidFill>
                <a:latin typeface="+mn-lt"/>
              </a:rPr>
              <a:t>Pay for bandwidth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CE62026-3ECD-4AFB-AD86-17DD53880883}"/>
              </a:ext>
            </a:extLst>
          </p:cNvPr>
          <p:cNvSpPr txBox="1">
            <a:spLocks/>
          </p:cNvSpPr>
          <p:nvPr/>
        </p:nvSpPr>
        <p:spPr>
          <a:xfrm>
            <a:off x="1173062" y="2736930"/>
            <a:ext cx="5975773" cy="1384139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8433" indent="-571500">
              <a:lnSpc>
                <a:spcPct val="10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en-US" dirty="0"/>
              <a:t>First 5 GB is free</a:t>
            </a:r>
          </a:p>
          <a:p>
            <a:pPr marL="588433" indent="-571500">
              <a:lnSpc>
                <a:spcPct val="10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en-US" dirty="0"/>
              <a:t>Inbound data is free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756FA-4FFE-45A8-9502-DDDB6AF7E949}"/>
              </a:ext>
            </a:extLst>
          </p:cNvPr>
          <p:cNvSpPr/>
          <p:nvPr/>
        </p:nvSpPr>
        <p:spPr>
          <a:xfrm>
            <a:off x="2686573" y="5016361"/>
            <a:ext cx="7963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1 PB of data  transfer = $52,000 </a:t>
            </a:r>
            <a:r>
              <a:rPr lang="en-US" sz="2000" b="1" dirty="0"/>
              <a:t>approx.</a:t>
            </a:r>
            <a:endParaRPr lang="en-US" sz="40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BCCD5D-EBBB-4D84-85EF-A1DAF779FE02}"/>
              </a:ext>
            </a:extLst>
          </p:cNvPr>
          <p:cNvSpPr txBox="1">
            <a:spLocks/>
          </p:cNvSpPr>
          <p:nvPr/>
        </p:nvSpPr>
        <p:spPr>
          <a:xfrm>
            <a:off x="724049" y="2309463"/>
            <a:ext cx="10329138" cy="223907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en-US" sz="7200" b="1" spc="200" dirty="0">
                <a:solidFill>
                  <a:srgbClr val="00B0F0"/>
                </a:solidFill>
              </a:rPr>
              <a:t>Demo :</a:t>
            </a:r>
          </a:p>
          <a:p>
            <a:pPr marL="12700" marR="5080" algn="ctr">
              <a:lnSpc>
                <a:spcPct val="100299"/>
              </a:lnSpc>
              <a:spcBef>
                <a:spcPts val="80"/>
              </a:spcBef>
            </a:pPr>
            <a:r>
              <a:rPr lang="en-US" sz="7200" b="1" spc="200" dirty="0">
                <a:solidFill>
                  <a:srgbClr val="FFFF00"/>
                </a:solidFill>
              </a:rPr>
              <a:t>How to create a VM ?</a:t>
            </a:r>
          </a:p>
        </p:txBody>
      </p:sp>
    </p:spTree>
    <p:extLst>
      <p:ext uri="{BB962C8B-B14F-4D97-AF65-F5344CB8AC3E}">
        <p14:creationId xmlns:p14="http://schemas.microsoft.com/office/powerpoint/2010/main" val="3915195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40C8E3C7-136F-4CB6-9696-1B6F7E3C1180}"/>
              </a:ext>
            </a:extLst>
          </p:cNvPr>
          <p:cNvSpPr txBox="1">
            <a:spLocks/>
          </p:cNvSpPr>
          <p:nvPr/>
        </p:nvSpPr>
        <p:spPr>
          <a:xfrm>
            <a:off x="2029899" y="2804897"/>
            <a:ext cx="8132201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8000" b="1" spc="293" dirty="0">
                <a:solidFill>
                  <a:srgbClr val="00B0F0"/>
                </a:solidFill>
                <a:latin typeface="+mn-lt"/>
              </a:rPr>
              <a:t>Pricing</a:t>
            </a:r>
            <a:r>
              <a:rPr lang="en-US" sz="8000" b="1" spc="-26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8000" b="1" spc="240" dirty="0">
                <a:solidFill>
                  <a:srgbClr val="00B0F0"/>
                </a:solidFill>
                <a:latin typeface="+mn-lt"/>
              </a:rPr>
              <a:t>Calculator</a:t>
            </a:r>
            <a:endParaRPr lang="en-US" sz="80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09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50" y="1269456"/>
            <a:ext cx="10523217" cy="167909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400" b="1" spc="167" dirty="0">
                <a:solidFill>
                  <a:srgbClr val="FFFF00"/>
                </a:solidFill>
              </a:rPr>
              <a:t>https://azure.microsoft.com/en-ca/pricing/calculator/</a:t>
            </a:r>
            <a:endParaRPr sz="5400" b="1" dirty="0">
              <a:solidFill>
                <a:srgbClr val="FFFF00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F0C880A-CE91-4B54-A5A8-91E4CA557530}"/>
              </a:ext>
            </a:extLst>
          </p:cNvPr>
          <p:cNvSpPr txBox="1">
            <a:spLocks/>
          </p:cNvSpPr>
          <p:nvPr/>
        </p:nvSpPr>
        <p:spPr>
          <a:xfrm>
            <a:off x="917750" y="4175238"/>
            <a:ext cx="10065098" cy="690788"/>
          </a:xfrm>
          <a:prstGeom prst="rect">
            <a:avLst/>
          </a:prstGeom>
        </p:spPr>
        <p:txBody>
          <a:bodyPr vert="horz" wrap="square" lIns="0" tIns="1354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 marR="6773">
              <a:lnSpc>
                <a:spcPct val="100299"/>
              </a:lnSpc>
              <a:spcBef>
                <a:spcPts val="107"/>
              </a:spcBef>
            </a:pPr>
            <a:r>
              <a:rPr lang="en-US" dirty="0"/>
              <a:t>Estimates are hard  to make 100%  accurate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F4240-BF08-41E8-9BF0-233ED350CFFF}"/>
              </a:ext>
            </a:extLst>
          </p:cNvPr>
          <p:cNvSpPr txBox="1"/>
          <p:nvPr/>
        </p:nvSpPr>
        <p:spPr>
          <a:xfrm>
            <a:off x="3899938" y="2921168"/>
            <a:ext cx="5585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B0F0"/>
                </a:solidFill>
              </a:rPr>
              <a:t>Why Cloud ?</a:t>
            </a:r>
          </a:p>
        </p:txBody>
      </p:sp>
    </p:spTree>
    <p:extLst>
      <p:ext uri="{BB962C8B-B14F-4D97-AF65-F5344CB8AC3E}">
        <p14:creationId xmlns:p14="http://schemas.microsoft.com/office/powerpoint/2010/main" val="1127333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07DF17A6-F2DB-4394-B449-CE9183863A21}"/>
              </a:ext>
            </a:extLst>
          </p:cNvPr>
          <p:cNvSpPr txBox="1">
            <a:spLocks/>
          </p:cNvSpPr>
          <p:nvPr/>
        </p:nvSpPr>
        <p:spPr>
          <a:xfrm>
            <a:off x="1416819" y="2519195"/>
            <a:ext cx="903346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dirty="0">
                <a:solidFill>
                  <a:srgbClr val="00B0F0"/>
                </a:solidFill>
              </a:rPr>
              <a:t>Azure 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3965810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3FAF70-4E4C-4BBE-BF57-451654966639}"/>
              </a:ext>
            </a:extLst>
          </p:cNvPr>
          <p:cNvSpPr txBox="1">
            <a:spLocks/>
          </p:cNvSpPr>
          <p:nvPr/>
        </p:nvSpPr>
        <p:spPr>
          <a:xfrm>
            <a:off x="866116" y="1936946"/>
            <a:ext cx="10459767" cy="279307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z="6000" dirty="0"/>
              <a:t>Free tool  inside Azure to  analyze spending</a:t>
            </a:r>
          </a:p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z="6000" dirty="0"/>
              <a:t>Analyze spending  over time</a:t>
            </a:r>
          </a:p>
        </p:txBody>
      </p:sp>
    </p:spTree>
    <p:extLst>
      <p:ext uri="{BB962C8B-B14F-4D97-AF65-F5344CB8AC3E}">
        <p14:creationId xmlns:p14="http://schemas.microsoft.com/office/powerpoint/2010/main" val="338790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414641-0EEB-47D5-A8D4-4AA974612703}"/>
              </a:ext>
            </a:extLst>
          </p:cNvPr>
          <p:cNvSpPr/>
          <p:nvPr/>
        </p:nvSpPr>
        <p:spPr>
          <a:xfrm>
            <a:off x="92507" y="84851"/>
            <a:ext cx="11985612" cy="667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93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3BEFF1FB-BAFC-4172-9353-C5DBC41D689D}"/>
              </a:ext>
            </a:extLst>
          </p:cNvPr>
          <p:cNvSpPr txBox="1">
            <a:spLocks/>
          </p:cNvSpPr>
          <p:nvPr/>
        </p:nvSpPr>
        <p:spPr>
          <a:xfrm>
            <a:off x="3390899" y="2490219"/>
            <a:ext cx="541020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spc="165" dirty="0">
                <a:solidFill>
                  <a:srgbClr val="00B0F0"/>
                </a:solidFill>
              </a:rPr>
              <a:t>Support</a:t>
            </a:r>
            <a:r>
              <a:rPr lang="en-US" sz="6600" b="1" spc="-195" dirty="0">
                <a:solidFill>
                  <a:srgbClr val="00B0F0"/>
                </a:solidFill>
              </a:rPr>
              <a:t> </a:t>
            </a:r>
            <a:r>
              <a:rPr lang="en-US" sz="6600" b="1" spc="315" dirty="0">
                <a:solidFill>
                  <a:srgbClr val="00B0F0"/>
                </a:solidFill>
              </a:rPr>
              <a:t>plans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7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5F52236-656E-4B5F-9467-7B80AB6213A7}"/>
              </a:ext>
            </a:extLst>
          </p:cNvPr>
          <p:cNvSpPr txBox="1">
            <a:spLocks/>
          </p:cNvSpPr>
          <p:nvPr/>
        </p:nvSpPr>
        <p:spPr>
          <a:xfrm>
            <a:off x="844548" y="733388"/>
            <a:ext cx="990718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spc="165" dirty="0">
                <a:solidFill>
                  <a:srgbClr val="00B0F0"/>
                </a:solidFill>
              </a:rPr>
              <a:t>Levels </a:t>
            </a:r>
            <a:r>
              <a:rPr lang="en-US" sz="6600" b="1" spc="170" dirty="0">
                <a:solidFill>
                  <a:srgbClr val="00B0F0"/>
                </a:solidFill>
              </a:rPr>
              <a:t>of</a:t>
            </a:r>
            <a:r>
              <a:rPr lang="en-US" sz="6600" b="1" spc="-555" dirty="0">
                <a:solidFill>
                  <a:srgbClr val="00B0F0"/>
                </a:solidFill>
              </a:rPr>
              <a:t> </a:t>
            </a:r>
            <a:r>
              <a:rPr lang="en-US" sz="6600" b="1" spc="55" dirty="0">
                <a:solidFill>
                  <a:srgbClr val="00B0F0"/>
                </a:solidFill>
              </a:rPr>
              <a:t>Azure </a:t>
            </a:r>
            <a:r>
              <a:rPr lang="en-US" sz="6600" b="1" spc="114" dirty="0">
                <a:solidFill>
                  <a:srgbClr val="00B0F0"/>
                </a:solidFill>
              </a:rPr>
              <a:t>Support</a:t>
            </a:r>
            <a:endParaRPr lang="en-US" sz="6600" b="1" dirty="0">
              <a:solidFill>
                <a:srgbClr val="00B0F0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A6E0558-A694-4FDA-81F8-08AA5A09E247}"/>
              </a:ext>
            </a:extLst>
          </p:cNvPr>
          <p:cNvSpPr txBox="1"/>
          <p:nvPr/>
        </p:nvSpPr>
        <p:spPr>
          <a:xfrm>
            <a:off x="1310059" y="2049842"/>
            <a:ext cx="9571881" cy="407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Gill Sans MT"/>
              </a:rPr>
              <a:t>Basic - free and included in all plans</a:t>
            </a:r>
          </a:p>
          <a:p>
            <a:pPr marL="355600" marR="5080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cs typeface="Gill Sans MT"/>
              </a:rPr>
              <a:t>Developer - non-production environments </a:t>
            </a:r>
          </a:p>
          <a:p>
            <a:pPr marL="355600" marR="5080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cs typeface="Gill Sans MT"/>
              </a:rPr>
              <a:t>Standard - production environments</a:t>
            </a:r>
          </a:p>
          <a:p>
            <a:pPr marL="355600" marR="5080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cs typeface="Gill Sans MT"/>
              </a:rPr>
              <a:t>Professional Direct - business critical  </a:t>
            </a:r>
          </a:p>
          <a:p>
            <a:pPr marL="355600" marR="5080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cs typeface="Gill Sans MT"/>
              </a:rPr>
              <a:t>Premier - multiple products, including Azure</a:t>
            </a:r>
          </a:p>
        </p:txBody>
      </p:sp>
    </p:spTree>
    <p:extLst>
      <p:ext uri="{BB962C8B-B14F-4D97-AF65-F5344CB8AC3E}">
        <p14:creationId xmlns:p14="http://schemas.microsoft.com/office/powerpoint/2010/main" val="1370790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429066"/>
            <a:ext cx="6711798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600" b="1" spc="327" dirty="0">
                <a:solidFill>
                  <a:srgbClr val="FFFF00"/>
                </a:solidFill>
                <a:latin typeface="+mn-lt"/>
              </a:rPr>
              <a:t>Basic</a:t>
            </a:r>
            <a:r>
              <a:rPr sz="6600" b="1" spc="-213" dirty="0">
                <a:solidFill>
                  <a:srgbClr val="FFFF00"/>
                </a:solidFill>
                <a:latin typeface="+mn-lt"/>
              </a:rPr>
              <a:t> </a:t>
            </a:r>
            <a:r>
              <a:rPr sz="6600" b="1" spc="152" dirty="0">
                <a:solidFill>
                  <a:srgbClr val="FFFF00"/>
                </a:solidFill>
                <a:latin typeface="+mn-lt"/>
              </a:rPr>
              <a:t>Support</a:t>
            </a:r>
            <a:endParaRPr sz="66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09" y="2170204"/>
            <a:ext cx="10680895" cy="2725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88433" indent="-571500"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sz="4400" spc="107" dirty="0">
                <a:cs typeface="Gill Sans MT"/>
              </a:rPr>
              <a:t>Self-help</a:t>
            </a:r>
            <a:r>
              <a:rPr sz="4400" spc="-87" dirty="0">
                <a:cs typeface="Gill Sans MT"/>
              </a:rPr>
              <a:t> </a:t>
            </a:r>
            <a:r>
              <a:rPr sz="4400" spc="87" dirty="0">
                <a:cs typeface="Gill Sans MT"/>
              </a:rPr>
              <a:t>support</a:t>
            </a:r>
            <a:endParaRPr sz="4400" dirty="0">
              <a:cs typeface="Times New Roman"/>
            </a:endParaRPr>
          </a:p>
          <a:p>
            <a:pPr marL="588433" indent="-571500">
              <a:buFont typeface="Arial" panose="020B0604020202020204" pitchFamily="34" charset="0"/>
              <a:buChar char="•"/>
            </a:pPr>
            <a:r>
              <a:rPr sz="4400" spc="73" dirty="0">
                <a:cs typeface="Gill Sans MT"/>
              </a:rPr>
              <a:t>Documentation</a:t>
            </a:r>
            <a:endParaRPr sz="4400" dirty="0">
              <a:cs typeface="Times New Roman"/>
            </a:endParaRPr>
          </a:p>
          <a:p>
            <a:pPr marL="588433" indent="-571500">
              <a:buFont typeface="Arial" panose="020B0604020202020204" pitchFamily="34" charset="0"/>
              <a:buChar char="•"/>
            </a:pPr>
            <a:r>
              <a:rPr sz="4400" spc="40" dirty="0">
                <a:cs typeface="Gill Sans MT"/>
              </a:rPr>
              <a:t>Azure </a:t>
            </a:r>
            <a:r>
              <a:rPr sz="4400" spc="60" dirty="0">
                <a:cs typeface="Gill Sans MT"/>
              </a:rPr>
              <a:t>Advisor</a:t>
            </a:r>
            <a:r>
              <a:rPr sz="4400" spc="-213" dirty="0">
                <a:cs typeface="Gill Sans MT"/>
              </a:rPr>
              <a:t> </a:t>
            </a:r>
            <a:r>
              <a:rPr sz="4400" spc="120" dirty="0">
                <a:cs typeface="Gill Sans MT"/>
              </a:rPr>
              <a:t>recommendations</a:t>
            </a:r>
            <a:endParaRPr sz="4400" dirty="0">
              <a:cs typeface="Times New Roman"/>
            </a:endParaRPr>
          </a:p>
          <a:p>
            <a:pPr marL="588433" indent="-571500">
              <a:buFont typeface="Arial" panose="020B0604020202020204" pitchFamily="34" charset="0"/>
              <a:buChar char="•"/>
            </a:pPr>
            <a:r>
              <a:rPr sz="4400" spc="107" dirty="0">
                <a:cs typeface="Gill Sans MT"/>
              </a:rPr>
              <a:t>Service</a:t>
            </a:r>
            <a:r>
              <a:rPr sz="4400" spc="-87" dirty="0">
                <a:cs typeface="Gill Sans MT"/>
              </a:rPr>
              <a:t> </a:t>
            </a:r>
            <a:r>
              <a:rPr sz="4400" spc="80" dirty="0">
                <a:cs typeface="Gill Sans MT"/>
              </a:rPr>
              <a:t>Health</a:t>
            </a:r>
            <a:r>
              <a:rPr sz="4400" spc="-87" dirty="0">
                <a:cs typeface="Gill Sans MT"/>
              </a:rPr>
              <a:t> </a:t>
            </a:r>
            <a:r>
              <a:rPr sz="4400" spc="133" dirty="0">
                <a:cs typeface="Gill Sans MT"/>
              </a:rPr>
              <a:t>dashboard</a:t>
            </a:r>
            <a:r>
              <a:rPr sz="4400" spc="-80" dirty="0">
                <a:cs typeface="Gill Sans MT"/>
              </a:rPr>
              <a:t> </a:t>
            </a:r>
            <a:r>
              <a:rPr sz="4400" spc="173" dirty="0">
                <a:cs typeface="Gill Sans MT"/>
              </a:rPr>
              <a:t>and</a:t>
            </a:r>
            <a:r>
              <a:rPr sz="4400" spc="-87" dirty="0">
                <a:cs typeface="Gill Sans MT"/>
              </a:rPr>
              <a:t> </a:t>
            </a:r>
            <a:r>
              <a:rPr sz="4400" spc="80" dirty="0">
                <a:cs typeface="Gill Sans MT"/>
              </a:rPr>
              <a:t>Health</a:t>
            </a:r>
            <a:r>
              <a:rPr sz="4400" spc="-80" dirty="0">
                <a:cs typeface="Gill Sans MT"/>
              </a:rPr>
              <a:t> </a:t>
            </a:r>
            <a:r>
              <a:rPr sz="4400" spc="93" dirty="0">
                <a:cs typeface="Gill Sans MT"/>
              </a:rPr>
              <a:t>API</a:t>
            </a:r>
            <a:endParaRPr sz="4400" dirty="0">
              <a:cs typeface="Gill Sans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419018"/>
            <a:ext cx="6912765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600" b="1" spc="53" dirty="0">
                <a:solidFill>
                  <a:srgbClr val="FFFF00"/>
                </a:solidFill>
                <a:latin typeface="+mn-lt"/>
              </a:rPr>
              <a:t>Developer</a:t>
            </a:r>
            <a:r>
              <a:rPr sz="6600" b="1" spc="-200" dirty="0">
                <a:solidFill>
                  <a:srgbClr val="FFFF00"/>
                </a:solidFill>
                <a:latin typeface="+mn-lt"/>
              </a:rPr>
              <a:t> </a:t>
            </a:r>
            <a:r>
              <a:rPr sz="6600" b="1" spc="152" dirty="0">
                <a:solidFill>
                  <a:srgbClr val="FFFF00"/>
                </a:solidFill>
                <a:latin typeface="+mn-lt"/>
              </a:rPr>
              <a:t>Support</a:t>
            </a:r>
            <a:endParaRPr sz="66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967" y="1725007"/>
            <a:ext cx="11173266" cy="33091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33" indent="-342900"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sz="2800" dirty="0">
                <a:cs typeface="Gill Sans MT"/>
              </a:rPr>
              <a:t>Business hours access to support engineers via email</a:t>
            </a:r>
            <a:endParaRPr lang="en-US" sz="2800" dirty="0">
              <a:cs typeface="Gill Sans MT"/>
            </a:endParaRPr>
          </a:p>
          <a:p>
            <a:pPr marL="359833" marR="3428068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800" dirty="0">
                <a:cs typeface="Gill Sans MT"/>
              </a:rPr>
              <a:t>Unlimited contacts </a:t>
            </a:r>
            <a:endParaRPr lang="en-US" sz="2800" dirty="0">
              <a:cs typeface="Gill Sans MT"/>
            </a:endParaRPr>
          </a:p>
          <a:p>
            <a:pPr marL="359833" marR="3428068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800" dirty="0">
                <a:cs typeface="Gill Sans MT"/>
              </a:rPr>
              <a:t>One day response time (&lt; 8 hours)  General architectural</a:t>
            </a:r>
            <a:r>
              <a:rPr lang="en-US" sz="2800" dirty="0">
                <a:cs typeface="Gill Sans MT"/>
              </a:rPr>
              <a:t> </a:t>
            </a:r>
            <a:r>
              <a:rPr sz="2800" dirty="0">
                <a:cs typeface="Gill Sans MT"/>
              </a:rPr>
              <a:t>guidance</a:t>
            </a:r>
            <a:endParaRPr sz="2800" dirty="0">
              <a:cs typeface="Times New Roman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sz="2800" dirty="0">
                <a:cs typeface="Gill Sans MT"/>
              </a:rPr>
              <a:t>$29 / month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429066"/>
            <a:ext cx="7706585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600" b="1" spc="220" dirty="0">
                <a:solidFill>
                  <a:srgbClr val="FFFF00"/>
                </a:solidFill>
                <a:latin typeface="+mn-lt"/>
              </a:rPr>
              <a:t>Standard</a:t>
            </a:r>
            <a:r>
              <a:rPr sz="6600" b="1" spc="-193" dirty="0">
                <a:solidFill>
                  <a:srgbClr val="FFFF00"/>
                </a:solidFill>
                <a:latin typeface="+mn-lt"/>
              </a:rPr>
              <a:t> </a:t>
            </a:r>
            <a:r>
              <a:rPr sz="6600" b="1" spc="152" dirty="0">
                <a:solidFill>
                  <a:srgbClr val="FFFF00"/>
                </a:solidFill>
                <a:latin typeface="+mn-lt"/>
              </a:rPr>
              <a:t>Support</a:t>
            </a:r>
            <a:endParaRPr sz="66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967" y="2066651"/>
            <a:ext cx="10630655" cy="37104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33" indent="-342900"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sz="4000" dirty="0">
                <a:cs typeface="Gill Sans MT"/>
              </a:rPr>
              <a:t>24 x 7 access to support engineers by phone and email</a:t>
            </a:r>
            <a:endParaRPr sz="4000" dirty="0">
              <a:cs typeface="Times New Roman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sz="4000" dirty="0">
                <a:cs typeface="Gill Sans MT"/>
              </a:rPr>
              <a:t>Unlimited contacts / cases</a:t>
            </a:r>
            <a:endParaRPr lang="en-US" sz="4000" dirty="0">
              <a:cs typeface="Gill Sans MT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lang="en-US" sz="4000" dirty="0" err="1">
                <a:cs typeface="Gill Sans MT"/>
              </a:rPr>
              <a:t>Sev</a:t>
            </a:r>
            <a:r>
              <a:rPr lang="en-US" sz="4000" dirty="0">
                <a:cs typeface="Gill Sans MT"/>
              </a:rPr>
              <a:t> C support (&lt; 8 hours), </a:t>
            </a:r>
            <a:r>
              <a:rPr lang="en-US" sz="4000" dirty="0" err="1">
                <a:cs typeface="Gill Sans MT"/>
              </a:rPr>
              <a:t>Sev</a:t>
            </a:r>
            <a:r>
              <a:rPr lang="en-US" sz="4000" dirty="0">
                <a:cs typeface="Gill Sans MT"/>
              </a:rPr>
              <a:t> B (&lt; 4 hours), and </a:t>
            </a:r>
            <a:r>
              <a:rPr lang="en-US" sz="4000" dirty="0" err="1">
                <a:cs typeface="Gill Sans MT"/>
              </a:rPr>
              <a:t>Sev</a:t>
            </a:r>
            <a:r>
              <a:rPr lang="en-US" sz="4000" dirty="0">
                <a:cs typeface="Gill Sans MT"/>
              </a:rPr>
              <a:t> A (&lt; 1 hour)  General architectural guidance</a:t>
            </a:r>
            <a:endParaRPr sz="4000" dirty="0">
              <a:cs typeface="Gill Sans MT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sz="4000" dirty="0">
                <a:cs typeface="Gill Sans MT"/>
              </a:rPr>
              <a:t>$100 / month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429066"/>
            <a:ext cx="10369398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600" b="1" dirty="0">
                <a:solidFill>
                  <a:srgbClr val="FFFF00"/>
                </a:solidFill>
                <a:latin typeface="+mn-lt"/>
              </a:rPr>
              <a:t>Professional Direct 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8" y="1735055"/>
            <a:ext cx="8711353" cy="33608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33" indent="-342900"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sz="2800" spc="140" dirty="0">
                <a:cs typeface="Gill Sans MT"/>
              </a:rPr>
              <a:t>24</a:t>
            </a:r>
            <a:r>
              <a:rPr sz="2800" spc="-80" dirty="0">
                <a:cs typeface="Gill Sans MT"/>
              </a:rPr>
              <a:t> </a:t>
            </a:r>
            <a:r>
              <a:rPr sz="2800" spc="-13" dirty="0">
                <a:cs typeface="Gill Sans MT"/>
              </a:rPr>
              <a:t>x</a:t>
            </a:r>
            <a:r>
              <a:rPr sz="2800" spc="-80" dirty="0">
                <a:cs typeface="Gill Sans MT"/>
              </a:rPr>
              <a:t> </a:t>
            </a:r>
            <a:r>
              <a:rPr sz="2800" spc="147" dirty="0">
                <a:cs typeface="Gill Sans MT"/>
              </a:rPr>
              <a:t>7</a:t>
            </a:r>
            <a:r>
              <a:rPr sz="2800" spc="-80" dirty="0">
                <a:cs typeface="Gill Sans MT"/>
              </a:rPr>
              <a:t> </a:t>
            </a:r>
            <a:r>
              <a:rPr sz="2800" spc="233" dirty="0">
                <a:cs typeface="Gill Sans MT"/>
              </a:rPr>
              <a:t>access</a:t>
            </a:r>
            <a:r>
              <a:rPr sz="2800" spc="-80" dirty="0">
                <a:cs typeface="Gill Sans MT"/>
              </a:rPr>
              <a:t> </a:t>
            </a:r>
            <a:r>
              <a:rPr sz="2800" dirty="0">
                <a:cs typeface="Gill Sans MT"/>
              </a:rPr>
              <a:t>to</a:t>
            </a:r>
            <a:r>
              <a:rPr sz="2800" spc="-80" dirty="0">
                <a:cs typeface="Gill Sans MT"/>
              </a:rPr>
              <a:t> </a:t>
            </a:r>
            <a:r>
              <a:rPr sz="2800" spc="87" dirty="0">
                <a:cs typeface="Gill Sans MT"/>
              </a:rPr>
              <a:t>support</a:t>
            </a:r>
            <a:r>
              <a:rPr sz="2800" spc="-80" dirty="0">
                <a:cs typeface="Gill Sans MT"/>
              </a:rPr>
              <a:t> </a:t>
            </a:r>
            <a:r>
              <a:rPr sz="2800" spc="120" dirty="0">
                <a:cs typeface="Gill Sans MT"/>
              </a:rPr>
              <a:t>engineers</a:t>
            </a:r>
            <a:r>
              <a:rPr sz="2800" spc="-80" dirty="0">
                <a:cs typeface="Gill Sans MT"/>
              </a:rPr>
              <a:t> </a:t>
            </a:r>
            <a:r>
              <a:rPr sz="2800" spc="107" dirty="0">
                <a:cs typeface="Gill Sans MT"/>
              </a:rPr>
              <a:t>by</a:t>
            </a:r>
            <a:r>
              <a:rPr sz="2800" spc="-80" dirty="0">
                <a:cs typeface="Gill Sans MT"/>
              </a:rPr>
              <a:t> </a:t>
            </a:r>
            <a:r>
              <a:rPr sz="2800" spc="100" dirty="0">
                <a:cs typeface="Gill Sans MT"/>
              </a:rPr>
              <a:t>phone</a:t>
            </a:r>
            <a:r>
              <a:rPr sz="2800" spc="-80" dirty="0">
                <a:cs typeface="Gill Sans MT"/>
              </a:rPr>
              <a:t> </a:t>
            </a:r>
            <a:r>
              <a:rPr sz="2800" spc="173" dirty="0">
                <a:cs typeface="Gill Sans MT"/>
              </a:rPr>
              <a:t>and</a:t>
            </a:r>
            <a:r>
              <a:rPr sz="2800" spc="-80" dirty="0">
                <a:cs typeface="Gill Sans MT"/>
              </a:rPr>
              <a:t> </a:t>
            </a:r>
            <a:r>
              <a:rPr sz="2800" spc="147" dirty="0">
                <a:cs typeface="Gill Sans MT"/>
              </a:rPr>
              <a:t>email</a:t>
            </a:r>
            <a:endParaRPr sz="2800" dirty="0">
              <a:cs typeface="Times New Roman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sz="2800" spc="60" dirty="0">
                <a:cs typeface="Gill Sans MT"/>
              </a:rPr>
              <a:t>Unlimited </a:t>
            </a:r>
            <a:r>
              <a:rPr sz="2800" spc="133" dirty="0">
                <a:cs typeface="Gill Sans MT"/>
              </a:rPr>
              <a:t>contacts </a:t>
            </a:r>
            <a:r>
              <a:rPr sz="2800" spc="313" dirty="0">
                <a:cs typeface="Gill Sans MT"/>
              </a:rPr>
              <a:t>/</a:t>
            </a:r>
            <a:r>
              <a:rPr sz="2800" spc="-440" dirty="0">
                <a:cs typeface="Gill Sans MT"/>
              </a:rPr>
              <a:t> </a:t>
            </a:r>
            <a:r>
              <a:rPr sz="2800" spc="240" dirty="0">
                <a:cs typeface="Gill Sans MT"/>
              </a:rPr>
              <a:t>cases</a:t>
            </a:r>
            <a:endParaRPr sz="2800" dirty="0">
              <a:cs typeface="Gill Sans MT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800" spc="173" dirty="0">
                <a:cs typeface="Gill Sans MT"/>
              </a:rPr>
              <a:t>Sev</a:t>
            </a:r>
            <a:r>
              <a:rPr sz="2800" spc="-87" dirty="0">
                <a:cs typeface="Gill Sans MT"/>
              </a:rPr>
              <a:t> </a:t>
            </a:r>
            <a:r>
              <a:rPr sz="2800" spc="-140" dirty="0">
                <a:cs typeface="Gill Sans MT"/>
              </a:rPr>
              <a:t>C</a:t>
            </a:r>
            <a:r>
              <a:rPr sz="2800" spc="-80" dirty="0">
                <a:cs typeface="Gill Sans MT"/>
              </a:rPr>
              <a:t> </a:t>
            </a:r>
            <a:r>
              <a:rPr sz="2800" spc="87" dirty="0">
                <a:cs typeface="Gill Sans MT"/>
              </a:rPr>
              <a:t>support</a:t>
            </a:r>
            <a:r>
              <a:rPr sz="2800" spc="-80" dirty="0">
                <a:cs typeface="Gill Sans MT"/>
              </a:rPr>
              <a:t> </a:t>
            </a:r>
            <a:r>
              <a:rPr sz="2800" spc="-73" dirty="0">
                <a:cs typeface="Gill Sans MT"/>
              </a:rPr>
              <a:t>(&lt;</a:t>
            </a:r>
            <a:r>
              <a:rPr sz="2800" spc="-80" dirty="0">
                <a:cs typeface="Gill Sans MT"/>
              </a:rPr>
              <a:t> </a:t>
            </a:r>
            <a:r>
              <a:rPr sz="2800" spc="147" dirty="0">
                <a:cs typeface="Gill Sans MT"/>
              </a:rPr>
              <a:t>8</a:t>
            </a:r>
            <a:r>
              <a:rPr sz="2800" spc="-80" dirty="0">
                <a:cs typeface="Gill Sans MT"/>
              </a:rPr>
              <a:t> </a:t>
            </a:r>
            <a:r>
              <a:rPr sz="2800" spc="60" dirty="0">
                <a:cs typeface="Gill Sans MT"/>
              </a:rPr>
              <a:t>hours),</a:t>
            </a:r>
            <a:r>
              <a:rPr sz="2800" spc="-80" dirty="0">
                <a:cs typeface="Gill Sans MT"/>
              </a:rPr>
              <a:t> </a:t>
            </a:r>
            <a:r>
              <a:rPr sz="2800" spc="173" dirty="0">
                <a:cs typeface="Gill Sans MT"/>
              </a:rPr>
              <a:t>Sev</a:t>
            </a:r>
            <a:r>
              <a:rPr sz="2800" spc="-80" dirty="0">
                <a:cs typeface="Gill Sans MT"/>
              </a:rPr>
              <a:t> </a:t>
            </a:r>
            <a:r>
              <a:rPr sz="2800" spc="140" dirty="0">
                <a:cs typeface="Gill Sans MT"/>
              </a:rPr>
              <a:t>B</a:t>
            </a:r>
            <a:r>
              <a:rPr sz="2800" spc="-80" dirty="0">
                <a:cs typeface="Gill Sans MT"/>
              </a:rPr>
              <a:t> </a:t>
            </a:r>
            <a:r>
              <a:rPr sz="2800" spc="-73" dirty="0">
                <a:cs typeface="Gill Sans MT"/>
              </a:rPr>
              <a:t>(&lt;</a:t>
            </a:r>
            <a:r>
              <a:rPr sz="2800" spc="-87" dirty="0">
                <a:cs typeface="Gill Sans MT"/>
              </a:rPr>
              <a:t> </a:t>
            </a:r>
            <a:r>
              <a:rPr sz="2800" spc="147" dirty="0">
                <a:cs typeface="Gill Sans MT"/>
              </a:rPr>
              <a:t>4</a:t>
            </a:r>
            <a:r>
              <a:rPr sz="2800" spc="-80" dirty="0">
                <a:cs typeface="Gill Sans MT"/>
              </a:rPr>
              <a:t> </a:t>
            </a:r>
            <a:r>
              <a:rPr sz="2800" spc="60" dirty="0">
                <a:cs typeface="Gill Sans MT"/>
              </a:rPr>
              <a:t>hours),</a:t>
            </a:r>
            <a:r>
              <a:rPr sz="2800" spc="-80" dirty="0">
                <a:cs typeface="Gill Sans MT"/>
              </a:rPr>
              <a:t> </a:t>
            </a:r>
            <a:r>
              <a:rPr sz="2800" spc="173" dirty="0">
                <a:cs typeface="Gill Sans MT"/>
              </a:rPr>
              <a:t>and</a:t>
            </a:r>
            <a:r>
              <a:rPr sz="2800" spc="-80" dirty="0">
                <a:cs typeface="Gill Sans MT"/>
              </a:rPr>
              <a:t> </a:t>
            </a:r>
            <a:r>
              <a:rPr sz="2800" spc="173" dirty="0">
                <a:cs typeface="Gill Sans MT"/>
              </a:rPr>
              <a:t>Sev</a:t>
            </a:r>
            <a:r>
              <a:rPr sz="2800" spc="-80" dirty="0">
                <a:cs typeface="Gill Sans MT"/>
              </a:rPr>
              <a:t> </a:t>
            </a:r>
            <a:r>
              <a:rPr sz="2800" spc="-40" dirty="0">
                <a:cs typeface="Gill Sans MT"/>
              </a:rPr>
              <a:t>A</a:t>
            </a:r>
            <a:r>
              <a:rPr sz="2800" spc="-80" dirty="0">
                <a:cs typeface="Gill Sans MT"/>
              </a:rPr>
              <a:t> </a:t>
            </a:r>
            <a:r>
              <a:rPr sz="2800" spc="-73" dirty="0">
                <a:cs typeface="Gill Sans MT"/>
              </a:rPr>
              <a:t>(&lt;</a:t>
            </a:r>
            <a:r>
              <a:rPr sz="2800" spc="-80" dirty="0">
                <a:cs typeface="Gill Sans MT"/>
              </a:rPr>
              <a:t> </a:t>
            </a:r>
            <a:r>
              <a:rPr sz="2800" spc="147" dirty="0">
                <a:cs typeface="Gill Sans MT"/>
              </a:rPr>
              <a:t>1</a:t>
            </a:r>
            <a:r>
              <a:rPr sz="2800" spc="-87" dirty="0">
                <a:cs typeface="Gill Sans MT"/>
              </a:rPr>
              <a:t> </a:t>
            </a:r>
            <a:r>
              <a:rPr sz="2800" spc="33" dirty="0">
                <a:cs typeface="Gill Sans MT"/>
              </a:rPr>
              <a:t>hour)  </a:t>
            </a:r>
            <a:r>
              <a:rPr sz="2800" spc="47" dirty="0">
                <a:cs typeface="Gill Sans MT"/>
              </a:rPr>
              <a:t>Architectural</a:t>
            </a:r>
            <a:r>
              <a:rPr sz="2800" spc="-80" dirty="0">
                <a:cs typeface="Gill Sans MT"/>
              </a:rPr>
              <a:t> </a:t>
            </a:r>
            <a:r>
              <a:rPr sz="2800" spc="160" dirty="0">
                <a:cs typeface="Gill Sans MT"/>
              </a:rPr>
              <a:t>guidance</a:t>
            </a:r>
            <a:r>
              <a:rPr sz="2800" spc="-80" dirty="0">
                <a:cs typeface="Gill Sans MT"/>
              </a:rPr>
              <a:t> </a:t>
            </a:r>
            <a:r>
              <a:rPr sz="2800" spc="80" dirty="0">
                <a:cs typeface="Gill Sans MT"/>
              </a:rPr>
              <a:t>on</a:t>
            </a:r>
            <a:r>
              <a:rPr sz="2800" spc="-80" dirty="0">
                <a:cs typeface="Gill Sans MT"/>
              </a:rPr>
              <a:t> </a:t>
            </a:r>
            <a:r>
              <a:rPr sz="2800" spc="133" dirty="0">
                <a:cs typeface="Gill Sans MT"/>
              </a:rPr>
              <a:t>best</a:t>
            </a:r>
            <a:r>
              <a:rPr sz="2800" spc="-80" dirty="0">
                <a:cs typeface="Gill Sans MT"/>
              </a:rPr>
              <a:t> </a:t>
            </a:r>
            <a:r>
              <a:rPr sz="2800" spc="113" dirty="0">
                <a:cs typeface="Gill Sans MT"/>
              </a:rPr>
              <a:t>practices</a:t>
            </a:r>
            <a:endParaRPr lang="en-US" sz="2800" dirty="0">
              <a:cs typeface="Times New Roman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lang="en-US" sz="2800" spc="87" dirty="0">
                <a:cs typeface="Gill Sans MT"/>
              </a:rPr>
              <a:t>$1,000 </a:t>
            </a:r>
            <a:r>
              <a:rPr lang="en-US" sz="2800" spc="313" dirty="0">
                <a:cs typeface="Gill Sans MT"/>
              </a:rPr>
              <a:t>/</a:t>
            </a:r>
            <a:r>
              <a:rPr lang="en-US" sz="2800" spc="-253" dirty="0">
                <a:cs typeface="Gill Sans MT"/>
              </a:rPr>
              <a:t> </a:t>
            </a:r>
            <a:r>
              <a:rPr lang="en-US" sz="2800" spc="93" dirty="0">
                <a:cs typeface="Gill Sans MT"/>
              </a:rPr>
              <a:t>month</a:t>
            </a:r>
            <a:endParaRPr lang="en-US" sz="2800" dirty="0">
              <a:cs typeface="Gill Sans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429066"/>
            <a:ext cx="6701749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600" b="1" spc="120" dirty="0">
                <a:solidFill>
                  <a:srgbClr val="FFFF00"/>
                </a:solidFill>
                <a:latin typeface="+mn-lt"/>
              </a:rPr>
              <a:t>Premier</a:t>
            </a:r>
            <a:r>
              <a:rPr sz="6600" b="1" spc="-187" dirty="0">
                <a:solidFill>
                  <a:srgbClr val="FFFF00"/>
                </a:solidFill>
                <a:latin typeface="+mn-lt"/>
              </a:rPr>
              <a:t> </a:t>
            </a:r>
            <a:r>
              <a:rPr sz="6600" b="1" spc="152" dirty="0">
                <a:solidFill>
                  <a:srgbClr val="FFFF00"/>
                </a:solidFill>
                <a:latin typeface="+mn-lt"/>
              </a:rPr>
              <a:t>Support</a:t>
            </a:r>
            <a:endParaRPr sz="66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967" y="1725007"/>
            <a:ext cx="10569787" cy="20078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33" marR="6773" indent="-342900" algn="just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dirty="0">
                <a:cs typeface="Gill Sans MT"/>
              </a:rPr>
              <a:t>Speciﬁc architectural support such as design reviews, performance tuning, etc  Technical account manager, including service reviews, reporting</a:t>
            </a:r>
            <a:endParaRPr lang="en-US" sz="2400" dirty="0">
              <a:cs typeface="Gill Sans MT"/>
            </a:endParaRPr>
          </a:p>
          <a:p>
            <a:pPr marL="359833" marR="6773" indent="-342900" algn="just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dirty="0">
                <a:cs typeface="Gill Sans MT"/>
              </a:rPr>
              <a:t>“Contact us”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C7E72-559A-4797-85EB-3D543976642B}"/>
              </a:ext>
            </a:extLst>
          </p:cNvPr>
          <p:cNvSpPr txBox="1"/>
          <p:nvPr/>
        </p:nvSpPr>
        <p:spPr>
          <a:xfrm>
            <a:off x="2631166" y="889843"/>
            <a:ext cx="6929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spc="190" dirty="0"/>
              <a:t>High</a:t>
            </a:r>
            <a:r>
              <a:rPr lang="en-US" sz="5400" spc="-165" dirty="0"/>
              <a:t> </a:t>
            </a:r>
            <a:r>
              <a:rPr lang="en-US" sz="5400" spc="145" dirty="0"/>
              <a:t>Availability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spc="235" dirty="0"/>
              <a:t>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spc="125" dirty="0"/>
              <a:t>Agility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spc="204" dirty="0"/>
              <a:t>Fault</a:t>
            </a:r>
            <a:r>
              <a:rPr lang="en-US" sz="5400" spc="-275" dirty="0"/>
              <a:t> </a:t>
            </a:r>
            <a:r>
              <a:rPr lang="en-US" sz="5400" spc="114" dirty="0"/>
              <a:t>Tolerance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spc="145" dirty="0"/>
              <a:t>Disaster</a:t>
            </a:r>
            <a:r>
              <a:rPr lang="en-US" sz="5400" spc="-190" dirty="0"/>
              <a:t> </a:t>
            </a:r>
            <a:r>
              <a:rPr lang="en-US" sz="5400" spc="114" dirty="0"/>
              <a:t>Recovery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spc="245" dirty="0"/>
              <a:t>Economies </a:t>
            </a:r>
            <a:r>
              <a:rPr lang="en-US" sz="5400" spc="240" dirty="0"/>
              <a:t>of</a:t>
            </a:r>
            <a:r>
              <a:rPr lang="en-US" sz="5400" spc="-565" dirty="0"/>
              <a:t> </a:t>
            </a:r>
            <a:r>
              <a:rPr lang="en-US" sz="5400" spc="340" dirty="0"/>
              <a:t>Scale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0459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CD5BF-025A-4252-8717-F631F3CB760F}"/>
              </a:ext>
            </a:extLst>
          </p:cNvPr>
          <p:cNvSpPr txBox="1"/>
          <p:nvPr/>
        </p:nvSpPr>
        <p:spPr>
          <a:xfrm>
            <a:off x="974691" y="2421652"/>
            <a:ext cx="9927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https://azure.microsoft.com/en-in/support/plans/response/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42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3E0ED-CDDF-41B2-8842-40A49EE7E11E}"/>
              </a:ext>
            </a:extLst>
          </p:cNvPr>
          <p:cNvSpPr txBox="1"/>
          <p:nvPr/>
        </p:nvSpPr>
        <p:spPr>
          <a:xfrm>
            <a:off x="3657601" y="2875002"/>
            <a:ext cx="5235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F0"/>
                </a:solidFill>
              </a:rPr>
              <a:t>What Next ??</a:t>
            </a:r>
          </a:p>
        </p:txBody>
      </p:sp>
    </p:spTree>
    <p:extLst>
      <p:ext uri="{BB962C8B-B14F-4D97-AF65-F5344CB8AC3E}">
        <p14:creationId xmlns:p14="http://schemas.microsoft.com/office/powerpoint/2010/main" val="30473935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8A4CE-A89E-4454-B942-8B1FC21D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95" y="896815"/>
            <a:ext cx="4741409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0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4A1B6-C695-42EA-B19D-797A5780A189}"/>
              </a:ext>
            </a:extLst>
          </p:cNvPr>
          <p:cNvSpPr txBox="1"/>
          <p:nvPr/>
        </p:nvSpPr>
        <p:spPr>
          <a:xfrm>
            <a:off x="1403419" y="997359"/>
            <a:ext cx="9385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0B0F0"/>
                </a:solidFill>
                <a:latin typeface="Javanese Text" panose="02000000000000000000" pitchFamily="2" charset="0"/>
              </a:rPr>
              <a:t>Exam AZ-900:</a:t>
            </a:r>
            <a:r>
              <a:rPr lang="pt-BR" sz="7200" b="1" dirty="0">
                <a:solidFill>
                  <a:srgbClr val="00B0F0"/>
                </a:solidFill>
              </a:rPr>
              <a:t> </a:t>
            </a:r>
          </a:p>
          <a:p>
            <a:pPr algn="ctr"/>
            <a:r>
              <a:rPr lang="pt-BR" sz="7200" b="1" dirty="0">
                <a:solidFill>
                  <a:srgbClr val="FFFF00"/>
                </a:solidFill>
              </a:rPr>
              <a:t>Microsoft Azure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CBEE0-18A2-48BE-9148-BC093429EEF9}"/>
              </a:ext>
            </a:extLst>
          </p:cNvPr>
          <p:cNvSpPr txBox="1"/>
          <p:nvPr/>
        </p:nvSpPr>
        <p:spPr>
          <a:xfrm>
            <a:off x="5215095" y="5322032"/>
            <a:ext cx="6471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https://docs.microsoft.com/en-us/learn/paths/azure-fundamentals/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7868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5C7B1-8004-4E09-ACDB-C024FCCB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05" y="1050785"/>
            <a:ext cx="6075589" cy="3671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8758D-CAF7-48BB-AA0A-FA8E57CEA7C7}"/>
              </a:ext>
            </a:extLst>
          </p:cNvPr>
          <p:cNvSpPr txBox="1"/>
          <p:nvPr/>
        </p:nvSpPr>
        <p:spPr>
          <a:xfrm>
            <a:off x="294751" y="5322032"/>
            <a:ext cx="11897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https://docs.microsoft.com/en-us/learn/paths/azure-fundamentals/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21930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D2698B-E0AC-4D6D-ADE6-8F0315D9B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2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icrosoft student partner">
            <a:extLst>
              <a:ext uri="{FF2B5EF4-FFF2-40B4-BE49-F238E27FC236}">
                <a16:creationId xmlns:a16="http://schemas.microsoft.com/office/drawing/2014/main" id="{FE0543D6-ED8D-4FD7-8E47-CBEB888C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39" y="2123395"/>
            <a:ext cx="7639521" cy="28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209FD-D611-4182-B128-E8B92088FEC6}"/>
              </a:ext>
            </a:extLst>
          </p:cNvPr>
          <p:cNvSpPr txBox="1"/>
          <p:nvPr/>
        </p:nvSpPr>
        <p:spPr>
          <a:xfrm>
            <a:off x="5395966" y="773723"/>
            <a:ext cx="1959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Get..</a:t>
            </a:r>
          </a:p>
        </p:txBody>
      </p:sp>
    </p:spTree>
    <p:extLst>
      <p:ext uri="{BB962C8B-B14F-4D97-AF65-F5344CB8AC3E}">
        <p14:creationId xmlns:p14="http://schemas.microsoft.com/office/powerpoint/2010/main" val="13938616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0BEC7-2934-43BC-B272-5330FB340C51}"/>
              </a:ext>
            </a:extLst>
          </p:cNvPr>
          <p:cNvSpPr txBox="1"/>
          <p:nvPr/>
        </p:nvSpPr>
        <p:spPr>
          <a:xfrm>
            <a:off x="2146631" y="2321004"/>
            <a:ext cx="7898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Freestyle Script" panose="030804020302050B0404" pitchFamily="66" charset="0"/>
              </a:rPr>
              <a:t>Thank You</a:t>
            </a:r>
            <a:endParaRPr lang="en-IN" sz="13800" b="1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69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nkedin logo">
            <a:extLst>
              <a:ext uri="{FF2B5EF4-FFF2-40B4-BE49-F238E27FC236}">
                <a16:creationId xmlns:a16="http://schemas.microsoft.com/office/drawing/2014/main" id="{70CA9DAF-4D3C-4D6A-94A1-DA3306D1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54" y="2387799"/>
            <a:ext cx="729971" cy="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46BA05-83C7-4F4A-8EB2-F30B5F9BC114}"/>
              </a:ext>
            </a:extLst>
          </p:cNvPr>
          <p:cNvSpPr txBox="1"/>
          <p:nvPr/>
        </p:nvSpPr>
        <p:spPr>
          <a:xfrm>
            <a:off x="4613196" y="2429618"/>
            <a:ext cx="419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/shubham15gupta09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5A942-0240-464E-8AD3-864D4BD54769}"/>
              </a:ext>
            </a:extLst>
          </p:cNvPr>
          <p:cNvSpPr txBox="1"/>
          <p:nvPr/>
        </p:nvSpPr>
        <p:spPr>
          <a:xfrm>
            <a:off x="2947725" y="943869"/>
            <a:ext cx="717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Want to connect with me ?</a:t>
            </a:r>
            <a:endParaRPr lang="en-IN" sz="4800" b="1" dirty="0"/>
          </a:p>
        </p:txBody>
      </p:sp>
      <p:pic>
        <p:nvPicPr>
          <p:cNvPr id="7" name="Picture 6" descr="Image result for github logo">
            <a:extLst>
              <a:ext uri="{FF2B5EF4-FFF2-40B4-BE49-F238E27FC236}">
                <a16:creationId xmlns:a16="http://schemas.microsoft.com/office/drawing/2014/main" id="{7D6D5E62-5CD3-405A-A488-ECB032A3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54" y="3429000"/>
            <a:ext cx="729971" cy="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twitter logo">
            <a:extLst>
              <a:ext uri="{FF2B5EF4-FFF2-40B4-BE49-F238E27FC236}">
                <a16:creationId xmlns:a16="http://schemas.microsoft.com/office/drawing/2014/main" id="{F206BD23-3BAF-487D-9913-18C9C22D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54" y="4470201"/>
            <a:ext cx="729971" cy="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B4686-CEEB-4C1F-8418-4ADD770F0E79}"/>
              </a:ext>
            </a:extLst>
          </p:cNvPr>
          <p:cNvSpPr txBox="1"/>
          <p:nvPr/>
        </p:nvSpPr>
        <p:spPr>
          <a:xfrm>
            <a:off x="4613196" y="3470819"/>
            <a:ext cx="419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/shubham15gupta09</a:t>
            </a:r>
            <a:endParaRPr lang="en-IN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308E8-488F-4E52-B73C-B542BCD6BCD7}"/>
              </a:ext>
            </a:extLst>
          </p:cNvPr>
          <p:cNvSpPr txBox="1"/>
          <p:nvPr/>
        </p:nvSpPr>
        <p:spPr>
          <a:xfrm>
            <a:off x="4613196" y="4470201"/>
            <a:ext cx="419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/shubham15gupta0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7869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96EBEA-B255-4549-BE49-D3C1234957DE}"/>
              </a:ext>
            </a:extLst>
          </p:cNvPr>
          <p:cNvSpPr txBox="1">
            <a:spLocks/>
          </p:cNvSpPr>
          <p:nvPr/>
        </p:nvSpPr>
        <p:spPr>
          <a:xfrm>
            <a:off x="656759" y="938567"/>
            <a:ext cx="8969562" cy="408009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FF00"/>
                </a:solidFill>
                <a:latin typeface="+mn-lt"/>
                <a:cs typeface="Arial" panose="020B0604020202020204" pitchFamily="34" charset="0"/>
              </a:rPr>
              <a:t>High Availability</a:t>
            </a:r>
          </a:p>
          <a:p>
            <a:endParaRPr lang="en-US" sz="6000" b="1" dirty="0">
              <a:latin typeface="+mn-lt"/>
              <a:cs typeface="Arial" panose="020B0604020202020204" pitchFamily="34" charset="0"/>
            </a:endParaRPr>
          </a:p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  <a:cs typeface="Arial" panose="020B0604020202020204" pitchFamily="34" charset="0"/>
              </a:rPr>
              <a:t>Expressed as a percentage</a:t>
            </a:r>
          </a:p>
          <a:p>
            <a:pPr marL="584200" marR="5080" indent="-571500">
              <a:lnSpc>
                <a:spcPct val="1002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  <a:cs typeface="Arial" panose="020B0604020202020204" pitchFamily="34" charset="0"/>
              </a:rPr>
              <a:t>It’s the ability of a system to             respond to users</a:t>
            </a:r>
          </a:p>
        </p:txBody>
      </p:sp>
    </p:spTree>
    <p:extLst>
      <p:ext uri="{BB962C8B-B14F-4D97-AF65-F5344CB8AC3E}">
        <p14:creationId xmlns:p14="http://schemas.microsoft.com/office/powerpoint/2010/main" val="330681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1AC309E6-635B-495B-8B2C-5071C3380796}"/>
              </a:ext>
            </a:extLst>
          </p:cNvPr>
          <p:cNvSpPr txBox="1">
            <a:spLocks/>
          </p:cNvSpPr>
          <p:nvPr/>
        </p:nvSpPr>
        <p:spPr>
          <a:xfrm>
            <a:off x="1819532" y="1691345"/>
            <a:ext cx="9153268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800" b="1" spc="680" dirty="0">
                <a:latin typeface="+mn-lt"/>
              </a:rPr>
              <a:t>99.99%</a:t>
            </a:r>
            <a:endParaRPr lang="en-US" sz="20800" b="1" dirty="0"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lang="en-US" b="1" spc="35" dirty="0">
                <a:solidFill>
                  <a:srgbClr val="FFFF00"/>
                </a:solidFill>
                <a:latin typeface="+mn-lt"/>
              </a:rPr>
              <a:t>Four</a:t>
            </a:r>
            <a:r>
              <a:rPr lang="en-US" b="1" spc="-65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spc="80" dirty="0">
                <a:solidFill>
                  <a:srgbClr val="FFFF00"/>
                </a:solidFill>
                <a:latin typeface="+mn-lt"/>
              </a:rPr>
              <a:t>nines,</a:t>
            </a:r>
            <a:r>
              <a:rPr lang="en-US" b="1" spc="-6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spc="110" dirty="0">
                <a:solidFill>
                  <a:srgbClr val="FFFF00"/>
                </a:solidFill>
                <a:latin typeface="+mn-lt"/>
              </a:rPr>
              <a:t>4</a:t>
            </a:r>
            <a:r>
              <a:rPr lang="en-US" b="1" spc="-65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spc="100" dirty="0">
                <a:solidFill>
                  <a:srgbClr val="FFFF00"/>
                </a:solidFill>
                <a:latin typeface="+mn-lt"/>
              </a:rPr>
              <a:t>minutes</a:t>
            </a:r>
            <a:r>
              <a:rPr lang="en-US" b="1" spc="-6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spc="25" dirty="0">
                <a:solidFill>
                  <a:srgbClr val="FFFF00"/>
                </a:solidFill>
                <a:latin typeface="+mn-lt"/>
              </a:rPr>
              <a:t>per</a:t>
            </a:r>
            <a:r>
              <a:rPr lang="en-US" b="1" spc="-65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spc="70" dirty="0">
                <a:solidFill>
                  <a:srgbClr val="FFFF00"/>
                </a:solidFill>
                <a:latin typeface="+mn-lt"/>
              </a:rPr>
              <a:t>month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14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1093</Words>
  <Application>Microsoft Office PowerPoint</Application>
  <PresentationFormat>Widescreen</PresentationFormat>
  <Paragraphs>232</Paragraphs>
  <Slides>78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Calibri Light</vt:lpstr>
      <vt:lpstr>Freestyle Script</vt:lpstr>
      <vt:lpstr>Gabriola</vt:lpstr>
      <vt:lpstr>Gill Sans MT</vt:lpstr>
      <vt:lpstr>Javanese Text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Pay for bandwidth</vt:lpstr>
      <vt:lpstr>PowerPoint Presentation</vt:lpstr>
      <vt:lpstr>PowerPoint Presentation</vt:lpstr>
      <vt:lpstr>https://azure.microsoft.com/en-ca/pricing/calculator/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Support</vt:lpstr>
      <vt:lpstr>Developer Support</vt:lpstr>
      <vt:lpstr>Standard Support</vt:lpstr>
      <vt:lpstr>Professional Direct Support</vt:lpstr>
      <vt:lpstr>Premier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Gupta</dc:creator>
  <cp:lastModifiedBy>Shubham Gupta</cp:lastModifiedBy>
  <cp:revision>162</cp:revision>
  <dcterms:created xsi:type="dcterms:W3CDTF">2020-02-18T15:22:13Z</dcterms:created>
  <dcterms:modified xsi:type="dcterms:W3CDTF">2020-04-12T15:17:14Z</dcterms:modified>
</cp:coreProperties>
</file>