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8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0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6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1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8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19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E1C8A3-C158-4D01-BC08-EA259AECC4D9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AD2A1-E626-417B-88EC-5CA159979A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03CE8C-581C-4BC3-B6B5-68B4DF33A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Cyber Forensics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32048B8-1AA8-4087-A2BA-D8627B987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1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B8D75B-23E8-404D-80CD-BB1EDBFF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BEBFE-BECB-4CF7-B0CC-39AF49E3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03554" cy="4580824"/>
          </a:xfrm>
        </p:spPr>
        <p:txBody>
          <a:bodyPr>
            <a:normAutofit fontScale="32500" lnSpcReduction="20000"/>
          </a:bodyPr>
          <a:lstStyle/>
          <a:p>
            <a:endParaRPr lang="en-IN" sz="6000" dirty="0"/>
          </a:p>
          <a:p>
            <a:r>
              <a:rPr lang="en-IN" sz="6000" dirty="0"/>
              <a:t>1) Guide to computer forensics and investigations, Bill Nelson, Amelia Philips and </a:t>
            </a:r>
            <a:r>
              <a:rPr lang="en-IN" sz="6000" dirty="0">
                <a:solidFill>
                  <a:schemeClr val="tx1"/>
                </a:solidFill>
              </a:rPr>
              <a:t>Christopher </a:t>
            </a:r>
            <a:r>
              <a:rPr lang="en-IN" sz="6000" dirty="0" err="1">
                <a:solidFill>
                  <a:schemeClr val="tx1"/>
                </a:solidFill>
              </a:rPr>
              <a:t>Steuart</a:t>
            </a:r>
            <a:r>
              <a:rPr lang="en-IN" sz="6000" dirty="0">
                <a:solidFill>
                  <a:schemeClr val="tx1"/>
                </a:solidFill>
              </a:rPr>
              <a:t>, course technology,5th </a:t>
            </a:r>
            <a:r>
              <a:rPr lang="en-IN" sz="6000" dirty="0" smtClean="0">
                <a:solidFill>
                  <a:schemeClr val="tx1"/>
                </a:solidFill>
              </a:rPr>
              <a:t>Edition,2015</a:t>
            </a:r>
          </a:p>
          <a:p>
            <a:r>
              <a:rPr lang="en-IN" sz="6000" dirty="0" smtClean="0">
                <a:solidFill>
                  <a:schemeClr val="tx1"/>
                </a:solidFill>
              </a:rPr>
              <a:t>2)Basics of </a:t>
            </a:r>
            <a:r>
              <a:rPr lang="en-IN" sz="6000" dirty="0">
                <a:solidFill>
                  <a:schemeClr val="tx1"/>
                </a:solidFill>
              </a:rPr>
              <a:t>D</a:t>
            </a:r>
            <a:r>
              <a:rPr lang="en-IN" sz="6000" dirty="0" smtClean="0">
                <a:solidFill>
                  <a:schemeClr val="tx1"/>
                </a:solidFill>
              </a:rPr>
              <a:t>igital Forensics </a:t>
            </a:r>
            <a:r>
              <a:rPr lang="en-IN" sz="6000" dirty="0" smtClean="0">
                <a:solidFill>
                  <a:schemeClr val="tx1"/>
                </a:solidFill>
              </a:rPr>
              <a:t>,John Sammons</a:t>
            </a:r>
            <a:endParaRPr lang="en-IN" sz="6000" dirty="0" smtClean="0">
              <a:solidFill>
                <a:schemeClr val="tx1"/>
              </a:solidFill>
            </a:endParaRPr>
          </a:p>
          <a:p>
            <a:r>
              <a:rPr lang="en-IN" sz="6000" dirty="0" smtClean="0">
                <a:solidFill>
                  <a:schemeClr val="tx1"/>
                </a:solidFill>
              </a:rPr>
              <a:t>3) IT ACT </a:t>
            </a:r>
            <a:r>
              <a:rPr lang="en-IN" sz="6000" dirty="0" err="1" smtClean="0">
                <a:solidFill>
                  <a:schemeClr val="tx1"/>
                </a:solidFill>
              </a:rPr>
              <a:t>Amendement</a:t>
            </a:r>
            <a:r>
              <a:rPr lang="en-IN" sz="6000" dirty="0" smtClean="0">
                <a:solidFill>
                  <a:schemeClr val="tx1"/>
                </a:solidFill>
              </a:rPr>
              <a:t> 2008</a:t>
            </a:r>
          </a:p>
          <a:p>
            <a:r>
              <a:rPr lang="en-IN" sz="6000" dirty="0" smtClean="0">
                <a:solidFill>
                  <a:schemeClr val="tx1"/>
                </a:solidFill>
              </a:rPr>
              <a:t>4)Introduction to Social Media Investigation: A hands on approach ,Jennifer </a:t>
            </a:r>
            <a:r>
              <a:rPr lang="en-IN" sz="6000" dirty="0" err="1" smtClean="0">
                <a:solidFill>
                  <a:schemeClr val="tx1"/>
                </a:solidFill>
              </a:rPr>
              <a:t>Golbeck</a:t>
            </a:r>
            <a:endParaRPr lang="en-IN" sz="6000" dirty="0" smtClean="0">
              <a:solidFill>
                <a:schemeClr val="tx1"/>
              </a:solidFill>
            </a:endParaRPr>
          </a:p>
          <a:p>
            <a:r>
              <a:rPr lang="en-IN" sz="6000" dirty="0" smtClean="0">
                <a:solidFill>
                  <a:schemeClr val="tx1"/>
                </a:solidFill>
              </a:rPr>
              <a:t>5) Digital Forensic by Andre </a:t>
            </a:r>
            <a:r>
              <a:rPr lang="en-IN" sz="6000" dirty="0" err="1" smtClean="0">
                <a:solidFill>
                  <a:schemeClr val="tx1"/>
                </a:solidFill>
              </a:rPr>
              <a:t>Arnes</a:t>
            </a:r>
            <a:endParaRPr lang="en-IN" sz="6000" dirty="0" smtClean="0">
              <a:solidFill>
                <a:schemeClr val="tx1"/>
              </a:solidFill>
            </a:endParaRPr>
          </a:p>
          <a:p>
            <a:endParaRPr lang="en-IN" sz="2800" dirty="0"/>
          </a:p>
          <a:p>
            <a:r>
              <a:rPr lang="en-IN" dirty="0"/>
              <a:t>	</a:t>
            </a:r>
          </a:p>
          <a:p>
            <a:r>
              <a:rPr lang="en-IN" sz="2800" dirty="0"/>
              <a:t> </a:t>
            </a:r>
          </a:p>
          <a:p>
            <a:r>
              <a:rPr lang="en-IN" sz="2800" dirty="0"/>
              <a:t>	</a:t>
            </a:r>
          </a:p>
          <a:p>
            <a:endParaRPr lang="en-IN" sz="2800" dirty="0"/>
          </a:p>
          <a:p>
            <a:r>
              <a:rPr lang="en-IN" sz="2800" dirty="0"/>
              <a:t>	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543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8585F3-8C63-4A69-AFDC-A311E176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4055"/>
            <a:ext cx="10058400" cy="1450757"/>
          </a:xfrm>
        </p:spPr>
        <p:txBody>
          <a:bodyPr/>
          <a:lstStyle/>
          <a:p>
            <a:r>
              <a:rPr lang="en-IN" dirty="0"/>
              <a:t>Unit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A29BAF-2338-423F-976B-4C7E532D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25" y="1874927"/>
            <a:ext cx="10476950" cy="48190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1. </a:t>
            </a:r>
            <a:r>
              <a:rPr lang="en-IN" b="1" dirty="0"/>
              <a:t>Computer Forensics : </a:t>
            </a:r>
            <a:endParaRPr lang="en-IN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Introduction to Computer Forensics</a:t>
            </a:r>
            <a:r>
              <a:rPr lang="en-IN" b="1" dirty="0"/>
              <a:t>( guide to CF: </a:t>
            </a:r>
            <a:r>
              <a:rPr lang="en-IN" b="1" dirty="0" err="1"/>
              <a:t>chp</a:t>
            </a:r>
            <a:r>
              <a:rPr lang="en-IN" b="1" dirty="0"/>
              <a:t> 1 </a:t>
            </a:r>
            <a:r>
              <a:rPr lang="en-IN" b="1" dirty="0" err="1"/>
              <a:t>pg</a:t>
            </a:r>
            <a:r>
              <a:rPr lang="en-IN" b="1" dirty="0"/>
              <a:t> 2 understanding computer forensics)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standard procedure(</a:t>
            </a:r>
            <a:r>
              <a:rPr lang="en-IN" b="1" dirty="0"/>
              <a:t>guide to CF: </a:t>
            </a:r>
            <a:r>
              <a:rPr lang="en-IN" b="1" dirty="0" err="1"/>
              <a:t>chp</a:t>
            </a:r>
            <a:r>
              <a:rPr lang="en-IN" b="1" dirty="0"/>
              <a:t> 2 </a:t>
            </a:r>
            <a:r>
              <a:rPr lang="en-IN" b="1" dirty="0" err="1"/>
              <a:t>pg</a:t>
            </a:r>
            <a:r>
              <a:rPr lang="en-IN" b="1" dirty="0"/>
              <a:t> 28-44 , 46-59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/>
              <a:t>-preparing a computer investigation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/>
              <a:t>-takin systematic approach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/>
              <a:t>-procedure for corporate high tech investigation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/>
              <a:t>-Conducting an investigation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/>
              <a:t>-Completing the case)</a:t>
            </a:r>
            <a:endParaRPr lang="en-IN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</a:rPr>
              <a:t>Incident Verification and System Identification </a:t>
            </a:r>
            <a:r>
              <a:rPr lang="en-IN" b="1" dirty="0">
                <a:solidFill>
                  <a:schemeClr val="tx1"/>
                </a:solidFill>
              </a:rPr>
              <a:t>(</a:t>
            </a:r>
            <a:r>
              <a:rPr lang="en-IN" b="1" dirty="0" err="1">
                <a:solidFill>
                  <a:schemeClr val="tx1"/>
                </a:solidFill>
              </a:rPr>
              <a:t>pg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168)</a:t>
            </a:r>
            <a:endParaRPr lang="en-IN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/>
              <a:t>( guide to CF: </a:t>
            </a:r>
            <a:r>
              <a:rPr lang="en-IN" b="1" dirty="0" err="1"/>
              <a:t>chp</a:t>
            </a:r>
            <a:r>
              <a:rPr lang="en-IN" b="1" dirty="0"/>
              <a:t> 1 </a:t>
            </a:r>
            <a:r>
              <a:rPr lang="en-IN" b="1" dirty="0" err="1"/>
              <a:t>pg</a:t>
            </a:r>
            <a:r>
              <a:rPr lang="en-IN" b="1" dirty="0"/>
              <a:t> </a:t>
            </a:r>
            <a:r>
              <a:rPr lang="en-IN" b="1" dirty="0" smtClean="0"/>
              <a:t>100-129 , </a:t>
            </a:r>
            <a:r>
              <a:rPr lang="en-IN" b="1" dirty="0" err="1" smtClean="0"/>
              <a:t>pg</a:t>
            </a:r>
            <a:r>
              <a:rPr lang="en-IN" b="1" dirty="0" smtClean="0"/>
              <a:t> 134-139)</a:t>
            </a:r>
            <a:endParaRPr lang="en-IN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</a:rPr>
              <a:t>Recovery of Erased and damaged </a:t>
            </a:r>
            <a:r>
              <a:rPr lang="en-IN" dirty="0" smtClean="0">
                <a:solidFill>
                  <a:schemeClr val="tx1"/>
                </a:solidFill>
              </a:rPr>
              <a:t>data, Disk </a:t>
            </a:r>
            <a:r>
              <a:rPr lang="en-IN" dirty="0">
                <a:solidFill>
                  <a:schemeClr val="tx1"/>
                </a:solidFill>
              </a:rPr>
              <a:t>Imaging and </a:t>
            </a:r>
            <a:r>
              <a:rPr lang="en-IN" dirty="0" smtClean="0">
                <a:solidFill>
                  <a:schemeClr val="tx1"/>
                </a:solidFill>
              </a:rPr>
              <a:t>Preservation, Data </a:t>
            </a:r>
            <a:r>
              <a:rPr lang="en-IN" dirty="0">
                <a:solidFill>
                  <a:schemeClr val="tx1"/>
                </a:solidFill>
              </a:rPr>
              <a:t>Encryption and </a:t>
            </a:r>
            <a:r>
              <a:rPr lang="en-IN" dirty="0" smtClean="0">
                <a:solidFill>
                  <a:schemeClr val="tx1"/>
                </a:solidFill>
              </a:rPr>
              <a:t>Compression ,Automated </a:t>
            </a:r>
            <a:r>
              <a:rPr lang="en-IN" dirty="0">
                <a:solidFill>
                  <a:schemeClr val="tx1"/>
                </a:solidFill>
              </a:rPr>
              <a:t>Search Techniques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Forensics Software </a:t>
            </a:r>
            <a:r>
              <a:rPr lang="en-IN" dirty="0" smtClean="0"/>
              <a:t>(</a:t>
            </a:r>
            <a:r>
              <a:rPr lang="en-IN" b="1" dirty="0"/>
              <a:t>guide to CF: </a:t>
            </a:r>
            <a:r>
              <a:rPr lang="en-IN" b="1" dirty="0" err="1"/>
              <a:t>chp</a:t>
            </a:r>
            <a:r>
              <a:rPr lang="en-IN" b="1" dirty="0"/>
              <a:t> </a:t>
            </a:r>
            <a:r>
              <a:rPr lang="en-IN" b="1" dirty="0" smtClean="0"/>
              <a:t>7 </a:t>
            </a:r>
            <a:r>
              <a:rPr lang="en-IN" b="1" dirty="0" err="1"/>
              <a:t>pg</a:t>
            </a:r>
            <a:r>
              <a:rPr lang="en-IN" b="1" dirty="0"/>
              <a:t> </a:t>
            </a:r>
            <a:r>
              <a:rPr lang="en-IN" b="1" dirty="0" smtClean="0"/>
              <a:t>260-278)</a:t>
            </a:r>
            <a:r>
              <a:rPr lang="en-IN" dirty="0"/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30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1F2088-5722-4154-9712-19328D7B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Unit I 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0B800E-9108-498A-A70F-85471FAB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DAD007E-6E0C-412F-B588-9516C1366BFC}"/>
              </a:ext>
            </a:extLst>
          </p:cNvPr>
          <p:cNvSpPr txBox="1">
            <a:spLocks/>
          </p:cNvSpPr>
          <p:nvPr/>
        </p:nvSpPr>
        <p:spPr>
          <a:xfrm>
            <a:off x="1097280" y="2331146"/>
            <a:ext cx="10476950" cy="4819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2.</a:t>
            </a:r>
            <a:r>
              <a:rPr lang="en-IN" b="1" dirty="0"/>
              <a:t> Network Forensic : ( guide to CF: </a:t>
            </a:r>
            <a:r>
              <a:rPr lang="en-IN" b="1" dirty="0" err="1"/>
              <a:t>chp</a:t>
            </a:r>
            <a:r>
              <a:rPr lang="en-IN" b="1" dirty="0"/>
              <a:t> 11 </a:t>
            </a:r>
            <a:r>
              <a:rPr lang="en-IN" b="1" dirty="0" err="1"/>
              <a:t>pg</a:t>
            </a:r>
            <a:r>
              <a:rPr lang="en-IN" b="1" dirty="0"/>
              <a:t> 428-435,439-444)</a:t>
            </a: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Introduction to Network Forensics and tracking network traffic</a:t>
            </a:r>
            <a:endParaRPr lang="en-IN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Reviewing Network Logs, Network Forensics Tools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Performing Live Acquisitions,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</a:rPr>
              <a:t>Order of Volatility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Standard Procedure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3. </a:t>
            </a:r>
            <a:r>
              <a:rPr lang="en-IN" b="1" dirty="0"/>
              <a:t>Cell Phone and Mobile Device Forensics: ( guide to CF: </a:t>
            </a:r>
            <a:r>
              <a:rPr lang="en-IN" b="1" dirty="0" err="1"/>
              <a:t>chp</a:t>
            </a:r>
            <a:r>
              <a:rPr lang="en-IN" b="1" dirty="0"/>
              <a:t> 13 </a:t>
            </a:r>
            <a:r>
              <a:rPr lang="en-IN" b="1" dirty="0" err="1"/>
              <a:t>pg</a:t>
            </a:r>
            <a:r>
              <a:rPr lang="en-IN" b="1" dirty="0"/>
              <a:t> 496-507)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Overview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Acquisition Procedures for Cell Phones and Mobile Devices 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88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D8634-663F-4AD3-9466-9506E6CA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B81286-9CFA-4993-9ADE-CD2E1028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1. </a:t>
            </a:r>
            <a:r>
              <a:rPr lang="en-IN" b="1" dirty="0"/>
              <a:t>Internet Forensic : </a:t>
            </a:r>
            <a:endParaRPr lang="en-IN" b="1" dirty="0" smtClean="0"/>
          </a:p>
          <a:p>
            <a:r>
              <a:rPr lang="en-IN" b="1" dirty="0">
                <a:solidFill>
                  <a:schemeClr val="tx1"/>
                </a:solidFill>
              </a:rPr>
              <a:t>Digital Forensic by Andre </a:t>
            </a:r>
            <a:r>
              <a:rPr lang="en-IN" b="1" dirty="0" err="1" smtClean="0">
                <a:solidFill>
                  <a:schemeClr val="tx1"/>
                </a:solidFill>
              </a:rPr>
              <a:t>Arnes</a:t>
            </a:r>
            <a:r>
              <a:rPr lang="en-IN" b="1" dirty="0" smtClean="0">
                <a:solidFill>
                  <a:schemeClr val="tx1"/>
                </a:solidFill>
              </a:rPr>
              <a:t>(</a:t>
            </a:r>
            <a:r>
              <a:rPr lang="en-IN" b="1" dirty="0" err="1" smtClean="0">
                <a:solidFill>
                  <a:schemeClr val="tx1"/>
                </a:solidFill>
              </a:rPr>
              <a:t>chp</a:t>
            </a:r>
            <a:r>
              <a:rPr lang="en-IN" b="1" dirty="0" smtClean="0">
                <a:solidFill>
                  <a:schemeClr val="tx1"/>
                </a:solidFill>
              </a:rPr>
              <a:t> 7)</a:t>
            </a:r>
            <a:endParaRPr lang="en-IN" b="1" dirty="0"/>
          </a:p>
          <a:p>
            <a:r>
              <a:rPr lang="en-IN" b="1" dirty="0"/>
              <a:t>Introduction </a:t>
            </a:r>
            <a:r>
              <a:rPr lang="en-IN" dirty="0"/>
              <a:t>to Internet Forensics, </a:t>
            </a:r>
            <a:r>
              <a:rPr lang="en-IN" dirty="0">
                <a:solidFill>
                  <a:schemeClr val="tx1"/>
                </a:solidFill>
              </a:rPr>
              <a:t>World Wide Web Threats, Hacking and Illegal access, Obscene and Incident transmission, Domain Name Ownership Investigation</a:t>
            </a:r>
            <a:r>
              <a:rPr lang="en-IN" dirty="0"/>
              <a:t>, Reconstructing past internet activities and events </a:t>
            </a:r>
          </a:p>
          <a:p>
            <a:r>
              <a:rPr lang="en-IN" b="1" dirty="0"/>
              <a:t>E-mail Forensics :( guide to CF: </a:t>
            </a:r>
            <a:r>
              <a:rPr lang="en-IN" b="1" dirty="0" err="1"/>
              <a:t>chp</a:t>
            </a:r>
            <a:r>
              <a:rPr lang="en-IN" b="1" dirty="0"/>
              <a:t> 12 </a:t>
            </a:r>
            <a:r>
              <a:rPr lang="en-IN" b="1" dirty="0" err="1"/>
              <a:t>pg</a:t>
            </a:r>
            <a:r>
              <a:rPr lang="en-IN" b="1" dirty="0"/>
              <a:t> 452-465)</a:t>
            </a:r>
          </a:p>
          <a:p>
            <a:r>
              <a:rPr lang="en-IN" b="1" dirty="0"/>
              <a:t> </a:t>
            </a:r>
            <a:r>
              <a:rPr lang="en-IN" dirty="0"/>
              <a:t>e-mail analysis, e-mail headers and spoofing, </a:t>
            </a:r>
            <a:r>
              <a:rPr lang="en-IN" dirty="0">
                <a:solidFill>
                  <a:schemeClr val="tx1"/>
                </a:solidFill>
              </a:rPr>
              <a:t>Laws against e-mail Crime, </a:t>
            </a:r>
          </a:p>
          <a:p>
            <a:r>
              <a:rPr lang="en-IN" b="1" dirty="0"/>
              <a:t>Messenger Forensics: </a:t>
            </a:r>
            <a:r>
              <a:rPr lang="en-IN" dirty="0"/>
              <a:t>Yahoo Messenger </a:t>
            </a:r>
          </a:p>
          <a:p>
            <a:r>
              <a:rPr lang="en-IN" b="1" dirty="0"/>
              <a:t>Social Media Forensics: </a:t>
            </a:r>
            <a:r>
              <a:rPr lang="en-IN" dirty="0"/>
              <a:t>Social Media Investigations </a:t>
            </a:r>
            <a:r>
              <a:rPr lang="en-IN" b="1" dirty="0" smtClean="0"/>
              <a:t>(</a:t>
            </a:r>
            <a:r>
              <a:rPr lang="en-IN" dirty="0">
                <a:solidFill>
                  <a:schemeClr val="tx1"/>
                </a:solidFill>
              </a:rPr>
              <a:t>Introduction to Social Media </a:t>
            </a:r>
            <a:r>
              <a:rPr lang="en-IN" dirty="0" smtClean="0">
                <a:solidFill>
                  <a:schemeClr val="tx1"/>
                </a:solidFill>
              </a:rPr>
              <a:t>Investigation</a:t>
            </a:r>
            <a:r>
              <a:rPr lang="en-IN" b="1" dirty="0" smtClean="0"/>
              <a:t>: </a:t>
            </a:r>
            <a:r>
              <a:rPr lang="en-IN" b="1" dirty="0" err="1"/>
              <a:t>chp</a:t>
            </a:r>
            <a:r>
              <a:rPr lang="en-IN" b="1" dirty="0"/>
              <a:t> 1-6)</a:t>
            </a:r>
            <a:endParaRPr lang="en-IN" dirty="0"/>
          </a:p>
          <a:p>
            <a:r>
              <a:rPr lang="en-IN" b="1" dirty="0"/>
              <a:t>Browser Forensics: (Basics of digital forensics: </a:t>
            </a:r>
            <a:r>
              <a:rPr lang="en-IN" b="1" dirty="0" err="1"/>
              <a:t>chp</a:t>
            </a:r>
            <a:r>
              <a:rPr lang="en-IN" b="1" dirty="0"/>
              <a:t> 8 </a:t>
            </a:r>
            <a:r>
              <a:rPr lang="en-IN" b="1" dirty="0" err="1"/>
              <a:t>pg</a:t>
            </a:r>
            <a:r>
              <a:rPr lang="en-IN" b="1" dirty="0"/>
              <a:t> 117-123)</a:t>
            </a:r>
          </a:p>
          <a:p>
            <a:r>
              <a:rPr lang="en-IN" dirty="0"/>
              <a:t>Cookie Storage and Analysis, </a:t>
            </a:r>
            <a:r>
              <a:rPr lang="en-IN" dirty="0" err="1"/>
              <a:t>Analyzing</a:t>
            </a:r>
            <a:r>
              <a:rPr lang="en-IN" dirty="0"/>
              <a:t> Cache and temporary internet files, Web browsing activity reconstruction 	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02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CCD67-E86E-4166-BFE3-065D848C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C24432-09DD-4A1F-B472-92E031F0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1.</a:t>
            </a:r>
            <a:r>
              <a:rPr lang="en-IN" sz="2400" b="1" dirty="0"/>
              <a:t> </a:t>
            </a:r>
            <a:r>
              <a:rPr lang="en-IN" b="1" dirty="0"/>
              <a:t>Investigation, Evidence presentation and Legal aspects of Digital Forensics: 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( </a:t>
            </a:r>
            <a:r>
              <a:rPr lang="en-IN" b="1" dirty="0"/>
              <a:t>guide to CF: </a:t>
            </a:r>
            <a:r>
              <a:rPr lang="en-IN" b="1" dirty="0" err="1" smtClean="0"/>
              <a:t>chp</a:t>
            </a:r>
            <a:r>
              <a:rPr lang="en-IN" b="1" dirty="0" smtClean="0"/>
              <a:t> 5 </a:t>
            </a:r>
            <a:r>
              <a:rPr lang="en-IN" b="1" dirty="0" err="1" smtClean="0"/>
              <a:t>pg</a:t>
            </a:r>
            <a:r>
              <a:rPr lang="en-IN" b="1" dirty="0" smtClean="0"/>
              <a:t> 161-179)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Authorization to collect the evidence , Acquisition of Evidence, Authentication of the evidence, Analysis of the evidence</a:t>
            </a:r>
          </a:p>
          <a:p>
            <a:pPr marL="0" indent="0">
              <a:buNone/>
            </a:pPr>
            <a:r>
              <a:rPr lang="en-IN" b="1" dirty="0" smtClean="0"/>
              <a:t>( </a:t>
            </a:r>
            <a:r>
              <a:rPr lang="en-IN" b="1" dirty="0"/>
              <a:t>guide to CF: </a:t>
            </a:r>
            <a:r>
              <a:rPr lang="en-IN" b="1" dirty="0" err="1"/>
              <a:t>chp</a:t>
            </a:r>
            <a:r>
              <a:rPr lang="en-IN" b="1" dirty="0"/>
              <a:t> </a:t>
            </a:r>
            <a:r>
              <a:rPr lang="en-IN" b="1" dirty="0" smtClean="0"/>
              <a:t>14 ,15)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Reporting on the findings, Testimony </a:t>
            </a:r>
          </a:p>
          <a:p>
            <a:r>
              <a:rPr lang="en-IN" b="1" dirty="0">
                <a:solidFill>
                  <a:schemeClr val="tx1"/>
                </a:solidFill>
              </a:rPr>
              <a:t>2. Introduction to Legal aspects of Digital Forensics: </a:t>
            </a:r>
            <a:r>
              <a:rPr lang="en-IN" dirty="0">
                <a:solidFill>
                  <a:schemeClr val="tx1"/>
                </a:solidFill>
              </a:rPr>
              <a:t>Laws &amp; regulations,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/>
              <a:t>( guide to CF: </a:t>
            </a:r>
            <a:r>
              <a:rPr lang="en-IN" b="1" dirty="0" err="1"/>
              <a:t>chp</a:t>
            </a:r>
            <a:r>
              <a:rPr lang="en-IN" b="1" dirty="0"/>
              <a:t> 1</a:t>
            </a:r>
            <a:r>
              <a:rPr lang="en-IN" b="1" dirty="0" smtClean="0"/>
              <a:t> </a:t>
            </a:r>
            <a:r>
              <a:rPr lang="en-IN" b="1" dirty="0" err="1" smtClean="0"/>
              <a:t>pg</a:t>
            </a:r>
            <a:r>
              <a:rPr lang="en-IN" b="1" dirty="0" smtClean="0"/>
              <a:t> 8-20)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Information </a:t>
            </a:r>
            <a:r>
              <a:rPr lang="en-IN" dirty="0">
                <a:solidFill>
                  <a:schemeClr val="tx1"/>
                </a:solidFill>
              </a:rPr>
              <a:t>Technology Act</a:t>
            </a:r>
            <a:r>
              <a:rPr lang="en-IN" dirty="0" smtClean="0">
                <a:solidFill>
                  <a:schemeClr val="tx1"/>
                </a:solidFill>
              </a:rPr>
              <a:t>,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/>
              <a:t>( </a:t>
            </a:r>
            <a:r>
              <a:rPr lang="en-IN" b="1" dirty="0" smtClean="0"/>
              <a:t>IT ACT Amendment 2008)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Giving Evidence in court, Case Study – Cyber Crime cases, Case Study – Cyber Crime cases </a:t>
            </a:r>
            <a:r>
              <a:rPr lang="en-IN" dirty="0">
                <a:solidFill>
                  <a:srgbClr val="FF0000"/>
                </a:solidFill>
              </a:rPr>
              <a:t>	</a:t>
            </a:r>
          </a:p>
          <a:p>
            <a:pPr marL="109728" lvl="1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0892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481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Cyber Forensics</vt:lpstr>
      <vt:lpstr>Reference Books</vt:lpstr>
      <vt:lpstr>Unit I</vt:lpstr>
      <vt:lpstr>Unit I (Continuation)</vt:lpstr>
      <vt:lpstr>Unit II</vt:lpstr>
      <vt:lpstr>Unit III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Network Security</dc:title>
  <dc:creator>Kauser</dc:creator>
  <cp:lastModifiedBy>Administrator</cp:lastModifiedBy>
  <cp:revision>29</cp:revision>
  <dcterms:created xsi:type="dcterms:W3CDTF">2018-07-13T17:29:20Z</dcterms:created>
  <dcterms:modified xsi:type="dcterms:W3CDTF">2018-12-14T11:27:06Z</dcterms:modified>
</cp:coreProperties>
</file>