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4" r:id="rId5"/>
    <p:sldId id="265" r:id="rId6"/>
    <p:sldId id="266" r:id="rId7"/>
    <p:sldId id="267" r:id="rId8"/>
    <p:sldId id="258" r:id="rId9"/>
    <p:sldId id="259" r:id="rId10"/>
    <p:sldId id="260" r:id="rId11"/>
    <p:sldId id="261" r:id="rId12"/>
    <p:sldId id="25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67"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FC77F-CD6B-4B30-8E1D-3F375961A9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4941475-7839-459E-81F0-D630F9E583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E869902-56DE-4B58-8DD2-7BD8486BBB0F}"/>
              </a:ext>
            </a:extLst>
          </p:cNvPr>
          <p:cNvSpPr>
            <a:spLocks noGrp="1"/>
          </p:cNvSpPr>
          <p:nvPr>
            <p:ph type="dt" sz="half" idx="10"/>
          </p:nvPr>
        </p:nvSpPr>
        <p:spPr/>
        <p:txBody>
          <a:bodyPr/>
          <a:lstStyle/>
          <a:p>
            <a:fld id="{991DC9B1-53F0-46AA-8B46-01831AF61D1D}" type="datetimeFigureOut">
              <a:rPr lang="en-IN" smtClean="0"/>
              <a:t>02-01-2019</a:t>
            </a:fld>
            <a:endParaRPr lang="en-IN"/>
          </a:p>
        </p:txBody>
      </p:sp>
      <p:sp>
        <p:nvSpPr>
          <p:cNvPr id="5" name="Footer Placeholder 4">
            <a:extLst>
              <a:ext uri="{FF2B5EF4-FFF2-40B4-BE49-F238E27FC236}">
                <a16:creationId xmlns:a16="http://schemas.microsoft.com/office/drawing/2014/main" id="{AB1D935C-137C-42C0-B2A1-3D9A7FE553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6A3B5D-5D3D-46D0-82D9-C72ACA847B44}"/>
              </a:ext>
            </a:extLst>
          </p:cNvPr>
          <p:cNvSpPr>
            <a:spLocks noGrp="1"/>
          </p:cNvSpPr>
          <p:nvPr>
            <p:ph type="sldNum" sz="quarter" idx="12"/>
          </p:nvPr>
        </p:nvSpPr>
        <p:spPr/>
        <p:txBody>
          <a:bodyPr/>
          <a:lstStyle/>
          <a:p>
            <a:fld id="{91692D8C-5F09-4AFE-92B9-1A2B302DA96D}" type="slidenum">
              <a:rPr lang="en-IN" smtClean="0"/>
              <a:t>‹#›</a:t>
            </a:fld>
            <a:endParaRPr lang="en-IN"/>
          </a:p>
        </p:txBody>
      </p:sp>
    </p:spTree>
    <p:extLst>
      <p:ext uri="{BB962C8B-B14F-4D97-AF65-F5344CB8AC3E}">
        <p14:creationId xmlns:p14="http://schemas.microsoft.com/office/powerpoint/2010/main" val="2051149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92C75-578C-4B3B-9199-2F0904009AC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DEE1B5-961B-4840-9C8F-CD9865CDC48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A16004-2F36-4DBA-8E16-7667F0220DED}"/>
              </a:ext>
            </a:extLst>
          </p:cNvPr>
          <p:cNvSpPr>
            <a:spLocks noGrp="1"/>
          </p:cNvSpPr>
          <p:nvPr>
            <p:ph type="dt" sz="half" idx="10"/>
          </p:nvPr>
        </p:nvSpPr>
        <p:spPr/>
        <p:txBody>
          <a:bodyPr/>
          <a:lstStyle/>
          <a:p>
            <a:fld id="{991DC9B1-53F0-46AA-8B46-01831AF61D1D}" type="datetimeFigureOut">
              <a:rPr lang="en-IN" smtClean="0"/>
              <a:t>02-01-2019</a:t>
            </a:fld>
            <a:endParaRPr lang="en-IN"/>
          </a:p>
        </p:txBody>
      </p:sp>
      <p:sp>
        <p:nvSpPr>
          <p:cNvPr id="5" name="Footer Placeholder 4">
            <a:extLst>
              <a:ext uri="{FF2B5EF4-FFF2-40B4-BE49-F238E27FC236}">
                <a16:creationId xmlns:a16="http://schemas.microsoft.com/office/drawing/2014/main" id="{2BB8FE7E-6631-49CE-AAA1-E8323E8429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3D8997-9A3B-451C-BF18-6DBA2B948BDB}"/>
              </a:ext>
            </a:extLst>
          </p:cNvPr>
          <p:cNvSpPr>
            <a:spLocks noGrp="1"/>
          </p:cNvSpPr>
          <p:nvPr>
            <p:ph type="sldNum" sz="quarter" idx="12"/>
          </p:nvPr>
        </p:nvSpPr>
        <p:spPr/>
        <p:txBody>
          <a:bodyPr/>
          <a:lstStyle/>
          <a:p>
            <a:fld id="{91692D8C-5F09-4AFE-92B9-1A2B302DA96D}" type="slidenum">
              <a:rPr lang="en-IN" smtClean="0"/>
              <a:t>‹#›</a:t>
            </a:fld>
            <a:endParaRPr lang="en-IN"/>
          </a:p>
        </p:txBody>
      </p:sp>
    </p:spTree>
    <p:extLst>
      <p:ext uri="{BB962C8B-B14F-4D97-AF65-F5344CB8AC3E}">
        <p14:creationId xmlns:p14="http://schemas.microsoft.com/office/powerpoint/2010/main" val="4243070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622EBC-0680-424C-A66D-4F568AA00A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C4D594-2DEA-48EC-9448-8B5D2CD4D26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9C189F-7966-461E-A338-771685DC7C14}"/>
              </a:ext>
            </a:extLst>
          </p:cNvPr>
          <p:cNvSpPr>
            <a:spLocks noGrp="1"/>
          </p:cNvSpPr>
          <p:nvPr>
            <p:ph type="dt" sz="half" idx="10"/>
          </p:nvPr>
        </p:nvSpPr>
        <p:spPr/>
        <p:txBody>
          <a:bodyPr/>
          <a:lstStyle/>
          <a:p>
            <a:fld id="{991DC9B1-53F0-46AA-8B46-01831AF61D1D}" type="datetimeFigureOut">
              <a:rPr lang="en-IN" smtClean="0"/>
              <a:t>02-01-2019</a:t>
            </a:fld>
            <a:endParaRPr lang="en-IN"/>
          </a:p>
        </p:txBody>
      </p:sp>
      <p:sp>
        <p:nvSpPr>
          <p:cNvPr id="5" name="Footer Placeholder 4">
            <a:extLst>
              <a:ext uri="{FF2B5EF4-FFF2-40B4-BE49-F238E27FC236}">
                <a16:creationId xmlns:a16="http://schemas.microsoft.com/office/drawing/2014/main" id="{3B93FA28-E488-4E7D-A52C-9CB62D12FD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0AF8E8-9AE7-473C-8E72-AEFDA654396E}"/>
              </a:ext>
            </a:extLst>
          </p:cNvPr>
          <p:cNvSpPr>
            <a:spLocks noGrp="1"/>
          </p:cNvSpPr>
          <p:nvPr>
            <p:ph type="sldNum" sz="quarter" idx="12"/>
          </p:nvPr>
        </p:nvSpPr>
        <p:spPr/>
        <p:txBody>
          <a:bodyPr/>
          <a:lstStyle/>
          <a:p>
            <a:fld id="{91692D8C-5F09-4AFE-92B9-1A2B302DA96D}" type="slidenum">
              <a:rPr lang="en-IN" smtClean="0"/>
              <a:t>‹#›</a:t>
            </a:fld>
            <a:endParaRPr lang="en-IN"/>
          </a:p>
        </p:txBody>
      </p:sp>
    </p:spTree>
    <p:extLst>
      <p:ext uri="{BB962C8B-B14F-4D97-AF65-F5344CB8AC3E}">
        <p14:creationId xmlns:p14="http://schemas.microsoft.com/office/powerpoint/2010/main" val="3793781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1DA6F-C673-46AB-93A1-74C3A63C0A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5190B5-1AA8-4F43-BEBA-4A9C8892D0A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2C4EA6-161F-4670-8EA7-6D749EE01DB2}"/>
              </a:ext>
            </a:extLst>
          </p:cNvPr>
          <p:cNvSpPr>
            <a:spLocks noGrp="1"/>
          </p:cNvSpPr>
          <p:nvPr>
            <p:ph type="dt" sz="half" idx="10"/>
          </p:nvPr>
        </p:nvSpPr>
        <p:spPr/>
        <p:txBody>
          <a:bodyPr/>
          <a:lstStyle/>
          <a:p>
            <a:fld id="{991DC9B1-53F0-46AA-8B46-01831AF61D1D}" type="datetimeFigureOut">
              <a:rPr lang="en-IN" smtClean="0"/>
              <a:t>02-01-2019</a:t>
            </a:fld>
            <a:endParaRPr lang="en-IN"/>
          </a:p>
        </p:txBody>
      </p:sp>
      <p:sp>
        <p:nvSpPr>
          <p:cNvPr id="5" name="Footer Placeholder 4">
            <a:extLst>
              <a:ext uri="{FF2B5EF4-FFF2-40B4-BE49-F238E27FC236}">
                <a16:creationId xmlns:a16="http://schemas.microsoft.com/office/drawing/2014/main" id="{F4FB733D-66EA-4435-ABB3-1CCC335088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568A2F-242A-4EC0-B1F1-EEA74C6C06E9}"/>
              </a:ext>
            </a:extLst>
          </p:cNvPr>
          <p:cNvSpPr>
            <a:spLocks noGrp="1"/>
          </p:cNvSpPr>
          <p:nvPr>
            <p:ph type="sldNum" sz="quarter" idx="12"/>
          </p:nvPr>
        </p:nvSpPr>
        <p:spPr/>
        <p:txBody>
          <a:bodyPr/>
          <a:lstStyle/>
          <a:p>
            <a:fld id="{91692D8C-5F09-4AFE-92B9-1A2B302DA96D}" type="slidenum">
              <a:rPr lang="en-IN" smtClean="0"/>
              <a:t>‹#›</a:t>
            </a:fld>
            <a:endParaRPr lang="en-IN"/>
          </a:p>
        </p:txBody>
      </p:sp>
    </p:spTree>
    <p:extLst>
      <p:ext uri="{BB962C8B-B14F-4D97-AF65-F5344CB8AC3E}">
        <p14:creationId xmlns:p14="http://schemas.microsoft.com/office/powerpoint/2010/main" val="1251997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B357E-DD34-49D8-9C2C-CFB126B436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94297AE-B7BA-4549-85A1-B61E26898E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C4E3E78-ADD5-4D14-8132-C690C327039C}"/>
              </a:ext>
            </a:extLst>
          </p:cNvPr>
          <p:cNvSpPr>
            <a:spLocks noGrp="1"/>
          </p:cNvSpPr>
          <p:nvPr>
            <p:ph type="dt" sz="half" idx="10"/>
          </p:nvPr>
        </p:nvSpPr>
        <p:spPr/>
        <p:txBody>
          <a:bodyPr/>
          <a:lstStyle/>
          <a:p>
            <a:fld id="{991DC9B1-53F0-46AA-8B46-01831AF61D1D}" type="datetimeFigureOut">
              <a:rPr lang="en-IN" smtClean="0"/>
              <a:t>02-01-2019</a:t>
            </a:fld>
            <a:endParaRPr lang="en-IN"/>
          </a:p>
        </p:txBody>
      </p:sp>
      <p:sp>
        <p:nvSpPr>
          <p:cNvPr id="5" name="Footer Placeholder 4">
            <a:extLst>
              <a:ext uri="{FF2B5EF4-FFF2-40B4-BE49-F238E27FC236}">
                <a16:creationId xmlns:a16="http://schemas.microsoft.com/office/drawing/2014/main" id="{EF9537C1-E613-4B26-A702-88ECB8EFE3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3C14DD-848E-4342-A2D7-2FBED5759E01}"/>
              </a:ext>
            </a:extLst>
          </p:cNvPr>
          <p:cNvSpPr>
            <a:spLocks noGrp="1"/>
          </p:cNvSpPr>
          <p:nvPr>
            <p:ph type="sldNum" sz="quarter" idx="12"/>
          </p:nvPr>
        </p:nvSpPr>
        <p:spPr/>
        <p:txBody>
          <a:bodyPr/>
          <a:lstStyle/>
          <a:p>
            <a:fld id="{91692D8C-5F09-4AFE-92B9-1A2B302DA96D}" type="slidenum">
              <a:rPr lang="en-IN" smtClean="0"/>
              <a:t>‹#›</a:t>
            </a:fld>
            <a:endParaRPr lang="en-IN"/>
          </a:p>
        </p:txBody>
      </p:sp>
    </p:spTree>
    <p:extLst>
      <p:ext uri="{BB962C8B-B14F-4D97-AF65-F5344CB8AC3E}">
        <p14:creationId xmlns:p14="http://schemas.microsoft.com/office/powerpoint/2010/main" val="1153774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5A95-C4D2-4989-B04A-D7F315D30B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65377A-4F32-48CC-835A-8F54D2B7206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9CE8804-2606-4CE8-843F-6E578A81C5F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73BC9FE-517D-4C15-83AA-29D10651BC08}"/>
              </a:ext>
            </a:extLst>
          </p:cNvPr>
          <p:cNvSpPr>
            <a:spLocks noGrp="1"/>
          </p:cNvSpPr>
          <p:nvPr>
            <p:ph type="dt" sz="half" idx="10"/>
          </p:nvPr>
        </p:nvSpPr>
        <p:spPr/>
        <p:txBody>
          <a:bodyPr/>
          <a:lstStyle/>
          <a:p>
            <a:fld id="{991DC9B1-53F0-46AA-8B46-01831AF61D1D}" type="datetimeFigureOut">
              <a:rPr lang="en-IN" smtClean="0"/>
              <a:t>02-01-2019</a:t>
            </a:fld>
            <a:endParaRPr lang="en-IN"/>
          </a:p>
        </p:txBody>
      </p:sp>
      <p:sp>
        <p:nvSpPr>
          <p:cNvPr id="6" name="Footer Placeholder 5">
            <a:extLst>
              <a:ext uri="{FF2B5EF4-FFF2-40B4-BE49-F238E27FC236}">
                <a16:creationId xmlns:a16="http://schemas.microsoft.com/office/drawing/2014/main" id="{9DD77E5C-2B5A-4F8A-92FC-4676D29C29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C536A6-FFB3-48B8-8972-B27367DF81B8}"/>
              </a:ext>
            </a:extLst>
          </p:cNvPr>
          <p:cNvSpPr>
            <a:spLocks noGrp="1"/>
          </p:cNvSpPr>
          <p:nvPr>
            <p:ph type="sldNum" sz="quarter" idx="12"/>
          </p:nvPr>
        </p:nvSpPr>
        <p:spPr/>
        <p:txBody>
          <a:bodyPr/>
          <a:lstStyle/>
          <a:p>
            <a:fld id="{91692D8C-5F09-4AFE-92B9-1A2B302DA96D}" type="slidenum">
              <a:rPr lang="en-IN" smtClean="0"/>
              <a:t>‹#›</a:t>
            </a:fld>
            <a:endParaRPr lang="en-IN"/>
          </a:p>
        </p:txBody>
      </p:sp>
    </p:spTree>
    <p:extLst>
      <p:ext uri="{BB962C8B-B14F-4D97-AF65-F5344CB8AC3E}">
        <p14:creationId xmlns:p14="http://schemas.microsoft.com/office/powerpoint/2010/main" val="89211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15789-395D-4A66-8A50-30D7DB37A5E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892826-E4BD-4F90-B0FC-FD254D1F41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55C7935-BDF4-431B-8C34-6F558B64B9A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EA78E02-9454-4B2D-A7ED-44F9B9D0CF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F572EF6-0AEE-464F-8A43-819031BD0B7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FEE4587-B868-4393-AC0B-CE0F10C50C40}"/>
              </a:ext>
            </a:extLst>
          </p:cNvPr>
          <p:cNvSpPr>
            <a:spLocks noGrp="1"/>
          </p:cNvSpPr>
          <p:nvPr>
            <p:ph type="dt" sz="half" idx="10"/>
          </p:nvPr>
        </p:nvSpPr>
        <p:spPr/>
        <p:txBody>
          <a:bodyPr/>
          <a:lstStyle/>
          <a:p>
            <a:fld id="{991DC9B1-53F0-46AA-8B46-01831AF61D1D}" type="datetimeFigureOut">
              <a:rPr lang="en-IN" smtClean="0"/>
              <a:t>02-01-2019</a:t>
            </a:fld>
            <a:endParaRPr lang="en-IN"/>
          </a:p>
        </p:txBody>
      </p:sp>
      <p:sp>
        <p:nvSpPr>
          <p:cNvPr id="8" name="Footer Placeholder 7">
            <a:extLst>
              <a:ext uri="{FF2B5EF4-FFF2-40B4-BE49-F238E27FC236}">
                <a16:creationId xmlns:a16="http://schemas.microsoft.com/office/drawing/2014/main" id="{F21FAE35-8CA6-4472-94DB-7937A665D3C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3B364B0-6AF3-43C6-84D6-68DD24FA62D4}"/>
              </a:ext>
            </a:extLst>
          </p:cNvPr>
          <p:cNvSpPr>
            <a:spLocks noGrp="1"/>
          </p:cNvSpPr>
          <p:nvPr>
            <p:ph type="sldNum" sz="quarter" idx="12"/>
          </p:nvPr>
        </p:nvSpPr>
        <p:spPr/>
        <p:txBody>
          <a:bodyPr/>
          <a:lstStyle/>
          <a:p>
            <a:fld id="{91692D8C-5F09-4AFE-92B9-1A2B302DA96D}" type="slidenum">
              <a:rPr lang="en-IN" smtClean="0"/>
              <a:t>‹#›</a:t>
            </a:fld>
            <a:endParaRPr lang="en-IN"/>
          </a:p>
        </p:txBody>
      </p:sp>
    </p:spTree>
    <p:extLst>
      <p:ext uri="{BB962C8B-B14F-4D97-AF65-F5344CB8AC3E}">
        <p14:creationId xmlns:p14="http://schemas.microsoft.com/office/powerpoint/2010/main" val="763988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7C9F-1A7C-4865-8966-9800F1CB81F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61CE9F1-1F2F-498C-BE5D-4DDC39E7DE49}"/>
              </a:ext>
            </a:extLst>
          </p:cNvPr>
          <p:cNvSpPr>
            <a:spLocks noGrp="1"/>
          </p:cNvSpPr>
          <p:nvPr>
            <p:ph type="dt" sz="half" idx="10"/>
          </p:nvPr>
        </p:nvSpPr>
        <p:spPr/>
        <p:txBody>
          <a:bodyPr/>
          <a:lstStyle/>
          <a:p>
            <a:fld id="{991DC9B1-53F0-46AA-8B46-01831AF61D1D}" type="datetimeFigureOut">
              <a:rPr lang="en-IN" smtClean="0"/>
              <a:t>02-01-2019</a:t>
            </a:fld>
            <a:endParaRPr lang="en-IN"/>
          </a:p>
        </p:txBody>
      </p:sp>
      <p:sp>
        <p:nvSpPr>
          <p:cNvPr id="4" name="Footer Placeholder 3">
            <a:extLst>
              <a:ext uri="{FF2B5EF4-FFF2-40B4-BE49-F238E27FC236}">
                <a16:creationId xmlns:a16="http://schemas.microsoft.com/office/drawing/2014/main" id="{0006BE23-49A9-400D-8D89-75EF2ACBF6E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EB32839-6DC2-4E18-9093-93B485EC5350}"/>
              </a:ext>
            </a:extLst>
          </p:cNvPr>
          <p:cNvSpPr>
            <a:spLocks noGrp="1"/>
          </p:cNvSpPr>
          <p:nvPr>
            <p:ph type="sldNum" sz="quarter" idx="12"/>
          </p:nvPr>
        </p:nvSpPr>
        <p:spPr/>
        <p:txBody>
          <a:bodyPr/>
          <a:lstStyle/>
          <a:p>
            <a:fld id="{91692D8C-5F09-4AFE-92B9-1A2B302DA96D}" type="slidenum">
              <a:rPr lang="en-IN" smtClean="0"/>
              <a:t>‹#›</a:t>
            </a:fld>
            <a:endParaRPr lang="en-IN"/>
          </a:p>
        </p:txBody>
      </p:sp>
    </p:spTree>
    <p:extLst>
      <p:ext uri="{BB962C8B-B14F-4D97-AF65-F5344CB8AC3E}">
        <p14:creationId xmlns:p14="http://schemas.microsoft.com/office/powerpoint/2010/main" val="730184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94F836-72E3-46A1-A404-DEC88F1D046A}"/>
              </a:ext>
            </a:extLst>
          </p:cNvPr>
          <p:cNvSpPr>
            <a:spLocks noGrp="1"/>
          </p:cNvSpPr>
          <p:nvPr>
            <p:ph type="dt" sz="half" idx="10"/>
          </p:nvPr>
        </p:nvSpPr>
        <p:spPr/>
        <p:txBody>
          <a:bodyPr/>
          <a:lstStyle/>
          <a:p>
            <a:fld id="{991DC9B1-53F0-46AA-8B46-01831AF61D1D}" type="datetimeFigureOut">
              <a:rPr lang="en-IN" smtClean="0"/>
              <a:t>02-01-2019</a:t>
            </a:fld>
            <a:endParaRPr lang="en-IN"/>
          </a:p>
        </p:txBody>
      </p:sp>
      <p:sp>
        <p:nvSpPr>
          <p:cNvPr id="3" name="Footer Placeholder 2">
            <a:extLst>
              <a:ext uri="{FF2B5EF4-FFF2-40B4-BE49-F238E27FC236}">
                <a16:creationId xmlns:a16="http://schemas.microsoft.com/office/drawing/2014/main" id="{FB7CFD1E-BB90-4C3A-BADC-F6264318A94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BCE9BAA-AA41-4DFA-82F2-E87228872EAC}"/>
              </a:ext>
            </a:extLst>
          </p:cNvPr>
          <p:cNvSpPr>
            <a:spLocks noGrp="1"/>
          </p:cNvSpPr>
          <p:nvPr>
            <p:ph type="sldNum" sz="quarter" idx="12"/>
          </p:nvPr>
        </p:nvSpPr>
        <p:spPr/>
        <p:txBody>
          <a:bodyPr/>
          <a:lstStyle/>
          <a:p>
            <a:fld id="{91692D8C-5F09-4AFE-92B9-1A2B302DA96D}" type="slidenum">
              <a:rPr lang="en-IN" smtClean="0"/>
              <a:t>‹#›</a:t>
            </a:fld>
            <a:endParaRPr lang="en-IN"/>
          </a:p>
        </p:txBody>
      </p:sp>
    </p:spTree>
    <p:extLst>
      <p:ext uri="{BB962C8B-B14F-4D97-AF65-F5344CB8AC3E}">
        <p14:creationId xmlns:p14="http://schemas.microsoft.com/office/powerpoint/2010/main" val="2623891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97EE2-4BE5-4777-AB81-10C4BDB8E0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4172F48-EA6A-4A3D-9D20-F3F895C9D2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F5F9DE-3BB5-4B2A-A785-39E16E849E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998CFC-53FB-4806-8AE8-73895847E1E7}"/>
              </a:ext>
            </a:extLst>
          </p:cNvPr>
          <p:cNvSpPr>
            <a:spLocks noGrp="1"/>
          </p:cNvSpPr>
          <p:nvPr>
            <p:ph type="dt" sz="half" idx="10"/>
          </p:nvPr>
        </p:nvSpPr>
        <p:spPr/>
        <p:txBody>
          <a:bodyPr/>
          <a:lstStyle/>
          <a:p>
            <a:fld id="{991DC9B1-53F0-46AA-8B46-01831AF61D1D}" type="datetimeFigureOut">
              <a:rPr lang="en-IN" smtClean="0"/>
              <a:t>02-01-2019</a:t>
            </a:fld>
            <a:endParaRPr lang="en-IN"/>
          </a:p>
        </p:txBody>
      </p:sp>
      <p:sp>
        <p:nvSpPr>
          <p:cNvPr id="6" name="Footer Placeholder 5">
            <a:extLst>
              <a:ext uri="{FF2B5EF4-FFF2-40B4-BE49-F238E27FC236}">
                <a16:creationId xmlns:a16="http://schemas.microsoft.com/office/drawing/2014/main" id="{2758C5C2-3F78-456B-BB5A-34965DD025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D7B62C-6DBA-4DB7-818A-5C5BAC5BFB71}"/>
              </a:ext>
            </a:extLst>
          </p:cNvPr>
          <p:cNvSpPr>
            <a:spLocks noGrp="1"/>
          </p:cNvSpPr>
          <p:nvPr>
            <p:ph type="sldNum" sz="quarter" idx="12"/>
          </p:nvPr>
        </p:nvSpPr>
        <p:spPr/>
        <p:txBody>
          <a:bodyPr/>
          <a:lstStyle/>
          <a:p>
            <a:fld id="{91692D8C-5F09-4AFE-92B9-1A2B302DA96D}" type="slidenum">
              <a:rPr lang="en-IN" smtClean="0"/>
              <a:t>‹#›</a:t>
            </a:fld>
            <a:endParaRPr lang="en-IN"/>
          </a:p>
        </p:txBody>
      </p:sp>
    </p:spTree>
    <p:extLst>
      <p:ext uri="{BB962C8B-B14F-4D97-AF65-F5344CB8AC3E}">
        <p14:creationId xmlns:p14="http://schemas.microsoft.com/office/powerpoint/2010/main" val="396970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98F98-12CD-417B-BA88-DC407B06FA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A504088-0F24-4082-84DE-CB10C0ED01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7BC91A-19C2-4E55-B06F-4F0015246D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D66FF78-FD39-4663-9AA0-75FA2275EF19}"/>
              </a:ext>
            </a:extLst>
          </p:cNvPr>
          <p:cNvSpPr>
            <a:spLocks noGrp="1"/>
          </p:cNvSpPr>
          <p:nvPr>
            <p:ph type="dt" sz="half" idx="10"/>
          </p:nvPr>
        </p:nvSpPr>
        <p:spPr/>
        <p:txBody>
          <a:bodyPr/>
          <a:lstStyle/>
          <a:p>
            <a:fld id="{991DC9B1-53F0-46AA-8B46-01831AF61D1D}" type="datetimeFigureOut">
              <a:rPr lang="en-IN" smtClean="0"/>
              <a:t>02-01-2019</a:t>
            </a:fld>
            <a:endParaRPr lang="en-IN"/>
          </a:p>
        </p:txBody>
      </p:sp>
      <p:sp>
        <p:nvSpPr>
          <p:cNvPr id="6" name="Footer Placeholder 5">
            <a:extLst>
              <a:ext uri="{FF2B5EF4-FFF2-40B4-BE49-F238E27FC236}">
                <a16:creationId xmlns:a16="http://schemas.microsoft.com/office/drawing/2014/main" id="{2D43B1EB-F8EE-465C-98CE-130CB9072E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2B95A0-D94F-4160-9959-5BE4B68A4E39}"/>
              </a:ext>
            </a:extLst>
          </p:cNvPr>
          <p:cNvSpPr>
            <a:spLocks noGrp="1"/>
          </p:cNvSpPr>
          <p:nvPr>
            <p:ph type="sldNum" sz="quarter" idx="12"/>
          </p:nvPr>
        </p:nvSpPr>
        <p:spPr/>
        <p:txBody>
          <a:bodyPr/>
          <a:lstStyle/>
          <a:p>
            <a:fld id="{91692D8C-5F09-4AFE-92B9-1A2B302DA96D}" type="slidenum">
              <a:rPr lang="en-IN" smtClean="0"/>
              <a:t>‹#›</a:t>
            </a:fld>
            <a:endParaRPr lang="en-IN"/>
          </a:p>
        </p:txBody>
      </p:sp>
    </p:spTree>
    <p:extLst>
      <p:ext uri="{BB962C8B-B14F-4D97-AF65-F5344CB8AC3E}">
        <p14:creationId xmlns:p14="http://schemas.microsoft.com/office/powerpoint/2010/main" val="71760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49B373-ACEA-4E59-A80B-EE3741D8DD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F8E3C0-4B71-41DF-A635-55AAF03FB8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1FDECC-2A24-411C-AA85-30008299CC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1DC9B1-53F0-46AA-8B46-01831AF61D1D}" type="datetimeFigureOut">
              <a:rPr lang="en-IN" smtClean="0"/>
              <a:t>02-01-2019</a:t>
            </a:fld>
            <a:endParaRPr lang="en-IN"/>
          </a:p>
        </p:txBody>
      </p:sp>
      <p:sp>
        <p:nvSpPr>
          <p:cNvPr id="5" name="Footer Placeholder 4">
            <a:extLst>
              <a:ext uri="{FF2B5EF4-FFF2-40B4-BE49-F238E27FC236}">
                <a16:creationId xmlns:a16="http://schemas.microsoft.com/office/drawing/2014/main" id="{31D2164E-85B5-43AE-9D6F-FAEC39B23A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7F89BEA-D092-4DCE-BE18-E2E9A9FC19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692D8C-5F09-4AFE-92B9-1A2B302DA96D}" type="slidenum">
              <a:rPr lang="en-IN" smtClean="0"/>
              <a:t>‹#›</a:t>
            </a:fld>
            <a:endParaRPr lang="en-IN"/>
          </a:p>
        </p:txBody>
      </p:sp>
    </p:spTree>
    <p:extLst>
      <p:ext uri="{BB962C8B-B14F-4D97-AF65-F5344CB8AC3E}">
        <p14:creationId xmlns:p14="http://schemas.microsoft.com/office/powerpoint/2010/main" val="26667898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whatis.techtarget.com/definition/Apple-Swift"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Data_set" TargetMode="External"/><Relationship Id="rId2" Type="http://schemas.openxmlformats.org/officeDocument/2006/relationships/hyperlink" Target="https://en.wikipedia.org/wiki/Data_analysis"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Histogram" TargetMode="External"/><Relationship Id="rId2" Type="http://schemas.openxmlformats.org/officeDocument/2006/relationships/hyperlink" Target="https://en.wikipedia.org/wiki/Box_plot" TargetMode="External"/><Relationship Id="rId1" Type="http://schemas.openxmlformats.org/officeDocument/2006/relationships/slideLayout" Target="../slideLayouts/slideLayout7.xml"/><Relationship Id="rId4" Type="http://schemas.openxmlformats.org/officeDocument/2006/relationships/hyperlink" Target="https://en.wikipedia.org/wiki/Multi-vari_chart"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en.wikipedia.org/wiki/Data_visualization#cite_note-ReferenceA-2" TargetMode="External"/><Relationship Id="rId3" Type="http://schemas.openxmlformats.org/officeDocument/2006/relationships/hyperlink" Target="https://en.wikipedia.org/wiki/Visual_system" TargetMode="External"/><Relationship Id="rId7" Type="http://schemas.openxmlformats.org/officeDocument/2006/relationships/hyperlink" Target="https://en.wikipedia.org/wiki/Infographic" TargetMode="External"/><Relationship Id="rId2" Type="http://schemas.openxmlformats.org/officeDocument/2006/relationships/hyperlink" Target="https://en.wikipedia.org/wiki/Visual_communication" TargetMode="External"/><Relationship Id="rId1" Type="http://schemas.openxmlformats.org/officeDocument/2006/relationships/slideLayout" Target="../slideLayouts/slideLayout7.xml"/><Relationship Id="rId6" Type="http://schemas.openxmlformats.org/officeDocument/2006/relationships/hyperlink" Target="https://en.wikipedia.org/wiki/Plot_(graphics)" TargetMode="External"/><Relationship Id="rId5" Type="http://schemas.openxmlformats.org/officeDocument/2006/relationships/hyperlink" Target="https://en.wikipedia.org/wiki/Statistical_graphics" TargetMode="External"/><Relationship Id="rId4" Type="http://schemas.openxmlformats.org/officeDocument/2006/relationships/hyperlink" Target="https://en.wikipedia.org/wiki/Data" TargetMode="External"/><Relationship Id="rId9" Type="http://schemas.openxmlformats.org/officeDocument/2006/relationships/hyperlink" Target="https://en.wikipedia.org/wiki/Causality"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s://www.logianalytics.com/datasheet/logi-info-big-data/"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earchdatamanagement.techtarget.com/definition/data-analytics"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F412C-EC12-4F72-9CF2-90F3BD898201}"/>
              </a:ext>
            </a:extLst>
          </p:cNvPr>
          <p:cNvSpPr>
            <a:spLocks noGrp="1"/>
          </p:cNvSpPr>
          <p:nvPr>
            <p:ph type="ctrTitle"/>
          </p:nvPr>
        </p:nvSpPr>
        <p:spPr/>
        <p:txBody>
          <a:bodyPr>
            <a:normAutofit/>
          </a:bodyPr>
          <a:lstStyle/>
          <a:p>
            <a:r>
              <a:rPr lang="en-IN" dirty="0"/>
              <a:t>DATA SCIENCE</a:t>
            </a:r>
            <a:br>
              <a:rPr lang="en-IN" dirty="0"/>
            </a:br>
            <a:r>
              <a:rPr lang="en-IN" dirty="0"/>
              <a:t>                 - </a:t>
            </a:r>
            <a:r>
              <a:rPr lang="en-IN" sz="3600" dirty="0"/>
              <a:t>SUJATHA SUNDAR IYER</a:t>
            </a:r>
          </a:p>
        </p:txBody>
      </p:sp>
      <p:sp>
        <p:nvSpPr>
          <p:cNvPr id="3" name="Subtitle 2">
            <a:extLst>
              <a:ext uri="{FF2B5EF4-FFF2-40B4-BE49-F238E27FC236}">
                <a16:creationId xmlns:a16="http://schemas.microsoft.com/office/drawing/2014/main" id="{E33B691C-7D3D-4836-B13E-1EDA425A64AF}"/>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581846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36AC19-08B9-41E1-B290-F10FE8B20F7D}"/>
              </a:ext>
            </a:extLst>
          </p:cNvPr>
          <p:cNvSpPr/>
          <p:nvPr/>
        </p:nvSpPr>
        <p:spPr>
          <a:xfrm>
            <a:off x="1023890" y="1577085"/>
            <a:ext cx="9522781" cy="3416320"/>
          </a:xfrm>
          <a:prstGeom prst="rect">
            <a:avLst/>
          </a:prstGeom>
        </p:spPr>
        <p:txBody>
          <a:bodyPr wrap="square">
            <a:spAutoFit/>
          </a:bodyPr>
          <a:lstStyle/>
          <a:p>
            <a:pPr algn="just"/>
            <a:r>
              <a:rPr lang="en-US" b="0" i="1" u="none" strike="noStrike" dirty="0">
                <a:solidFill>
                  <a:srgbClr val="333333"/>
                </a:solidFill>
                <a:effectLst/>
                <a:latin typeface="&amp;quot"/>
              </a:rPr>
              <a:t>Applications of Data Science:</a:t>
            </a:r>
            <a:endParaRPr lang="en-US" b="0" i="0" u="none" strike="noStrike" dirty="0">
              <a:solidFill>
                <a:srgbClr val="333333"/>
              </a:solidFill>
              <a:effectLst/>
              <a:latin typeface="&amp;quot"/>
            </a:endParaRPr>
          </a:p>
          <a:p>
            <a:pPr algn="just">
              <a:buFont typeface="Arial" panose="020B0604020202020204" pitchFamily="34" charset="0"/>
              <a:buChar char="•"/>
            </a:pPr>
            <a:r>
              <a:rPr lang="en-US" b="0" i="0" u="none" strike="noStrike" dirty="0">
                <a:solidFill>
                  <a:srgbClr val="333333"/>
                </a:solidFill>
                <a:effectLst/>
                <a:latin typeface="&amp;quot"/>
              </a:rPr>
              <a:t>Internet search: Search engines make use of data science algorithms to deliver best results for search queries in a fraction of seconds.</a:t>
            </a:r>
          </a:p>
          <a:p>
            <a:pPr algn="just"/>
            <a:endParaRPr lang="en-US" dirty="0">
              <a:solidFill>
                <a:srgbClr val="333333"/>
              </a:solidFill>
              <a:latin typeface="&amp;quot"/>
            </a:endParaRPr>
          </a:p>
          <a:p>
            <a:pPr algn="just"/>
            <a:r>
              <a:rPr lang="en-US" dirty="0"/>
              <a:t>Digital Advertisements: The entire digital marketing spectrum uses the data science algorithms - from display banners to digital billboards. This is the mean reason for digital ads getting higher CTR than traditional advertisements.</a:t>
            </a:r>
          </a:p>
          <a:p>
            <a:pPr algn="just"/>
            <a:endParaRPr lang="en-US" b="0" i="0" u="none" strike="noStrike" dirty="0">
              <a:solidFill>
                <a:srgbClr val="333333"/>
              </a:solidFill>
              <a:effectLst/>
              <a:latin typeface="&amp;quot"/>
            </a:endParaRPr>
          </a:p>
          <a:p>
            <a:pPr algn="just"/>
            <a:r>
              <a:rPr lang="en-US" dirty="0"/>
              <a:t>Recommender systems: The recommender systems not only make it easy to find relevant products from billions of products available but also adds a lot to user-experience. A lot of companies use this system to promote their products and suggestions in accordance with the user’s demands and relevance of information. The recommendations are based on the user’s previous search results.</a:t>
            </a:r>
            <a:endParaRPr lang="en-US" b="0" i="0" u="none" strike="noStrike" dirty="0">
              <a:solidFill>
                <a:srgbClr val="333333"/>
              </a:solidFill>
              <a:effectLst/>
              <a:latin typeface="&amp;quot"/>
            </a:endParaRPr>
          </a:p>
        </p:txBody>
      </p:sp>
    </p:spTree>
    <p:extLst>
      <p:ext uri="{BB962C8B-B14F-4D97-AF65-F5344CB8AC3E}">
        <p14:creationId xmlns:p14="http://schemas.microsoft.com/office/powerpoint/2010/main" val="3963718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70BEEA-4B06-4436-9393-2EC0C1D30A68}"/>
              </a:ext>
            </a:extLst>
          </p:cNvPr>
          <p:cNvSpPr/>
          <p:nvPr/>
        </p:nvSpPr>
        <p:spPr>
          <a:xfrm>
            <a:off x="337351" y="522316"/>
            <a:ext cx="10369119" cy="6186309"/>
          </a:xfrm>
          <a:prstGeom prst="rect">
            <a:avLst/>
          </a:prstGeom>
        </p:spPr>
        <p:txBody>
          <a:bodyPr wrap="square">
            <a:spAutoFit/>
          </a:bodyPr>
          <a:lstStyle/>
          <a:p>
            <a:pPr algn="just"/>
            <a:r>
              <a:rPr lang="en-US" b="0" i="1" u="none" strike="noStrike" dirty="0">
                <a:solidFill>
                  <a:srgbClr val="333333"/>
                </a:solidFill>
                <a:effectLst/>
                <a:latin typeface="&amp;quot"/>
              </a:rPr>
              <a:t>Applications of Data Analysis:</a:t>
            </a:r>
            <a:endParaRPr lang="en-US" b="0" i="0" u="none" strike="noStrike" dirty="0">
              <a:solidFill>
                <a:srgbClr val="333333"/>
              </a:solidFill>
              <a:effectLst/>
              <a:latin typeface="&amp;quot"/>
            </a:endParaRPr>
          </a:p>
          <a:p>
            <a:pPr algn="just">
              <a:buFont typeface="Arial" panose="020B0604020202020204" pitchFamily="34" charset="0"/>
              <a:buChar char="•"/>
            </a:pPr>
            <a:r>
              <a:rPr lang="en-US" b="0" i="0" u="none" strike="noStrike" dirty="0">
                <a:solidFill>
                  <a:srgbClr val="333333"/>
                </a:solidFill>
                <a:effectLst/>
                <a:latin typeface="&amp;quot"/>
              </a:rPr>
              <a:t>Healthcare: The main challenge for hospitals with cost pressures tightens is to treat as many patients as they can efficiently, keeping in mind the improvement of the quality of care. Instrument and machine data is being used increasingly to track as well as optimize patient flow, treatment, and equipment used in the hospitals. It is estimated that there will be a 1% efficiency gain that could yield more than $63 billion in the global healthcare savings.</a:t>
            </a:r>
          </a:p>
          <a:p>
            <a:pPr algn="just"/>
            <a:endParaRPr lang="en-US" b="0" i="0" u="none" strike="noStrike" dirty="0">
              <a:solidFill>
                <a:srgbClr val="333333"/>
              </a:solidFill>
              <a:effectLst/>
              <a:latin typeface="&amp;quot"/>
            </a:endParaRPr>
          </a:p>
          <a:p>
            <a:pPr algn="just">
              <a:buFont typeface="Arial" panose="020B0604020202020204" pitchFamily="34" charset="0"/>
              <a:buChar char="•"/>
            </a:pPr>
            <a:r>
              <a:rPr lang="en-US" b="0" i="0" u="none" strike="noStrike" dirty="0">
                <a:solidFill>
                  <a:srgbClr val="333333"/>
                </a:solidFill>
                <a:effectLst/>
                <a:latin typeface="&amp;quot"/>
              </a:rPr>
              <a:t>Travel: Data analytics is able to optimize the buying experience through the mobile/ weblog and the social media data analysis. Travel sights can gain insights into the customer’s desires and preferences. Products can be up-sold by correlating the current sales to the subsequent browsing increase browse-to-buy conversions via customized packages and offers. Personalized travel recommendations can also be delivered by data analytics based on social media data.</a:t>
            </a:r>
          </a:p>
          <a:p>
            <a:pPr algn="just">
              <a:buFont typeface="Arial" panose="020B0604020202020204" pitchFamily="34" charset="0"/>
              <a:buChar char="•"/>
            </a:pPr>
            <a:endParaRPr lang="en-US" dirty="0">
              <a:solidFill>
                <a:srgbClr val="333333"/>
              </a:solidFill>
              <a:latin typeface="&amp;quot"/>
            </a:endParaRPr>
          </a:p>
          <a:p>
            <a:r>
              <a:rPr lang="en-US" dirty="0"/>
              <a:t>Gaming: Data Analytics helps in collecting data to optimize and spend within as well as across games. Game companies gain insight into the dislikes, the relationships, and the likes of the users.</a:t>
            </a:r>
          </a:p>
          <a:p>
            <a:endParaRPr lang="en-US" dirty="0"/>
          </a:p>
          <a:p>
            <a:r>
              <a:rPr lang="en-US" dirty="0"/>
              <a:t>Energy Management: Most firms are using data analytics for energy management, including smart-grid management, energy optimization, energy distribution, and building automation in utility companies. The application here is centered on the controlling and monitoring of network devices, dispatch crews, and manage service outages. Utilities are given the ability to integrate millions of data points in the network performance and lets the engineers use the analytics to monitor the network.</a:t>
            </a:r>
          </a:p>
          <a:p>
            <a:pPr algn="just">
              <a:buFont typeface="Arial" panose="020B0604020202020204" pitchFamily="34" charset="0"/>
              <a:buChar char="•"/>
            </a:pPr>
            <a:endParaRPr lang="en-US" b="0" i="0" u="none" strike="noStrike" dirty="0">
              <a:solidFill>
                <a:srgbClr val="333333"/>
              </a:solidFill>
              <a:effectLst/>
              <a:latin typeface="&amp;quot"/>
            </a:endParaRPr>
          </a:p>
        </p:txBody>
      </p:sp>
    </p:spTree>
    <p:extLst>
      <p:ext uri="{BB962C8B-B14F-4D97-AF65-F5344CB8AC3E}">
        <p14:creationId xmlns:p14="http://schemas.microsoft.com/office/powerpoint/2010/main" val="842715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1CABAD-A563-47E7-83AB-28149133EF98}"/>
              </a:ext>
            </a:extLst>
          </p:cNvPr>
          <p:cNvSpPr/>
          <p:nvPr/>
        </p:nvSpPr>
        <p:spPr>
          <a:xfrm>
            <a:off x="997258" y="609380"/>
            <a:ext cx="10090951" cy="4247317"/>
          </a:xfrm>
          <a:prstGeom prst="rect">
            <a:avLst/>
          </a:prstGeom>
        </p:spPr>
        <p:txBody>
          <a:bodyPr wrap="square">
            <a:spAutoFit/>
          </a:bodyPr>
          <a:lstStyle/>
          <a:p>
            <a:pPr fontAlgn="base"/>
            <a:r>
              <a:rPr lang="en-US" dirty="0">
                <a:latin typeface="Arial" panose="020B0604020202020204" pitchFamily="34" charset="0"/>
              </a:rPr>
              <a:t>A </a:t>
            </a:r>
            <a:r>
              <a:rPr lang="en-US" b="1" i="1" dirty="0">
                <a:latin typeface="Arial" panose="020B0604020202020204" pitchFamily="34" charset="0"/>
              </a:rPr>
              <a:t>h</a:t>
            </a:r>
            <a:r>
              <a:rPr lang="en-US" i="1" dirty="0">
                <a:latin typeface="Arial" panose="020B0604020202020204" pitchFamily="34" charset="0"/>
              </a:rPr>
              <a:t>igh-</a:t>
            </a:r>
            <a:r>
              <a:rPr lang="en-US" b="1" i="1" dirty="0">
                <a:latin typeface="Arial" panose="020B0604020202020204" pitchFamily="34" charset="0"/>
              </a:rPr>
              <a:t>l</a:t>
            </a:r>
            <a:r>
              <a:rPr lang="en-US" i="1" dirty="0">
                <a:latin typeface="Arial" panose="020B0604020202020204" pitchFamily="34" charset="0"/>
              </a:rPr>
              <a:t>evel </a:t>
            </a:r>
            <a:r>
              <a:rPr lang="en-US" b="1" i="1" dirty="0">
                <a:latin typeface="Arial" panose="020B0604020202020204" pitchFamily="34" charset="0"/>
              </a:rPr>
              <a:t>l</a:t>
            </a:r>
            <a:r>
              <a:rPr lang="en-US" i="1" dirty="0">
                <a:latin typeface="Arial" panose="020B0604020202020204" pitchFamily="34" charset="0"/>
              </a:rPr>
              <a:t>anguage</a:t>
            </a:r>
            <a:r>
              <a:rPr lang="en-US" dirty="0">
                <a:latin typeface="Arial" panose="020B0604020202020204" pitchFamily="34" charset="0"/>
              </a:rPr>
              <a:t> (</a:t>
            </a:r>
            <a:r>
              <a:rPr lang="en-US" b="1" dirty="0">
                <a:latin typeface="Arial" panose="020B0604020202020204" pitchFamily="34" charset="0"/>
              </a:rPr>
              <a:t>HLL</a:t>
            </a:r>
            <a:r>
              <a:rPr lang="en-US" dirty="0">
                <a:latin typeface="Arial" panose="020B0604020202020204" pitchFamily="34" charset="0"/>
              </a:rPr>
              <a:t>) is a programming language such as C ,</a:t>
            </a:r>
            <a:r>
              <a:rPr lang="en-US" dirty="0" err="1">
                <a:latin typeface="Arial" panose="020B0604020202020204" pitchFamily="34" charset="0"/>
              </a:rPr>
              <a:t>ForTran</a:t>
            </a:r>
            <a:r>
              <a:rPr lang="en-US" dirty="0">
                <a:latin typeface="Arial" panose="020B0604020202020204" pitchFamily="34" charset="0"/>
              </a:rPr>
              <a:t> or Pascal that enables a programmer to write programs that are more or less independent of a particular type of computer . Such  languages are considered high-level because they are closer to human languages and further from machine languages.</a:t>
            </a:r>
          </a:p>
          <a:p>
            <a:pPr fontAlgn="base"/>
            <a:endParaRPr lang="en-US" dirty="0">
              <a:latin typeface="Arial" panose="020B0604020202020204" pitchFamily="34" charset="0"/>
            </a:endParaRPr>
          </a:p>
          <a:p>
            <a:pPr fontAlgn="base"/>
            <a:r>
              <a:rPr lang="en-US" dirty="0">
                <a:latin typeface="Arial" panose="020B0604020202020204" pitchFamily="34" charset="0"/>
              </a:rPr>
              <a:t>In contrast, assembly languages are considered low-level because they are very close to machine languages.</a:t>
            </a:r>
          </a:p>
          <a:p>
            <a:pPr fontAlgn="base"/>
            <a:endParaRPr lang="en-US" b="0" i="0" u="none" strike="noStrike" dirty="0">
              <a:effectLst/>
              <a:latin typeface="Arial" panose="020B0604020202020204" pitchFamily="34" charset="0"/>
            </a:endParaRPr>
          </a:p>
          <a:p>
            <a:pPr fontAlgn="base"/>
            <a:r>
              <a:rPr lang="en-US" dirty="0"/>
              <a:t>High level language provides higher level of abstraction from machine language. They do not interact directly with the hardware. Rather, they focus more on the complex arithmetic operations, optimal program efficiency and easiness in coding.</a:t>
            </a:r>
          </a:p>
          <a:p>
            <a:pPr fontAlgn="base"/>
            <a:endParaRPr lang="en-US" b="0" i="0" u="none" strike="noStrike" dirty="0">
              <a:solidFill>
                <a:srgbClr val="666666"/>
              </a:solidFill>
              <a:effectLst/>
              <a:latin typeface="Arial" panose="020B0604020202020204" pitchFamily="34" charset="0"/>
            </a:endParaRPr>
          </a:p>
          <a:p>
            <a:pPr fontAlgn="base"/>
            <a:r>
              <a:rPr lang="en-US" dirty="0"/>
              <a:t>High level programs require compilers/interpreters to translate source code to machine language. We can compile the source code written in high level language to multiple machine languages. Thus, they are machine independent language.</a:t>
            </a:r>
            <a:endParaRPr lang="en-US" b="0" i="0" u="none" strike="noStrike" dirty="0">
              <a:solidFill>
                <a:srgbClr val="666666"/>
              </a:solidFill>
              <a:effectLst/>
              <a:latin typeface="Arial" panose="020B0604020202020204" pitchFamily="34" charset="0"/>
            </a:endParaRPr>
          </a:p>
        </p:txBody>
      </p:sp>
    </p:spTree>
    <p:extLst>
      <p:ext uri="{BB962C8B-B14F-4D97-AF65-F5344CB8AC3E}">
        <p14:creationId xmlns:p14="http://schemas.microsoft.com/office/powerpoint/2010/main" val="2240138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F309C1-8873-4874-85E9-2A24EF0745B4}"/>
              </a:ext>
            </a:extLst>
          </p:cNvPr>
          <p:cNvSpPr/>
          <p:nvPr/>
        </p:nvSpPr>
        <p:spPr>
          <a:xfrm>
            <a:off x="881847" y="611210"/>
            <a:ext cx="10383915" cy="646331"/>
          </a:xfrm>
          <a:prstGeom prst="rect">
            <a:avLst/>
          </a:prstGeom>
        </p:spPr>
        <p:txBody>
          <a:bodyPr wrap="square">
            <a:spAutoFit/>
          </a:bodyPr>
          <a:lstStyle/>
          <a:p>
            <a:r>
              <a:rPr lang="en-US" dirty="0">
                <a:solidFill>
                  <a:srgbClr val="121213"/>
                </a:solidFill>
                <a:latin typeface="Source Sans Pro" panose="020B0503030403020204" pitchFamily="34" charset="0"/>
              </a:rPr>
              <a:t>High level languages are grouped in two categories based on execution model – compiled or interpreted languages.</a:t>
            </a:r>
            <a:endParaRPr lang="en-IN" dirty="0"/>
          </a:p>
        </p:txBody>
      </p:sp>
      <p:pic>
        <p:nvPicPr>
          <p:cNvPr id="4" name="Picture 3">
            <a:extLst>
              <a:ext uri="{FF2B5EF4-FFF2-40B4-BE49-F238E27FC236}">
                <a16:creationId xmlns:a16="http://schemas.microsoft.com/office/drawing/2014/main" id="{ED92785D-375D-459B-BF80-D27C654823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0207" y="2161998"/>
            <a:ext cx="4191585" cy="2534004"/>
          </a:xfrm>
          <a:prstGeom prst="rect">
            <a:avLst/>
          </a:prstGeom>
        </p:spPr>
      </p:pic>
    </p:spTree>
    <p:extLst>
      <p:ext uri="{BB962C8B-B14F-4D97-AF65-F5344CB8AC3E}">
        <p14:creationId xmlns:p14="http://schemas.microsoft.com/office/powerpoint/2010/main" val="1859832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518D0C2-89F8-40C7-9684-CDDB6D6EAC38}"/>
              </a:ext>
            </a:extLst>
          </p:cNvPr>
          <p:cNvSpPr/>
          <p:nvPr/>
        </p:nvSpPr>
        <p:spPr>
          <a:xfrm>
            <a:off x="793072" y="522434"/>
            <a:ext cx="9691456" cy="369332"/>
          </a:xfrm>
          <a:prstGeom prst="rect">
            <a:avLst/>
          </a:prstGeom>
        </p:spPr>
        <p:txBody>
          <a:bodyPr wrap="square">
            <a:spAutoFit/>
          </a:bodyPr>
          <a:lstStyle/>
          <a:p>
            <a:r>
              <a:rPr lang="en-US" dirty="0">
                <a:solidFill>
                  <a:srgbClr val="121213"/>
                </a:solidFill>
                <a:latin typeface="Source Sans Pro" panose="020B0503030403020204" pitchFamily="34" charset="0"/>
              </a:rPr>
              <a:t>We can also classify high level language several other categories based on programming paradigm</a:t>
            </a:r>
            <a:endParaRPr lang="en-IN" dirty="0"/>
          </a:p>
        </p:txBody>
      </p:sp>
      <p:pic>
        <p:nvPicPr>
          <p:cNvPr id="4" name="Picture 3">
            <a:extLst>
              <a:ext uri="{FF2B5EF4-FFF2-40B4-BE49-F238E27FC236}">
                <a16:creationId xmlns:a16="http://schemas.microsoft.com/office/drawing/2014/main" id="{536CC7B6-71B0-47F3-932E-B6D706BC56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9778" y="2271551"/>
            <a:ext cx="6087325" cy="2314898"/>
          </a:xfrm>
          <a:prstGeom prst="rect">
            <a:avLst/>
          </a:prstGeom>
        </p:spPr>
      </p:pic>
    </p:spTree>
    <p:extLst>
      <p:ext uri="{BB962C8B-B14F-4D97-AF65-F5344CB8AC3E}">
        <p14:creationId xmlns:p14="http://schemas.microsoft.com/office/powerpoint/2010/main" val="1502691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4CE6F57-6201-45C5-9D22-791FA03B561F}"/>
              </a:ext>
            </a:extLst>
          </p:cNvPr>
          <p:cNvSpPr/>
          <p:nvPr/>
        </p:nvSpPr>
        <p:spPr>
          <a:xfrm>
            <a:off x="926236" y="566678"/>
            <a:ext cx="10534835" cy="5078313"/>
          </a:xfrm>
          <a:prstGeom prst="rect">
            <a:avLst/>
          </a:prstGeom>
        </p:spPr>
        <p:txBody>
          <a:bodyPr wrap="square">
            <a:spAutoFit/>
          </a:bodyPr>
          <a:lstStyle/>
          <a:p>
            <a:r>
              <a:rPr lang="en-US" b="1" dirty="0">
                <a:solidFill>
                  <a:srgbClr val="121213"/>
                </a:solidFill>
                <a:latin typeface="Bitter"/>
              </a:rPr>
              <a:t>Advantages of High level language</a:t>
            </a:r>
          </a:p>
          <a:p>
            <a:pPr algn="just">
              <a:buFont typeface="+mj-lt"/>
              <a:buAutoNum type="arabicPeriod"/>
            </a:pPr>
            <a:r>
              <a:rPr lang="en-US" dirty="0">
                <a:solidFill>
                  <a:srgbClr val="121213"/>
                </a:solidFill>
                <a:latin typeface="&amp;quot"/>
              </a:rPr>
              <a:t>High level languages are programmer friendly. They are easy to write, debug and maintain.</a:t>
            </a:r>
          </a:p>
          <a:p>
            <a:pPr algn="just">
              <a:buFont typeface="+mj-lt"/>
              <a:buAutoNum type="arabicPeriod"/>
            </a:pPr>
            <a:r>
              <a:rPr lang="en-US" dirty="0">
                <a:solidFill>
                  <a:srgbClr val="121213"/>
                </a:solidFill>
                <a:latin typeface="&amp;quot"/>
              </a:rPr>
              <a:t>It provide higher level of abstraction from machine languages.</a:t>
            </a:r>
          </a:p>
          <a:p>
            <a:pPr algn="just">
              <a:buFont typeface="+mj-lt"/>
              <a:buAutoNum type="arabicPeriod"/>
            </a:pPr>
            <a:r>
              <a:rPr lang="en-US" dirty="0">
                <a:solidFill>
                  <a:srgbClr val="121213"/>
                </a:solidFill>
                <a:latin typeface="&amp;quot"/>
              </a:rPr>
              <a:t>It is machine independent language.</a:t>
            </a:r>
          </a:p>
          <a:p>
            <a:pPr algn="just">
              <a:buFont typeface="+mj-lt"/>
              <a:buAutoNum type="arabicPeriod"/>
            </a:pPr>
            <a:r>
              <a:rPr lang="en-US" dirty="0">
                <a:solidFill>
                  <a:srgbClr val="121213"/>
                </a:solidFill>
                <a:latin typeface="&amp;quot"/>
              </a:rPr>
              <a:t>Easy to learn.</a:t>
            </a:r>
          </a:p>
          <a:p>
            <a:pPr algn="just">
              <a:buFont typeface="+mj-lt"/>
              <a:buAutoNum type="arabicPeriod"/>
            </a:pPr>
            <a:r>
              <a:rPr lang="en-US" dirty="0">
                <a:solidFill>
                  <a:srgbClr val="121213"/>
                </a:solidFill>
                <a:latin typeface="&amp;quot"/>
              </a:rPr>
              <a:t>Less error prone, easy to find and debug errors.</a:t>
            </a:r>
          </a:p>
          <a:p>
            <a:pPr algn="just">
              <a:buFont typeface="+mj-lt"/>
              <a:buAutoNum type="arabicPeriod"/>
            </a:pPr>
            <a:r>
              <a:rPr lang="en-US" dirty="0">
                <a:solidFill>
                  <a:srgbClr val="121213"/>
                </a:solidFill>
                <a:latin typeface="&amp;quot"/>
              </a:rPr>
              <a:t>High level programming results in better programming productivity.</a:t>
            </a:r>
          </a:p>
          <a:p>
            <a:pPr algn="just">
              <a:buFont typeface="+mj-lt"/>
              <a:buAutoNum type="arabicPeriod"/>
            </a:pPr>
            <a:endParaRPr lang="en-US" b="0" i="0" u="none" strike="noStrike" dirty="0">
              <a:solidFill>
                <a:srgbClr val="121213"/>
              </a:solidFill>
              <a:effectLst/>
              <a:latin typeface="&amp;quot"/>
            </a:endParaRPr>
          </a:p>
          <a:p>
            <a:endParaRPr lang="en-US" b="1" dirty="0"/>
          </a:p>
          <a:p>
            <a:endParaRPr lang="en-US" b="1" dirty="0"/>
          </a:p>
          <a:p>
            <a:r>
              <a:rPr lang="en-US" b="1" dirty="0"/>
              <a:t>Disadvantages of High level language</a:t>
            </a:r>
          </a:p>
          <a:p>
            <a:r>
              <a:rPr lang="en-US" dirty="0"/>
              <a:t>1.It takes additional translation times to translate the source to machine code.</a:t>
            </a:r>
          </a:p>
          <a:p>
            <a:r>
              <a:rPr lang="en-US" dirty="0"/>
              <a:t>2.High level programs are comparatively slower than low level programs.</a:t>
            </a:r>
          </a:p>
          <a:p>
            <a:r>
              <a:rPr lang="en-US" dirty="0"/>
              <a:t>3.Compared to low level programs, they are generally less memory efficient.</a:t>
            </a:r>
          </a:p>
          <a:p>
            <a:r>
              <a:rPr lang="en-US" dirty="0"/>
              <a:t>4.Cannot communicate directly with the hardware.</a:t>
            </a:r>
          </a:p>
          <a:p>
            <a:pPr algn="just">
              <a:buFont typeface="+mj-lt"/>
              <a:buAutoNum type="arabicPeriod"/>
            </a:pPr>
            <a:endParaRPr lang="en-US" dirty="0">
              <a:solidFill>
                <a:srgbClr val="121213"/>
              </a:solidFill>
              <a:latin typeface="&amp;quot"/>
            </a:endParaRPr>
          </a:p>
          <a:p>
            <a:pPr algn="just">
              <a:buFont typeface="+mj-lt"/>
              <a:buAutoNum type="arabicPeriod"/>
            </a:pPr>
            <a:endParaRPr lang="en-US" b="0" i="0" u="none" strike="noStrike" dirty="0">
              <a:solidFill>
                <a:srgbClr val="121213"/>
              </a:solidFill>
              <a:effectLst/>
              <a:latin typeface="&amp;quot"/>
            </a:endParaRPr>
          </a:p>
          <a:p>
            <a:pPr algn="just">
              <a:buFont typeface="+mj-lt"/>
              <a:buAutoNum type="arabicPeriod"/>
            </a:pPr>
            <a:endParaRPr lang="en-US" b="0" i="0" u="none" strike="noStrike" dirty="0">
              <a:solidFill>
                <a:srgbClr val="121213"/>
              </a:solidFill>
              <a:effectLst/>
              <a:latin typeface="&amp;quot"/>
            </a:endParaRPr>
          </a:p>
        </p:txBody>
      </p:sp>
    </p:spTree>
    <p:extLst>
      <p:ext uri="{BB962C8B-B14F-4D97-AF65-F5344CB8AC3E}">
        <p14:creationId xmlns:p14="http://schemas.microsoft.com/office/powerpoint/2010/main" val="2091739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07B884-A269-4083-9916-017C1B462A6A}"/>
              </a:ext>
            </a:extLst>
          </p:cNvPr>
          <p:cNvSpPr/>
          <p:nvPr/>
        </p:nvSpPr>
        <p:spPr>
          <a:xfrm>
            <a:off x="250054" y="579165"/>
            <a:ext cx="11691891" cy="3416320"/>
          </a:xfrm>
          <a:prstGeom prst="rect">
            <a:avLst/>
          </a:prstGeom>
        </p:spPr>
        <p:txBody>
          <a:bodyPr wrap="square">
            <a:spAutoFit/>
          </a:bodyPr>
          <a:lstStyle/>
          <a:p>
            <a:endParaRPr lang="en-US" dirty="0">
              <a:solidFill>
                <a:srgbClr val="6C6C6C"/>
              </a:solidFill>
              <a:latin typeface="Arial" panose="020B0604020202020204" pitchFamily="34" charset="0"/>
            </a:endParaRPr>
          </a:p>
          <a:p>
            <a:r>
              <a:rPr lang="en-US" b="1" dirty="0">
                <a:latin typeface="Arial" panose="020B0604020202020204" pitchFamily="34" charset="0"/>
              </a:rPr>
              <a:t>An integrated development environment (IDE)</a:t>
            </a:r>
          </a:p>
          <a:p>
            <a:endParaRPr lang="en-US" dirty="0">
              <a:latin typeface="Arial" panose="020B0604020202020204" pitchFamily="34" charset="0"/>
            </a:endParaRPr>
          </a:p>
          <a:p>
            <a:r>
              <a:rPr lang="en-US" dirty="0">
                <a:latin typeface="Arial" panose="020B0604020202020204" pitchFamily="34" charset="0"/>
              </a:rPr>
              <a:t>An integrated development environment (IDE) is a software suite that consolidates basic tools required to write and test software.</a:t>
            </a:r>
          </a:p>
          <a:p>
            <a:endParaRPr lang="en-US" dirty="0">
              <a:latin typeface="Arial" panose="020B0604020202020204" pitchFamily="34" charset="0"/>
            </a:endParaRPr>
          </a:p>
          <a:p>
            <a:r>
              <a:rPr lang="en-US" dirty="0">
                <a:latin typeface="Arial" panose="020B0604020202020204" pitchFamily="34" charset="0"/>
              </a:rPr>
              <a:t>Developers use numerous tools throughout software code creation, building and testing. Development tools often include text editors, code libraries, compilers and test platforms. </a:t>
            </a:r>
          </a:p>
          <a:p>
            <a:endParaRPr lang="en-US" dirty="0">
              <a:latin typeface="Arial" panose="020B0604020202020204" pitchFamily="34" charset="0"/>
            </a:endParaRPr>
          </a:p>
          <a:p>
            <a:r>
              <a:rPr lang="en-US" dirty="0">
                <a:latin typeface="Arial" panose="020B0604020202020204" pitchFamily="34" charset="0"/>
              </a:rPr>
              <a:t>Without an IDE, a developer must select, deploy, integrate and manage all of these tools separately. An IDE brings many of those development-related tools together as a single framework, application or service. The integrated toolset is designed to simplify software development and can identify and minimize coding mistakes. </a:t>
            </a:r>
            <a:endParaRPr lang="en-US" b="0" i="0" u="none" strike="noStrike" dirty="0">
              <a:effectLst/>
              <a:latin typeface="Arial" panose="020B0604020202020204" pitchFamily="34" charset="0"/>
            </a:endParaRPr>
          </a:p>
        </p:txBody>
      </p:sp>
    </p:spTree>
    <p:extLst>
      <p:ext uri="{BB962C8B-B14F-4D97-AF65-F5344CB8AC3E}">
        <p14:creationId xmlns:p14="http://schemas.microsoft.com/office/powerpoint/2010/main" val="3889521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2C8CCF-DF4B-40DD-825B-C6D7FDF20C76}"/>
              </a:ext>
            </a:extLst>
          </p:cNvPr>
          <p:cNvSpPr/>
          <p:nvPr/>
        </p:nvSpPr>
        <p:spPr>
          <a:xfrm>
            <a:off x="399494" y="406945"/>
            <a:ext cx="10795247" cy="3970318"/>
          </a:xfrm>
          <a:prstGeom prst="rect">
            <a:avLst/>
          </a:prstGeom>
        </p:spPr>
        <p:txBody>
          <a:bodyPr wrap="square">
            <a:spAutoFit/>
          </a:bodyPr>
          <a:lstStyle/>
          <a:p>
            <a:r>
              <a:rPr lang="en-US" b="1" dirty="0">
                <a:latin typeface="Arial" panose="020B0604020202020204" pitchFamily="34" charset="0"/>
              </a:rPr>
              <a:t>Common features of integrated development environments</a:t>
            </a:r>
          </a:p>
          <a:p>
            <a:r>
              <a:rPr lang="en-US" dirty="0">
                <a:latin typeface="Arial" panose="020B0604020202020204" pitchFamily="34" charset="0"/>
              </a:rPr>
              <a:t>An IDE typically contains a code editor, a compiler or interpreter, and a debugger, accessed through a single GUI(GUI). The user writes and edit source code in the code editor. The compiler translates the source code into a readable language that is executable for a computer. And the debugger tests the software to solve any issues or bugs.</a:t>
            </a:r>
          </a:p>
          <a:p>
            <a:endParaRPr lang="en-US" b="1" dirty="0"/>
          </a:p>
          <a:p>
            <a:r>
              <a:rPr lang="en-US" b="1" dirty="0"/>
              <a:t>Benefits of using IDEs</a:t>
            </a:r>
          </a:p>
          <a:p>
            <a:r>
              <a:rPr lang="en-US" dirty="0"/>
              <a:t>An IDE can improve the productivity of software developers thanks to fast setup and standardization across tools.</a:t>
            </a:r>
          </a:p>
          <a:p>
            <a:r>
              <a:rPr lang="en-US" dirty="0"/>
              <a:t>Without an IDE, developers spend time deciding what tools to use for various tasks, configuring the tools and learning how to use them. Many or even all of the necessary dev-test tools are included in one integrated development environment.</a:t>
            </a:r>
          </a:p>
          <a:p>
            <a:r>
              <a:rPr lang="en-US" dirty="0"/>
              <a:t>IDEs are also designed with all their tools under one user interface. An IDE can standardize the development process by organizing the necessary features for software development in the UI.</a:t>
            </a:r>
          </a:p>
          <a:p>
            <a:endParaRPr lang="en-US" dirty="0">
              <a:solidFill>
                <a:srgbClr val="6C6C6C"/>
              </a:solidFill>
              <a:latin typeface="Arial" panose="020B0604020202020204" pitchFamily="34" charset="0"/>
            </a:endParaRPr>
          </a:p>
        </p:txBody>
      </p:sp>
    </p:spTree>
    <p:extLst>
      <p:ext uri="{BB962C8B-B14F-4D97-AF65-F5344CB8AC3E}">
        <p14:creationId xmlns:p14="http://schemas.microsoft.com/office/powerpoint/2010/main" val="1093443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B64001-8AF2-4A00-8021-3391F9EEF93B}"/>
              </a:ext>
            </a:extLst>
          </p:cNvPr>
          <p:cNvSpPr/>
          <p:nvPr/>
        </p:nvSpPr>
        <p:spPr>
          <a:xfrm>
            <a:off x="637712" y="1485733"/>
            <a:ext cx="10916575" cy="3139321"/>
          </a:xfrm>
          <a:prstGeom prst="rect">
            <a:avLst/>
          </a:prstGeom>
        </p:spPr>
        <p:txBody>
          <a:bodyPr wrap="square">
            <a:spAutoFit/>
          </a:bodyPr>
          <a:lstStyle/>
          <a:p>
            <a:r>
              <a:rPr lang="en-US" b="1" dirty="0">
                <a:solidFill>
                  <a:srgbClr val="323232"/>
                </a:solidFill>
                <a:latin typeface="Arial" panose="020B0604020202020204" pitchFamily="34" charset="0"/>
              </a:rPr>
              <a:t>Types of IDEs and available tools</a:t>
            </a:r>
          </a:p>
          <a:p>
            <a:pPr algn="just"/>
            <a:r>
              <a:rPr lang="en-US" dirty="0">
                <a:latin typeface="Arial" panose="020B0604020202020204" pitchFamily="34" charset="0"/>
              </a:rPr>
              <a:t>Developers must match the IDE they use with the type of application they want to produce. For example, if a developer wants to create an application on iOS, then they need an IDE that supports  Apple</a:t>
            </a:r>
            <a:r>
              <a:rPr lang="en-US" dirty="0">
                <a:latin typeface="Arial" panose="020B0604020202020204" pitchFamily="34" charset="0"/>
                <a:hlinkClick r:id="rId2">
                  <a:extLst>
                    <a:ext uri="{A12FA001-AC4F-418D-AE19-62706E023703}">
                      <ahyp:hlinkClr xmlns:ahyp="http://schemas.microsoft.com/office/drawing/2018/hyperlinkcolor" val="tx"/>
                    </a:ext>
                  </a:extLst>
                </a:hlinkClick>
              </a:rPr>
              <a:t>’s swift </a:t>
            </a:r>
            <a:r>
              <a:rPr lang="en-US" dirty="0">
                <a:latin typeface="Arial" panose="020B0604020202020204" pitchFamily="34" charset="0"/>
              </a:rPr>
              <a:t>programming language. Types of IDEs range from web-based and cloud-based to mobile, language-specific or multi-language.</a:t>
            </a:r>
          </a:p>
          <a:p>
            <a:endParaRPr lang="en-US" b="0" i="0" u="none" strike="noStrike" dirty="0">
              <a:solidFill>
                <a:srgbClr val="6C6C6C"/>
              </a:solidFill>
              <a:effectLst/>
              <a:latin typeface="Arial" panose="020B0604020202020204" pitchFamily="34" charset="0"/>
            </a:endParaRPr>
          </a:p>
          <a:p>
            <a:pPr algn="just"/>
            <a:r>
              <a:rPr lang="en-US" dirty="0"/>
              <a:t>Web-based IDEs suit web-based application development in </a:t>
            </a:r>
            <a:r>
              <a:rPr lang="en-US" dirty="0" err="1"/>
              <a:t>HTML,Javascript</a:t>
            </a:r>
            <a:r>
              <a:rPr lang="en-US" dirty="0"/>
              <a:t> or similar programming languages. Microsoft's Visual Studio Code is an example of a web-based IDE with features such as a code editor, syntax highlighting, code completion and debugging.</a:t>
            </a:r>
          </a:p>
          <a:p>
            <a:endParaRPr lang="en-US" b="0" i="0" u="none" strike="noStrike" dirty="0">
              <a:solidFill>
                <a:srgbClr val="6C6C6C"/>
              </a:solidFill>
              <a:effectLst/>
              <a:latin typeface="Arial" panose="020B0604020202020204" pitchFamily="34" charset="0"/>
            </a:endParaRPr>
          </a:p>
          <a:p>
            <a:r>
              <a:rPr lang="en-US" dirty="0"/>
              <a:t>More popular IDE tools include </a:t>
            </a:r>
            <a:r>
              <a:rPr lang="en-US" dirty="0" err="1"/>
              <a:t>NetBeans,Eclipse</a:t>
            </a:r>
            <a:r>
              <a:rPr lang="en-US" dirty="0"/>
              <a:t>.</a:t>
            </a:r>
            <a:endParaRPr lang="en-US" b="0" i="0" u="none" strike="noStrike" dirty="0">
              <a:solidFill>
                <a:srgbClr val="6C6C6C"/>
              </a:solidFill>
              <a:effectLst/>
              <a:latin typeface="Arial" panose="020B0604020202020204" pitchFamily="34" charset="0"/>
            </a:endParaRPr>
          </a:p>
        </p:txBody>
      </p:sp>
    </p:spTree>
    <p:extLst>
      <p:ext uri="{BB962C8B-B14F-4D97-AF65-F5344CB8AC3E}">
        <p14:creationId xmlns:p14="http://schemas.microsoft.com/office/powerpoint/2010/main" val="3583593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6D1B81-E850-4A6B-9470-5963F2C394D8}"/>
              </a:ext>
            </a:extLst>
          </p:cNvPr>
          <p:cNvSpPr/>
          <p:nvPr/>
        </p:nvSpPr>
        <p:spPr>
          <a:xfrm>
            <a:off x="801468" y="483379"/>
            <a:ext cx="3131819" cy="369332"/>
          </a:xfrm>
          <a:prstGeom prst="rect">
            <a:avLst/>
          </a:prstGeom>
        </p:spPr>
        <p:txBody>
          <a:bodyPr wrap="none">
            <a:spAutoFit/>
          </a:bodyPr>
          <a:lstStyle/>
          <a:p>
            <a:r>
              <a:rPr lang="en-IN" dirty="0"/>
              <a:t>Exploratory Data Analysis (EDA)</a:t>
            </a:r>
          </a:p>
        </p:txBody>
      </p:sp>
      <p:sp>
        <p:nvSpPr>
          <p:cNvPr id="3" name="Rectangle 2">
            <a:extLst>
              <a:ext uri="{FF2B5EF4-FFF2-40B4-BE49-F238E27FC236}">
                <a16:creationId xmlns:a16="http://schemas.microsoft.com/office/drawing/2014/main" id="{4C1CC278-302B-4FB6-A4DA-48B672BE926B}"/>
              </a:ext>
            </a:extLst>
          </p:cNvPr>
          <p:cNvSpPr/>
          <p:nvPr/>
        </p:nvSpPr>
        <p:spPr>
          <a:xfrm>
            <a:off x="801467" y="948522"/>
            <a:ext cx="10854913" cy="4801314"/>
          </a:xfrm>
          <a:prstGeom prst="rect">
            <a:avLst/>
          </a:prstGeom>
        </p:spPr>
        <p:txBody>
          <a:bodyPr wrap="square">
            <a:spAutoFit/>
          </a:bodyPr>
          <a:lstStyle/>
          <a:p>
            <a:r>
              <a:rPr lang="en-US" b="1" dirty="0">
                <a:solidFill>
                  <a:srgbClr val="000000"/>
                </a:solidFill>
                <a:latin typeface="Open Sans"/>
              </a:rPr>
              <a:t>What Is Exploratory Data Analysis?</a:t>
            </a:r>
          </a:p>
          <a:p>
            <a:r>
              <a:rPr lang="en-US" dirty="0"/>
              <a:t>In statistics E</a:t>
            </a:r>
            <a:r>
              <a:rPr lang="en-US" b="1" dirty="0"/>
              <a:t>xploratory data analysis</a:t>
            </a:r>
            <a:r>
              <a:rPr lang="en-US" dirty="0"/>
              <a:t> (</a:t>
            </a:r>
            <a:r>
              <a:rPr lang="en-US" b="1" dirty="0"/>
              <a:t>EDA</a:t>
            </a:r>
            <a:r>
              <a:rPr lang="en-US" dirty="0"/>
              <a:t>) is an approach </a:t>
            </a:r>
            <a:r>
              <a:rPr lang="en-US" dirty="0">
                <a:hlinkClick r:id="rId2" tooltip="Data analysis"/>
              </a:rPr>
              <a:t>analyzing</a:t>
            </a:r>
            <a:r>
              <a:rPr lang="en-US" dirty="0"/>
              <a:t> </a:t>
            </a:r>
            <a:r>
              <a:rPr lang="en-US" dirty="0">
                <a:hlinkClick r:id="rId3" tooltip="Data set"/>
              </a:rPr>
              <a:t>data sets</a:t>
            </a:r>
            <a:r>
              <a:rPr lang="en-US" dirty="0"/>
              <a:t> to summarize their main characteristics, often with visual methods</a:t>
            </a:r>
            <a:endParaRPr lang="en-US" b="1" dirty="0">
              <a:solidFill>
                <a:srgbClr val="000000"/>
              </a:solidFill>
              <a:latin typeface="Open Sans"/>
            </a:endParaRPr>
          </a:p>
          <a:p>
            <a:r>
              <a:rPr lang="en-US" dirty="0">
                <a:solidFill>
                  <a:srgbClr val="000000"/>
                </a:solidFill>
                <a:latin typeface="Open Sans"/>
              </a:rPr>
              <a:t>Exploratory Data Analysis (EDA) is the first step in your data analysis process. Here, you make sense of the data you have and then figure out what questions you want to ask and how to frame them, as well as how best to manipulate your available data sources to get the answers you need.</a:t>
            </a:r>
          </a:p>
          <a:p>
            <a:endParaRPr lang="en-US" dirty="0"/>
          </a:p>
          <a:p>
            <a:r>
              <a:rPr lang="en-US" dirty="0"/>
              <a:t>What is EDA?” and to tackle specific tasks such as:</a:t>
            </a:r>
          </a:p>
          <a:p>
            <a:endParaRPr lang="en-US" dirty="0"/>
          </a:p>
          <a:p>
            <a:r>
              <a:rPr lang="en-US" dirty="0"/>
              <a:t>Spotting mistakes and missing data;</a:t>
            </a:r>
          </a:p>
          <a:p>
            <a:r>
              <a:rPr lang="en-US" dirty="0"/>
              <a:t>Mapping out the underlying structure of the data;</a:t>
            </a:r>
          </a:p>
          <a:p>
            <a:r>
              <a:rPr lang="en-US" dirty="0"/>
              <a:t>Identifying the most important variables;</a:t>
            </a:r>
          </a:p>
          <a:p>
            <a:r>
              <a:rPr lang="en-US" dirty="0"/>
              <a:t>Listing anomalies and outliers;</a:t>
            </a:r>
          </a:p>
          <a:p>
            <a:r>
              <a:rPr lang="en-US" dirty="0"/>
              <a:t>Testing a hypotheses / checking assumptions related to a specific model;</a:t>
            </a:r>
          </a:p>
          <a:p>
            <a:r>
              <a:rPr lang="en-US" dirty="0"/>
              <a:t>Establishing a parsimonious model (one that can be used to explain the data with minimal predictor variables);</a:t>
            </a:r>
          </a:p>
          <a:p>
            <a:r>
              <a:rPr lang="en-US" dirty="0"/>
              <a:t>Estimating parameters and figuring out the associated confidence intervals or margins of error.</a:t>
            </a:r>
          </a:p>
          <a:p>
            <a:endParaRPr lang="en-US" b="0" i="0" u="none" strike="noStrike" dirty="0">
              <a:solidFill>
                <a:srgbClr val="000000"/>
              </a:solidFill>
              <a:effectLst/>
              <a:latin typeface="Open Sans"/>
            </a:endParaRPr>
          </a:p>
        </p:txBody>
      </p:sp>
    </p:spTree>
    <p:extLst>
      <p:ext uri="{BB962C8B-B14F-4D97-AF65-F5344CB8AC3E}">
        <p14:creationId xmlns:p14="http://schemas.microsoft.com/office/powerpoint/2010/main" val="945369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272EA9-62C2-462D-BC5E-3A42F7FBD88D}"/>
              </a:ext>
            </a:extLst>
          </p:cNvPr>
          <p:cNvSpPr/>
          <p:nvPr/>
        </p:nvSpPr>
        <p:spPr>
          <a:xfrm>
            <a:off x="1805125" y="1197097"/>
            <a:ext cx="8936855" cy="3970318"/>
          </a:xfrm>
          <a:prstGeom prst="rect">
            <a:avLst/>
          </a:prstGeom>
        </p:spPr>
        <p:txBody>
          <a:bodyPr wrap="square">
            <a:spAutoFit/>
          </a:bodyPr>
          <a:lstStyle/>
          <a:p>
            <a:endParaRPr lang="en-IN" dirty="0"/>
          </a:p>
          <a:p>
            <a:endParaRPr lang="en-IN" dirty="0"/>
          </a:p>
          <a:p>
            <a:pPr algn="ctr"/>
            <a:r>
              <a:rPr lang="en-IN" dirty="0"/>
              <a:t>UNIT I</a:t>
            </a:r>
          </a:p>
          <a:p>
            <a:r>
              <a:rPr lang="en-IN" dirty="0"/>
              <a:t>Introduction to Data Science: </a:t>
            </a:r>
          </a:p>
          <a:p>
            <a:r>
              <a:rPr lang="en-IN" dirty="0"/>
              <a:t>What is Data? </a:t>
            </a:r>
          </a:p>
          <a:p>
            <a:r>
              <a:rPr lang="en-IN" dirty="0"/>
              <a:t>Different kinds of data</a:t>
            </a:r>
          </a:p>
          <a:p>
            <a:r>
              <a:rPr lang="en-IN" dirty="0"/>
              <a:t>Introduction to high level programming language        </a:t>
            </a:r>
          </a:p>
          <a:p>
            <a:r>
              <a:rPr lang="en-IN" dirty="0"/>
              <a:t>Integrated Development Environment (IDE),</a:t>
            </a:r>
          </a:p>
          <a:p>
            <a:r>
              <a:rPr lang="en-IN" dirty="0"/>
              <a:t> Exploratory Data Analysis (EDA) 	</a:t>
            </a:r>
          </a:p>
          <a:p>
            <a:r>
              <a:rPr lang="en-IN" dirty="0"/>
              <a:t>Data Visualization, </a:t>
            </a:r>
          </a:p>
          <a:p>
            <a:r>
              <a:rPr lang="en-IN" dirty="0"/>
              <a:t>Different types of data sources, </a:t>
            </a:r>
          </a:p>
          <a:p>
            <a:r>
              <a:rPr lang="en-IN" dirty="0"/>
              <a:t> Data Management: Data Collection, </a:t>
            </a:r>
          </a:p>
          <a:p>
            <a:r>
              <a:rPr lang="en-IN" dirty="0"/>
              <a:t>Data cleaning/extraction, </a:t>
            </a:r>
          </a:p>
          <a:p>
            <a:r>
              <a:rPr lang="en-IN" dirty="0"/>
              <a:t>Data analysis &amp; </a:t>
            </a:r>
            <a:r>
              <a:rPr lang="en-IN" dirty="0" err="1"/>
              <a:t>Modeling</a:t>
            </a:r>
            <a:r>
              <a:rPr lang="en-IN" dirty="0"/>
              <a:t> </a:t>
            </a:r>
          </a:p>
        </p:txBody>
      </p:sp>
    </p:spTree>
    <p:extLst>
      <p:ext uri="{BB962C8B-B14F-4D97-AF65-F5344CB8AC3E}">
        <p14:creationId xmlns:p14="http://schemas.microsoft.com/office/powerpoint/2010/main" val="3733232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0BFD9B6-427D-4E51-AC1F-867605E5DE53}"/>
              </a:ext>
            </a:extLst>
          </p:cNvPr>
          <p:cNvSpPr/>
          <p:nvPr/>
        </p:nvSpPr>
        <p:spPr>
          <a:xfrm>
            <a:off x="908481" y="801183"/>
            <a:ext cx="10579223" cy="3416320"/>
          </a:xfrm>
          <a:prstGeom prst="rect">
            <a:avLst/>
          </a:prstGeom>
        </p:spPr>
        <p:txBody>
          <a:bodyPr wrap="square">
            <a:spAutoFit/>
          </a:bodyPr>
          <a:lstStyle/>
          <a:p>
            <a:r>
              <a:rPr lang="en-US" dirty="0">
                <a:solidFill>
                  <a:srgbClr val="000000"/>
                </a:solidFill>
                <a:latin typeface="Open Sans"/>
              </a:rPr>
              <a:t>Tools and Techniques:</a:t>
            </a:r>
          </a:p>
          <a:p>
            <a:endParaRPr lang="en-US" dirty="0">
              <a:solidFill>
                <a:srgbClr val="000000"/>
              </a:solidFill>
              <a:latin typeface="Open Sans"/>
            </a:endParaRPr>
          </a:p>
          <a:p>
            <a:r>
              <a:rPr lang="en-US" dirty="0">
                <a:solidFill>
                  <a:srgbClr val="000000"/>
                </a:solidFill>
                <a:latin typeface="Open Sans"/>
              </a:rPr>
              <a:t>To conduct exploratory data analysis are S-Plus and R. </a:t>
            </a:r>
          </a:p>
          <a:p>
            <a:endParaRPr lang="en-US" dirty="0">
              <a:solidFill>
                <a:srgbClr val="000000"/>
              </a:solidFill>
              <a:latin typeface="Open Sans"/>
            </a:endParaRPr>
          </a:p>
          <a:p>
            <a:r>
              <a:rPr lang="en-US" dirty="0">
                <a:solidFill>
                  <a:srgbClr val="000000"/>
                </a:solidFill>
                <a:latin typeface="Open Sans"/>
              </a:rPr>
              <a:t>The latter is a powerful, versatile, open-source programming language  that can be integrated with many BI platforms.</a:t>
            </a:r>
          </a:p>
          <a:p>
            <a:endParaRPr lang="en-IN" dirty="0"/>
          </a:p>
          <a:p>
            <a:r>
              <a:rPr lang="en-IN" dirty="0"/>
              <a:t>Typical graphical techniques used in EDA are: </a:t>
            </a:r>
            <a:endParaRPr lang="en-IN" dirty="0">
              <a:hlinkClick r:id="rId2" tooltip="Box plot"/>
            </a:endParaRPr>
          </a:p>
          <a:p>
            <a:r>
              <a:rPr lang="en-IN" dirty="0">
                <a:hlinkClick r:id="rId2" tooltip="Box plot"/>
              </a:rPr>
              <a:t>Box plot</a:t>
            </a:r>
            <a:endParaRPr lang="en-IN" dirty="0"/>
          </a:p>
          <a:p>
            <a:r>
              <a:rPr lang="en-IN" dirty="0">
                <a:hlinkClick r:id="rId3" tooltip="Histogram"/>
              </a:rPr>
              <a:t>Histogram</a:t>
            </a:r>
            <a:endParaRPr lang="en-IN" dirty="0"/>
          </a:p>
          <a:p>
            <a:r>
              <a:rPr lang="en-IN" dirty="0">
                <a:hlinkClick r:id="rId4" tooltip="Multi-vari chart"/>
              </a:rPr>
              <a:t>Multi-</a:t>
            </a:r>
            <a:r>
              <a:rPr lang="en-IN" dirty="0" err="1">
                <a:hlinkClick r:id="rId4" tooltip="Multi-vari chart"/>
              </a:rPr>
              <a:t>vari</a:t>
            </a:r>
            <a:r>
              <a:rPr lang="en-IN" dirty="0">
                <a:hlinkClick r:id="rId4" tooltip="Multi-vari chart"/>
              </a:rPr>
              <a:t> chart</a:t>
            </a:r>
            <a:endParaRPr lang="en-IN" dirty="0"/>
          </a:p>
          <a:p>
            <a:endParaRPr lang="en-IN" dirty="0"/>
          </a:p>
        </p:txBody>
      </p:sp>
    </p:spTree>
    <p:extLst>
      <p:ext uri="{BB962C8B-B14F-4D97-AF65-F5344CB8AC3E}">
        <p14:creationId xmlns:p14="http://schemas.microsoft.com/office/powerpoint/2010/main" val="1801206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0CB2B7F-FC8E-40D8-8540-8BA9AADFFF99}"/>
              </a:ext>
            </a:extLst>
          </p:cNvPr>
          <p:cNvSpPr/>
          <p:nvPr/>
        </p:nvSpPr>
        <p:spPr>
          <a:xfrm>
            <a:off x="658427" y="951909"/>
            <a:ext cx="10875145" cy="5909310"/>
          </a:xfrm>
          <a:prstGeom prst="rect">
            <a:avLst/>
          </a:prstGeom>
        </p:spPr>
        <p:txBody>
          <a:bodyPr wrap="square">
            <a:spAutoFit/>
          </a:bodyPr>
          <a:lstStyle/>
          <a:p>
            <a:r>
              <a:rPr lang="en-US" b="1" dirty="0">
                <a:solidFill>
                  <a:srgbClr val="222222"/>
                </a:solidFill>
                <a:latin typeface="Arial" panose="020B0604020202020204" pitchFamily="34" charset="0"/>
              </a:rPr>
              <a:t>Data visualization</a:t>
            </a:r>
            <a:r>
              <a:rPr lang="en-US" dirty="0">
                <a:solidFill>
                  <a:srgbClr val="222222"/>
                </a:solidFill>
                <a:latin typeface="Arial" panose="020B0604020202020204" pitchFamily="34" charset="0"/>
              </a:rPr>
              <a:t> is viewed by many disciplines as a modern equivalent of </a:t>
            </a:r>
            <a:r>
              <a:rPr lang="en-US" dirty="0">
                <a:solidFill>
                  <a:srgbClr val="0645AD"/>
                </a:solidFill>
                <a:latin typeface="Arial" panose="020B0604020202020204" pitchFamily="34" charset="0"/>
                <a:hlinkClick r:id="rId2" tooltip="Visual communication"/>
              </a:rPr>
              <a:t>visual communication</a:t>
            </a:r>
            <a:r>
              <a:rPr lang="en-US" dirty="0">
                <a:solidFill>
                  <a:srgbClr val="222222"/>
                </a:solidFill>
                <a:latin typeface="Arial" panose="020B0604020202020204" pitchFamily="34" charset="0"/>
              </a:rPr>
              <a:t>. It involves the creation and study of the </a:t>
            </a:r>
            <a:r>
              <a:rPr lang="en-US" dirty="0">
                <a:solidFill>
                  <a:srgbClr val="0645AD"/>
                </a:solidFill>
                <a:latin typeface="Arial" panose="020B0604020202020204" pitchFamily="34" charset="0"/>
                <a:hlinkClick r:id="rId3" tooltip="Visual system"/>
              </a:rPr>
              <a:t>visual</a:t>
            </a:r>
            <a:r>
              <a:rPr lang="en-US" dirty="0">
                <a:solidFill>
                  <a:srgbClr val="222222"/>
                </a:solidFill>
                <a:latin typeface="Arial" panose="020B0604020202020204" pitchFamily="34" charset="0"/>
              </a:rPr>
              <a:t> representation of </a:t>
            </a:r>
            <a:r>
              <a:rPr lang="en-US" dirty="0">
                <a:solidFill>
                  <a:srgbClr val="0645AD"/>
                </a:solidFill>
                <a:latin typeface="Arial" panose="020B0604020202020204" pitchFamily="34" charset="0"/>
                <a:hlinkClick r:id="rId4" tooltip="Data"/>
              </a:rPr>
              <a:t>data</a:t>
            </a:r>
            <a:r>
              <a:rPr lang="en-US" dirty="0">
                <a:solidFill>
                  <a:srgbClr val="222222"/>
                </a:solidFill>
                <a:latin typeface="Arial" panose="020B0604020202020204" pitchFamily="34" charset="0"/>
              </a:rPr>
              <a:t>.</a:t>
            </a:r>
          </a:p>
          <a:p>
            <a:r>
              <a:rPr lang="en-US" dirty="0">
                <a:solidFill>
                  <a:srgbClr val="222222"/>
                </a:solidFill>
                <a:latin typeface="Arial" panose="020B0604020202020204" pitchFamily="34" charset="0"/>
              </a:rPr>
              <a:t>To communicate information clearly and efficiently, data visualization uses </a:t>
            </a:r>
            <a:r>
              <a:rPr lang="en-US" dirty="0">
                <a:solidFill>
                  <a:srgbClr val="0645AD"/>
                </a:solidFill>
                <a:latin typeface="Arial" panose="020B0604020202020204" pitchFamily="34" charset="0"/>
                <a:hlinkClick r:id="rId5" tooltip="Statistical graphics"/>
              </a:rPr>
              <a:t>statistical graphics</a:t>
            </a:r>
            <a:r>
              <a:rPr lang="en-US" dirty="0">
                <a:solidFill>
                  <a:srgbClr val="222222"/>
                </a:solidFill>
                <a:latin typeface="Arial" panose="020B0604020202020204" pitchFamily="34" charset="0"/>
              </a:rPr>
              <a:t>, </a:t>
            </a:r>
            <a:r>
              <a:rPr lang="en-US" dirty="0">
                <a:solidFill>
                  <a:srgbClr val="0645AD"/>
                </a:solidFill>
                <a:latin typeface="Arial" panose="020B0604020202020204" pitchFamily="34" charset="0"/>
                <a:hlinkClick r:id="rId6" tooltip="Plot (graphics)"/>
              </a:rPr>
              <a:t>plots</a:t>
            </a:r>
            <a:r>
              <a:rPr lang="en-US" dirty="0">
                <a:solidFill>
                  <a:srgbClr val="222222"/>
                </a:solidFill>
                <a:latin typeface="Arial" panose="020B0604020202020204" pitchFamily="34" charset="0"/>
              </a:rPr>
              <a:t>, </a:t>
            </a:r>
            <a:r>
              <a:rPr lang="en-US" dirty="0">
                <a:solidFill>
                  <a:srgbClr val="0645AD"/>
                </a:solidFill>
                <a:latin typeface="Arial" panose="020B0604020202020204" pitchFamily="34" charset="0"/>
                <a:hlinkClick r:id="rId7" tooltip="Infographic"/>
              </a:rPr>
              <a:t>information graphics</a:t>
            </a:r>
            <a:r>
              <a:rPr lang="en-US" dirty="0">
                <a:solidFill>
                  <a:srgbClr val="222222"/>
                </a:solidFill>
                <a:latin typeface="Arial" panose="020B0604020202020204" pitchFamily="34" charset="0"/>
              </a:rPr>
              <a:t> and other tools. Numerical data may be encoded using dots, lines, or bars, to visually communicate a quantitative message.</a:t>
            </a:r>
            <a:r>
              <a:rPr lang="en-US" baseline="30000" dirty="0">
                <a:solidFill>
                  <a:srgbClr val="0645AD"/>
                </a:solidFill>
                <a:latin typeface="Arial" panose="020B0604020202020204" pitchFamily="34" charset="0"/>
                <a:hlinkClick r:id="rId8"/>
              </a:rPr>
              <a:t>[2]</a:t>
            </a:r>
            <a:r>
              <a:rPr lang="en-US" dirty="0">
                <a:solidFill>
                  <a:srgbClr val="222222"/>
                </a:solidFill>
                <a:latin typeface="Arial" panose="020B0604020202020204" pitchFamily="34" charset="0"/>
              </a:rPr>
              <a:t> Effective visualization helps users analyze and reason about data and evidence. It makes complex data more accessible, understandable and usable. Users may have particular analytical tasks, such as making comparisons or understanding </a:t>
            </a:r>
            <a:r>
              <a:rPr lang="en-US" dirty="0">
                <a:solidFill>
                  <a:srgbClr val="0645AD"/>
                </a:solidFill>
                <a:latin typeface="Arial" panose="020B0604020202020204" pitchFamily="34" charset="0"/>
                <a:hlinkClick r:id="rId9" tooltip="Causality"/>
              </a:rPr>
              <a:t>causality</a:t>
            </a:r>
            <a:r>
              <a:rPr lang="en-US" dirty="0">
                <a:solidFill>
                  <a:srgbClr val="222222"/>
                </a:solidFill>
                <a:latin typeface="Arial" panose="020B0604020202020204" pitchFamily="34" charset="0"/>
              </a:rPr>
              <a:t>, and the design principle of the graphic (i.e., showing comparisons or showing causality) follows the task.</a:t>
            </a:r>
          </a:p>
          <a:p>
            <a:endParaRPr lang="en-US" dirty="0"/>
          </a:p>
          <a:p>
            <a:r>
              <a:rPr lang="en-US" dirty="0"/>
              <a:t>Advantages:</a:t>
            </a:r>
          </a:p>
          <a:p>
            <a:r>
              <a:rPr lang="en-US" dirty="0"/>
              <a:t>show the data</a:t>
            </a:r>
          </a:p>
          <a:p>
            <a:r>
              <a:rPr lang="en-US" dirty="0"/>
              <a:t>induce the viewer to think about the substance rather than about methodology, graphic design, the technology of graphic production or something else</a:t>
            </a:r>
          </a:p>
          <a:p>
            <a:r>
              <a:rPr lang="en-US" dirty="0"/>
              <a:t>avoid distorting what the data has to say</a:t>
            </a:r>
          </a:p>
          <a:p>
            <a:r>
              <a:rPr lang="en-US" dirty="0"/>
              <a:t>present many numbers in a small space</a:t>
            </a:r>
          </a:p>
          <a:p>
            <a:r>
              <a:rPr lang="en-US" dirty="0"/>
              <a:t>make large data sets coherent</a:t>
            </a:r>
          </a:p>
          <a:p>
            <a:r>
              <a:rPr lang="en-US" dirty="0"/>
              <a:t>encourage the eye to compare different pieces of data</a:t>
            </a:r>
          </a:p>
          <a:p>
            <a:r>
              <a:rPr lang="en-US" dirty="0"/>
              <a:t>reveal the data at several levels of detail, from a broad overview to the fine structure</a:t>
            </a:r>
          </a:p>
          <a:p>
            <a:r>
              <a:rPr lang="en-US" dirty="0"/>
              <a:t>serve a reasonably clear purpose: description, exploration, tabulation or decoration</a:t>
            </a:r>
          </a:p>
          <a:p>
            <a:r>
              <a:rPr lang="en-US" dirty="0"/>
              <a:t>be closely integrated with the statistical and verbal descriptions of a data set.</a:t>
            </a:r>
          </a:p>
          <a:p>
            <a:endParaRPr lang="en-US" b="0" i="0" u="none" strike="noStrike"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3213254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980886-D811-41E4-B590-1E6CE8448F00}"/>
              </a:ext>
            </a:extLst>
          </p:cNvPr>
          <p:cNvSpPr/>
          <p:nvPr/>
        </p:nvSpPr>
        <p:spPr>
          <a:xfrm>
            <a:off x="855215" y="756756"/>
            <a:ext cx="10551218" cy="5355312"/>
          </a:xfrm>
          <a:prstGeom prst="rect">
            <a:avLst/>
          </a:prstGeom>
        </p:spPr>
        <p:txBody>
          <a:bodyPr wrap="square">
            <a:spAutoFit/>
          </a:bodyPr>
          <a:lstStyle/>
          <a:p>
            <a:r>
              <a:rPr lang="en-US" dirty="0">
                <a:solidFill>
                  <a:srgbClr val="89BB40"/>
                </a:solidFill>
                <a:latin typeface="&amp;quot"/>
              </a:rPr>
              <a:t>Data Source Types </a:t>
            </a:r>
          </a:p>
          <a:p>
            <a:r>
              <a:rPr lang="en-US" dirty="0">
                <a:solidFill>
                  <a:srgbClr val="455059"/>
                </a:solidFill>
                <a:latin typeface="&amp;quot"/>
              </a:rPr>
              <a:t>The data companies analyze through business intelligence comes from a diverse type of </a:t>
            </a:r>
            <a:r>
              <a:rPr lang="en-US" u="sng" dirty="0">
                <a:solidFill>
                  <a:srgbClr val="8DC9C1"/>
                </a:solidFill>
                <a:latin typeface="&amp;quot"/>
                <a:hlinkClick r:id="rId2"/>
              </a:rPr>
              <a:t>data sources</a:t>
            </a:r>
            <a:r>
              <a:rPr lang="en-US" dirty="0">
                <a:solidFill>
                  <a:srgbClr val="455059"/>
                </a:solidFill>
                <a:latin typeface="&amp;quot"/>
              </a:rPr>
              <a:t>. The most common of these are:</a:t>
            </a:r>
          </a:p>
          <a:p>
            <a:pPr>
              <a:buFont typeface="Arial" panose="020B0604020202020204" pitchFamily="34" charset="0"/>
              <a:buChar char="•"/>
            </a:pPr>
            <a:r>
              <a:rPr lang="en-US" dirty="0">
                <a:solidFill>
                  <a:srgbClr val="747474"/>
                </a:solidFill>
                <a:latin typeface="&amp;quot"/>
              </a:rPr>
              <a:t>Databases</a:t>
            </a:r>
          </a:p>
          <a:p>
            <a:pPr>
              <a:buFont typeface="Arial" panose="020B0604020202020204" pitchFamily="34" charset="0"/>
              <a:buChar char="•"/>
            </a:pPr>
            <a:r>
              <a:rPr lang="en-US" dirty="0">
                <a:solidFill>
                  <a:srgbClr val="747474"/>
                </a:solidFill>
                <a:latin typeface="&amp;quot"/>
              </a:rPr>
              <a:t>Flat files</a:t>
            </a:r>
          </a:p>
          <a:p>
            <a:r>
              <a:rPr lang="en-US" dirty="0"/>
              <a:t>A flat file database stores data in plain text format. In a relational database, a flat file includes a table with one record per line. The different columns in a record are delimited by a comma or tab to separate the fields. </a:t>
            </a:r>
          </a:p>
          <a:p>
            <a:endParaRPr lang="en-US" dirty="0">
              <a:solidFill>
                <a:srgbClr val="747474"/>
              </a:solidFill>
              <a:latin typeface="&amp;quot"/>
            </a:endParaRPr>
          </a:p>
          <a:p>
            <a:pPr>
              <a:buFont typeface="Arial" panose="020B0604020202020204" pitchFamily="34" charset="0"/>
              <a:buChar char="•"/>
            </a:pPr>
            <a:r>
              <a:rPr lang="en-US" dirty="0">
                <a:solidFill>
                  <a:srgbClr val="747474"/>
                </a:solidFill>
                <a:latin typeface="&amp;quot"/>
              </a:rPr>
              <a:t>Web services</a:t>
            </a:r>
          </a:p>
          <a:p>
            <a:r>
              <a:rPr lang="en-US" dirty="0"/>
              <a:t>Web services are XML-based information exchange systems that use the Internet for direct application-to-application interaction. These systems can include programs, objects, messages, or documents.</a:t>
            </a:r>
            <a:endParaRPr lang="en-US" dirty="0">
              <a:solidFill>
                <a:srgbClr val="747474"/>
              </a:solidFill>
              <a:latin typeface="&amp;quot"/>
            </a:endParaRPr>
          </a:p>
          <a:p>
            <a:pPr>
              <a:buFont typeface="Arial" panose="020B0604020202020204" pitchFamily="34" charset="0"/>
              <a:buChar char="•"/>
            </a:pPr>
            <a:endParaRPr lang="en-US" dirty="0">
              <a:solidFill>
                <a:srgbClr val="747474"/>
              </a:solidFill>
              <a:latin typeface="&amp;quot"/>
            </a:endParaRPr>
          </a:p>
          <a:p>
            <a:pPr>
              <a:buFont typeface="Arial" panose="020B0604020202020204" pitchFamily="34" charset="0"/>
              <a:buChar char="•"/>
            </a:pPr>
            <a:r>
              <a:rPr lang="en-US" dirty="0">
                <a:solidFill>
                  <a:srgbClr val="747474"/>
                </a:solidFill>
                <a:latin typeface="&amp;quot"/>
              </a:rPr>
              <a:t>Other sources such as RSS feeds</a:t>
            </a:r>
          </a:p>
          <a:p>
            <a:r>
              <a:rPr lang="en-US" dirty="0"/>
              <a:t>RSS feeds are simple text files that, once submitted to feed directories, will allow subscribers to see content within a very short time after it's updated.</a:t>
            </a:r>
          </a:p>
          <a:p>
            <a:r>
              <a:rPr lang="en-US" dirty="0"/>
              <a:t>This content can be aggregated to be viewed even more easily by using a feed reader. A feed reader, or feed aggregator, is just a really simple way to view all your feeds at one time via one interface.</a:t>
            </a:r>
          </a:p>
          <a:p>
            <a:pPr>
              <a:buFont typeface="Arial" panose="020B0604020202020204" pitchFamily="34" charset="0"/>
              <a:buChar char="•"/>
            </a:pPr>
            <a:endParaRPr lang="en-US" dirty="0">
              <a:solidFill>
                <a:srgbClr val="747474"/>
              </a:solidFill>
              <a:latin typeface="&amp;quot"/>
            </a:endParaRPr>
          </a:p>
          <a:p>
            <a:pPr>
              <a:buFont typeface="Arial" panose="020B0604020202020204" pitchFamily="34" charset="0"/>
              <a:buChar char="•"/>
            </a:pPr>
            <a:endParaRPr lang="en-US" b="0" i="0" u="none" strike="noStrike" dirty="0">
              <a:solidFill>
                <a:srgbClr val="747474"/>
              </a:solidFill>
              <a:effectLst/>
              <a:latin typeface="&amp;quot"/>
            </a:endParaRPr>
          </a:p>
        </p:txBody>
      </p:sp>
    </p:spTree>
    <p:extLst>
      <p:ext uri="{BB962C8B-B14F-4D97-AF65-F5344CB8AC3E}">
        <p14:creationId xmlns:p14="http://schemas.microsoft.com/office/powerpoint/2010/main" val="2207382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BF5B3B6-205A-4AE9-86AB-D26956EF16F4}"/>
              </a:ext>
            </a:extLst>
          </p:cNvPr>
          <p:cNvSpPr/>
          <p:nvPr/>
        </p:nvSpPr>
        <p:spPr>
          <a:xfrm>
            <a:off x="174487" y="623682"/>
            <a:ext cx="10920862" cy="3970318"/>
          </a:xfrm>
          <a:prstGeom prst="rect">
            <a:avLst/>
          </a:prstGeom>
        </p:spPr>
        <p:txBody>
          <a:bodyPr wrap="square">
            <a:spAutoFit/>
          </a:bodyPr>
          <a:lstStyle/>
          <a:p>
            <a:r>
              <a:rPr lang="en-IN" dirty="0"/>
              <a:t>Data Management: Data Collection, </a:t>
            </a:r>
          </a:p>
          <a:p>
            <a:r>
              <a:rPr lang="en-IN" dirty="0"/>
              <a:t>Purpose of Data Management</a:t>
            </a:r>
          </a:p>
          <a:p>
            <a:endParaRPr lang="en-US" dirty="0"/>
          </a:p>
          <a:p>
            <a:r>
              <a:rPr lang="en-US" dirty="0"/>
              <a:t>Proper data handling and management is crucial to the success and reproducibility of a statistical analysis. Selection of the appropriate tools and efficient use of these tools can save the researcher numerous hours, and allow other researchers to leverage the products of their work. In addition, as the size of databases in transportation continue to grow, it is becoming increasingly important to invest resources into the management of these data. </a:t>
            </a:r>
          </a:p>
          <a:p>
            <a:endParaRPr lang="en-US" dirty="0"/>
          </a:p>
          <a:p>
            <a:r>
              <a:rPr lang="en-US" dirty="0"/>
              <a:t>There are a number of ancillary steps that need to be performed both before and after statistical analysis of data. For example, a database composed of different data streams needs to be matched and integrated into a single database for analysis. In addition, in some cases data must be transformed into the preferred electronic format for a variety of statistical packages. Sometimes, data obtained from “the field” must be cleaned and debugged for input and measurement errors, and reformatted.</a:t>
            </a:r>
          </a:p>
          <a:p>
            <a:endParaRPr lang="en-IN" dirty="0"/>
          </a:p>
        </p:txBody>
      </p:sp>
    </p:spTree>
    <p:extLst>
      <p:ext uri="{BB962C8B-B14F-4D97-AF65-F5344CB8AC3E}">
        <p14:creationId xmlns:p14="http://schemas.microsoft.com/office/powerpoint/2010/main" val="1332464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B7DC43-5F15-4739-857D-1A2C4A82AC51}"/>
              </a:ext>
            </a:extLst>
          </p:cNvPr>
          <p:cNvSpPr/>
          <p:nvPr/>
        </p:nvSpPr>
        <p:spPr>
          <a:xfrm>
            <a:off x="625310" y="392381"/>
            <a:ext cx="10818829" cy="5632311"/>
          </a:xfrm>
          <a:prstGeom prst="rect">
            <a:avLst/>
          </a:prstGeom>
        </p:spPr>
        <p:txBody>
          <a:bodyPr wrap="square">
            <a:spAutoFit/>
          </a:bodyPr>
          <a:lstStyle/>
          <a:p>
            <a:r>
              <a:rPr lang="en-IN" dirty="0"/>
              <a:t>The Data Collection, Handling, and Management Plan </a:t>
            </a:r>
          </a:p>
          <a:p>
            <a:r>
              <a:rPr lang="en-IN" dirty="0"/>
              <a:t>The data collection, handling, and management plan plays an important role within a research project.  The plan provides a roadmap documenting the flow of data through the sequential phases of collection, storage, cleaning, reduction, analysis, and finally to archiving. Further, the management plan documents the relationships between all of the software tools and programs necessary to guide the data through this research life cycle. </a:t>
            </a:r>
          </a:p>
          <a:p>
            <a:endParaRPr lang="en-IN" dirty="0"/>
          </a:p>
          <a:p>
            <a:r>
              <a:rPr lang="en-US" dirty="0"/>
              <a:t>The data handling and management plan needs to be developed before a research project begins.  The plan, however, can evolve as the researcher learns more about the data, and as new avenues of data exploration are revealed. </a:t>
            </a:r>
          </a:p>
          <a:p>
            <a:r>
              <a:rPr lang="en-US" dirty="0"/>
              <a:t>Considerations </a:t>
            </a:r>
          </a:p>
          <a:p>
            <a:r>
              <a:rPr lang="en-US" dirty="0"/>
              <a:t>The data collection, handling, and management plan addresses three major areas of concern: Data Input, Storage, Retrieval, Preparation; Analysis Techniques and Tools; and Analysis Mechanics. These concerns are not independent, and have synergistic impacts on the plan.  </a:t>
            </a:r>
          </a:p>
          <a:p>
            <a:r>
              <a:rPr lang="en-US" dirty="0"/>
              <a:t>Provided below is a list of questions that must be considered when formulating a data collection, handling, and management plan. </a:t>
            </a:r>
          </a:p>
          <a:p>
            <a:r>
              <a:rPr lang="en-US" dirty="0"/>
              <a:t>Although the questions are organized into three major categories, </a:t>
            </a:r>
          </a:p>
          <a:p>
            <a:pPr marL="342900" indent="-342900">
              <a:buAutoNum type="arabicPeriod"/>
            </a:pPr>
            <a:r>
              <a:rPr lang="en-US" dirty="0"/>
              <a:t>Data Input,</a:t>
            </a:r>
          </a:p>
          <a:p>
            <a:pPr marL="342900" indent="-342900">
              <a:buAutoNum type="arabicPeriod"/>
            </a:pPr>
            <a:r>
              <a:rPr lang="en-US" dirty="0"/>
              <a:t> Storage, Retrieval</a:t>
            </a:r>
          </a:p>
          <a:p>
            <a:pPr marL="342900" indent="-342900">
              <a:buAutoNum type="arabicPeriod"/>
            </a:pPr>
            <a:r>
              <a:rPr lang="en-US" dirty="0"/>
              <a:t>Preparation </a:t>
            </a:r>
          </a:p>
          <a:p>
            <a:r>
              <a:rPr lang="en-US" dirty="0"/>
              <a:t>Are the data “clean?” The data input process oftentimes introduces typos, miscodes, and errors into the data. </a:t>
            </a:r>
          </a:p>
        </p:txBody>
      </p:sp>
    </p:spTree>
    <p:extLst>
      <p:ext uri="{BB962C8B-B14F-4D97-AF65-F5344CB8AC3E}">
        <p14:creationId xmlns:p14="http://schemas.microsoft.com/office/powerpoint/2010/main" val="2411117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C59983-7C1A-46FA-8D7E-8643FCB6F236}"/>
              </a:ext>
            </a:extLst>
          </p:cNvPr>
          <p:cNvSpPr/>
          <p:nvPr/>
        </p:nvSpPr>
        <p:spPr>
          <a:xfrm>
            <a:off x="534185" y="360532"/>
            <a:ext cx="11123629" cy="5355312"/>
          </a:xfrm>
          <a:prstGeom prst="rect">
            <a:avLst/>
          </a:prstGeom>
        </p:spPr>
        <p:txBody>
          <a:bodyPr wrap="square">
            <a:spAutoFit/>
          </a:bodyPr>
          <a:lstStyle/>
          <a:p>
            <a:r>
              <a:rPr lang="en-US" dirty="0"/>
              <a:t>Are the data static, or will updates be available through the lifetime of the analysis? Many data streams are updated periodically. For example, transportation safety data can be updated on an annual basis. </a:t>
            </a:r>
          </a:p>
          <a:p>
            <a:r>
              <a:rPr lang="en-US" dirty="0"/>
              <a:t>Are the data obtained from a variety of sources or from a single source? As data are drawn from a greater number of sources, the need for transforming the data to a common format becomes more critical and challenging. Further, one must always consider whether the different sources use the same definitions for common variables. For example, does one source define “average delay” in the same manner as another?  If not, can a simple transformation between definitions be established? </a:t>
            </a:r>
          </a:p>
          <a:p>
            <a:endParaRPr lang="en-US" dirty="0"/>
          </a:p>
          <a:p>
            <a:r>
              <a:rPr lang="en-US" dirty="0"/>
              <a:t>How much data will be managed and stored? Different storage strategies support varying record sizes and large numbers of records. [Will storage space be a problem? Will access time be a problem?] </a:t>
            </a:r>
          </a:p>
          <a:p>
            <a:r>
              <a:rPr lang="en-US" dirty="0"/>
              <a:t>Will all data be used in the analysis, or will subsets of the data be analyzed? To speed analysis, the researcher will sometimes want to work with a subset of fields rather than all database fields within a record at once. In other cases, only a subset of records will be analyzed. For example, a research may investigate traffic flow and speed relationships for workdays only. [Are sophisticated query and data sub-setting features needed?] </a:t>
            </a:r>
          </a:p>
          <a:p>
            <a:endParaRPr lang="en-US" dirty="0"/>
          </a:p>
          <a:p>
            <a:r>
              <a:rPr lang="en-US" dirty="0"/>
              <a:t>Do records in the database share common, duplicated information? Duplicative information wastes storage space, and in some cases creates database problems. In a safety analysis, for instance, geometric information may be duplicated if accidents occur at the same location. Techniques to reduce duplication of information (and thus reduce the overall size of the database) are available. [Are tables needed?]</a:t>
            </a:r>
            <a:endParaRPr lang="en-IN" dirty="0"/>
          </a:p>
        </p:txBody>
      </p:sp>
    </p:spTree>
    <p:extLst>
      <p:ext uri="{BB962C8B-B14F-4D97-AF65-F5344CB8AC3E}">
        <p14:creationId xmlns:p14="http://schemas.microsoft.com/office/powerpoint/2010/main" val="883750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EEECDA-1621-428E-8316-996F886DB8F7}"/>
              </a:ext>
            </a:extLst>
          </p:cNvPr>
          <p:cNvSpPr/>
          <p:nvPr/>
        </p:nvSpPr>
        <p:spPr>
          <a:xfrm>
            <a:off x="455627" y="1473560"/>
            <a:ext cx="10884817" cy="3693319"/>
          </a:xfrm>
          <a:prstGeom prst="rect">
            <a:avLst/>
          </a:prstGeom>
        </p:spPr>
        <p:txBody>
          <a:bodyPr wrap="square">
            <a:spAutoFit/>
          </a:bodyPr>
          <a:lstStyle/>
          <a:p>
            <a:pPr fontAlgn="base"/>
            <a:r>
              <a:rPr lang="en-US" b="1" dirty="0">
                <a:solidFill>
                  <a:srgbClr val="222222"/>
                </a:solidFill>
                <a:latin typeface="Georgia" panose="02040502050405020303" pitchFamily="18" charset="0"/>
              </a:rPr>
              <a:t>Data Collection Methods</a:t>
            </a:r>
          </a:p>
          <a:p>
            <a:pPr fontAlgn="base"/>
            <a:r>
              <a:rPr lang="en-US" dirty="0">
                <a:solidFill>
                  <a:srgbClr val="333333"/>
                </a:solidFill>
                <a:latin typeface="Georgia" panose="02040502050405020303" pitchFamily="18" charset="0"/>
              </a:rPr>
              <a:t> </a:t>
            </a:r>
          </a:p>
          <a:p>
            <a:pPr algn="just" fontAlgn="base"/>
            <a:r>
              <a:rPr lang="en-US" dirty="0">
                <a:solidFill>
                  <a:srgbClr val="333333"/>
                </a:solidFill>
                <a:latin typeface="Georgia" panose="02040502050405020303" pitchFamily="18" charset="0"/>
              </a:rPr>
              <a:t>Data collection is a process of collecting information from all the relevant sources to find answers to the research problem, test the hypothesis and evaluate the outcomes. Data collection methods can be divided into two categories: secondary methods of data collection and primary methods of data collection.</a:t>
            </a:r>
          </a:p>
          <a:p>
            <a:pPr algn="just" fontAlgn="base"/>
            <a:endParaRPr lang="en-US" b="0" i="0" u="none" strike="noStrike" dirty="0">
              <a:solidFill>
                <a:srgbClr val="333333"/>
              </a:solidFill>
              <a:effectLst/>
              <a:latin typeface="Georgia" panose="02040502050405020303" pitchFamily="18" charset="0"/>
            </a:endParaRPr>
          </a:p>
          <a:p>
            <a:pPr fontAlgn="base"/>
            <a:r>
              <a:rPr lang="en-US" b="1" dirty="0"/>
              <a:t>Secondary Data Collection Methods </a:t>
            </a:r>
          </a:p>
          <a:p>
            <a:pPr fontAlgn="base"/>
            <a:r>
              <a:rPr lang="en-US" dirty="0"/>
              <a:t>Secondary data is a type of data that has already been published in books, newspapers, magazines, journals, online portals etc.  There is an abundance of data available in these sources about your research area in business studies, almost regardless of the nature of the research area. Therefore, application of appropriate set of criteria to select secondary data to be used in the study plays an important role in terms of increasing the levels of research validity and reliability</a:t>
            </a:r>
          </a:p>
          <a:p>
            <a:pPr algn="just" fontAlgn="base"/>
            <a:endParaRPr lang="en-US" b="0" i="0" u="none" strike="noStrike" dirty="0">
              <a:solidFill>
                <a:srgbClr val="333333"/>
              </a:solidFill>
              <a:effectLst/>
              <a:latin typeface="Georgia" panose="02040502050405020303" pitchFamily="18" charset="0"/>
            </a:endParaRPr>
          </a:p>
        </p:txBody>
      </p:sp>
    </p:spTree>
    <p:extLst>
      <p:ext uri="{BB962C8B-B14F-4D97-AF65-F5344CB8AC3E}">
        <p14:creationId xmlns:p14="http://schemas.microsoft.com/office/powerpoint/2010/main" val="39299692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B3D1BB-4D94-4554-9642-3F632213D2D5}"/>
              </a:ext>
            </a:extLst>
          </p:cNvPr>
          <p:cNvSpPr/>
          <p:nvPr/>
        </p:nvSpPr>
        <p:spPr>
          <a:xfrm>
            <a:off x="471340" y="58847"/>
            <a:ext cx="8672660" cy="5355312"/>
          </a:xfrm>
          <a:prstGeom prst="rect">
            <a:avLst/>
          </a:prstGeom>
        </p:spPr>
        <p:txBody>
          <a:bodyPr wrap="square">
            <a:spAutoFit/>
          </a:bodyPr>
          <a:lstStyle/>
          <a:p>
            <a:pPr algn="just" fontAlgn="base"/>
            <a:r>
              <a:rPr lang="en-US" b="1" dirty="0">
                <a:solidFill>
                  <a:srgbClr val="000000"/>
                </a:solidFill>
                <a:latin typeface="Georgia" panose="02040502050405020303" pitchFamily="18" charset="0"/>
              </a:rPr>
              <a:t>Primary Data Collection Methods </a:t>
            </a:r>
          </a:p>
          <a:p>
            <a:pPr algn="just" fontAlgn="base"/>
            <a:r>
              <a:rPr lang="en-US" dirty="0">
                <a:solidFill>
                  <a:srgbClr val="333333"/>
                </a:solidFill>
                <a:latin typeface="Georgia" panose="02040502050405020303" pitchFamily="18" charset="0"/>
              </a:rPr>
              <a:t>Primary data collection methods can be divided into two groups: quantitative and qualitative.</a:t>
            </a:r>
          </a:p>
          <a:p>
            <a:pPr algn="just" fontAlgn="base"/>
            <a:endParaRPr lang="en-US" b="1" dirty="0">
              <a:solidFill>
                <a:srgbClr val="333333"/>
              </a:solidFill>
              <a:latin typeface="Georgia" panose="02040502050405020303" pitchFamily="18" charset="0"/>
            </a:endParaRPr>
          </a:p>
          <a:p>
            <a:pPr algn="just" fontAlgn="base"/>
            <a:r>
              <a:rPr lang="en-US" b="1" dirty="0">
                <a:solidFill>
                  <a:srgbClr val="333333"/>
                </a:solidFill>
                <a:latin typeface="Georgia" panose="02040502050405020303" pitchFamily="18" charset="0"/>
              </a:rPr>
              <a:t>Quantitative data collection methods:</a:t>
            </a:r>
          </a:p>
          <a:p>
            <a:pPr algn="just" fontAlgn="base"/>
            <a:r>
              <a:rPr lang="en-US" dirty="0">
                <a:solidFill>
                  <a:srgbClr val="333333"/>
                </a:solidFill>
                <a:latin typeface="Georgia" panose="02040502050405020303" pitchFamily="18" charset="0"/>
              </a:rPr>
              <a:t>are based in mathematical calculations in various formats. Methods of quantitative data collection and analysis include questionnaires with closed-ended questions, methods of correlation and regression, mean, mode and median and others.</a:t>
            </a:r>
          </a:p>
          <a:p>
            <a:pPr algn="just" fontAlgn="base"/>
            <a:r>
              <a:rPr lang="en-US" dirty="0">
                <a:solidFill>
                  <a:srgbClr val="333333"/>
                </a:solidFill>
                <a:latin typeface="Georgia" panose="02040502050405020303" pitchFamily="18" charset="0"/>
              </a:rPr>
              <a:t>Quantitative methods are cheaper to apply and they can be applied within shorter duration of time compared to qualitative methods. Moreover, due to a high level of </a:t>
            </a:r>
            <a:r>
              <a:rPr lang="en-US" dirty="0" err="1">
                <a:solidFill>
                  <a:srgbClr val="333333"/>
                </a:solidFill>
                <a:latin typeface="Georgia" panose="02040502050405020303" pitchFamily="18" charset="0"/>
              </a:rPr>
              <a:t>standardisation</a:t>
            </a:r>
            <a:r>
              <a:rPr lang="en-US" dirty="0">
                <a:solidFill>
                  <a:srgbClr val="333333"/>
                </a:solidFill>
                <a:latin typeface="Georgia" panose="02040502050405020303" pitchFamily="18" charset="0"/>
              </a:rPr>
              <a:t> of quantitative methods, it is easy to make comparisons of findings. </a:t>
            </a:r>
          </a:p>
          <a:p>
            <a:pPr algn="just" fontAlgn="base"/>
            <a:endParaRPr lang="en-US" b="1" dirty="0">
              <a:solidFill>
                <a:srgbClr val="333333"/>
              </a:solidFill>
              <a:latin typeface="Georgia" panose="02040502050405020303" pitchFamily="18" charset="0"/>
            </a:endParaRPr>
          </a:p>
          <a:p>
            <a:pPr algn="just" fontAlgn="base"/>
            <a:r>
              <a:rPr lang="en-US" b="1" dirty="0">
                <a:solidFill>
                  <a:srgbClr val="333333"/>
                </a:solidFill>
                <a:latin typeface="Georgia" panose="02040502050405020303" pitchFamily="18" charset="0"/>
              </a:rPr>
              <a:t>Qualitative data collection methods:</a:t>
            </a:r>
          </a:p>
          <a:p>
            <a:pPr algn="just" fontAlgn="base"/>
            <a:r>
              <a:rPr lang="en-US" dirty="0">
                <a:solidFill>
                  <a:srgbClr val="333333"/>
                </a:solidFill>
                <a:latin typeface="Georgia" panose="02040502050405020303" pitchFamily="18" charset="0"/>
              </a:rPr>
              <a:t> on the contrary, do not involve numbers or mathematical calculations. Qualitative research is closely associated with words, sounds, feeling, emotions, </a:t>
            </a:r>
            <a:r>
              <a:rPr lang="en-US" dirty="0" err="1">
                <a:solidFill>
                  <a:srgbClr val="333333"/>
                </a:solidFill>
                <a:latin typeface="Georgia" panose="02040502050405020303" pitchFamily="18" charset="0"/>
              </a:rPr>
              <a:t>colours</a:t>
            </a:r>
            <a:r>
              <a:rPr lang="en-US" dirty="0">
                <a:solidFill>
                  <a:srgbClr val="333333"/>
                </a:solidFill>
                <a:latin typeface="Georgia" panose="02040502050405020303" pitchFamily="18" charset="0"/>
              </a:rPr>
              <a:t> and other elements that are non-quantifiable.</a:t>
            </a:r>
          </a:p>
          <a:p>
            <a:pPr algn="just" fontAlgn="base"/>
            <a:r>
              <a:rPr lang="en-US" dirty="0">
                <a:solidFill>
                  <a:srgbClr val="333333"/>
                </a:solidFill>
                <a:latin typeface="Georgia" panose="02040502050405020303" pitchFamily="18" charset="0"/>
              </a:rPr>
              <a:t>Qualitative studies aim to ensure greater level of depth of understanding and qualitative data collection methods include interviews, questionnaires with open-ended questions, focus groups, observation, game or role-playing, case studies etc.</a:t>
            </a:r>
            <a:endParaRPr lang="en-US" b="0" i="0" u="none" strike="noStrike" dirty="0">
              <a:solidFill>
                <a:srgbClr val="333333"/>
              </a:solidFill>
              <a:effectLst/>
              <a:latin typeface="Georgia" panose="02040502050405020303" pitchFamily="18" charset="0"/>
            </a:endParaRPr>
          </a:p>
        </p:txBody>
      </p:sp>
    </p:spTree>
    <p:extLst>
      <p:ext uri="{BB962C8B-B14F-4D97-AF65-F5344CB8AC3E}">
        <p14:creationId xmlns:p14="http://schemas.microsoft.com/office/powerpoint/2010/main" val="36672116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4E6142A-3F09-4A5D-AB5C-363AEC3C17B8}"/>
              </a:ext>
            </a:extLst>
          </p:cNvPr>
          <p:cNvGraphicFramePr>
            <a:graphicFrameLocks noGrp="1"/>
          </p:cNvGraphicFramePr>
          <p:nvPr>
            <p:extLst>
              <p:ext uri="{D42A27DB-BD31-4B8C-83A1-F6EECF244321}">
                <p14:modId xmlns:p14="http://schemas.microsoft.com/office/powerpoint/2010/main" val="3323433968"/>
              </p:ext>
            </p:extLst>
          </p:nvPr>
        </p:nvGraphicFramePr>
        <p:xfrm>
          <a:off x="1206610" y="689186"/>
          <a:ext cx="6517106" cy="1554480"/>
        </p:xfrm>
        <a:graphic>
          <a:graphicData uri="http://schemas.openxmlformats.org/drawingml/2006/table">
            <a:tbl>
              <a:tblPr/>
              <a:tblGrid>
                <a:gridCol w="3182353">
                  <a:extLst>
                    <a:ext uri="{9D8B030D-6E8A-4147-A177-3AD203B41FA5}">
                      <a16:colId xmlns:a16="http://schemas.microsoft.com/office/drawing/2014/main" val="1394426002"/>
                    </a:ext>
                  </a:extLst>
                </a:gridCol>
                <a:gridCol w="152400">
                  <a:extLst>
                    <a:ext uri="{9D8B030D-6E8A-4147-A177-3AD203B41FA5}">
                      <a16:colId xmlns:a16="http://schemas.microsoft.com/office/drawing/2014/main" val="4103349915"/>
                    </a:ext>
                  </a:extLst>
                </a:gridCol>
                <a:gridCol w="3182353">
                  <a:extLst>
                    <a:ext uri="{9D8B030D-6E8A-4147-A177-3AD203B41FA5}">
                      <a16:colId xmlns:a16="http://schemas.microsoft.com/office/drawing/2014/main" val="3567533828"/>
                    </a:ext>
                  </a:extLst>
                </a:gridCol>
              </a:tblGrid>
              <a:tr h="0">
                <a:tc>
                  <a:txBody>
                    <a:bodyPr/>
                    <a:lstStyle/>
                    <a:p>
                      <a:r>
                        <a:rPr lang="en-IN" b="1">
                          <a:effectLst/>
                        </a:rPr>
                        <a:t>Closed-Ended Question</a:t>
                      </a:r>
                      <a:endParaRPr lang="en-IN">
                        <a:effectLst/>
                      </a:endParaRPr>
                    </a:p>
                  </a:txBody>
                  <a:tcPr marL="45720" marR="45720">
                    <a:lnL>
                      <a:noFill/>
                    </a:lnL>
                    <a:lnR>
                      <a:noFill/>
                    </a:lnR>
                    <a:lnT>
                      <a:noFill/>
                    </a:lnT>
                    <a:lnB>
                      <a:noFill/>
                    </a:lnB>
                  </a:tcPr>
                </a:tc>
                <a:tc>
                  <a:txBody>
                    <a:bodyPr/>
                    <a:lstStyle/>
                    <a:p>
                      <a:r>
                        <a:rPr lang="en-IN">
                          <a:effectLst/>
                        </a:rPr>
                        <a:t> </a:t>
                      </a:r>
                    </a:p>
                  </a:txBody>
                  <a:tcPr marL="45720" marR="45720" anchor="ctr">
                    <a:lnL>
                      <a:noFill/>
                    </a:lnL>
                    <a:lnR>
                      <a:noFill/>
                    </a:lnR>
                    <a:lnT>
                      <a:noFill/>
                    </a:lnT>
                    <a:lnB>
                      <a:noFill/>
                    </a:lnB>
                  </a:tcPr>
                </a:tc>
                <a:tc>
                  <a:txBody>
                    <a:bodyPr/>
                    <a:lstStyle/>
                    <a:p>
                      <a:r>
                        <a:rPr lang="en-IN" b="1">
                          <a:effectLst/>
                        </a:rPr>
                        <a:t>Open-Ended Question</a:t>
                      </a:r>
                      <a:endParaRPr lang="en-IN">
                        <a:effectLst/>
                      </a:endParaRPr>
                    </a:p>
                  </a:txBody>
                  <a:tcPr marL="45720" marR="45720">
                    <a:lnL>
                      <a:noFill/>
                    </a:lnL>
                    <a:lnR>
                      <a:noFill/>
                    </a:lnR>
                    <a:lnT>
                      <a:noFill/>
                    </a:lnT>
                    <a:lnB>
                      <a:noFill/>
                    </a:lnB>
                  </a:tcPr>
                </a:tc>
                <a:extLst>
                  <a:ext uri="{0D108BD9-81ED-4DB2-BD59-A6C34878D82A}">
                    <a16:rowId xmlns:a16="http://schemas.microsoft.com/office/drawing/2014/main" val="1686022468"/>
                  </a:ext>
                </a:extLst>
              </a:tr>
              <a:tr h="0">
                <a:tc>
                  <a:txBody>
                    <a:bodyPr/>
                    <a:lstStyle/>
                    <a:p>
                      <a:r>
                        <a:rPr lang="en-US" dirty="0">
                          <a:effectLst/>
                        </a:rPr>
                        <a:t>Do you get on well with your boss? </a:t>
                      </a:r>
                    </a:p>
                  </a:txBody>
                  <a:tcPr marL="45720" marR="45720">
                    <a:lnL>
                      <a:noFill/>
                    </a:lnL>
                    <a:lnR>
                      <a:noFill/>
                    </a:lnR>
                    <a:lnT>
                      <a:noFill/>
                    </a:lnT>
                    <a:lnB>
                      <a:noFill/>
                    </a:lnB>
                  </a:tcPr>
                </a:tc>
                <a:tc>
                  <a:txBody>
                    <a:bodyPr/>
                    <a:lstStyle/>
                    <a:p>
                      <a:r>
                        <a:rPr lang="en-IN">
                          <a:effectLst/>
                        </a:rPr>
                        <a:t> </a:t>
                      </a:r>
                    </a:p>
                  </a:txBody>
                  <a:tcPr marL="45720" marR="45720" anchor="ctr">
                    <a:lnL>
                      <a:noFill/>
                    </a:lnL>
                    <a:lnR>
                      <a:noFill/>
                    </a:lnR>
                    <a:lnT>
                      <a:noFill/>
                    </a:lnT>
                    <a:lnB>
                      <a:noFill/>
                    </a:lnB>
                  </a:tcPr>
                </a:tc>
                <a:tc>
                  <a:txBody>
                    <a:bodyPr/>
                    <a:lstStyle/>
                    <a:p>
                      <a:r>
                        <a:rPr lang="en-US" dirty="0">
                          <a:effectLst/>
                        </a:rPr>
                        <a:t>Tell me about your relationship with your boss. </a:t>
                      </a:r>
                    </a:p>
                    <a:p>
                      <a:endParaRPr lang="en-US" dirty="0">
                        <a:effectLst/>
                      </a:endParaRPr>
                    </a:p>
                    <a:p>
                      <a:endParaRPr lang="en-US" dirty="0">
                        <a:effectLst/>
                      </a:endParaRPr>
                    </a:p>
                  </a:txBody>
                  <a:tcPr marL="45720" marR="45720">
                    <a:lnL>
                      <a:noFill/>
                    </a:lnL>
                    <a:lnR>
                      <a:noFill/>
                    </a:lnR>
                    <a:lnT>
                      <a:noFill/>
                    </a:lnT>
                    <a:lnB>
                      <a:noFill/>
                    </a:lnB>
                  </a:tcPr>
                </a:tc>
                <a:extLst>
                  <a:ext uri="{0D108BD9-81ED-4DB2-BD59-A6C34878D82A}">
                    <a16:rowId xmlns:a16="http://schemas.microsoft.com/office/drawing/2014/main" val="3376134008"/>
                  </a:ext>
                </a:extLst>
              </a:tr>
            </a:tbl>
          </a:graphicData>
        </a:graphic>
      </p:graphicFrame>
    </p:spTree>
    <p:extLst>
      <p:ext uri="{BB962C8B-B14F-4D97-AF65-F5344CB8AC3E}">
        <p14:creationId xmlns:p14="http://schemas.microsoft.com/office/powerpoint/2010/main" val="7479377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849866-A806-4520-AE45-AEC835DC50A0}"/>
              </a:ext>
            </a:extLst>
          </p:cNvPr>
          <p:cNvSpPr/>
          <p:nvPr/>
        </p:nvSpPr>
        <p:spPr>
          <a:xfrm>
            <a:off x="823273" y="732464"/>
            <a:ext cx="9810161" cy="4524315"/>
          </a:xfrm>
          <a:prstGeom prst="rect">
            <a:avLst/>
          </a:prstGeom>
        </p:spPr>
        <p:txBody>
          <a:bodyPr wrap="square">
            <a:spAutoFit/>
          </a:bodyPr>
          <a:lstStyle/>
          <a:p>
            <a:r>
              <a:rPr lang="en-US" b="1" dirty="0"/>
              <a:t>What is Data Cleaning?</a:t>
            </a:r>
          </a:p>
          <a:p>
            <a:r>
              <a:rPr lang="en-US" dirty="0"/>
              <a:t>Data cleansing or data cleaning is the process of identifying and removing (or correcting) inaccurate records from a dataset, table, or database and refers to </a:t>
            </a:r>
            <a:r>
              <a:rPr lang="en-US" dirty="0" err="1"/>
              <a:t>recognising</a:t>
            </a:r>
            <a:r>
              <a:rPr lang="en-US" dirty="0"/>
              <a:t> unfinished, unreliable, inaccurate or non-relevant parts of the data and then restoring, </a:t>
            </a:r>
            <a:r>
              <a:rPr lang="en-US" dirty="0" err="1"/>
              <a:t>remodelling</a:t>
            </a:r>
            <a:r>
              <a:rPr lang="en-US" dirty="0"/>
              <a:t>, or removing the dirty or crude data. </a:t>
            </a:r>
          </a:p>
          <a:p>
            <a:endParaRPr lang="en-US" dirty="0"/>
          </a:p>
          <a:p>
            <a:r>
              <a:rPr lang="en-US" dirty="0"/>
              <a:t>After cleaning, a dataset should be uniform with other related datasets in the operation. The discrepancies identified or eliminated may have been basically caused by user entry mistakes, by corruption in storage or transmission, or by various data dictionary descriptions of similar items in various stores.</a:t>
            </a:r>
          </a:p>
          <a:p>
            <a:endParaRPr lang="en-US" dirty="0"/>
          </a:p>
          <a:p>
            <a:r>
              <a:rPr lang="en-US" dirty="0"/>
              <a:t>With the rise of big data, data cleaning has become more important than ever before. Every industry – banking, healthcare, retail, hospitality, education – is now navigating in a large ocean of data. And as the data pool is getting bigger, the variables of things going wrong too are getting larger. Each fault becomes difficult to find when you can’t just look at the whole dataset in a spreadsheet on your computer. In fact, this could be true for a variety of reasons.</a:t>
            </a:r>
          </a:p>
          <a:p>
            <a:endParaRPr lang="en-IN" dirty="0"/>
          </a:p>
        </p:txBody>
      </p:sp>
    </p:spTree>
    <p:extLst>
      <p:ext uri="{BB962C8B-B14F-4D97-AF65-F5344CB8AC3E}">
        <p14:creationId xmlns:p14="http://schemas.microsoft.com/office/powerpoint/2010/main" val="1087789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6B0901-525C-4AFE-8F2F-4272F88B9EFC}"/>
              </a:ext>
            </a:extLst>
          </p:cNvPr>
          <p:cNvSpPr/>
          <p:nvPr/>
        </p:nvSpPr>
        <p:spPr>
          <a:xfrm>
            <a:off x="1259143" y="1028343"/>
            <a:ext cx="7282152" cy="4801314"/>
          </a:xfrm>
          <a:prstGeom prst="rect">
            <a:avLst/>
          </a:prstGeom>
        </p:spPr>
        <p:txBody>
          <a:bodyPr wrap="square">
            <a:spAutoFit/>
          </a:bodyPr>
          <a:lstStyle/>
          <a:p>
            <a:r>
              <a:rPr lang="en-IN" dirty="0"/>
              <a:t>What is Data?</a:t>
            </a:r>
          </a:p>
          <a:p>
            <a:r>
              <a:rPr lang="en-US" i="1" dirty="0"/>
              <a:t>Data – a collection of facts (numbers, words, measurements, observations, </a:t>
            </a:r>
            <a:r>
              <a:rPr lang="en-US" i="1" dirty="0" err="1"/>
              <a:t>etc</a:t>
            </a:r>
            <a:r>
              <a:rPr lang="en-US" i="1" dirty="0"/>
              <a:t>) that has been translated into a form that computers can process</a:t>
            </a:r>
            <a:r>
              <a:rPr lang="en-IN" i="1" dirty="0"/>
              <a:t>.</a:t>
            </a:r>
          </a:p>
          <a:p>
            <a:endParaRPr lang="en-IN" i="1" dirty="0"/>
          </a:p>
          <a:p>
            <a:r>
              <a:rPr lang="en-US" dirty="0"/>
              <a:t>Humans vs Machines</a:t>
            </a:r>
          </a:p>
          <a:p>
            <a:pPr algn="just"/>
            <a:r>
              <a:rPr lang="en-US" dirty="0"/>
              <a:t>Human-readable (also known as unstructured data) refers to information that only humans can interpret and study, such as an image or the meaning of a block of text. If it requires a person to interpret it, that information is human-readable.</a:t>
            </a:r>
          </a:p>
          <a:p>
            <a:endParaRPr lang="en-US" dirty="0"/>
          </a:p>
          <a:p>
            <a:endParaRPr lang="en-US" dirty="0"/>
          </a:p>
          <a:p>
            <a:pPr algn="just"/>
            <a:r>
              <a:rPr lang="en-US" dirty="0"/>
              <a:t>Machine-readable (or structured data) refers to information that computer programs can process. A program is a set of instructions for manipulating data. And when we take data and apply a set of programs, we get software. In order for a program to perform instructions on data, that data must have some kind of uniform structure.</a:t>
            </a:r>
          </a:p>
          <a:p>
            <a:endParaRPr lang="en-IN" dirty="0"/>
          </a:p>
        </p:txBody>
      </p:sp>
    </p:spTree>
    <p:extLst>
      <p:ext uri="{BB962C8B-B14F-4D97-AF65-F5344CB8AC3E}">
        <p14:creationId xmlns:p14="http://schemas.microsoft.com/office/powerpoint/2010/main" val="8465370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B0BC1E-00A2-4082-AFD8-EB4D67FB117C}"/>
              </a:ext>
            </a:extLst>
          </p:cNvPr>
          <p:cNvSpPr/>
          <p:nvPr/>
        </p:nvSpPr>
        <p:spPr>
          <a:xfrm>
            <a:off x="568749" y="240087"/>
            <a:ext cx="8612957" cy="5909310"/>
          </a:xfrm>
          <a:prstGeom prst="rect">
            <a:avLst/>
          </a:prstGeom>
        </p:spPr>
        <p:txBody>
          <a:bodyPr wrap="square">
            <a:spAutoFit/>
          </a:bodyPr>
          <a:lstStyle/>
          <a:p>
            <a:r>
              <a:rPr lang="en-US" b="1" dirty="0">
                <a:solidFill>
                  <a:srgbClr val="2F3B5F"/>
                </a:solidFill>
                <a:latin typeface="Open Sans"/>
              </a:rPr>
              <a:t>Data Cleansing Examples and Data Cleaning Methods in Excel</a:t>
            </a:r>
          </a:p>
          <a:p>
            <a:pPr marL="342900" indent="-342900">
              <a:buAutoNum type="arabicPeriod"/>
            </a:pPr>
            <a:r>
              <a:rPr lang="en-US" b="1" dirty="0"/>
              <a:t>Get Rid of Extra Spaces</a:t>
            </a:r>
          </a:p>
          <a:p>
            <a:r>
              <a:rPr lang="en-IN" dirty="0"/>
              <a:t>welcome to digital vidya </a:t>
            </a:r>
          </a:p>
          <a:p>
            <a:r>
              <a:rPr lang="en-IN" dirty="0"/>
              <a:t>welcome   to digital vidya </a:t>
            </a:r>
          </a:p>
          <a:p>
            <a:r>
              <a:rPr lang="en-IN" dirty="0"/>
              <a:t>welcome     to digital vidya </a:t>
            </a:r>
          </a:p>
          <a:p>
            <a:r>
              <a:rPr lang="en-IN" dirty="0"/>
              <a:t>welcome                to    digital    vidya</a:t>
            </a:r>
          </a:p>
          <a:p>
            <a:r>
              <a:rPr lang="en-US" b="1" dirty="0"/>
              <a:t>2. Select and Treat All Blank Cells</a:t>
            </a:r>
          </a:p>
          <a:p>
            <a:r>
              <a:rPr lang="en-US" dirty="0"/>
              <a:t>Select the entire data set,</a:t>
            </a:r>
          </a:p>
          <a:p>
            <a:r>
              <a:rPr lang="en-US" dirty="0"/>
              <a:t>Go to </a:t>
            </a:r>
            <a:r>
              <a:rPr lang="en-US" i="1" dirty="0"/>
              <a:t>find and select</a:t>
            </a:r>
            <a:r>
              <a:rPr lang="en-US" dirty="0"/>
              <a:t> and select this option </a:t>
            </a:r>
            <a:r>
              <a:rPr lang="en-US" i="1" dirty="0"/>
              <a:t>Go to Special </a:t>
            </a:r>
            <a:r>
              <a:rPr lang="en-US" dirty="0"/>
              <a:t>this opens the go-to special dialog box. You can also use the keyboard shortcut </a:t>
            </a:r>
            <a:r>
              <a:rPr lang="en-US" i="1" dirty="0"/>
              <a:t>F5</a:t>
            </a:r>
            <a:r>
              <a:rPr lang="en-US" dirty="0"/>
              <a:t> and when you do this it opens the go-to</a:t>
            </a:r>
            <a:r>
              <a:rPr lang="en-US" i="1" dirty="0"/>
              <a:t> dialog box</a:t>
            </a:r>
            <a:r>
              <a:rPr lang="en-US" dirty="0"/>
              <a:t> here you have </a:t>
            </a:r>
            <a:r>
              <a:rPr lang="en-US" i="1" dirty="0"/>
              <a:t>special button</a:t>
            </a:r>
            <a:r>
              <a:rPr lang="en-US" dirty="0"/>
              <a:t>, click on it and it again opens it equal to special dialogue box</a:t>
            </a:r>
          </a:p>
          <a:p>
            <a:r>
              <a:rPr lang="en-US" b="1" dirty="0"/>
              <a:t>3. Convert Numbers Stored as Text into Numbers</a:t>
            </a:r>
          </a:p>
          <a:p>
            <a:r>
              <a:rPr lang="en-IN" b="1" dirty="0"/>
              <a:t>4. Remove Duplicates</a:t>
            </a:r>
          </a:p>
          <a:p>
            <a:r>
              <a:rPr lang="en-IN" b="1" dirty="0"/>
              <a:t>5. Highlight Errors</a:t>
            </a:r>
          </a:p>
          <a:p>
            <a:r>
              <a:rPr lang="en-US" b="1" dirty="0"/>
              <a:t>6. Change Text to Lower/Upper/Proper Case</a:t>
            </a:r>
          </a:p>
          <a:p>
            <a:pPr marL="342900" indent="-342900">
              <a:buAutoNum type="arabicPeriod" startAt="7"/>
            </a:pPr>
            <a:r>
              <a:rPr lang="en-IN" b="1" dirty="0"/>
              <a:t>Spell Check</a:t>
            </a:r>
          </a:p>
          <a:p>
            <a:r>
              <a:rPr lang="en-IN" b="1" dirty="0"/>
              <a:t>8. Delete all Formatting</a:t>
            </a:r>
            <a:endParaRPr lang="en-US" b="1" dirty="0"/>
          </a:p>
          <a:p>
            <a:endParaRPr lang="en-US" b="1" dirty="0"/>
          </a:p>
          <a:p>
            <a:endParaRPr lang="en-IN" dirty="0"/>
          </a:p>
          <a:p>
            <a:endParaRPr lang="en-IN" dirty="0"/>
          </a:p>
        </p:txBody>
      </p:sp>
    </p:spTree>
    <p:extLst>
      <p:ext uri="{BB962C8B-B14F-4D97-AF65-F5344CB8AC3E}">
        <p14:creationId xmlns:p14="http://schemas.microsoft.com/office/powerpoint/2010/main" val="25857042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BB0ADF-4ABF-4537-ACEC-2854CA63C098}"/>
              </a:ext>
            </a:extLst>
          </p:cNvPr>
          <p:cNvSpPr/>
          <p:nvPr/>
        </p:nvSpPr>
        <p:spPr>
          <a:xfrm>
            <a:off x="1018095" y="1166843"/>
            <a:ext cx="8125905" cy="2862322"/>
          </a:xfrm>
          <a:prstGeom prst="rect">
            <a:avLst/>
          </a:prstGeom>
        </p:spPr>
        <p:txBody>
          <a:bodyPr wrap="square">
            <a:spAutoFit/>
          </a:bodyPr>
          <a:lstStyle/>
          <a:p>
            <a:pPr algn="just"/>
            <a:r>
              <a:rPr lang="en-US" b="1" dirty="0">
                <a:solidFill>
                  <a:srgbClr val="2F3B5F"/>
                </a:solidFill>
                <a:latin typeface="&amp;quot"/>
              </a:rPr>
              <a:t>Data Cleansing Tools</a:t>
            </a:r>
          </a:p>
          <a:p>
            <a:pPr algn="just"/>
            <a:r>
              <a:rPr lang="en-US" dirty="0">
                <a:solidFill>
                  <a:srgbClr val="555555"/>
                </a:solidFill>
                <a:latin typeface="&amp;quot"/>
              </a:rPr>
              <a:t>Here are some interesting tools relating to cleaning, analysis and modelling of data,</a:t>
            </a:r>
          </a:p>
          <a:p>
            <a:pPr algn="just"/>
            <a:r>
              <a:rPr lang="en-US" b="1" dirty="0">
                <a:solidFill>
                  <a:srgbClr val="555555"/>
                </a:solidFill>
                <a:latin typeface="&amp;quot"/>
              </a:rPr>
              <a:t>JASP</a:t>
            </a:r>
            <a:r>
              <a:rPr lang="en-US" dirty="0">
                <a:solidFill>
                  <a:srgbClr val="555555"/>
                </a:solidFill>
                <a:latin typeface="&amp;quot"/>
              </a:rPr>
              <a:t> – Open Source statistical software similar to SPSS with support of COS</a:t>
            </a:r>
          </a:p>
          <a:p>
            <a:pPr algn="just"/>
            <a:r>
              <a:rPr lang="en-US" b="1" dirty="0">
                <a:solidFill>
                  <a:srgbClr val="555555"/>
                </a:solidFill>
                <a:latin typeface="&amp;quot"/>
              </a:rPr>
              <a:t>Rattle</a:t>
            </a:r>
            <a:r>
              <a:rPr lang="en-US" dirty="0">
                <a:solidFill>
                  <a:srgbClr val="555555"/>
                </a:solidFill>
                <a:latin typeface="&amp;quot"/>
              </a:rPr>
              <a:t> – GUI for user-friendly machine learning with R</a:t>
            </a:r>
          </a:p>
          <a:p>
            <a:pPr algn="just"/>
            <a:r>
              <a:rPr lang="en-US" b="1" dirty="0">
                <a:solidFill>
                  <a:srgbClr val="555555"/>
                </a:solidFill>
                <a:latin typeface="&amp;quot"/>
              </a:rPr>
              <a:t>RapidMiner</a:t>
            </a:r>
            <a:r>
              <a:rPr lang="en-US" dirty="0">
                <a:solidFill>
                  <a:srgbClr val="555555"/>
                </a:solidFill>
                <a:latin typeface="&amp;quot"/>
              </a:rPr>
              <a:t> – Another point and click machine learning package</a:t>
            </a:r>
          </a:p>
          <a:p>
            <a:pPr algn="just"/>
            <a:r>
              <a:rPr lang="en-US" b="1" dirty="0">
                <a:solidFill>
                  <a:srgbClr val="555555"/>
                </a:solidFill>
                <a:latin typeface="&amp;quot"/>
              </a:rPr>
              <a:t>Orange</a:t>
            </a:r>
            <a:r>
              <a:rPr lang="en-US" dirty="0">
                <a:solidFill>
                  <a:srgbClr val="555555"/>
                </a:solidFill>
                <a:latin typeface="&amp;quot"/>
              </a:rPr>
              <a:t> – Open Source GUI for user-friendly machine learning with Python</a:t>
            </a:r>
          </a:p>
          <a:p>
            <a:pPr algn="just"/>
            <a:r>
              <a:rPr lang="en-US" b="1" dirty="0">
                <a:solidFill>
                  <a:srgbClr val="555555"/>
                </a:solidFill>
                <a:latin typeface="&amp;quot"/>
              </a:rPr>
              <a:t>Talend data preparation</a:t>
            </a:r>
            <a:r>
              <a:rPr lang="en-US" dirty="0">
                <a:solidFill>
                  <a:srgbClr val="555555"/>
                </a:solidFill>
                <a:latin typeface="&amp;quot"/>
              </a:rPr>
              <a:t> – Data cleaning, preparation tool with smarts</a:t>
            </a:r>
          </a:p>
          <a:p>
            <a:pPr algn="just"/>
            <a:r>
              <a:rPr lang="en-US" b="1" dirty="0" err="1">
                <a:solidFill>
                  <a:srgbClr val="555555"/>
                </a:solidFill>
                <a:latin typeface="&amp;quot"/>
              </a:rPr>
              <a:t>Trifacta</a:t>
            </a:r>
            <a:r>
              <a:rPr lang="en-US" b="1" dirty="0">
                <a:solidFill>
                  <a:srgbClr val="555555"/>
                </a:solidFill>
                <a:latin typeface="&amp;quot"/>
              </a:rPr>
              <a:t> </a:t>
            </a:r>
            <a:r>
              <a:rPr lang="en-US" b="1" dirty="0" err="1">
                <a:solidFill>
                  <a:srgbClr val="555555"/>
                </a:solidFill>
                <a:latin typeface="&amp;quot"/>
              </a:rPr>
              <a:t>Wranger</a:t>
            </a:r>
            <a:r>
              <a:rPr lang="en-US" dirty="0">
                <a:solidFill>
                  <a:srgbClr val="555555"/>
                </a:solidFill>
                <a:latin typeface="&amp;quot"/>
              </a:rPr>
              <a:t> – Data cleaning, preparation tool with match by example feature</a:t>
            </a:r>
          </a:p>
          <a:p>
            <a:pPr algn="just"/>
            <a:r>
              <a:rPr lang="en-US" dirty="0">
                <a:solidFill>
                  <a:srgbClr val="555555"/>
                </a:solidFill>
                <a:latin typeface="&amp;quot"/>
              </a:rPr>
              <a:t>They are all open source, or have free versions focusing on cleaning, </a:t>
            </a:r>
            <a:r>
              <a:rPr lang="en-US" dirty="0" err="1">
                <a:solidFill>
                  <a:srgbClr val="555555"/>
                </a:solidFill>
                <a:latin typeface="&amp;quot"/>
              </a:rPr>
              <a:t>analysing</a:t>
            </a:r>
            <a:r>
              <a:rPr lang="en-US" dirty="0">
                <a:solidFill>
                  <a:srgbClr val="555555"/>
                </a:solidFill>
                <a:latin typeface="&amp;quot"/>
              </a:rPr>
              <a:t> and modelling data.</a:t>
            </a:r>
            <a:endParaRPr lang="en-US" b="0" i="0" u="none" strike="noStrike" dirty="0">
              <a:solidFill>
                <a:srgbClr val="555555"/>
              </a:solidFill>
              <a:effectLst/>
              <a:latin typeface="&amp;quot"/>
            </a:endParaRPr>
          </a:p>
        </p:txBody>
      </p:sp>
    </p:spTree>
    <p:extLst>
      <p:ext uri="{BB962C8B-B14F-4D97-AF65-F5344CB8AC3E}">
        <p14:creationId xmlns:p14="http://schemas.microsoft.com/office/powerpoint/2010/main" val="3450393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716BC6-1A91-45C1-9337-21813440AC2F}"/>
              </a:ext>
            </a:extLst>
          </p:cNvPr>
          <p:cNvSpPr txBox="1"/>
          <p:nvPr/>
        </p:nvSpPr>
        <p:spPr>
          <a:xfrm>
            <a:off x="1251751" y="1731145"/>
            <a:ext cx="10191565" cy="4524315"/>
          </a:xfrm>
          <a:prstGeom prst="rect">
            <a:avLst/>
          </a:prstGeom>
          <a:noFill/>
        </p:spPr>
        <p:txBody>
          <a:bodyPr wrap="square" rtlCol="0">
            <a:spAutoFit/>
          </a:bodyPr>
          <a:lstStyle/>
          <a:p>
            <a:r>
              <a:rPr lang="en-IN" dirty="0"/>
              <a:t>Types of Data:</a:t>
            </a:r>
          </a:p>
          <a:p>
            <a:pPr marL="342900" indent="-342900">
              <a:buAutoNum type="arabicPeriod"/>
            </a:pPr>
            <a:r>
              <a:rPr lang="en-IN" dirty="0"/>
              <a:t>Personal data - </a:t>
            </a:r>
            <a:r>
              <a:rPr lang="en-US" dirty="0"/>
              <a:t>Personal data is anything that is specific to you. It covers your demographics, your location, your email address and other identifying factors.</a:t>
            </a:r>
          </a:p>
          <a:p>
            <a:pPr marL="342900" indent="-342900">
              <a:buAutoNum type="arabicPeriod"/>
            </a:pPr>
            <a:endParaRPr lang="en-US" dirty="0"/>
          </a:p>
          <a:p>
            <a:r>
              <a:rPr lang="en-IN" dirty="0"/>
              <a:t>2. Transactional data - </a:t>
            </a:r>
            <a:r>
              <a:rPr lang="en-US" dirty="0"/>
              <a:t>Transactional data is anything that requires an action to collect. You might click on an ad, make a purchase, visit a certain web page, etc.</a:t>
            </a:r>
          </a:p>
          <a:p>
            <a:endParaRPr lang="en-US" dirty="0"/>
          </a:p>
          <a:p>
            <a:r>
              <a:rPr lang="en-US" dirty="0"/>
              <a:t>3. Web data</a:t>
            </a:r>
          </a:p>
          <a:p>
            <a:r>
              <a:rPr lang="en-US" dirty="0"/>
              <a:t>Web data is a collective term which refers to any type of data you might pull from the internet, whether to study for research purposes or otherwise. </a:t>
            </a:r>
          </a:p>
          <a:p>
            <a:endParaRPr lang="en-US" dirty="0"/>
          </a:p>
          <a:p>
            <a:r>
              <a:rPr lang="en-US" dirty="0"/>
              <a:t>4. </a:t>
            </a:r>
            <a:r>
              <a:rPr lang="en-IN" dirty="0"/>
              <a:t>Sensor data:</a:t>
            </a:r>
          </a:p>
          <a:p>
            <a:r>
              <a:rPr lang="en-US" dirty="0"/>
              <a:t>Sensor data is produced by objects and is often referred to as the Internet of Things.</a:t>
            </a:r>
          </a:p>
          <a:p>
            <a:endParaRPr lang="en-US" dirty="0"/>
          </a:p>
          <a:p>
            <a:endParaRPr lang="en-US" dirty="0"/>
          </a:p>
          <a:p>
            <a:pPr marL="342900" indent="-342900">
              <a:buAutoNum type="arabicPeriod"/>
            </a:pPr>
            <a:endParaRPr lang="en-IN" dirty="0"/>
          </a:p>
        </p:txBody>
      </p:sp>
    </p:spTree>
    <p:extLst>
      <p:ext uri="{BB962C8B-B14F-4D97-AF65-F5344CB8AC3E}">
        <p14:creationId xmlns:p14="http://schemas.microsoft.com/office/powerpoint/2010/main" val="3705566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2F1CBE-AA75-4480-8E4C-87AE235334CD}"/>
              </a:ext>
            </a:extLst>
          </p:cNvPr>
          <p:cNvSpPr/>
          <p:nvPr/>
        </p:nvSpPr>
        <p:spPr>
          <a:xfrm>
            <a:off x="970625" y="1454590"/>
            <a:ext cx="9824622" cy="4801314"/>
          </a:xfrm>
          <a:prstGeom prst="rect">
            <a:avLst/>
          </a:prstGeom>
        </p:spPr>
        <p:txBody>
          <a:bodyPr wrap="square">
            <a:spAutoFit/>
          </a:bodyPr>
          <a:lstStyle/>
          <a:p>
            <a:r>
              <a:rPr lang="en-IN" b="1" dirty="0">
                <a:latin typeface="medium-content-sans-serif-font"/>
              </a:rPr>
              <a:t>Categorical Data</a:t>
            </a:r>
          </a:p>
          <a:p>
            <a:r>
              <a:rPr lang="en-IN" dirty="0">
                <a:latin typeface="medium-content-serif-font"/>
              </a:rPr>
              <a:t>Categorical data represents characteristics.</a:t>
            </a:r>
          </a:p>
          <a:p>
            <a:r>
              <a:rPr lang="en-IN" b="0" i="0" u="none" strike="noStrike" dirty="0">
                <a:effectLst/>
                <a:latin typeface="medium-content-serif-font"/>
              </a:rPr>
              <a:t>Example :</a:t>
            </a:r>
          </a:p>
          <a:p>
            <a:r>
              <a:rPr lang="en-IN" dirty="0">
                <a:latin typeface="medium-content-serif-font"/>
              </a:rPr>
              <a:t>Gender and language</a:t>
            </a:r>
          </a:p>
          <a:p>
            <a:endParaRPr lang="en-IN" b="0" i="0" u="none" strike="noStrike" dirty="0">
              <a:effectLst/>
              <a:latin typeface="medium-content-serif-font"/>
            </a:endParaRPr>
          </a:p>
          <a:p>
            <a:r>
              <a:rPr lang="en-US" b="1" dirty="0"/>
              <a:t>Nominal Data</a:t>
            </a:r>
          </a:p>
          <a:p>
            <a:r>
              <a:rPr lang="en-US" dirty="0"/>
              <a:t>Nominal values represent discrete units and are used to label variables, that have no quantitative value. Just think of them as labels. Note that nominal data that has no order. Therefore if you would change the order of its values, the meaning would not change.</a:t>
            </a:r>
          </a:p>
          <a:p>
            <a:endParaRPr lang="en-IN" b="0" i="0" u="none" strike="noStrike" dirty="0">
              <a:effectLst/>
              <a:latin typeface="medium-content-serif-font"/>
            </a:endParaRPr>
          </a:p>
          <a:p>
            <a:r>
              <a:rPr lang="en-US" b="1" dirty="0"/>
              <a:t>Ordinal Data</a:t>
            </a:r>
          </a:p>
          <a:p>
            <a:r>
              <a:rPr lang="en-US" dirty="0"/>
              <a:t>Ordinal values represent discrete and ordered units. It is therefore nearly the same as nominal data, except that it’s ordering matters. </a:t>
            </a:r>
          </a:p>
          <a:p>
            <a:endParaRPr lang="en-US" dirty="0"/>
          </a:p>
          <a:p>
            <a:endParaRPr lang="en-US" dirty="0"/>
          </a:p>
          <a:p>
            <a:endParaRPr lang="en-IN" b="0" i="0" u="none" strike="noStrike" dirty="0">
              <a:effectLst/>
              <a:latin typeface="medium-content-serif-font"/>
            </a:endParaRPr>
          </a:p>
          <a:p>
            <a:endParaRPr lang="en-IN" b="0" i="0" u="none" strike="noStrike" dirty="0">
              <a:effectLst/>
              <a:latin typeface="medium-content-serif-font"/>
            </a:endParaRPr>
          </a:p>
        </p:txBody>
      </p:sp>
    </p:spTree>
    <p:extLst>
      <p:ext uri="{BB962C8B-B14F-4D97-AF65-F5344CB8AC3E}">
        <p14:creationId xmlns:p14="http://schemas.microsoft.com/office/powerpoint/2010/main" val="897568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590D5D8-5792-45FF-8853-481686D286E5}"/>
              </a:ext>
            </a:extLst>
          </p:cNvPr>
          <p:cNvSpPr/>
          <p:nvPr/>
        </p:nvSpPr>
        <p:spPr>
          <a:xfrm>
            <a:off x="974011" y="1060427"/>
            <a:ext cx="9554906" cy="5078313"/>
          </a:xfrm>
          <a:prstGeom prst="rect">
            <a:avLst/>
          </a:prstGeom>
        </p:spPr>
        <p:txBody>
          <a:bodyPr wrap="square">
            <a:spAutoFit/>
          </a:bodyPr>
          <a:lstStyle/>
          <a:p>
            <a:r>
              <a:rPr lang="en-IN" b="1" dirty="0">
                <a:latin typeface="medium-content-sans-serif-font"/>
              </a:rPr>
              <a:t>Numerical Data :</a:t>
            </a:r>
          </a:p>
          <a:p>
            <a:endParaRPr lang="en-US" b="1" dirty="0"/>
          </a:p>
          <a:p>
            <a:r>
              <a:rPr lang="en-US" b="1" dirty="0"/>
              <a:t>1. Discrete Data</a:t>
            </a:r>
          </a:p>
          <a:p>
            <a:r>
              <a:rPr lang="en-US" dirty="0"/>
              <a:t>We speak of discrete data if its values are distinct and separate. In other words: We speak of discrete data if the data can only take on certain values. This type of data </a:t>
            </a:r>
            <a:r>
              <a:rPr lang="en-US" b="1" dirty="0"/>
              <a:t>can’t be measured but it can be counted</a:t>
            </a:r>
            <a:r>
              <a:rPr lang="en-US" dirty="0"/>
              <a:t>. </a:t>
            </a:r>
          </a:p>
          <a:p>
            <a:endParaRPr lang="en-IN" dirty="0"/>
          </a:p>
          <a:p>
            <a:r>
              <a:rPr lang="en-US" b="1" dirty="0"/>
              <a:t>2. Continuous Data</a:t>
            </a:r>
          </a:p>
          <a:p>
            <a:r>
              <a:rPr lang="en-US" dirty="0"/>
              <a:t>Continuous Data represents measurements and therefore their values </a:t>
            </a:r>
            <a:r>
              <a:rPr lang="en-US" b="1" dirty="0"/>
              <a:t>can’t be counted but they can be measured</a:t>
            </a:r>
            <a:r>
              <a:rPr lang="en-US" dirty="0"/>
              <a:t>. An example would be the height of a person, which you can describe by using intervals on the real number line.</a:t>
            </a:r>
          </a:p>
          <a:p>
            <a:endParaRPr lang="en-US" dirty="0"/>
          </a:p>
          <a:p>
            <a:r>
              <a:rPr lang="en-US" dirty="0"/>
              <a:t>3. </a:t>
            </a:r>
            <a:r>
              <a:rPr lang="en-US" b="1" dirty="0"/>
              <a:t>Interval Data</a:t>
            </a:r>
            <a:endParaRPr lang="en-US" dirty="0"/>
          </a:p>
          <a:p>
            <a:r>
              <a:rPr lang="en-US" dirty="0"/>
              <a:t>Interval values represent </a:t>
            </a:r>
            <a:r>
              <a:rPr lang="en-US" b="1" dirty="0"/>
              <a:t>ordered units that have the same difference</a:t>
            </a:r>
            <a:r>
              <a:rPr lang="en-US" dirty="0"/>
              <a:t>. Therefore we speak of interval data when we have a variable that contains numeric values that are ordered and where we know the exact differences between the values.</a:t>
            </a:r>
          </a:p>
          <a:p>
            <a:endParaRPr lang="en-US" dirty="0"/>
          </a:p>
          <a:p>
            <a:endParaRPr lang="en-IN" dirty="0"/>
          </a:p>
        </p:txBody>
      </p:sp>
    </p:spTree>
    <p:extLst>
      <p:ext uri="{BB962C8B-B14F-4D97-AF65-F5344CB8AC3E}">
        <p14:creationId xmlns:p14="http://schemas.microsoft.com/office/powerpoint/2010/main" val="3659092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2B9DF4-7A75-4FF9-8E94-DC4295477896}"/>
              </a:ext>
            </a:extLst>
          </p:cNvPr>
          <p:cNvSpPr/>
          <p:nvPr/>
        </p:nvSpPr>
        <p:spPr>
          <a:xfrm>
            <a:off x="1112667" y="588081"/>
            <a:ext cx="10046563" cy="3416320"/>
          </a:xfrm>
          <a:prstGeom prst="rect">
            <a:avLst/>
          </a:prstGeom>
        </p:spPr>
        <p:txBody>
          <a:bodyPr wrap="square">
            <a:spAutoFit/>
          </a:bodyPr>
          <a:lstStyle/>
          <a:p>
            <a:r>
              <a:rPr lang="en-US" b="1" dirty="0">
                <a:latin typeface="medium-content-sans-serif-font"/>
              </a:rPr>
              <a:t>Nominal Data</a:t>
            </a:r>
          </a:p>
          <a:p>
            <a:r>
              <a:rPr lang="en-US" dirty="0">
                <a:latin typeface="medium-content-serif-font"/>
              </a:rPr>
              <a:t>When you are dealing with nominal data, you collect information through:</a:t>
            </a:r>
          </a:p>
          <a:p>
            <a:endParaRPr lang="en-US" b="1" dirty="0">
              <a:latin typeface="medium-content-serif-font"/>
            </a:endParaRPr>
          </a:p>
          <a:p>
            <a:r>
              <a:rPr lang="en-US" b="1" dirty="0">
                <a:latin typeface="medium-content-serif-font"/>
              </a:rPr>
              <a:t>Frequencies</a:t>
            </a:r>
            <a:r>
              <a:rPr lang="en-US" dirty="0">
                <a:latin typeface="medium-content-serif-font"/>
              </a:rPr>
              <a:t>: The Frequency is the rate at which something occurs over a period of time or within a dataset.</a:t>
            </a:r>
          </a:p>
          <a:p>
            <a:endParaRPr lang="en-US" b="1" dirty="0">
              <a:latin typeface="medium-content-serif-font"/>
            </a:endParaRPr>
          </a:p>
          <a:p>
            <a:r>
              <a:rPr lang="en-US" b="1" dirty="0">
                <a:latin typeface="medium-content-serif-font"/>
              </a:rPr>
              <a:t>Proportion</a:t>
            </a:r>
            <a:r>
              <a:rPr lang="en-US" dirty="0">
                <a:latin typeface="medium-content-serif-font"/>
              </a:rPr>
              <a:t>: You can easily calculate the proportion by dividing the frequency by the total number of events. (</a:t>
            </a:r>
            <a:r>
              <a:rPr lang="en-US" dirty="0" err="1">
                <a:latin typeface="medium-content-serif-font"/>
              </a:rPr>
              <a:t>e.g</a:t>
            </a:r>
            <a:r>
              <a:rPr lang="en-US" dirty="0">
                <a:latin typeface="medium-content-serif-font"/>
              </a:rPr>
              <a:t> how often something happened divided by how often it could happen)</a:t>
            </a:r>
          </a:p>
          <a:p>
            <a:endParaRPr lang="en-US" b="0" i="0" u="none" strike="noStrike" dirty="0">
              <a:effectLst/>
              <a:latin typeface="medium-content-serif-font"/>
            </a:endParaRPr>
          </a:p>
          <a:p>
            <a:r>
              <a:rPr lang="en-US" b="1" dirty="0"/>
              <a:t>Percentage.</a:t>
            </a:r>
            <a:endParaRPr lang="en-US" dirty="0"/>
          </a:p>
          <a:p>
            <a:r>
              <a:rPr lang="en-US" dirty="0"/>
              <a:t>Visualization Methods: To visualize nominal data you can use a pie chart or a bar chart.</a:t>
            </a:r>
          </a:p>
          <a:p>
            <a:endParaRPr lang="en-US" b="0" i="0" u="none" strike="noStrike" dirty="0">
              <a:effectLst/>
              <a:latin typeface="medium-content-serif-font"/>
            </a:endParaRPr>
          </a:p>
        </p:txBody>
      </p:sp>
    </p:spTree>
    <p:extLst>
      <p:ext uri="{BB962C8B-B14F-4D97-AF65-F5344CB8AC3E}">
        <p14:creationId xmlns:p14="http://schemas.microsoft.com/office/powerpoint/2010/main" val="907266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730411-F0D9-48E3-8B0C-E16BDB321235}"/>
              </a:ext>
            </a:extLst>
          </p:cNvPr>
          <p:cNvSpPr/>
          <p:nvPr/>
        </p:nvSpPr>
        <p:spPr>
          <a:xfrm>
            <a:off x="1671961" y="1053302"/>
            <a:ext cx="9114408" cy="4247317"/>
          </a:xfrm>
          <a:prstGeom prst="rect">
            <a:avLst/>
          </a:prstGeom>
        </p:spPr>
        <p:txBody>
          <a:bodyPr wrap="square">
            <a:spAutoFit/>
          </a:bodyPr>
          <a:lstStyle/>
          <a:p>
            <a:r>
              <a:rPr lang="en-US" i="1" dirty="0"/>
              <a:t>Data Science: </a:t>
            </a:r>
            <a:r>
              <a:rPr lang="en-US" dirty="0"/>
              <a:t>Dealing with unstructured and structured data, Data Science is a field that comprises of everything that related to data cleansing, preparation, and analysis.</a:t>
            </a:r>
          </a:p>
          <a:p>
            <a:endParaRPr lang="en-US" dirty="0"/>
          </a:p>
          <a:p>
            <a:endParaRPr lang="en-US" dirty="0"/>
          </a:p>
          <a:p>
            <a:endParaRPr lang="en-US" dirty="0"/>
          </a:p>
          <a:p>
            <a:r>
              <a:rPr lang="en-US" dirty="0"/>
              <a:t>Data Science is the combination of statistics, mathematics, programming, problem-solving, capturing data in ingenious ways, the ability to look at things differently, and the activity of cleansing, preparing and aligning the data.</a:t>
            </a:r>
          </a:p>
          <a:p>
            <a:endParaRPr lang="en-US" dirty="0"/>
          </a:p>
          <a:p>
            <a:endParaRPr lang="en-US" dirty="0"/>
          </a:p>
          <a:p>
            <a:endParaRPr lang="en-US" dirty="0"/>
          </a:p>
          <a:p>
            <a:r>
              <a:rPr lang="en-US" dirty="0"/>
              <a:t>In simple terms, it is the umbrella of techniques used when trying to extract insights and information from data.</a:t>
            </a:r>
          </a:p>
          <a:p>
            <a:endParaRPr lang="en-US" dirty="0">
              <a:solidFill>
                <a:srgbClr val="333333"/>
              </a:solidFill>
              <a:latin typeface="Gotham Rounded SSm A"/>
            </a:endParaRPr>
          </a:p>
          <a:p>
            <a:endParaRPr lang="en-IN" dirty="0"/>
          </a:p>
        </p:txBody>
      </p:sp>
    </p:spTree>
    <p:extLst>
      <p:ext uri="{BB962C8B-B14F-4D97-AF65-F5344CB8AC3E}">
        <p14:creationId xmlns:p14="http://schemas.microsoft.com/office/powerpoint/2010/main" val="2609504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5DC28F-AE62-4509-AD3E-AC5E480812D1}"/>
              </a:ext>
            </a:extLst>
          </p:cNvPr>
          <p:cNvSpPr/>
          <p:nvPr/>
        </p:nvSpPr>
        <p:spPr>
          <a:xfrm>
            <a:off x="1458896" y="948522"/>
            <a:ext cx="8856955" cy="2308324"/>
          </a:xfrm>
          <a:prstGeom prst="rect">
            <a:avLst/>
          </a:prstGeom>
        </p:spPr>
        <p:txBody>
          <a:bodyPr wrap="square">
            <a:spAutoFit/>
          </a:bodyPr>
          <a:lstStyle/>
          <a:p>
            <a:pPr algn="just"/>
            <a:r>
              <a:rPr lang="en-US" b="0" i="1" u="none" strike="noStrike" dirty="0">
                <a:solidFill>
                  <a:srgbClr val="333333"/>
                </a:solidFill>
                <a:effectLst/>
                <a:latin typeface="&amp;quot"/>
              </a:rPr>
              <a:t>Data Analytics:</a:t>
            </a:r>
            <a:r>
              <a:rPr lang="en-US" b="0" i="0" u="none" strike="noStrike" dirty="0">
                <a:solidFill>
                  <a:srgbClr val="00A6DF"/>
                </a:solidFill>
                <a:effectLst/>
                <a:latin typeface="&amp;quot"/>
                <a:hlinkClick r:id="rId2"/>
              </a:rPr>
              <a:t> Data Analytics</a:t>
            </a:r>
            <a:r>
              <a:rPr lang="en-US" b="0" i="0" u="none" strike="noStrike" dirty="0">
                <a:solidFill>
                  <a:srgbClr val="333333"/>
                </a:solidFill>
                <a:effectLst/>
                <a:latin typeface="&amp;quot"/>
              </a:rPr>
              <a:t> the science of examining raw data with the purpose of drawing conclusions about that information.</a:t>
            </a:r>
          </a:p>
          <a:p>
            <a:pPr algn="just"/>
            <a:endParaRPr lang="en-US" b="0" i="0" u="none" strike="noStrike" dirty="0">
              <a:solidFill>
                <a:srgbClr val="333333"/>
              </a:solidFill>
              <a:effectLst/>
              <a:latin typeface="&amp;quot"/>
            </a:endParaRPr>
          </a:p>
          <a:p>
            <a:pPr algn="just"/>
            <a:endParaRPr lang="en-US" dirty="0">
              <a:solidFill>
                <a:srgbClr val="333333"/>
              </a:solidFill>
              <a:latin typeface="&amp;quot"/>
            </a:endParaRPr>
          </a:p>
          <a:p>
            <a:pPr algn="just"/>
            <a:endParaRPr lang="en-US" b="0" i="0" u="none" strike="noStrike" dirty="0">
              <a:solidFill>
                <a:srgbClr val="333333"/>
              </a:solidFill>
              <a:effectLst/>
              <a:latin typeface="&amp;quot"/>
            </a:endParaRPr>
          </a:p>
          <a:p>
            <a:pPr algn="just"/>
            <a:r>
              <a:rPr lang="en-US" b="0" i="0" u="none" strike="noStrike" dirty="0">
                <a:solidFill>
                  <a:srgbClr val="333333"/>
                </a:solidFill>
                <a:effectLst/>
                <a:latin typeface="&amp;quot"/>
              </a:rPr>
              <a:t>Data Analytics involves applying an algorithmic or mechanical process to derive insights. For example, running through a number of data sets to look for meaningful correlations between each other.</a:t>
            </a:r>
          </a:p>
        </p:txBody>
      </p:sp>
    </p:spTree>
    <p:extLst>
      <p:ext uri="{BB962C8B-B14F-4D97-AF65-F5344CB8AC3E}">
        <p14:creationId xmlns:p14="http://schemas.microsoft.com/office/powerpoint/2010/main" val="40059808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3607</Words>
  <Application>Microsoft Office PowerPoint</Application>
  <PresentationFormat>Widescreen</PresentationFormat>
  <Paragraphs>266</Paragraphs>
  <Slides>31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31</vt:i4>
      </vt:variant>
    </vt:vector>
  </HeadingPairs>
  <TitlesOfParts>
    <vt:vector size="43" baseType="lpstr">
      <vt:lpstr>&amp;quot</vt:lpstr>
      <vt:lpstr>Arial</vt:lpstr>
      <vt:lpstr>Bitter</vt:lpstr>
      <vt:lpstr>Calibri</vt:lpstr>
      <vt:lpstr>Calibri Light</vt:lpstr>
      <vt:lpstr>Georgia</vt:lpstr>
      <vt:lpstr>Gotham Rounded SSm A</vt:lpstr>
      <vt:lpstr>medium-content-sans-serif-font</vt:lpstr>
      <vt:lpstr>medium-content-serif-font</vt:lpstr>
      <vt:lpstr>Open Sans</vt:lpstr>
      <vt:lpstr>Source Sans Pro</vt:lpstr>
      <vt:lpstr>Office Theme</vt:lpstr>
      <vt:lpstr>DATA SCIENCE                  - SUJATHA SUNDAR IYER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 SUJATHA SUNDAR IYER</dc:title>
  <dc:creator>RAMACHANDRAN IYER</dc:creator>
  <cp:lastModifiedBy>RAMACHANDRAN IYER</cp:lastModifiedBy>
  <cp:revision>38</cp:revision>
  <dcterms:created xsi:type="dcterms:W3CDTF">2018-11-30T15:30:21Z</dcterms:created>
  <dcterms:modified xsi:type="dcterms:W3CDTF">2019-01-02T16:04:35Z</dcterms:modified>
</cp:coreProperties>
</file>