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502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3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1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3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4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2.png"/><Relationship Id="rId21" Type="http://schemas.openxmlformats.org/officeDocument/2006/relationships/image" Target="../media/image21.png"/><Relationship Id="rId34" Type="http://schemas.openxmlformats.org/officeDocument/2006/relationships/image" Target="../media/image3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57200"/>
            <a:ext cx="9144000" cy="979170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36370"/>
            <a:ext cx="9144000" cy="979170"/>
          </a:xfrm>
          <a:prstGeom prst="rect">
            <a:avLst/>
          </a:prstGeom>
        </p:spPr>
      </p:pic>
      <p:pic>
        <p:nvPicPr>
          <p:cNvPr id="4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415540"/>
            <a:ext cx="9144000" cy="979169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3447288" y="3021251"/>
            <a:ext cx="3303241" cy="6183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808000"/>
                </a:solidFill>
                <a:latin typeface="Times New Roman"/>
                <a:cs typeface="Times New Roman"/>
              </a:rPr>
              <a:t>Types of Data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394709"/>
            <a:ext cx="9144000" cy="979170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3447288" y="3021251"/>
            <a:ext cx="3302829" cy="6183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808000"/>
                </a:solidFill>
                <a:latin typeface="Times New Roman"/>
                <a:cs typeface="Times New Roman"/>
              </a:rPr>
              <a:t>Types of Data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6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373880"/>
            <a:ext cx="9144000" cy="979170"/>
          </a:xfrm>
          <a:prstGeom prst="rect">
            <a:avLst/>
          </a:prstGeom>
        </p:spPr>
      </p:pic>
      <p:pic>
        <p:nvPicPr>
          <p:cNvPr id="7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5353050"/>
            <a:ext cx="9144000" cy="979170"/>
          </a:xfrm>
          <a:prstGeom prst="rect">
            <a:avLst/>
          </a:prstGeom>
        </p:spPr>
      </p:pic>
      <p:pic>
        <p:nvPicPr>
          <p:cNvPr id="8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6332220"/>
            <a:ext cx="9144000" cy="9829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57200"/>
            <a:ext cx="9144000" cy="979170"/>
          </a:xfrm>
          <a:prstGeom prst="rect">
            <a:avLst/>
          </a:prstGeom>
        </p:spPr>
      </p:pic>
      <p:pic>
        <p:nvPicPr>
          <p:cNvPr id="106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36370"/>
            <a:ext cx="9144000" cy="97917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609594" y="1344851"/>
            <a:ext cx="2979005" cy="6183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b="1" spc="10" dirty="0">
                <a:solidFill>
                  <a:srgbClr val="808000"/>
                </a:solidFill>
                <a:latin typeface="Times New Roman"/>
                <a:cs typeface="Times New Roman"/>
              </a:rPr>
              <a:t>Binary </a:t>
            </a:r>
            <a:r>
              <a:rPr sz="4400" spc="10" dirty="0">
                <a:solidFill>
                  <a:srgbClr val="808000"/>
                </a:solidFill>
                <a:latin typeface="Times New Roman"/>
                <a:cs typeface="Times New Roman"/>
              </a:rPr>
              <a:t>Data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107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415540"/>
            <a:ext cx="9144000" cy="97916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234439" y="2514674"/>
            <a:ext cx="7669824" cy="9372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latin typeface="Times New Roman"/>
                <a:cs typeface="Times New Roman"/>
              </a:rPr>
              <a:t>• A type of categorical data in which there are</a:t>
            </a:r>
            <a:endParaRPr sz="3100">
              <a:latin typeface="Times New Roman"/>
              <a:cs typeface="Times New Roman"/>
            </a:endParaRPr>
          </a:p>
          <a:p>
            <a:pPr marL="342909">
              <a:lnSpc>
                <a:spcPct val="100000"/>
              </a:lnSpc>
            </a:pPr>
            <a:r>
              <a:rPr sz="3200" b="1" i="1" spc="10" dirty="0">
                <a:latin typeface="Times New Roman"/>
                <a:cs typeface="Times New Roman"/>
              </a:rPr>
              <a:t>only two categories</a:t>
            </a:r>
            <a:r>
              <a:rPr sz="3200" spc="1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08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394709"/>
            <a:ext cx="9144000" cy="979170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2119121" y="3002354"/>
            <a:ext cx="4886424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b="1" i="1" spc="10" dirty="0">
                <a:latin typeface="Times New Roman"/>
                <a:cs typeface="Times New Roman"/>
              </a:rPr>
              <a:t>y          g          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4439" y="3587570"/>
            <a:ext cx="6383925" cy="9372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latin typeface="Times New Roman"/>
                <a:cs typeface="Times New Roman"/>
              </a:rPr>
              <a:t>• Binary data can either be nominal or</a:t>
            </a:r>
            <a:endParaRPr sz="310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ordinal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0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373880"/>
            <a:ext cx="9144000" cy="979170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577339" y="4075250"/>
            <a:ext cx="1354455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ordinal.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10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5353050"/>
            <a:ext cx="9144000" cy="979170"/>
          </a:xfrm>
          <a:prstGeom prst="rect">
            <a:avLst/>
          </a:prstGeom>
        </p:spPr>
      </p:pic>
      <p:pic>
        <p:nvPicPr>
          <p:cNvPr id="111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6332220"/>
            <a:ext cx="9144000" cy="9829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57200"/>
            <a:ext cx="9144000" cy="979170"/>
          </a:xfrm>
          <a:prstGeom prst="rect">
            <a:avLst/>
          </a:prstGeom>
        </p:spPr>
      </p:pic>
      <p:pic>
        <p:nvPicPr>
          <p:cNvPr id="113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36370"/>
            <a:ext cx="9144000" cy="97917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423160" y="1344851"/>
            <a:ext cx="5352547" cy="6183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808000"/>
                </a:solidFill>
                <a:latin typeface="Times New Roman"/>
                <a:cs typeface="Times New Roman"/>
              </a:rPr>
              <a:t>Examples: Binary Data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114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415540"/>
            <a:ext cx="9144000" cy="97916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234439" y="2514674"/>
            <a:ext cx="2935298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• Smoking status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691639" y="3083740"/>
            <a:ext cx="3298905" cy="3939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– smoker, non-smoker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15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394709"/>
            <a:ext cx="9144000" cy="979170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977389" y="3083740"/>
            <a:ext cx="3013155" cy="3939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smoker, non smoker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34439" y="3611954"/>
            <a:ext cx="2296512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• Attendance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977389" y="4181020"/>
            <a:ext cx="2201740" cy="3939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present absent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16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373880"/>
            <a:ext cx="9144000" cy="979170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1691639" y="4181020"/>
            <a:ext cx="2487602" cy="3939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– present, absent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34439" y="4709234"/>
            <a:ext cx="1726242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• Class 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977389" y="5278300"/>
            <a:ext cx="5533067" cy="3939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l        l                   l        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17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5353050"/>
            <a:ext cx="9144000" cy="979170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1691639" y="5278300"/>
            <a:ext cx="4951214" cy="3939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– lower classman, upper classman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18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6332220"/>
            <a:ext cx="9144000" cy="9829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57200"/>
            <a:ext cx="9144000" cy="979170"/>
          </a:xfrm>
          <a:prstGeom prst="rect">
            <a:avLst/>
          </a:prstGeom>
        </p:spPr>
      </p:pic>
      <p:pic>
        <p:nvPicPr>
          <p:cNvPr id="120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36370"/>
            <a:ext cx="9144000" cy="97917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788920" y="1344851"/>
            <a:ext cx="4620348" cy="6183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b="1" spc="10" dirty="0">
                <a:solidFill>
                  <a:srgbClr val="808000"/>
                </a:solidFill>
                <a:latin typeface="Times New Roman"/>
                <a:cs typeface="Times New Roman"/>
              </a:rPr>
              <a:t>Measurement </a:t>
            </a:r>
            <a:r>
              <a:rPr sz="4400" spc="10" dirty="0">
                <a:solidFill>
                  <a:srgbClr val="808000"/>
                </a:solidFill>
                <a:latin typeface="Times New Roman"/>
                <a:cs typeface="Times New Roman"/>
              </a:rPr>
              <a:t>Data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121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415540"/>
            <a:ext cx="9144000" cy="97916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234439" y="2514674"/>
            <a:ext cx="7230292" cy="9372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latin typeface="Times New Roman"/>
                <a:cs typeface="Times New Roman"/>
              </a:rPr>
              <a:t>• The objects being studied are “measured”</a:t>
            </a:r>
            <a:endParaRPr sz="3100">
              <a:latin typeface="Times New Roman"/>
              <a:cs typeface="Times New Roman"/>
            </a:endParaRPr>
          </a:p>
          <a:p>
            <a:pPr marL="342899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based on some </a:t>
            </a:r>
            <a:r>
              <a:rPr sz="3200" b="1" spc="10" dirty="0">
                <a:solidFill>
                  <a:srgbClr val="800000"/>
                </a:solidFill>
                <a:latin typeface="Times New Roman"/>
                <a:cs typeface="Times New Roman"/>
              </a:rPr>
              <a:t>quantitative </a:t>
            </a:r>
            <a:r>
              <a:rPr sz="3200" spc="10" dirty="0">
                <a:latin typeface="Times New Roman"/>
                <a:cs typeface="Times New Roman"/>
              </a:rPr>
              <a:t>trait.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22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394709"/>
            <a:ext cx="9144000" cy="979170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4073652" y="3002354"/>
            <a:ext cx="327354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b="1" spc="10" dirty="0">
                <a:solidFill>
                  <a:srgbClr val="800000"/>
                </a:solidFill>
                <a:latin typeface="Times New Roman"/>
                <a:cs typeface="Times New Roman"/>
              </a:rPr>
              <a:t>q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4439" y="3587570"/>
            <a:ext cx="6574408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• The resulting data are set of numbers.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23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373880"/>
            <a:ext cx="9144000" cy="979170"/>
          </a:xfrm>
          <a:prstGeom prst="rect">
            <a:avLst/>
          </a:prstGeom>
        </p:spPr>
      </p:pic>
      <p:pic>
        <p:nvPicPr>
          <p:cNvPr id="124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5353050"/>
            <a:ext cx="9144000" cy="979170"/>
          </a:xfrm>
          <a:prstGeom prst="rect">
            <a:avLst/>
          </a:prstGeom>
        </p:spPr>
      </p:pic>
      <p:pic>
        <p:nvPicPr>
          <p:cNvPr id="125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6332220"/>
            <a:ext cx="9144000" cy="9829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57200"/>
            <a:ext cx="9144000" cy="979170"/>
          </a:xfrm>
          <a:prstGeom prst="rect">
            <a:avLst/>
          </a:prstGeom>
        </p:spPr>
      </p:pic>
      <p:pic>
        <p:nvPicPr>
          <p:cNvPr id="127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36370"/>
            <a:ext cx="9144000" cy="97917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663446" y="1344851"/>
            <a:ext cx="6873634" cy="6183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808000"/>
                </a:solidFill>
                <a:latin typeface="Times New Roman"/>
                <a:cs typeface="Times New Roman"/>
              </a:rPr>
              <a:t>Examples: Measurement Data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128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415540"/>
            <a:ext cx="9144000" cy="97916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234439" y="2514674"/>
            <a:ext cx="3211315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• Cholesterol level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4439" y="3099889"/>
            <a:ext cx="1551671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• Height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29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394709"/>
            <a:ext cx="9144000" cy="979170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577339" y="3099889"/>
            <a:ext cx="1208771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Height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34439" y="3685106"/>
            <a:ext cx="1522925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• Age 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577339" y="4270322"/>
            <a:ext cx="868259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SAT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30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373880"/>
            <a:ext cx="9144000" cy="979170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1234439" y="4270322"/>
            <a:ext cx="2167391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• SAT score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34433" y="4855537"/>
            <a:ext cx="5804761" cy="4496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• Number of students late for class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31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5353050"/>
            <a:ext cx="9144000" cy="979170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1234439" y="5440754"/>
            <a:ext cx="7364565" cy="4496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• Time to complete a homework assignment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32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6332220"/>
            <a:ext cx="9144000" cy="9829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57200"/>
            <a:ext cx="9144000" cy="97917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2493264" y="1150694"/>
            <a:ext cx="5174504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808000"/>
                </a:solidFill>
                <a:latin typeface="Times New Roman"/>
                <a:cs typeface="Times New Roman"/>
              </a:rPr>
              <a:t>Measurement data classified as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34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36370"/>
            <a:ext cx="9144000" cy="979170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2493264" y="1150694"/>
            <a:ext cx="5174375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808000"/>
                </a:solidFill>
                <a:latin typeface="Times New Roman"/>
                <a:cs typeface="Times New Roman"/>
              </a:rPr>
              <a:t>Measurement data classified as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908554" y="1641652"/>
            <a:ext cx="4357756" cy="5061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808000"/>
                </a:solidFill>
                <a:latin typeface="Times New Roman"/>
                <a:cs typeface="Times New Roman"/>
              </a:rPr>
              <a:t>Discrete or Continuous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908554" y="1641652"/>
            <a:ext cx="4357756" cy="5061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808000"/>
                </a:solidFill>
                <a:latin typeface="Times New Roman"/>
                <a:cs typeface="Times New Roman"/>
              </a:rPr>
              <a:t>Discrete or Continuous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135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415540"/>
            <a:ext cx="9144000" cy="979169"/>
          </a:xfrm>
          <a:prstGeom prst="rect">
            <a:avLst/>
          </a:prstGeom>
        </p:spPr>
      </p:pic>
      <p:pic>
        <p:nvPicPr>
          <p:cNvPr id="136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38600" y="2438400"/>
            <a:ext cx="2057400" cy="990600"/>
          </a:xfrm>
          <a:prstGeom prst="rect">
            <a:avLst/>
          </a:prstGeom>
        </p:spPr>
      </p:pic>
      <p:pic>
        <p:nvPicPr>
          <p:cNvPr id="137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34028" y="2433828"/>
            <a:ext cx="2067305" cy="1000506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4237482" y="2590495"/>
            <a:ext cx="1737421" cy="7031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latin typeface="Times New Roman"/>
                <a:cs typeface="Times New Roman"/>
              </a:rPr>
              <a:t>Measurement</a:t>
            </a:r>
            <a:endParaRPr sz="1600">
              <a:latin typeface="Times New Roman"/>
              <a:cs typeface="Times New Roman"/>
            </a:endParaRPr>
          </a:p>
          <a:p>
            <a:pPr marL="575310">
              <a:lnSpc>
                <a:spcPct val="100000"/>
              </a:lnSpc>
            </a:pPr>
            <a:r>
              <a:rPr sz="2400" spc="1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38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394709"/>
            <a:ext cx="9144000" cy="979170"/>
          </a:xfrm>
          <a:prstGeom prst="rect">
            <a:avLst/>
          </a:prstGeom>
        </p:spPr>
      </p:pic>
      <p:pic>
        <p:nvPicPr>
          <p:cNvPr id="139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38600" y="2438400"/>
            <a:ext cx="2057400" cy="990600"/>
          </a:xfrm>
          <a:prstGeom prst="rect">
            <a:avLst/>
          </a:prstGeom>
        </p:spPr>
      </p:pic>
      <p:pic>
        <p:nvPicPr>
          <p:cNvPr id="140" name="Image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34028" y="2433828"/>
            <a:ext cx="2067305" cy="1000506"/>
          </a:xfrm>
          <a:prstGeom prst="rect">
            <a:avLst/>
          </a:prstGeom>
        </p:spPr>
      </p:pic>
      <p:pic>
        <p:nvPicPr>
          <p:cNvPr id="141" name="Image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2800" y="3423665"/>
            <a:ext cx="1527810" cy="995934"/>
          </a:xfrm>
          <a:prstGeom prst="rect">
            <a:avLst/>
          </a:prstGeom>
        </p:spPr>
      </p:pic>
      <p:pic>
        <p:nvPicPr>
          <p:cNvPr id="142" name="Image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07152" y="3423665"/>
            <a:ext cx="1679448" cy="995934"/>
          </a:xfrm>
          <a:prstGeom prst="rect">
            <a:avLst/>
          </a:prstGeom>
        </p:spPr>
      </p:pic>
      <p:pic>
        <p:nvPicPr>
          <p:cNvPr id="143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373880"/>
            <a:ext cx="9144000" cy="979170"/>
          </a:xfrm>
          <a:prstGeom prst="rect">
            <a:avLst/>
          </a:prstGeom>
        </p:spPr>
      </p:pic>
      <p:sp>
        <p:nvSpPr>
          <p:cNvPr id="8" name="object 1"/>
          <p:cNvSpPr/>
          <p:nvPr/>
        </p:nvSpPr>
        <p:spPr>
          <a:xfrm>
            <a:off x="6324600" y="4419600"/>
            <a:ext cx="2057400" cy="914400"/>
          </a:xfrm>
          <a:custGeom>
            <a:avLst/>
            <a:gdLst/>
            <a:ahLst/>
            <a:cxnLst/>
            <a:rect l="l" t="t" r="r" b="b"/>
            <a:pathLst>
              <a:path w="2057400" h="914400">
                <a:moveTo>
                  <a:pt x="0" y="457200"/>
                </a:moveTo>
                <a:cubicBezTo>
                  <a:pt x="0" y="204978"/>
                  <a:pt x="461010" y="0"/>
                  <a:pt x="1028700" y="0"/>
                </a:cubicBezTo>
                <a:cubicBezTo>
                  <a:pt x="1597152" y="0"/>
                  <a:pt x="2057400" y="204978"/>
                  <a:pt x="2057400" y="457200"/>
                </a:cubicBezTo>
                <a:cubicBezTo>
                  <a:pt x="2057400" y="710184"/>
                  <a:pt x="1597152" y="914400"/>
                  <a:pt x="1028700" y="914400"/>
                </a:cubicBezTo>
                <a:cubicBezTo>
                  <a:pt x="461010" y="914400"/>
                  <a:pt x="0" y="710184"/>
                  <a:pt x="0" y="457200"/>
                </a:cubicBezTo>
              </a:path>
            </a:pathLst>
          </a:custGeom>
          <a:solidFill>
            <a:srgbClr val="CC66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320028" y="4415028"/>
            <a:ext cx="2067306" cy="924306"/>
          </a:xfrm>
          <a:custGeom>
            <a:avLst/>
            <a:gdLst/>
            <a:ahLst/>
            <a:cxnLst/>
            <a:rect l="l" t="t" r="r" b="b"/>
            <a:pathLst>
              <a:path w="2067306" h="924306">
                <a:moveTo>
                  <a:pt x="0" y="461772"/>
                </a:moveTo>
                <a:lnTo>
                  <a:pt x="1524" y="438150"/>
                </a:lnTo>
                <a:lnTo>
                  <a:pt x="5334" y="414528"/>
                </a:lnTo>
                <a:lnTo>
                  <a:pt x="12192" y="390906"/>
                </a:lnTo>
                <a:lnTo>
                  <a:pt x="21336" y="368046"/>
                </a:lnTo>
                <a:lnTo>
                  <a:pt x="32766" y="345948"/>
                </a:lnTo>
                <a:lnTo>
                  <a:pt x="47244" y="323850"/>
                </a:lnTo>
                <a:lnTo>
                  <a:pt x="63246" y="301752"/>
                </a:lnTo>
                <a:lnTo>
                  <a:pt x="82296" y="281178"/>
                </a:lnTo>
                <a:lnTo>
                  <a:pt x="102870" y="260604"/>
                </a:lnTo>
                <a:lnTo>
                  <a:pt x="125730" y="240792"/>
                </a:lnTo>
                <a:lnTo>
                  <a:pt x="150876" y="220980"/>
                </a:lnTo>
                <a:lnTo>
                  <a:pt x="177546" y="202692"/>
                </a:lnTo>
                <a:lnTo>
                  <a:pt x="206502" y="184404"/>
                </a:lnTo>
                <a:lnTo>
                  <a:pt x="237744" y="166878"/>
                </a:lnTo>
                <a:lnTo>
                  <a:pt x="269748" y="150876"/>
                </a:lnTo>
                <a:lnTo>
                  <a:pt x="304038" y="134874"/>
                </a:lnTo>
                <a:lnTo>
                  <a:pt x="339852" y="119634"/>
                </a:lnTo>
                <a:lnTo>
                  <a:pt x="377952" y="105156"/>
                </a:lnTo>
                <a:lnTo>
                  <a:pt x="416814" y="91440"/>
                </a:lnTo>
                <a:lnTo>
                  <a:pt x="457200" y="78486"/>
                </a:lnTo>
                <a:lnTo>
                  <a:pt x="499110" y="66294"/>
                </a:lnTo>
                <a:lnTo>
                  <a:pt x="541782" y="55626"/>
                </a:lnTo>
                <a:lnTo>
                  <a:pt x="586740" y="45720"/>
                </a:lnTo>
                <a:lnTo>
                  <a:pt x="632460" y="36576"/>
                </a:lnTo>
                <a:lnTo>
                  <a:pt x="678941" y="28194"/>
                </a:lnTo>
                <a:lnTo>
                  <a:pt x="726948" y="20574"/>
                </a:lnTo>
                <a:lnTo>
                  <a:pt x="775715" y="14478"/>
                </a:lnTo>
                <a:lnTo>
                  <a:pt x="826008" y="9144"/>
                </a:lnTo>
                <a:lnTo>
                  <a:pt x="876300" y="5334"/>
                </a:lnTo>
                <a:lnTo>
                  <a:pt x="928115" y="2286"/>
                </a:lnTo>
                <a:lnTo>
                  <a:pt x="980694" y="762"/>
                </a:lnTo>
                <a:lnTo>
                  <a:pt x="1033272" y="0"/>
                </a:lnTo>
                <a:lnTo>
                  <a:pt x="1086612" y="762"/>
                </a:lnTo>
                <a:lnTo>
                  <a:pt x="1139190" y="2286"/>
                </a:lnTo>
                <a:lnTo>
                  <a:pt x="1190244" y="5334"/>
                </a:lnTo>
                <a:lnTo>
                  <a:pt x="1241298" y="9144"/>
                </a:lnTo>
                <a:lnTo>
                  <a:pt x="1290828" y="14478"/>
                </a:lnTo>
                <a:lnTo>
                  <a:pt x="1340358" y="20574"/>
                </a:lnTo>
                <a:lnTo>
                  <a:pt x="1388364" y="28194"/>
                </a:lnTo>
                <a:lnTo>
                  <a:pt x="1434846" y="35814"/>
                </a:lnTo>
                <a:lnTo>
                  <a:pt x="1480565" y="45720"/>
                </a:lnTo>
                <a:lnTo>
                  <a:pt x="1524762" y="55626"/>
                </a:lnTo>
                <a:lnTo>
                  <a:pt x="1568196" y="66294"/>
                </a:lnTo>
                <a:lnTo>
                  <a:pt x="1610106" y="78486"/>
                </a:lnTo>
                <a:lnTo>
                  <a:pt x="1650491" y="91440"/>
                </a:lnTo>
                <a:lnTo>
                  <a:pt x="1689353" y="105156"/>
                </a:lnTo>
                <a:lnTo>
                  <a:pt x="1726691" y="119634"/>
                </a:lnTo>
                <a:lnTo>
                  <a:pt x="1763268" y="134112"/>
                </a:lnTo>
                <a:lnTo>
                  <a:pt x="1796796" y="150114"/>
                </a:lnTo>
                <a:lnTo>
                  <a:pt x="1829562" y="166878"/>
                </a:lnTo>
                <a:lnTo>
                  <a:pt x="1860041" y="184404"/>
                </a:lnTo>
                <a:lnTo>
                  <a:pt x="1888998" y="202692"/>
                </a:lnTo>
                <a:lnTo>
                  <a:pt x="1916429" y="220980"/>
                </a:lnTo>
                <a:lnTo>
                  <a:pt x="1940814" y="240792"/>
                </a:lnTo>
                <a:lnTo>
                  <a:pt x="1963674" y="260604"/>
                </a:lnTo>
                <a:lnTo>
                  <a:pt x="1985010" y="281178"/>
                </a:lnTo>
                <a:lnTo>
                  <a:pt x="2003298" y="301752"/>
                </a:lnTo>
                <a:lnTo>
                  <a:pt x="2020062" y="323088"/>
                </a:lnTo>
                <a:lnTo>
                  <a:pt x="2033778" y="345186"/>
                </a:lnTo>
                <a:lnTo>
                  <a:pt x="2045970" y="368046"/>
                </a:lnTo>
                <a:lnTo>
                  <a:pt x="2055114" y="390906"/>
                </a:lnTo>
                <a:lnTo>
                  <a:pt x="2061210" y="413766"/>
                </a:lnTo>
                <a:lnTo>
                  <a:pt x="2065782" y="438150"/>
                </a:lnTo>
                <a:lnTo>
                  <a:pt x="2067306" y="461772"/>
                </a:lnTo>
                <a:lnTo>
                  <a:pt x="2067306" y="462534"/>
                </a:lnTo>
                <a:lnTo>
                  <a:pt x="2065782" y="486156"/>
                </a:lnTo>
                <a:lnTo>
                  <a:pt x="2061972" y="509778"/>
                </a:lnTo>
                <a:lnTo>
                  <a:pt x="2055114" y="533400"/>
                </a:lnTo>
                <a:lnTo>
                  <a:pt x="2045970" y="556260"/>
                </a:lnTo>
                <a:lnTo>
                  <a:pt x="2034540" y="578358"/>
                </a:lnTo>
                <a:lnTo>
                  <a:pt x="2020062" y="600456"/>
                </a:lnTo>
                <a:lnTo>
                  <a:pt x="2003298" y="622554"/>
                </a:lnTo>
                <a:lnTo>
                  <a:pt x="1985010" y="643128"/>
                </a:lnTo>
                <a:lnTo>
                  <a:pt x="1964436" y="663702"/>
                </a:lnTo>
                <a:lnTo>
                  <a:pt x="1941576" y="683514"/>
                </a:lnTo>
                <a:lnTo>
                  <a:pt x="1916429" y="703326"/>
                </a:lnTo>
                <a:lnTo>
                  <a:pt x="1888998" y="721614"/>
                </a:lnTo>
                <a:lnTo>
                  <a:pt x="1860803" y="739902"/>
                </a:lnTo>
                <a:lnTo>
                  <a:pt x="1829562" y="757428"/>
                </a:lnTo>
                <a:lnTo>
                  <a:pt x="1797558" y="773430"/>
                </a:lnTo>
                <a:lnTo>
                  <a:pt x="1763268" y="789432"/>
                </a:lnTo>
                <a:lnTo>
                  <a:pt x="1727453" y="804672"/>
                </a:lnTo>
                <a:lnTo>
                  <a:pt x="1689353" y="819150"/>
                </a:lnTo>
                <a:lnTo>
                  <a:pt x="1650491" y="832866"/>
                </a:lnTo>
                <a:lnTo>
                  <a:pt x="1610106" y="845820"/>
                </a:lnTo>
                <a:lnTo>
                  <a:pt x="1568196" y="858012"/>
                </a:lnTo>
                <a:lnTo>
                  <a:pt x="1525524" y="868680"/>
                </a:lnTo>
                <a:lnTo>
                  <a:pt x="1480565" y="878586"/>
                </a:lnTo>
                <a:lnTo>
                  <a:pt x="1434846" y="887730"/>
                </a:lnTo>
                <a:lnTo>
                  <a:pt x="1388364" y="896112"/>
                </a:lnTo>
                <a:lnTo>
                  <a:pt x="1340358" y="903732"/>
                </a:lnTo>
                <a:lnTo>
                  <a:pt x="1291590" y="909828"/>
                </a:lnTo>
                <a:lnTo>
                  <a:pt x="1241298" y="915162"/>
                </a:lnTo>
                <a:lnTo>
                  <a:pt x="1191006" y="918972"/>
                </a:lnTo>
                <a:lnTo>
                  <a:pt x="1139190" y="922020"/>
                </a:lnTo>
                <a:lnTo>
                  <a:pt x="1086612" y="923544"/>
                </a:lnTo>
                <a:lnTo>
                  <a:pt x="1034034" y="924306"/>
                </a:lnTo>
                <a:lnTo>
                  <a:pt x="980694" y="923544"/>
                </a:lnTo>
                <a:lnTo>
                  <a:pt x="928115" y="922020"/>
                </a:lnTo>
                <a:lnTo>
                  <a:pt x="877062" y="918972"/>
                </a:lnTo>
                <a:lnTo>
                  <a:pt x="826008" y="915162"/>
                </a:lnTo>
                <a:lnTo>
                  <a:pt x="775715" y="909828"/>
                </a:lnTo>
                <a:lnTo>
                  <a:pt x="726948" y="903732"/>
                </a:lnTo>
                <a:lnTo>
                  <a:pt x="678941" y="896112"/>
                </a:lnTo>
                <a:lnTo>
                  <a:pt x="632460" y="887730"/>
                </a:lnTo>
                <a:lnTo>
                  <a:pt x="586740" y="878586"/>
                </a:lnTo>
                <a:lnTo>
                  <a:pt x="542544" y="868680"/>
                </a:lnTo>
                <a:lnTo>
                  <a:pt x="499110" y="858012"/>
                </a:lnTo>
                <a:lnTo>
                  <a:pt x="457200" y="845820"/>
                </a:lnTo>
                <a:lnTo>
                  <a:pt x="416814" y="832866"/>
                </a:lnTo>
                <a:lnTo>
                  <a:pt x="377952" y="819150"/>
                </a:lnTo>
                <a:lnTo>
                  <a:pt x="340614" y="804672"/>
                </a:lnTo>
                <a:lnTo>
                  <a:pt x="304038" y="790194"/>
                </a:lnTo>
                <a:lnTo>
                  <a:pt x="270510" y="774192"/>
                </a:lnTo>
                <a:lnTo>
                  <a:pt x="237744" y="757428"/>
                </a:lnTo>
                <a:lnTo>
                  <a:pt x="207264" y="739902"/>
                </a:lnTo>
                <a:lnTo>
                  <a:pt x="178308" y="721614"/>
                </a:lnTo>
                <a:lnTo>
                  <a:pt x="150876" y="703326"/>
                </a:lnTo>
                <a:lnTo>
                  <a:pt x="126492" y="683514"/>
                </a:lnTo>
                <a:lnTo>
                  <a:pt x="102870" y="663702"/>
                </a:lnTo>
                <a:lnTo>
                  <a:pt x="82296" y="643128"/>
                </a:lnTo>
                <a:lnTo>
                  <a:pt x="64008" y="622554"/>
                </a:lnTo>
                <a:lnTo>
                  <a:pt x="47244" y="601218"/>
                </a:lnTo>
                <a:lnTo>
                  <a:pt x="33528" y="579120"/>
                </a:lnTo>
                <a:lnTo>
                  <a:pt x="21336" y="556260"/>
                </a:lnTo>
                <a:lnTo>
                  <a:pt x="12192" y="533400"/>
                </a:lnTo>
                <a:lnTo>
                  <a:pt x="5334" y="510540"/>
                </a:lnTo>
                <a:lnTo>
                  <a:pt x="1524" y="486156"/>
                </a:lnTo>
                <a:lnTo>
                  <a:pt x="0" y="462534"/>
                </a:lnTo>
                <a:close/>
                <a:moveTo>
                  <a:pt x="9906" y="461772"/>
                </a:moveTo>
                <a:lnTo>
                  <a:pt x="10668" y="484632"/>
                </a:lnTo>
                <a:lnTo>
                  <a:pt x="14478" y="507492"/>
                </a:lnTo>
                <a:lnTo>
                  <a:pt x="21336" y="530352"/>
                </a:lnTo>
                <a:lnTo>
                  <a:pt x="29718" y="552450"/>
                </a:lnTo>
                <a:lnTo>
                  <a:pt x="41148" y="573786"/>
                </a:lnTo>
                <a:lnTo>
                  <a:pt x="54864" y="595122"/>
                </a:lnTo>
                <a:lnTo>
                  <a:pt x="70866" y="616458"/>
                </a:lnTo>
                <a:lnTo>
                  <a:pt x="89154" y="637032"/>
                </a:lnTo>
                <a:lnTo>
                  <a:pt x="109728" y="656844"/>
                </a:lnTo>
                <a:lnTo>
                  <a:pt x="131826" y="676656"/>
                </a:lnTo>
                <a:lnTo>
                  <a:pt x="156210" y="695706"/>
                </a:lnTo>
                <a:lnTo>
                  <a:pt x="182879" y="713994"/>
                </a:lnTo>
                <a:lnTo>
                  <a:pt x="211836" y="731520"/>
                </a:lnTo>
                <a:lnTo>
                  <a:pt x="242315" y="749046"/>
                </a:lnTo>
                <a:lnTo>
                  <a:pt x="274320" y="765048"/>
                </a:lnTo>
                <a:lnTo>
                  <a:pt x="307848" y="781050"/>
                </a:lnTo>
                <a:lnTo>
                  <a:pt x="343662" y="796290"/>
                </a:lnTo>
                <a:lnTo>
                  <a:pt x="381000" y="810768"/>
                </a:lnTo>
                <a:lnTo>
                  <a:pt x="419862" y="823722"/>
                </a:lnTo>
                <a:lnTo>
                  <a:pt x="459486" y="836676"/>
                </a:lnTo>
                <a:lnTo>
                  <a:pt x="501396" y="848868"/>
                </a:lnTo>
                <a:lnTo>
                  <a:pt x="544068" y="859536"/>
                </a:lnTo>
                <a:lnTo>
                  <a:pt x="588264" y="869442"/>
                </a:lnTo>
                <a:lnTo>
                  <a:pt x="633984" y="878586"/>
                </a:lnTo>
                <a:lnTo>
                  <a:pt x="680465" y="886968"/>
                </a:lnTo>
                <a:lnTo>
                  <a:pt x="728472" y="893826"/>
                </a:lnTo>
                <a:lnTo>
                  <a:pt x="777240" y="899922"/>
                </a:lnTo>
                <a:lnTo>
                  <a:pt x="826770" y="905256"/>
                </a:lnTo>
                <a:lnTo>
                  <a:pt x="877062" y="909066"/>
                </a:lnTo>
                <a:lnTo>
                  <a:pt x="928878" y="912114"/>
                </a:lnTo>
                <a:lnTo>
                  <a:pt x="980694" y="914400"/>
                </a:lnTo>
                <a:lnTo>
                  <a:pt x="1086612" y="914400"/>
                </a:lnTo>
                <a:lnTo>
                  <a:pt x="1138428" y="912114"/>
                </a:lnTo>
                <a:lnTo>
                  <a:pt x="1190244" y="909066"/>
                </a:lnTo>
                <a:lnTo>
                  <a:pt x="1240536" y="905256"/>
                </a:lnTo>
                <a:lnTo>
                  <a:pt x="1290065" y="899922"/>
                </a:lnTo>
                <a:lnTo>
                  <a:pt x="1338834" y="893826"/>
                </a:lnTo>
                <a:lnTo>
                  <a:pt x="1386840" y="886968"/>
                </a:lnTo>
                <a:lnTo>
                  <a:pt x="1433322" y="878586"/>
                </a:lnTo>
                <a:lnTo>
                  <a:pt x="1478279" y="869442"/>
                </a:lnTo>
                <a:lnTo>
                  <a:pt x="1522476" y="859536"/>
                </a:lnTo>
                <a:lnTo>
                  <a:pt x="1565910" y="848868"/>
                </a:lnTo>
                <a:lnTo>
                  <a:pt x="1607058" y="836676"/>
                </a:lnTo>
                <a:lnTo>
                  <a:pt x="1647444" y="823722"/>
                </a:lnTo>
                <a:lnTo>
                  <a:pt x="1686306" y="810768"/>
                </a:lnTo>
                <a:lnTo>
                  <a:pt x="1723644" y="796290"/>
                </a:lnTo>
                <a:lnTo>
                  <a:pt x="1758696" y="781050"/>
                </a:lnTo>
                <a:lnTo>
                  <a:pt x="1792986" y="765048"/>
                </a:lnTo>
                <a:lnTo>
                  <a:pt x="1824990" y="749046"/>
                </a:lnTo>
                <a:lnTo>
                  <a:pt x="1855470" y="731520"/>
                </a:lnTo>
                <a:lnTo>
                  <a:pt x="1883664" y="713994"/>
                </a:lnTo>
                <a:lnTo>
                  <a:pt x="1910334" y="695706"/>
                </a:lnTo>
                <a:lnTo>
                  <a:pt x="1934718" y="676656"/>
                </a:lnTo>
                <a:lnTo>
                  <a:pt x="1957578" y="656844"/>
                </a:lnTo>
                <a:lnTo>
                  <a:pt x="1978152" y="637032"/>
                </a:lnTo>
                <a:lnTo>
                  <a:pt x="1996440" y="616458"/>
                </a:lnTo>
                <a:lnTo>
                  <a:pt x="2012441" y="595884"/>
                </a:lnTo>
                <a:lnTo>
                  <a:pt x="2025396" y="574548"/>
                </a:lnTo>
                <a:lnTo>
                  <a:pt x="2036826" y="552450"/>
                </a:lnTo>
                <a:lnTo>
                  <a:pt x="2045970" y="530352"/>
                </a:lnTo>
                <a:lnTo>
                  <a:pt x="2052065" y="508254"/>
                </a:lnTo>
                <a:lnTo>
                  <a:pt x="2055876" y="485394"/>
                </a:lnTo>
                <a:lnTo>
                  <a:pt x="2057400" y="462534"/>
                </a:lnTo>
                <a:lnTo>
                  <a:pt x="2056638" y="439674"/>
                </a:lnTo>
                <a:lnTo>
                  <a:pt x="2052065" y="416814"/>
                </a:lnTo>
                <a:lnTo>
                  <a:pt x="2045970" y="393954"/>
                </a:lnTo>
                <a:lnTo>
                  <a:pt x="2036826" y="371856"/>
                </a:lnTo>
                <a:lnTo>
                  <a:pt x="2026158" y="350520"/>
                </a:lnTo>
                <a:lnTo>
                  <a:pt x="2012441" y="329184"/>
                </a:lnTo>
                <a:lnTo>
                  <a:pt x="1996440" y="307848"/>
                </a:lnTo>
                <a:lnTo>
                  <a:pt x="1978152" y="287274"/>
                </a:lnTo>
                <a:lnTo>
                  <a:pt x="1957578" y="267462"/>
                </a:lnTo>
                <a:lnTo>
                  <a:pt x="1935479" y="247650"/>
                </a:lnTo>
                <a:lnTo>
                  <a:pt x="1910334" y="228600"/>
                </a:lnTo>
                <a:lnTo>
                  <a:pt x="1884426" y="210312"/>
                </a:lnTo>
                <a:lnTo>
                  <a:pt x="1855470" y="192786"/>
                </a:lnTo>
                <a:lnTo>
                  <a:pt x="1824990" y="175260"/>
                </a:lnTo>
                <a:lnTo>
                  <a:pt x="1792986" y="159258"/>
                </a:lnTo>
                <a:lnTo>
                  <a:pt x="1759458" y="143256"/>
                </a:lnTo>
                <a:lnTo>
                  <a:pt x="1723644" y="128016"/>
                </a:lnTo>
                <a:lnTo>
                  <a:pt x="1686306" y="113538"/>
                </a:lnTo>
                <a:lnTo>
                  <a:pt x="1647444" y="100584"/>
                </a:lnTo>
                <a:lnTo>
                  <a:pt x="1607820" y="87630"/>
                </a:lnTo>
                <a:lnTo>
                  <a:pt x="1565910" y="75438"/>
                </a:lnTo>
                <a:lnTo>
                  <a:pt x="1523238" y="64770"/>
                </a:lnTo>
                <a:lnTo>
                  <a:pt x="1479041" y="54864"/>
                </a:lnTo>
                <a:lnTo>
                  <a:pt x="1433322" y="45720"/>
                </a:lnTo>
                <a:lnTo>
                  <a:pt x="1386840" y="37338"/>
                </a:lnTo>
                <a:lnTo>
                  <a:pt x="1338834" y="30480"/>
                </a:lnTo>
                <a:lnTo>
                  <a:pt x="1290065" y="24384"/>
                </a:lnTo>
                <a:lnTo>
                  <a:pt x="1240536" y="19050"/>
                </a:lnTo>
                <a:lnTo>
                  <a:pt x="1190244" y="15240"/>
                </a:lnTo>
                <a:lnTo>
                  <a:pt x="1138428" y="12192"/>
                </a:lnTo>
                <a:lnTo>
                  <a:pt x="1086612" y="9906"/>
                </a:lnTo>
                <a:lnTo>
                  <a:pt x="980694" y="9906"/>
                </a:lnTo>
                <a:lnTo>
                  <a:pt x="928878" y="12192"/>
                </a:lnTo>
                <a:lnTo>
                  <a:pt x="877062" y="15240"/>
                </a:lnTo>
                <a:lnTo>
                  <a:pt x="826770" y="19050"/>
                </a:lnTo>
                <a:lnTo>
                  <a:pt x="777240" y="24384"/>
                </a:lnTo>
                <a:lnTo>
                  <a:pt x="728472" y="30480"/>
                </a:lnTo>
                <a:lnTo>
                  <a:pt x="680465" y="37338"/>
                </a:lnTo>
                <a:lnTo>
                  <a:pt x="633984" y="45720"/>
                </a:lnTo>
                <a:lnTo>
                  <a:pt x="589026" y="54864"/>
                </a:lnTo>
                <a:lnTo>
                  <a:pt x="544829" y="64770"/>
                </a:lnTo>
                <a:lnTo>
                  <a:pt x="501396" y="75438"/>
                </a:lnTo>
                <a:lnTo>
                  <a:pt x="460248" y="87630"/>
                </a:lnTo>
                <a:lnTo>
                  <a:pt x="419862" y="100584"/>
                </a:lnTo>
                <a:lnTo>
                  <a:pt x="381000" y="113538"/>
                </a:lnTo>
                <a:lnTo>
                  <a:pt x="343662" y="128016"/>
                </a:lnTo>
                <a:lnTo>
                  <a:pt x="308610" y="143256"/>
                </a:lnTo>
                <a:lnTo>
                  <a:pt x="274320" y="159258"/>
                </a:lnTo>
                <a:lnTo>
                  <a:pt x="242315" y="175260"/>
                </a:lnTo>
                <a:lnTo>
                  <a:pt x="211836" y="192786"/>
                </a:lnTo>
                <a:lnTo>
                  <a:pt x="183641" y="210312"/>
                </a:lnTo>
                <a:lnTo>
                  <a:pt x="156972" y="228600"/>
                </a:lnTo>
                <a:lnTo>
                  <a:pt x="132588" y="247650"/>
                </a:lnTo>
                <a:lnTo>
                  <a:pt x="109728" y="267462"/>
                </a:lnTo>
                <a:lnTo>
                  <a:pt x="89154" y="287274"/>
                </a:lnTo>
                <a:lnTo>
                  <a:pt x="70866" y="307848"/>
                </a:lnTo>
                <a:lnTo>
                  <a:pt x="54864" y="328422"/>
                </a:lnTo>
                <a:lnTo>
                  <a:pt x="41910" y="349758"/>
                </a:lnTo>
                <a:lnTo>
                  <a:pt x="30480" y="371856"/>
                </a:lnTo>
                <a:lnTo>
                  <a:pt x="21336" y="393954"/>
                </a:lnTo>
                <a:lnTo>
                  <a:pt x="15240" y="416052"/>
                </a:lnTo>
                <a:lnTo>
                  <a:pt x="10668" y="438912"/>
                </a:lnTo>
                <a:lnTo>
                  <a:pt x="9906" y="46177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6649974" y="4716475"/>
            <a:ext cx="1481937" cy="3374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imes New Roman"/>
                <a:cs typeface="Times New Roman"/>
              </a:rPr>
              <a:t>Continuous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44" name="Image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200" y="4419600"/>
            <a:ext cx="2057400" cy="990600"/>
          </a:xfrm>
          <a:prstGeom prst="rect">
            <a:avLst/>
          </a:prstGeom>
        </p:spPr>
      </p:pic>
      <p:pic>
        <p:nvPicPr>
          <p:cNvPr id="145" name="Image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6628" y="4415028"/>
            <a:ext cx="2067306" cy="1000506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2500883" y="4754575"/>
            <a:ext cx="1092616" cy="3374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imes New Roman"/>
                <a:cs typeface="Times New Roman"/>
              </a:rPr>
              <a:t>Discrete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46" name="Image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2800" y="3423665"/>
            <a:ext cx="1527810" cy="995934"/>
          </a:xfrm>
          <a:prstGeom prst="rect">
            <a:avLst/>
          </a:prstGeom>
        </p:spPr>
      </p:pic>
      <p:pic>
        <p:nvPicPr>
          <p:cNvPr id="147" name="Image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07152" y="3423665"/>
            <a:ext cx="1679448" cy="995934"/>
          </a:xfrm>
          <a:prstGeom prst="rect">
            <a:avLst/>
          </a:prstGeom>
        </p:spPr>
      </p:pic>
      <p:pic>
        <p:nvPicPr>
          <p:cNvPr id="148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5353050"/>
            <a:ext cx="9144000" cy="979170"/>
          </a:xfrm>
          <a:prstGeom prst="rect">
            <a:avLst/>
          </a:prstGeom>
        </p:spPr>
      </p:pic>
      <p:pic>
        <p:nvPicPr>
          <p:cNvPr id="149" name="Image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200" y="4419600"/>
            <a:ext cx="2057400" cy="990600"/>
          </a:xfrm>
          <a:prstGeom prst="rect">
            <a:avLst/>
          </a:prstGeom>
        </p:spPr>
      </p:pic>
      <p:pic>
        <p:nvPicPr>
          <p:cNvPr id="150" name="Image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6628" y="4415028"/>
            <a:ext cx="2067306" cy="1000506"/>
          </a:xfrm>
          <a:prstGeom prst="rect">
            <a:avLst/>
          </a:prstGeom>
        </p:spPr>
      </p:pic>
      <p:pic>
        <p:nvPicPr>
          <p:cNvPr id="151" name="Image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6332220"/>
            <a:ext cx="9144000" cy="9829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57200"/>
            <a:ext cx="9144000" cy="979170"/>
          </a:xfrm>
          <a:prstGeom prst="rect">
            <a:avLst/>
          </a:prstGeom>
        </p:spPr>
      </p:pic>
      <p:pic>
        <p:nvPicPr>
          <p:cNvPr id="153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36370"/>
            <a:ext cx="9144000" cy="97917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866138" y="1421051"/>
            <a:ext cx="6466790" cy="6183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b="1" spc="10" dirty="0">
                <a:solidFill>
                  <a:srgbClr val="800000"/>
                </a:solidFill>
                <a:latin typeface="Times New Roman"/>
                <a:cs typeface="Times New Roman"/>
              </a:rPr>
              <a:t>Discrete </a:t>
            </a:r>
            <a:r>
              <a:rPr sz="4400" spc="10" dirty="0">
                <a:solidFill>
                  <a:srgbClr val="800000"/>
                </a:solidFill>
                <a:latin typeface="Times New Roman"/>
                <a:cs typeface="Times New Roman"/>
              </a:rPr>
              <a:t>Measurement Data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684019" y="2286074"/>
            <a:ext cx="3127081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800000"/>
                </a:solidFill>
                <a:latin typeface="Times New Roman"/>
                <a:cs typeface="Times New Roman"/>
              </a:rPr>
              <a:t>O l      t i     l 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6268433" y="2286074"/>
            <a:ext cx="1671940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800000"/>
                </a:solidFill>
                <a:latin typeface="Times New Roman"/>
                <a:cs typeface="Times New Roman"/>
              </a:rPr>
              <a:t>ibl   (th 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54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415540"/>
            <a:ext cx="9144000" cy="979169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684019" y="2286074"/>
            <a:ext cx="6944762" cy="9372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960" spc="10" dirty="0">
                <a:solidFill>
                  <a:srgbClr val="800000"/>
                </a:solidFill>
                <a:latin typeface="Times New Roman"/>
                <a:cs typeface="Times New Roman"/>
              </a:rPr>
              <a:t>Only certain values are possible (there are</a:t>
            </a:r>
            <a:endParaRPr sz="2900">
              <a:latin typeface="Times New Roman"/>
              <a:cs typeface="Times New Roman"/>
            </a:endParaRPr>
          </a:p>
          <a:p>
            <a:pPr marL="614934">
              <a:lnSpc>
                <a:spcPct val="100000"/>
              </a:lnSpc>
            </a:pPr>
            <a:r>
              <a:rPr sz="3200" spc="10" dirty="0">
                <a:solidFill>
                  <a:srgbClr val="800000"/>
                </a:solidFill>
                <a:latin typeface="Times New Roman"/>
                <a:cs typeface="Times New Roman"/>
              </a:rPr>
              <a:t>gaps between the possible values).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55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394709"/>
            <a:ext cx="9144000" cy="979170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536191" y="3783251"/>
            <a:ext cx="7278358" cy="6183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b="1" spc="10" dirty="0">
                <a:solidFill>
                  <a:srgbClr val="0033CC"/>
                </a:solidFill>
                <a:latin typeface="Times New Roman"/>
                <a:cs typeface="Times New Roman"/>
              </a:rPr>
              <a:t>Continuous </a:t>
            </a:r>
            <a:r>
              <a:rPr sz="4400" spc="10" dirty="0">
                <a:solidFill>
                  <a:srgbClr val="0033CC"/>
                </a:solidFill>
                <a:latin typeface="Times New Roman"/>
                <a:cs typeface="Times New Roman"/>
              </a:rPr>
              <a:t>Measurement Data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156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373880"/>
            <a:ext cx="9144000" cy="979170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1664207" y="4648274"/>
            <a:ext cx="6983030" cy="9372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solidFill>
                  <a:srgbClr val="0033CC"/>
                </a:solidFill>
                <a:latin typeface="Times New Roman"/>
                <a:cs typeface="Times New Roman"/>
              </a:rPr>
              <a:t>Theoretically, any value within an interval</a:t>
            </a:r>
            <a:endParaRPr sz="3100">
              <a:latin typeface="Times New Roman"/>
              <a:cs typeface="Times New Roman"/>
            </a:endParaRPr>
          </a:p>
          <a:p>
            <a:pPr marL="121158">
              <a:lnSpc>
                <a:spcPct val="100000"/>
              </a:lnSpc>
            </a:pPr>
            <a:r>
              <a:rPr sz="3200" spc="10" dirty="0">
                <a:solidFill>
                  <a:srgbClr val="0033CC"/>
                </a:solidFill>
                <a:latin typeface="Times New Roman"/>
                <a:cs typeface="Times New Roman"/>
              </a:rPr>
              <a:t>is possible with a fine enough measuring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57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5353050"/>
            <a:ext cx="9144000" cy="979170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1785365" y="5135954"/>
            <a:ext cx="6740842" cy="9373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10" spc="10" dirty="0">
                <a:solidFill>
                  <a:srgbClr val="0033CC"/>
                </a:solidFill>
                <a:latin typeface="Times New Roman"/>
                <a:cs typeface="Times New Roman"/>
              </a:rPr>
              <a:t>is possible with a fine enough measuring</a:t>
            </a:r>
            <a:endParaRPr sz="1900">
              <a:latin typeface="Times New Roman"/>
              <a:cs typeface="Times New Roman"/>
            </a:endParaRPr>
          </a:p>
          <a:p>
            <a:pPr marL="2738638">
              <a:lnSpc>
                <a:spcPct val="100000"/>
              </a:lnSpc>
            </a:pPr>
            <a:r>
              <a:rPr sz="3200" spc="10" dirty="0">
                <a:solidFill>
                  <a:srgbClr val="0033CC"/>
                </a:solidFill>
                <a:latin typeface="Times New Roman"/>
                <a:cs typeface="Times New Roman"/>
              </a:rPr>
              <a:t>device.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58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6332220"/>
            <a:ext cx="9144000" cy="9829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57200"/>
            <a:ext cx="9144000" cy="97917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548383" y="1215316"/>
            <a:ext cx="2085945" cy="3939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800000"/>
                </a:solidFill>
                <a:latin typeface="Times New Roman"/>
                <a:cs typeface="Times New Roman"/>
              </a:rPr>
              <a:t>Discrete data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960876" y="1215316"/>
            <a:ext cx="4342272" cy="3939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800000"/>
                </a:solidFill>
                <a:latin typeface="Times New Roman"/>
                <a:cs typeface="Times New Roman"/>
              </a:rPr>
              <a:t>Gaps between possible values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60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36370"/>
            <a:ext cx="9144000" cy="979170"/>
          </a:xfrm>
          <a:prstGeom prst="rect">
            <a:avLst/>
          </a:prstGeom>
        </p:spPr>
      </p:pic>
      <p:pic>
        <p:nvPicPr>
          <p:cNvPr id="161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52650" y="1962150"/>
            <a:ext cx="114300" cy="857250"/>
          </a:xfrm>
          <a:prstGeom prst="rect">
            <a:avLst/>
          </a:prstGeom>
        </p:spPr>
      </p:pic>
      <p:pic>
        <p:nvPicPr>
          <p:cNvPr id="162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4650" y="1962150"/>
            <a:ext cx="114300" cy="857250"/>
          </a:xfrm>
          <a:prstGeom prst="rect">
            <a:avLst/>
          </a:prstGeom>
        </p:spPr>
      </p:pic>
      <p:pic>
        <p:nvPicPr>
          <p:cNvPr id="163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2850" y="1962150"/>
            <a:ext cx="114300" cy="857250"/>
          </a:xfrm>
          <a:prstGeom prst="rect">
            <a:avLst/>
          </a:prstGeom>
        </p:spPr>
      </p:pic>
      <p:pic>
        <p:nvPicPr>
          <p:cNvPr id="164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14850" y="1962150"/>
            <a:ext cx="114300" cy="857250"/>
          </a:xfrm>
          <a:prstGeom prst="rect">
            <a:avLst/>
          </a:prstGeom>
        </p:spPr>
      </p:pic>
      <p:pic>
        <p:nvPicPr>
          <p:cNvPr id="165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53050" y="1962150"/>
            <a:ext cx="114300" cy="857250"/>
          </a:xfrm>
          <a:prstGeom prst="rect">
            <a:avLst/>
          </a:prstGeom>
        </p:spPr>
      </p:pic>
      <p:pic>
        <p:nvPicPr>
          <p:cNvPr id="166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050" y="1962150"/>
            <a:ext cx="114300" cy="857250"/>
          </a:xfrm>
          <a:prstGeom prst="rect">
            <a:avLst/>
          </a:prstGeom>
        </p:spPr>
      </p:pic>
      <p:pic>
        <p:nvPicPr>
          <p:cNvPr id="167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53250" y="1962150"/>
            <a:ext cx="114300" cy="857250"/>
          </a:xfrm>
          <a:prstGeom prst="rect">
            <a:avLst/>
          </a:prstGeom>
        </p:spPr>
      </p:pic>
      <p:pic>
        <p:nvPicPr>
          <p:cNvPr id="168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15250" y="1962150"/>
            <a:ext cx="114300" cy="857250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1548383" y="1215316"/>
            <a:ext cx="6754055" cy="3939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800000"/>
                </a:solidFill>
                <a:latin typeface="Times New Roman"/>
                <a:cs typeface="Times New Roman"/>
              </a:rPr>
              <a:t>Discrete data </a:t>
            </a:r>
            <a:r>
              <a:rPr sz="2800" spc="10" dirty="0">
                <a:solidFill>
                  <a:srgbClr val="800000"/>
                </a:solidFill>
                <a:latin typeface="Times New Roman"/>
                <a:cs typeface="Times New Roman"/>
              </a:rPr>
              <a:t>-- Gaps between possible values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69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415540"/>
            <a:ext cx="9144000" cy="97916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95400" y="2781300"/>
            <a:ext cx="7315200" cy="76200"/>
          </a:xfrm>
          <a:custGeom>
            <a:avLst/>
            <a:gdLst/>
            <a:ahLst/>
            <a:cxnLst/>
            <a:rect l="l" t="t" r="r" b="b"/>
            <a:pathLst>
              <a:path w="7315200" h="76200">
                <a:moveTo>
                  <a:pt x="0" y="0"/>
                </a:moveTo>
                <a:lnTo>
                  <a:pt x="7315200" y="0"/>
                </a:lnTo>
                <a:lnTo>
                  <a:pt x="7315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70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52650" y="1962150"/>
            <a:ext cx="114300" cy="857250"/>
          </a:xfrm>
          <a:prstGeom prst="rect">
            <a:avLst/>
          </a:prstGeom>
        </p:spPr>
      </p:pic>
      <p:pic>
        <p:nvPicPr>
          <p:cNvPr id="171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4650" y="1962150"/>
            <a:ext cx="114300" cy="857250"/>
          </a:xfrm>
          <a:prstGeom prst="rect">
            <a:avLst/>
          </a:prstGeom>
        </p:spPr>
      </p:pic>
      <p:pic>
        <p:nvPicPr>
          <p:cNvPr id="172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2850" y="1962150"/>
            <a:ext cx="114300" cy="857250"/>
          </a:xfrm>
          <a:prstGeom prst="rect">
            <a:avLst/>
          </a:prstGeom>
        </p:spPr>
      </p:pic>
      <p:pic>
        <p:nvPicPr>
          <p:cNvPr id="173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14850" y="1962150"/>
            <a:ext cx="114300" cy="857250"/>
          </a:xfrm>
          <a:prstGeom prst="rect">
            <a:avLst/>
          </a:prstGeom>
        </p:spPr>
      </p:pic>
      <p:pic>
        <p:nvPicPr>
          <p:cNvPr id="174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53050" y="1962150"/>
            <a:ext cx="114300" cy="857250"/>
          </a:xfrm>
          <a:prstGeom prst="rect">
            <a:avLst/>
          </a:prstGeom>
        </p:spPr>
      </p:pic>
      <p:pic>
        <p:nvPicPr>
          <p:cNvPr id="175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050" y="1962150"/>
            <a:ext cx="114300" cy="857250"/>
          </a:xfrm>
          <a:prstGeom prst="rect">
            <a:avLst/>
          </a:prstGeom>
        </p:spPr>
      </p:pic>
      <p:pic>
        <p:nvPicPr>
          <p:cNvPr id="176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53250" y="1962150"/>
            <a:ext cx="114300" cy="857250"/>
          </a:xfrm>
          <a:prstGeom prst="rect">
            <a:avLst/>
          </a:prstGeom>
        </p:spPr>
      </p:pic>
      <p:pic>
        <p:nvPicPr>
          <p:cNvPr id="177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15250" y="1962150"/>
            <a:ext cx="114300" cy="857250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2148077" y="2895674"/>
            <a:ext cx="5788880" cy="4496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40" spc="10" dirty="0">
                <a:solidFill>
                  <a:srgbClr val="800000"/>
                </a:solidFill>
                <a:latin typeface="Times New Roman"/>
                <a:cs typeface="Times New Roman"/>
              </a:rPr>
              <a:t>0     1      2      3      4     5       6     7</a:t>
            </a:r>
            <a:endParaRPr sz="3100">
              <a:latin typeface="Times New Roman"/>
              <a:cs typeface="Times New Roman"/>
            </a:endParaRPr>
          </a:p>
        </p:txBody>
      </p:sp>
      <p:pic>
        <p:nvPicPr>
          <p:cNvPr id="178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394709"/>
            <a:ext cx="9144000" cy="979170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2813303" y="3653716"/>
            <a:ext cx="4999108" cy="82065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0033CC"/>
                </a:solidFill>
                <a:latin typeface="Times New Roman"/>
                <a:cs typeface="Times New Roman"/>
              </a:rPr>
              <a:t>Continuous data </a:t>
            </a:r>
            <a:r>
              <a:rPr sz="2800" spc="10" dirty="0">
                <a:solidFill>
                  <a:srgbClr val="0033CC"/>
                </a:solidFill>
                <a:latin typeface="Times New Roman"/>
                <a:cs typeface="Times New Roman"/>
              </a:rPr>
              <a:t>-- </a:t>
            </a:r>
            <a:r>
              <a:rPr sz="2800" i="1" spc="10" dirty="0">
                <a:solidFill>
                  <a:srgbClr val="0033CC"/>
                </a:solidFill>
                <a:latin typeface="Times New Roman"/>
                <a:cs typeface="Times New Roman"/>
              </a:rPr>
              <a:t>Theoretically</a:t>
            </a:r>
            <a:r>
              <a:rPr sz="2800" spc="10" dirty="0">
                <a:solidFill>
                  <a:srgbClr val="0033CC"/>
                </a:solidFill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marL="146303">
              <a:lnSpc>
                <a:spcPct val="100000"/>
              </a:lnSpc>
            </a:pPr>
            <a:r>
              <a:rPr sz="2800" spc="10" dirty="0">
                <a:solidFill>
                  <a:srgbClr val="0033CC"/>
                </a:solidFill>
                <a:latin typeface="Times New Roman"/>
                <a:cs typeface="Times New Roman"/>
              </a:rPr>
              <a:t>no gaps between possible values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7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373880"/>
            <a:ext cx="9144000" cy="979170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2959607" y="4080436"/>
            <a:ext cx="4706562" cy="3939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33CC"/>
                </a:solidFill>
                <a:latin typeface="Times New Roman"/>
                <a:cs typeface="Times New Roman"/>
              </a:rPr>
              <a:t>no gaps between possible values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5048250"/>
            <a:ext cx="6781800" cy="114300"/>
          </a:xfrm>
          <a:custGeom>
            <a:avLst/>
            <a:gdLst/>
            <a:ahLst/>
            <a:cxnLst/>
            <a:rect l="l" t="t" r="r" b="b"/>
            <a:pathLst>
              <a:path w="6781800" h="114300">
                <a:moveTo>
                  <a:pt x="95250" y="38100"/>
                </a:moveTo>
                <a:cubicBezTo>
                  <a:pt x="105918" y="38100"/>
                  <a:pt x="114300" y="47244"/>
                  <a:pt x="114300" y="57150"/>
                </a:cubicBezTo>
                <a:cubicBezTo>
                  <a:pt x="114300" y="67818"/>
                  <a:pt x="105918" y="76200"/>
                  <a:pt x="95250" y="76200"/>
                </a:cubicBezTo>
                <a:cubicBezTo>
                  <a:pt x="85344" y="76200"/>
                  <a:pt x="76200" y="67818"/>
                  <a:pt x="76200" y="57150"/>
                </a:cubicBezTo>
                <a:cubicBezTo>
                  <a:pt x="76200" y="47244"/>
                  <a:pt x="85344" y="38100"/>
                  <a:pt x="95250" y="38100"/>
                </a:cubicBezTo>
                <a:close/>
                <a:moveTo>
                  <a:pt x="171450" y="38100"/>
                </a:moveTo>
                <a:lnTo>
                  <a:pt x="172212" y="38100"/>
                </a:lnTo>
                <a:cubicBezTo>
                  <a:pt x="182118" y="38100"/>
                  <a:pt x="191262" y="47244"/>
                  <a:pt x="191262" y="57150"/>
                </a:cubicBezTo>
                <a:cubicBezTo>
                  <a:pt x="191262" y="67818"/>
                  <a:pt x="182118" y="76200"/>
                  <a:pt x="172212" y="76200"/>
                </a:cubicBezTo>
                <a:lnTo>
                  <a:pt x="171450" y="76200"/>
                </a:lnTo>
                <a:cubicBezTo>
                  <a:pt x="161544" y="76200"/>
                  <a:pt x="152400" y="67818"/>
                  <a:pt x="152400" y="57150"/>
                </a:cubicBezTo>
                <a:cubicBezTo>
                  <a:pt x="152400" y="47244"/>
                  <a:pt x="161544" y="38100"/>
                  <a:pt x="171450" y="38100"/>
                </a:cubicBezTo>
                <a:close/>
                <a:moveTo>
                  <a:pt x="248412" y="38100"/>
                </a:moveTo>
                <a:cubicBezTo>
                  <a:pt x="258318" y="38100"/>
                  <a:pt x="267462" y="47244"/>
                  <a:pt x="267462" y="57150"/>
                </a:cubicBezTo>
                <a:cubicBezTo>
                  <a:pt x="267462" y="67818"/>
                  <a:pt x="258318" y="76200"/>
                  <a:pt x="248412" y="76200"/>
                </a:cubicBezTo>
                <a:cubicBezTo>
                  <a:pt x="237744" y="76200"/>
                  <a:pt x="229362" y="67818"/>
                  <a:pt x="229362" y="57150"/>
                </a:cubicBezTo>
                <a:cubicBezTo>
                  <a:pt x="229362" y="47244"/>
                  <a:pt x="237744" y="38100"/>
                  <a:pt x="248412" y="38100"/>
                </a:cubicBezTo>
                <a:close/>
                <a:moveTo>
                  <a:pt x="324612" y="38100"/>
                </a:moveTo>
                <a:cubicBezTo>
                  <a:pt x="334518" y="38100"/>
                  <a:pt x="343662" y="47244"/>
                  <a:pt x="343662" y="57150"/>
                </a:cubicBezTo>
                <a:cubicBezTo>
                  <a:pt x="343662" y="67818"/>
                  <a:pt x="334518" y="76200"/>
                  <a:pt x="324612" y="76200"/>
                </a:cubicBezTo>
                <a:cubicBezTo>
                  <a:pt x="313944" y="76200"/>
                  <a:pt x="305562" y="67818"/>
                  <a:pt x="305562" y="57150"/>
                </a:cubicBezTo>
                <a:cubicBezTo>
                  <a:pt x="305562" y="47244"/>
                  <a:pt x="313944" y="38100"/>
                  <a:pt x="324612" y="38100"/>
                </a:cubicBezTo>
                <a:close/>
                <a:moveTo>
                  <a:pt x="400812" y="38100"/>
                </a:moveTo>
                <a:cubicBezTo>
                  <a:pt x="410718" y="38100"/>
                  <a:pt x="419862" y="47244"/>
                  <a:pt x="419862" y="57150"/>
                </a:cubicBezTo>
                <a:cubicBezTo>
                  <a:pt x="419862" y="67818"/>
                  <a:pt x="410718" y="76200"/>
                  <a:pt x="400812" y="76200"/>
                </a:cubicBezTo>
                <a:cubicBezTo>
                  <a:pt x="390144" y="76200"/>
                  <a:pt x="381762" y="67818"/>
                  <a:pt x="381762" y="57150"/>
                </a:cubicBezTo>
                <a:cubicBezTo>
                  <a:pt x="381762" y="47244"/>
                  <a:pt x="390144" y="38100"/>
                  <a:pt x="400812" y="38100"/>
                </a:cubicBezTo>
                <a:close/>
                <a:moveTo>
                  <a:pt x="477012" y="38100"/>
                </a:moveTo>
                <a:cubicBezTo>
                  <a:pt x="487680" y="38100"/>
                  <a:pt x="496062" y="47244"/>
                  <a:pt x="496062" y="57150"/>
                </a:cubicBezTo>
                <a:cubicBezTo>
                  <a:pt x="496062" y="67818"/>
                  <a:pt x="487680" y="76200"/>
                  <a:pt x="477012" y="76200"/>
                </a:cubicBezTo>
                <a:cubicBezTo>
                  <a:pt x="466344" y="76200"/>
                  <a:pt x="457962" y="67818"/>
                  <a:pt x="457962" y="57150"/>
                </a:cubicBezTo>
                <a:cubicBezTo>
                  <a:pt x="457962" y="47244"/>
                  <a:pt x="466344" y="38100"/>
                  <a:pt x="477012" y="38100"/>
                </a:cubicBezTo>
                <a:close/>
                <a:moveTo>
                  <a:pt x="553212" y="38100"/>
                </a:moveTo>
                <a:cubicBezTo>
                  <a:pt x="563880" y="38100"/>
                  <a:pt x="572262" y="47244"/>
                  <a:pt x="572262" y="57150"/>
                </a:cubicBezTo>
                <a:cubicBezTo>
                  <a:pt x="572262" y="67818"/>
                  <a:pt x="563880" y="76200"/>
                  <a:pt x="553212" y="76200"/>
                </a:cubicBezTo>
                <a:cubicBezTo>
                  <a:pt x="542544" y="76200"/>
                  <a:pt x="534162" y="67818"/>
                  <a:pt x="534162" y="57150"/>
                </a:cubicBezTo>
                <a:cubicBezTo>
                  <a:pt x="534162" y="47244"/>
                  <a:pt x="542544" y="38100"/>
                  <a:pt x="553212" y="38100"/>
                </a:cubicBezTo>
                <a:close/>
                <a:moveTo>
                  <a:pt x="629412" y="38100"/>
                </a:moveTo>
                <a:cubicBezTo>
                  <a:pt x="640080" y="38100"/>
                  <a:pt x="648462" y="47244"/>
                  <a:pt x="648462" y="57150"/>
                </a:cubicBezTo>
                <a:cubicBezTo>
                  <a:pt x="648462" y="67818"/>
                  <a:pt x="640080" y="76200"/>
                  <a:pt x="629412" y="76200"/>
                </a:cubicBezTo>
                <a:cubicBezTo>
                  <a:pt x="618744" y="76200"/>
                  <a:pt x="610362" y="67818"/>
                  <a:pt x="610362" y="57150"/>
                </a:cubicBezTo>
                <a:cubicBezTo>
                  <a:pt x="610362" y="47244"/>
                  <a:pt x="618744" y="38100"/>
                  <a:pt x="629412" y="38100"/>
                </a:cubicBezTo>
                <a:close/>
                <a:moveTo>
                  <a:pt x="705612" y="38100"/>
                </a:moveTo>
                <a:cubicBezTo>
                  <a:pt x="716280" y="38100"/>
                  <a:pt x="724662" y="47244"/>
                  <a:pt x="724662" y="57150"/>
                </a:cubicBezTo>
                <a:cubicBezTo>
                  <a:pt x="724662" y="67818"/>
                  <a:pt x="716280" y="76200"/>
                  <a:pt x="705612" y="76200"/>
                </a:cubicBezTo>
                <a:cubicBezTo>
                  <a:pt x="694944" y="76200"/>
                  <a:pt x="686562" y="67818"/>
                  <a:pt x="686562" y="57150"/>
                </a:cubicBezTo>
                <a:cubicBezTo>
                  <a:pt x="686562" y="47244"/>
                  <a:pt x="694944" y="38100"/>
                  <a:pt x="705612" y="38100"/>
                </a:cubicBezTo>
                <a:close/>
                <a:moveTo>
                  <a:pt x="781812" y="38100"/>
                </a:moveTo>
                <a:cubicBezTo>
                  <a:pt x="792480" y="38100"/>
                  <a:pt x="800862" y="47244"/>
                  <a:pt x="800862" y="57150"/>
                </a:cubicBezTo>
                <a:cubicBezTo>
                  <a:pt x="800862" y="67818"/>
                  <a:pt x="792480" y="76200"/>
                  <a:pt x="781812" y="76200"/>
                </a:cubicBezTo>
                <a:cubicBezTo>
                  <a:pt x="771144" y="76200"/>
                  <a:pt x="762762" y="67818"/>
                  <a:pt x="762762" y="57150"/>
                </a:cubicBezTo>
                <a:cubicBezTo>
                  <a:pt x="762762" y="47244"/>
                  <a:pt x="771144" y="38100"/>
                  <a:pt x="781812" y="38100"/>
                </a:cubicBezTo>
                <a:close/>
                <a:moveTo>
                  <a:pt x="858012" y="38100"/>
                </a:moveTo>
                <a:cubicBezTo>
                  <a:pt x="868680" y="38100"/>
                  <a:pt x="877062" y="47244"/>
                  <a:pt x="877062" y="57150"/>
                </a:cubicBezTo>
                <a:cubicBezTo>
                  <a:pt x="877062" y="67818"/>
                  <a:pt x="868680" y="76200"/>
                  <a:pt x="858012" y="76200"/>
                </a:cubicBezTo>
                <a:cubicBezTo>
                  <a:pt x="847344" y="76200"/>
                  <a:pt x="838962" y="67818"/>
                  <a:pt x="838962" y="57150"/>
                </a:cubicBezTo>
                <a:cubicBezTo>
                  <a:pt x="838962" y="47244"/>
                  <a:pt x="847344" y="38100"/>
                  <a:pt x="858012" y="38100"/>
                </a:cubicBezTo>
                <a:close/>
                <a:moveTo>
                  <a:pt x="934212" y="38100"/>
                </a:moveTo>
                <a:cubicBezTo>
                  <a:pt x="944880" y="38100"/>
                  <a:pt x="953262" y="47244"/>
                  <a:pt x="953262" y="57150"/>
                </a:cubicBezTo>
                <a:cubicBezTo>
                  <a:pt x="953262" y="67818"/>
                  <a:pt x="944880" y="76200"/>
                  <a:pt x="934212" y="76200"/>
                </a:cubicBezTo>
                <a:cubicBezTo>
                  <a:pt x="923544" y="76200"/>
                  <a:pt x="915162" y="67818"/>
                  <a:pt x="915162" y="57150"/>
                </a:cubicBezTo>
                <a:cubicBezTo>
                  <a:pt x="915162" y="47244"/>
                  <a:pt x="923544" y="38100"/>
                  <a:pt x="934212" y="38100"/>
                </a:cubicBezTo>
                <a:close/>
                <a:moveTo>
                  <a:pt x="1010412" y="38100"/>
                </a:moveTo>
                <a:cubicBezTo>
                  <a:pt x="1021080" y="38100"/>
                  <a:pt x="1029462" y="47244"/>
                  <a:pt x="1029462" y="57150"/>
                </a:cubicBezTo>
                <a:cubicBezTo>
                  <a:pt x="1029462" y="67818"/>
                  <a:pt x="1021080" y="76200"/>
                  <a:pt x="1010412" y="76200"/>
                </a:cubicBezTo>
                <a:cubicBezTo>
                  <a:pt x="999744" y="76200"/>
                  <a:pt x="991362" y="67818"/>
                  <a:pt x="991362" y="57150"/>
                </a:cubicBezTo>
                <a:cubicBezTo>
                  <a:pt x="991362" y="47244"/>
                  <a:pt x="999744" y="38100"/>
                  <a:pt x="1010412" y="38100"/>
                </a:cubicBezTo>
                <a:close/>
                <a:moveTo>
                  <a:pt x="1086612" y="38100"/>
                </a:moveTo>
                <a:cubicBezTo>
                  <a:pt x="1097280" y="38100"/>
                  <a:pt x="1105662" y="47244"/>
                  <a:pt x="1105662" y="57150"/>
                </a:cubicBezTo>
                <a:cubicBezTo>
                  <a:pt x="1105662" y="67818"/>
                  <a:pt x="1097280" y="76200"/>
                  <a:pt x="1086612" y="76200"/>
                </a:cubicBezTo>
                <a:cubicBezTo>
                  <a:pt x="1075944" y="76200"/>
                  <a:pt x="1067562" y="67818"/>
                  <a:pt x="1067562" y="57150"/>
                </a:cubicBezTo>
                <a:cubicBezTo>
                  <a:pt x="1067562" y="47244"/>
                  <a:pt x="1075944" y="38100"/>
                  <a:pt x="1086612" y="38100"/>
                </a:cubicBezTo>
                <a:close/>
                <a:moveTo>
                  <a:pt x="1162812" y="38100"/>
                </a:moveTo>
                <a:cubicBezTo>
                  <a:pt x="1173480" y="38100"/>
                  <a:pt x="1181862" y="47244"/>
                  <a:pt x="1181862" y="57150"/>
                </a:cubicBezTo>
                <a:cubicBezTo>
                  <a:pt x="1181862" y="67818"/>
                  <a:pt x="1173480" y="76200"/>
                  <a:pt x="1162812" y="76200"/>
                </a:cubicBezTo>
                <a:cubicBezTo>
                  <a:pt x="1152144" y="76200"/>
                  <a:pt x="1143762" y="67818"/>
                  <a:pt x="1143762" y="57150"/>
                </a:cubicBezTo>
                <a:cubicBezTo>
                  <a:pt x="1143762" y="47244"/>
                  <a:pt x="1152144" y="38100"/>
                  <a:pt x="1162812" y="38100"/>
                </a:cubicBezTo>
                <a:close/>
                <a:moveTo>
                  <a:pt x="1239012" y="38100"/>
                </a:moveTo>
                <a:cubicBezTo>
                  <a:pt x="1249680" y="38100"/>
                  <a:pt x="1258062" y="47244"/>
                  <a:pt x="1258062" y="57150"/>
                </a:cubicBezTo>
                <a:cubicBezTo>
                  <a:pt x="1258062" y="67818"/>
                  <a:pt x="1249680" y="76200"/>
                  <a:pt x="1239012" y="76200"/>
                </a:cubicBezTo>
                <a:cubicBezTo>
                  <a:pt x="1228344" y="76200"/>
                  <a:pt x="1219962" y="67818"/>
                  <a:pt x="1219962" y="57150"/>
                </a:cubicBezTo>
                <a:cubicBezTo>
                  <a:pt x="1219962" y="47244"/>
                  <a:pt x="1228344" y="38100"/>
                  <a:pt x="1239012" y="38100"/>
                </a:cubicBezTo>
                <a:close/>
                <a:moveTo>
                  <a:pt x="1315212" y="38100"/>
                </a:moveTo>
                <a:cubicBezTo>
                  <a:pt x="1325880" y="38100"/>
                  <a:pt x="1334262" y="47244"/>
                  <a:pt x="1334262" y="57150"/>
                </a:cubicBezTo>
                <a:cubicBezTo>
                  <a:pt x="1334262" y="67818"/>
                  <a:pt x="1325880" y="76200"/>
                  <a:pt x="1315212" y="76200"/>
                </a:cubicBezTo>
                <a:cubicBezTo>
                  <a:pt x="1304544" y="76200"/>
                  <a:pt x="1296162" y="67818"/>
                  <a:pt x="1296162" y="57150"/>
                </a:cubicBezTo>
                <a:cubicBezTo>
                  <a:pt x="1296162" y="47244"/>
                  <a:pt x="1304544" y="38100"/>
                  <a:pt x="1315212" y="38100"/>
                </a:cubicBezTo>
                <a:close/>
                <a:moveTo>
                  <a:pt x="1391412" y="38100"/>
                </a:moveTo>
                <a:cubicBezTo>
                  <a:pt x="1402080" y="38100"/>
                  <a:pt x="1410462" y="47244"/>
                  <a:pt x="1410462" y="57150"/>
                </a:cubicBezTo>
                <a:cubicBezTo>
                  <a:pt x="1410462" y="67818"/>
                  <a:pt x="1402080" y="76200"/>
                  <a:pt x="1391412" y="76200"/>
                </a:cubicBezTo>
                <a:cubicBezTo>
                  <a:pt x="1380744" y="76200"/>
                  <a:pt x="1372362" y="67818"/>
                  <a:pt x="1372362" y="57150"/>
                </a:cubicBezTo>
                <a:cubicBezTo>
                  <a:pt x="1372362" y="47244"/>
                  <a:pt x="1380744" y="38100"/>
                  <a:pt x="1391412" y="38100"/>
                </a:cubicBezTo>
                <a:close/>
                <a:moveTo>
                  <a:pt x="1467612" y="38100"/>
                </a:moveTo>
                <a:cubicBezTo>
                  <a:pt x="1478280" y="38100"/>
                  <a:pt x="1486662" y="47244"/>
                  <a:pt x="1486662" y="57150"/>
                </a:cubicBezTo>
                <a:cubicBezTo>
                  <a:pt x="1486662" y="67818"/>
                  <a:pt x="1478280" y="76200"/>
                  <a:pt x="1467612" y="76200"/>
                </a:cubicBezTo>
                <a:cubicBezTo>
                  <a:pt x="1457706" y="76200"/>
                  <a:pt x="1448562" y="67818"/>
                  <a:pt x="1448562" y="57150"/>
                </a:cubicBezTo>
                <a:cubicBezTo>
                  <a:pt x="1448562" y="47244"/>
                  <a:pt x="1457706" y="38100"/>
                  <a:pt x="1467612" y="38100"/>
                </a:cubicBezTo>
                <a:close/>
                <a:moveTo>
                  <a:pt x="1543812" y="38100"/>
                </a:moveTo>
                <a:cubicBezTo>
                  <a:pt x="1554480" y="38100"/>
                  <a:pt x="1562862" y="47244"/>
                  <a:pt x="1562862" y="57150"/>
                </a:cubicBezTo>
                <a:cubicBezTo>
                  <a:pt x="1562862" y="67818"/>
                  <a:pt x="1554480" y="76200"/>
                  <a:pt x="1543812" y="76200"/>
                </a:cubicBezTo>
                <a:cubicBezTo>
                  <a:pt x="1533906" y="76200"/>
                  <a:pt x="1524762" y="67818"/>
                  <a:pt x="1524762" y="57150"/>
                </a:cubicBezTo>
                <a:cubicBezTo>
                  <a:pt x="1524762" y="47244"/>
                  <a:pt x="1533906" y="38100"/>
                  <a:pt x="1543812" y="38100"/>
                </a:cubicBezTo>
                <a:close/>
                <a:moveTo>
                  <a:pt x="1620012" y="38100"/>
                </a:moveTo>
                <a:cubicBezTo>
                  <a:pt x="1630680" y="38100"/>
                  <a:pt x="1639062" y="47244"/>
                  <a:pt x="1639062" y="57150"/>
                </a:cubicBezTo>
                <a:cubicBezTo>
                  <a:pt x="1639062" y="67818"/>
                  <a:pt x="1630680" y="76200"/>
                  <a:pt x="1620012" y="76200"/>
                </a:cubicBezTo>
                <a:cubicBezTo>
                  <a:pt x="1610106" y="76200"/>
                  <a:pt x="1600962" y="67818"/>
                  <a:pt x="1600962" y="57150"/>
                </a:cubicBezTo>
                <a:cubicBezTo>
                  <a:pt x="1600962" y="47244"/>
                  <a:pt x="1610106" y="38100"/>
                  <a:pt x="1620012" y="38100"/>
                </a:cubicBezTo>
                <a:close/>
                <a:moveTo>
                  <a:pt x="1696212" y="38100"/>
                </a:moveTo>
                <a:lnTo>
                  <a:pt x="1696974" y="38100"/>
                </a:lnTo>
                <a:cubicBezTo>
                  <a:pt x="1706880" y="38100"/>
                  <a:pt x="1716024" y="47244"/>
                  <a:pt x="1716024" y="57150"/>
                </a:cubicBezTo>
                <a:cubicBezTo>
                  <a:pt x="1716024" y="67818"/>
                  <a:pt x="1706880" y="76200"/>
                  <a:pt x="1696974" y="76200"/>
                </a:cubicBezTo>
                <a:lnTo>
                  <a:pt x="1696212" y="76200"/>
                </a:lnTo>
                <a:cubicBezTo>
                  <a:pt x="1686306" y="76200"/>
                  <a:pt x="1677162" y="67818"/>
                  <a:pt x="1677162" y="57150"/>
                </a:cubicBezTo>
                <a:cubicBezTo>
                  <a:pt x="1677162" y="47244"/>
                  <a:pt x="1686306" y="38100"/>
                  <a:pt x="1696212" y="38100"/>
                </a:cubicBezTo>
                <a:close/>
                <a:moveTo>
                  <a:pt x="1773174" y="38100"/>
                </a:moveTo>
                <a:cubicBezTo>
                  <a:pt x="1783080" y="38100"/>
                  <a:pt x="1792224" y="47244"/>
                  <a:pt x="1792224" y="57150"/>
                </a:cubicBezTo>
                <a:cubicBezTo>
                  <a:pt x="1792224" y="67818"/>
                  <a:pt x="1783080" y="76200"/>
                  <a:pt x="1773174" y="76200"/>
                </a:cubicBezTo>
                <a:cubicBezTo>
                  <a:pt x="1762506" y="76200"/>
                  <a:pt x="1754124" y="67818"/>
                  <a:pt x="1754124" y="57150"/>
                </a:cubicBezTo>
                <a:cubicBezTo>
                  <a:pt x="1754124" y="47244"/>
                  <a:pt x="1762506" y="38100"/>
                  <a:pt x="1773174" y="38100"/>
                </a:cubicBezTo>
                <a:close/>
                <a:moveTo>
                  <a:pt x="1849374" y="38100"/>
                </a:moveTo>
                <a:cubicBezTo>
                  <a:pt x="1859280" y="38100"/>
                  <a:pt x="1868424" y="47244"/>
                  <a:pt x="1868424" y="57150"/>
                </a:cubicBezTo>
                <a:cubicBezTo>
                  <a:pt x="1868424" y="67818"/>
                  <a:pt x="1859280" y="76200"/>
                  <a:pt x="1849374" y="76200"/>
                </a:cubicBezTo>
                <a:cubicBezTo>
                  <a:pt x="1838706" y="76200"/>
                  <a:pt x="1830324" y="67818"/>
                  <a:pt x="1830324" y="57150"/>
                </a:cubicBezTo>
                <a:cubicBezTo>
                  <a:pt x="1830324" y="47244"/>
                  <a:pt x="1838706" y="38100"/>
                  <a:pt x="1849374" y="38100"/>
                </a:cubicBezTo>
                <a:close/>
                <a:moveTo>
                  <a:pt x="1925574" y="38100"/>
                </a:moveTo>
                <a:cubicBezTo>
                  <a:pt x="1935480" y="38100"/>
                  <a:pt x="1944624" y="47244"/>
                  <a:pt x="1944624" y="57150"/>
                </a:cubicBezTo>
                <a:cubicBezTo>
                  <a:pt x="1944624" y="67818"/>
                  <a:pt x="1935480" y="76200"/>
                  <a:pt x="1925574" y="76200"/>
                </a:cubicBezTo>
                <a:cubicBezTo>
                  <a:pt x="1914906" y="76200"/>
                  <a:pt x="1906524" y="67818"/>
                  <a:pt x="1906524" y="57150"/>
                </a:cubicBezTo>
                <a:cubicBezTo>
                  <a:pt x="1906524" y="47244"/>
                  <a:pt x="1914906" y="38100"/>
                  <a:pt x="1925574" y="38100"/>
                </a:cubicBezTo>
                <a:close/>
                <a:moveTo>
                  <a:pt x="2001774" y="38100"/>
                </a:moveTo>
                <a:cubicBezTo>
                  <a:pt x="2012442" y="38100"/>
                  <a:pt x="2020824" y="47244"/>
                  <a:pt x="2020824" y="57150"/>
                </a:cubicBezTo>
                <a:cubicBezTo>
                  <a:pt x="2020824" y="67818"/>
                  <a:pt x="2012442" y="76200"/>
                  <a:pt x="2001774" y="76200"/>
                </a:cubicBezTo>
                <a:cubicBezTo>
                  <a:pt x="1991106" y="76200"/>
                  <a:pt x="1982724" y="67818"/>
                  <a:pt x="1982724" y="57150"/>
                </a:cubicBezTo>
                <a:cubicBezTo>
                  <a:pt x="1982724" y="47244"/>
                  <a:pt x="1991106" y="38100"/>
                  <a:pt x="2001774" y="38100"/>
                </a:cubicBezTo>
                <a:close/>
                <a:moveTo>
                  <a:pt x="2077974" y="38100"/>
                </a:moveTo>
                <a:cubicBezTo>
                  <a:pt x="2088642" y="38100"/>
                  <a:pt x="2097024" y="47244"/>
                  <a:pt x="2097024" y="57150"/>
                </a:cubicBezTo>
                <a:cubicBezTo>
                  <a:pt x="2097024" y="67818"/>
                  <a:pt x="2088642" y="76200"/>
                  <a:pt x="2077974" y="76200"/>
                </a:cubicBezTo>
                <a:cubicBezTo>
                  <a:pt x="2067306" y="76200"/>
                  <a:pt x="2058924" y="67818"/>
                  <a:pt x="2058924" y="57150"/>
                </a:cubicBezTo>
                <a:cubicBezTo>
                  <a:pt x="2058924" y="47244"/>
                  <a:pt x="2067306" y="38100"/>
                  <a:pt x="2077974" y="38100"/>
                </a:cubicBezTo>
                <a:close/>
                <a:moveTo>
                  <a:pt x="2154174" y="38100"/>
                </a:moveTo>
                <a:cubicBezTo>
                  <a:pt x="2164842" y="38100"/>
                  <a:pt x="2173224" y="47244"/>
                  <a:pt x="2173224" y="57150"/>
                </a:cubicBezTo>
                <a:cubicBezTo>
                  <a:pt x="2173224" y="67818"/>
                  <a:pt x="2164842" y="76200"/>
                  <a:pt x="2154174" y="76200"/>
                </a:cubicBezTo>
                <a:cubicBezTo>
                  <a:pt x="2143506" y="76200"/>
                  <a:pt x="2135124" y="67818"/>
                  <a:pt x="2135124" y="57150"/>
                </a:cubicBezTo>
                <a:cubicBezTo>
                  <a:pt x="2135124" y="47244"/>
                  <a:pt x="2143506" y="38100"/>
                  <a:pt x="2154174" y="38100"/>
                </a:cubicBezTo>
                <a:close/>
                <a:moveTo>
                  <a:pt x="2230374" y="38100"/>
                </a:moveTo>
                <a:cubicBezTo>
                  <a:pt x="2241042" y="38100"/>
                  <a:pt x="2249424" y="47244"/>
                  <a:pt x="2249424" y="57150"/>
                </a:cubicBezTo>
                <a:cubicBezTo>
                  <a:pt x="2249424" y="67818"/>
                  <a:pt x="2241042" y="76200"/>
                  <a:pt x="2230374" y="76200"/>
                </a:cubicBezTo>
                <a:cubicBezTo>
                  <a:pt x="2219706" y="76200"/>
                  <a:pt x="2211324" y="67818"/>
                  <a:pt x="2211324" y="57150"/>
                </a:cubicBezTo>
                <a:cubicBezTo>
                  <a:pt x="2211324" y="47244"/>
                  <a:pt x="2219706" y="38100"/>
                  <a:pt x="2230374" y="38100"/>
                </a:cubicBezTo>
                <a:close/>
                <a:moveTo>
                  <a:pt x="2306574" y="38100"/>
                </a:moveTo>
                <a:cubicBezTo>
                  <a:pt x="2317242" y="38100"/>
                  <a:pt x="2325624" y="47244"/>
                  <a:pt x="2325624" y="57150"/>
                </a:cubicBezTo>
                <a:cubicBezTo>
                  <a:pt x="2325624" y="67818"/>
                  <a:pt x="2317242" y="76200"/>
                  <a:pt x="2306574" y="76200"/>
                </a:cubicBezTo>
                <a:cubicBezTo>
                  <a:pt x="2295906" y="76200"/>
                  <a:pt x="2287524" y="67818"/>
                  <a:pt x="2287524" y="57150"/>
                </a:cubicBezTo>
                <a:cubicBezTo>
                  <a:pt x="2287524" y="47244"/>
                  <a:pt x="2295906" y="38100"/>
                  <a:pt x="2306574" y="38100"/>
                </a:cubicBezTo>
                <a:close/>
                <a:moveTo>
                  <a:pt x="2382774" y="38100"/>
                </a:moveTo>
                <a:cubicBezTo>
                  <a:pt x="2393442" y="38100"/>
                  <a:pt x="2401824" y="47244"/>
                  <a:pt x="2401824" y="57150"/>
                </a:cubicBezTo>
                <a:cubicBezTo>
                  <a:pt x="2401824" y="67818"/>
                  <a:pt x="2393442" y="76200"/>
                  <a:pt x="2382774" y="76200"/>
                </a:cubicBezTo>
                <a:cubicBezTo>
                  <a:pt x="2372106" y="76200"/>
                  <a:pt x="2363724" y="67818"/>
                  <a:pt x="2363724" y="57150"/>
                </a:cubicBezTo>
                <a:cubicBezTo>
                  <a:pt x="2363724" y="47244"/>
                  <a:pt x="2372106" y="38100"/>
                  <a:pt x="2382774" y="38100"/>
                </a:cubicBezTo>
                <a:close/>
                <a:moveTo>
                  <a:pt x="2458974" y="38100"/>
                </a:moveTo>
                <a:cubicBezTo>
                  <a:pt x="2469642" y="38100"/>
                  <a:pt x="2478024" y="47244"/>
                  <a:pt x="2478024" y="57150"/>
                </a:cubicBezTo>
                <a:cubicBezTo>
                  <a:pt x="2478024" y="67818"/>
                  <a:pt x="2469642" y="76200"/>
                  <a:pt x="2458974" y="76200"/>
                </a:cubicBezTo>
                <a:cubicBezTo>
                  <a:pt x="2448306" y="76200"/>
                  <a:pt x="2439924" y="67818"/>
                  <a:pt x="2439924" y="57150"/>
                </a:cubicBezTo>
                <a:cubicBezTo>
                  <a:pt x="2439924" y="47244"/>
                  <a:pt x="2448306" y="38100"/>
                  <a:pt x="2458974" y="38100"/>
                </a:cubicBezTo>
                <a:close/>
                <a:moveTo>
                  <a:pt x="2535174" y="38100"/>
                </a:moveTo>
                <a:cubicBezTo>
                  <a:pt x="2545842" y="38100"/>
                  <a:pt x="2554224" y="47244"/>
                  <a:pt x="2554224" y="57150"/>
                </a:cubicBezTo>
                <a:cubicBezTo>
                  <a:pt x="2554224" y="67818"/>
                  <a:pt x="2545842" y="76200"/>
                  <a:pt x="2535174" y="76200"/>
                </a:cubicBezTo>
                <a:cubicBezTo>
                  <a:pt x="2524506" y="76200"/>
                  <a:pt x="2516124" y="67818"/>
                  <a:pt x="2516124" y="57150"/>
                </a:cubicBezTo>
                <a:cubicBezTo>
                  <a:pt x="2516124" y="47244"/>
                  <a:pt x="2524506" y="38100"/>
                  <a:pt x="2535174" y="38100"/>
                </a:cubicBezTo>
                <a:close/>
                <a:moveTo>
                  <a:pt x="2611374" y="38100"/>
                </a:moveTo>
                <a:cubicBezTo>
                  <a:pt x="2622042" y="38100"/>
                  <a:pt x="2630424" y="47244"/>
                  <a:pt x="2630424" y="57150"/>
                </a:cubicBezTo>
                <a:cubicBezTo>
                  <a:pt x="2630424" y="67818"/>
                  <a:pt x="2622042" y="76200"/>
                  <a:pt x="2611374" y="76200"/>
                </a:cubicBezTo>
                <a:cubicBezTo>
                  <a:pt x="2600706" y="76200"/>
                  <a:pt x="2592324" y="67818"/>
                  <a:pt x="2592324" y="57150"/>
                </a:cubicBezTo>
                <a:cubicBezTo>
                  <a:pt x="2592324" y="47244"/>
                  <a:pt x="2600706" y="38100"/>
                  <a:pt x="2611374" y="38100"/>
                </a:cubicBezTo>
                <a:close/>
                <a:moveTo>
                  <a:pt x="2687574" y="38100"/>
                </a:moveTo>
                <a:cubicBezTo>
                  <a:pt x="2698242" y="38100"/>
                  <a:pt x="2706624" y="47244"/>
                  <a:pt x="2706624" y="57150"/>
                </a:cubicBezTo>
                <a:cubicBezTo>
                  <a:pt x="2706624" y="67818"/>
                  <a:pt x="2698242" y="76200"/>
                  <a:pt x="2687574" y="76200"/>
                </a:cubicBezTo>
                <a:cubicBezTo>
                  <a:pt x="2676906" y="76200"/>
                  <a:pt x="2668524" y="67818"/>
                  <a:pt x="2668524" y="57150"/>
                </a:cubicBezTo>
                <a:cubicBezTo>
                  <a:pt x="2668524" y="47244"/>
                  <a:pt x="2676906" y="38100"/>
                  <a:pt x="2687574" y="38100"/>
                </a:cubicBezTo>
                <a:close/>
                <a:moveTo>
                  <a:pt x="2763774" y="38100"/>
                </a:moveTo>
                <a:cubicBezTo>
                  <a:pt x="2774442" y="38100"/>
                  <a:pt x="2782824" y="47244"/>
                  <a:pt x="2782824" y="57150"/>
                </a:cubicBezTo>
                <a:cubicBezTo>
                  <a:pt x="2782824" y="67818"/>
                  <a:pt x="2774442" y="76200"/>
                  <a:pt x="2763774" y="76200"/>
                </a:cubicBezTo>
                <a:cubicBezTo>
                  <a:pt x="2753106" y="76200"/>
                  <a:pt x="2744724" y="67818"/>
                  <a:pt x="2744724" y="57150"/>
                </a:cubicBezTo>
                <a:cubicBezTo>
                  <a:pt x="2744724" y="47244"/>
                  <a:pt x="2753106" y="38100"/>
                  <a:pt x="2763774" y="38100"/>
                </a:cubicBezTo>
                <a:close/>
                <a:moveTo>
                  <a:pt x="2839974" y="38100"/>
                </a:moveTo>
                <a:cubicBezTo>
                  <a:pt x="2850642" y="38100"/>
                  <a:pt x="2859024" y="47244"/>
                  <a:pt x="2859024" y="57150"/>
                </a:cubicBezTo>
                <a:cubicBezTo>
                  <a:pt x="2859024" y="67818"/>
                  <a:pt x="2850642" y="76200"/>
                  <a:pt x="2839974" y="76200"/>
                </a:cubicBezTo>
                <a:cubicBezTo>
                  <a:pt x="2829306" y="76200"/>
                  <a:pt x="2820924" y="67818"/>
                  <a:pt x="2820924" y="57150"/>
                </a:cubicBezTo>
                <a:cubicBezTo>
                  <a:pt x="2820924" y="47244"/>
                  <a:pt x="2829306" y="38100"/>
                  <a:pt x="2839974" y="38100"/>
                </a:cubicBezTo>
                <a:close/>
                <a:moveTo>
                  <a:pt x="2916174" y="38100"/>
                </a:moveTo>
                <a:cubicBezTo>
                  <a:pt x="2926842" y="38100"/>
                  <a:pt x="2935224" y="47244"/>
                  <a:pt x="2935224" y="57150"/>
                </a:cubicBezTo>
                <a:cubicBezTo>
                  <a:pt x="2935224" y="67818"/>
                  <a:pt x="2926842" y="76200"/>
                  <a:pt x="2916174" y="76200"/>
                </a:cubicBezTo>
                <a:cubicBezTo>
                  <a:pt x="2905506" y="76200"/>
                  <a:pt x="2897124" y="67818"/>
                  <a:pt x="2897124" y="57150"/>
                </a:cubicBezTo>
                <a:cubicBezTo>
                  <a:pt x="2897124" y="47244"/>
                  <a:pt x="2905506" y="38100"/>
                  <a:pt x="2916174" y="38100"/>
                </a:cubicBezTo>
                <a:close/>
                <a:moveTo>
                  <a:pt x="2992374" y="38100"/>
                </a:moveTo>
                <a:cubicBezTo>
                  <a:pt x="3003042" y="38100"/>
                  <a:pt x="3011424" y="47244"/>
                  <a:pt x="3011424" y="57150"/>
                </a:cubicBezTo>
                <a:cubicBezTo>
                  <a:pt x="3011424" y="67818"/>
                  <a:pt x="3003042" y="76200"/>
                  <a:pt x="2992374" y="76200"/>
                </a:cubicBezTo>
                <a:cubicBezTo>
                  <a:pt x="2982468" y="76200"/>
                  <a:pt x="2973324" y="67818"/>
                  <a:pt x="2973324" y="57150"/>
                </a:cubicBezTo>
                <a:cubicBezTo>
                  <a:pt x="2973324" y="47244"/>
                  <a:pt x="2982468" y="38100"/>
                  <a:pt x="2992374" y="38100"/>
                </a:cubicBezTo>
                <a:close/>
                <a:moveTo>
                  <a:pt x="3068574" y="38100"/>
                </a:moveTo>
                <a:cubicBezTo>
                  <a:pt x="3079242" y="38100"/>
                  <a:pt x="3087624" y="47244"/>
                  <a:pt x="3087624" y="57150"/>
                </a:cubicBezTo>
                <a:cubicBezTo>
                  <a:pt x="3087624" y="67818"/>
                  <a:pt x="3079242" y="76200"/>
                  <a:pt x="3068574" y="76200"/>
                </a:cubicBezTo>
                <a:cubicBezTo>
                  <a:pt x="3058668" y="76200"/>
                  <a:pt x="3049524" y="67818"/>
                  <a:pt x="3049524" y="57150"/>
                </a:cubicBezTo>
                <a:cubicBezTo>
                  <a:pt x="3049524" y="47244"/>
                  <a:pt x="3058668" y="38100"/>
                  <a:pt x="3068574" y="38100"/>
                </a:cubicBezTo>
                <a:close/>
                <a:moveTo>
                  <a:pt x="3144774" y="38100"/>
                </a:moveTo>
                <a:cubicBezTo>
                  <a:pt x="3155442" y="38100"/>
                  <a:pt x="3163824" y="47244"/>
                  <a:pt x="3163824" y="57150"/>
                </a:cubicBezTo>
                <a:cubicBezTo>
                  <a:pt x="3163824" y="67818"/>
                  <a:pt x="3155442" y="76200"/>
                  <a:pt x="3144774" y="76200"/>
                </a:cubicBezTo>
                <a:cubicBezTo>
                  <a:pt x="3134868" y="76200"/>
                  <a:pt x="3125724" y="67818"/>
                  <a:pt x="3125724" y="57150"/>
                </a:cubicBezTo>
                <a:cubicBezTo>
                  <a:pt x="3125724" y="47244"/>
                  <a:pt x="3134868" y="38100"/>
                  <a:pt x="3144774" y="38100"/>
                </a:cubicBezTo>
                <a:close/>
                <a:moveTo>
                  <a:pt x="3220974" y="38100"/>
                </a:moveTo>
                <a:lnTo>
                  <a:pt x="3221736" y="38100"/>
                </a:lnTo>
                <a:cubicBezTo>
                  <a:pt x="3231642" y="38100"/>
                  <a:pt x="3240786" y="47244"/>
                  <a:pt x="3240786" y="57150"/>
                </a:cubicBezTo>
                <a:cubicBezTo>
                  <a:pt x="3240786" y="67818"/>
                  <a:pt x="3231642" y="76200"/>
                  <a:pt x="3221736" y="76200"/>
                </a:cubicBezTo>
                <a:lnTo>
                  <a:pt x="3220974" y="76200"/>
                </a:lnTo>
                <a:cubicBezTo>
                  <a:pt x="3211068" y="76200"/>
                  <a:pt x="3201924" y="67818"/>
                  <a:pt x="3201924" y="57150"/>
                </a:cubicBezTo>
                <a:cubicBezTo>
                  <a:pt x="3201924" y="47244"/>
                  <a:pt x="3211068" y="38100"/>
                  <a:pt x="3220974" y="38100"/>
                </a:cubicBezTo>
                <a:close/>
                <a:moveTo>
                  <a:pt x="3297936" y="38100"/>
                </a:moveTo>
                <a:cubicBezTo>
                  <a:pt x="3307842" y="38100"/>
                  <a:pt x="3316986" y="47244"/>
                  <a:pt x="3316986" y="57150"/>
                </a:cubicBezTo>
                <a:cubicBezTo>
                  <a:pt x="3316986" y="67818"/>
                  <a:pt x="3307842" y="76200"/>
                  <a:pt x="3297936" y="76200"/>
                </a:cubicBezTo>
                <a:cubicBezTo>
                  <a:pt x="3287268" y="76200"/>
                  <a:pt x="3278886" y="67818"/>
                  <a:pt x="3278886" y="57150"/>
                </a:cubicBezTo>
                <a:cubicBezTo>
                  <a:pt x="3278886" y="47244"/>
                  <a:pt x="3287268" y="38100"/>
                  <a:pt x="3297936" y="38100"/>
                </a:cubicBezTo>
                <a:close/>
                <a:moveTo>
                  <a:pt x="3374136" y="38100"/>
                </a:moveTo>
                <a:cubicBezTo>
                  <a:pt x="3384042" y="38100"/>
                  <a:pt x="3393186" y="47244"/>
                  <a:pt x="3393186" y="57150"/>
                </a:cubicBezTo>
                <a:cubicBezTo>
                  <a:pt x="3393186" y="67818"/>
                  <a:pt x="3384042" y="76200"/>
                  <a:pt x="3374136" y="76200"/>
                </a:cubicBezTo>
                <a:cubicBezTo>
                  <a:pt x="3363468" y="76200"/>
                  <a:pt x="3355086" y="67818"/>
                  <a:pt x="3355086" y="57150"/>
                </a:cubicBezTo>
                <a:cubicBezTo>
                  <a:pt x="3355086" y="47244"/>
                  <a:pt x="3363468" y="38100"/>
                  <a:pt x="3374136" y="38100"/>
                </a:cubicBezTo>
                <a:close/>
                <a:moveTo>
                  <a:pt x="3450336" y="38100"/>
                </a:moveTo>
                <a:cubicBezTo>
                  <a:pt x="3460242" y="38100"/>
                  <a:pt x="3469386" y="47244"/>
                  <a:pt x="3469386" y="57150"/>
                </a:cubicBezTo>
                <a:cubicBezTo>
                  <a:pt x="3469386" y="67818"/>
                  <a:pt x="3460242" y="76200"/>
                  <a:pt x="3450336" y="76200"/>
                </a:cubicBezTo>
                <a:cubicBezTo>
                  <a:pt x="3439668" y="76200"/>
                  <a:pt x="3431286" y="67818"/>
                  <a:pt x="3431286" y="57150"/>
                </a:cubicBezTo>
                <a:cubicBezTo>
                  <a:pt x="3431286" y="47244"/>
                  <a:pt x="3439668" y="38100"/>
                  <a:pt x="3450336" y="38100"/>
                </a:cubicBezTo>
                <a:close/>
                <a:moveTo>
                  <a:pt x="3526536" y="38100"/>
                </a:moveTo>
                <a:cubicBezTo>
                  <a:pt x="3537204" y="38100"/>
                  <a:pt x="3545586" y="47244"/>
                  <a:pt x="3545586" y="57150"/>
                </a:cubicBezTo>
                <a:cubicBezTo>
                  <a:pt x="3545586" y="67818"/>
                  <a:pt x="3537204" y="76200"/>
                  <a:pt x="3526536" y="76200"/>
                </a:cubicBezTo>
                <a:cubicBezTo>
                  <a:pt x="3515868" y="76200"/>
                  <a:pt x="3507486" y="67818"/>
                  <a:pt x="3507486" y="57150"/>
                </a:cubicBezTo>
                <a:cubicBezTo>
                  <a:pt x="3507486" y="47244"/>
                  <a:pt x="3515868" y="38100"/>
                  <a:pt x="3526536" y="38100"/>
                </a:cubicBezTo>
                <a:close/>
                <a:moveTo>
                  <a:pt x="3602736" y="38100"/>
                </a:moveTo>
                <a:cubicBezTo>
                  <a:pt x="3613404" y="38100"/>
                  <a:pt x="3621786" y="47244"/>
                  <a:pt x="3621786" y="57150"/>
                </a:cubicBezTo>
                <a:cubicBezTo>
                  <a:pt x="3621786" y="67818"/>
                  <a:pt x="3613404" y="76200"/>
                  <a:pt x="3602736" y="76200"/>
                </a:cubicBezTo>
                <a:cubicBezTo>
                  <a:pt x="3592068" y="76200"/>
                  <a:pt x="3583686" y="67818"/>
                  <a:pt x="3583686" y="57150"/>
                </a:cubicBezTo>
                <a:cubicBezTo>
                  <a:pt x="3583686" y="47244"/>
                  <a:pt x="3592068" y="38100"/>
                  <a:pt x="3602736" y="38100"/>
                </a:cubicBezTo>
                <a:close/>
                <a:moveTo>
                  <a:pt x="3678936" y="38100"/>
                </a:moveTo>
                <a:cubicBezTo>
                  <a:pt x="3689604" y="38100"/>
                  <a:pt x="3697986" y="47244"/>
                  <a:pt x="3697986" y="57150"/>
                </a:cubicBezTo>
                <a:cubicBezTo>
                  <a:pt x="3697986" y="67818"/>
                  <a:pt x="3689604" y="76200"/>
                  <a:pt x="3678936" y="76200"/>
                </a:cubicBezTo>
                <a:cubicBezTo>
                  <a:pt x="3668268" y="76200"/>
                  <a:pt x="3659886" y="67818"/>
                  <a:pt x="3659886" y="57150"/>
                </a:cubicBezTo>
                <a:cubicBezTo>
                  <a:pt x="3659886" y="47244"/>
                  <a:pt x="3668268" y="38100"/>
                  <a:pt x="3678936" y="38100"/>
                </a:cubicBezTo>
                <a:close/>
                <a:moveTo>
                  <a:pt x="3755136" y="38100"/>
                </a:moveTo>
                <a:cubicBezTo>
                  <a:pt x="3765804" y="38100"/>
                  <a:pt x="3774186" y="47244"/>
                  <a:pt x="3774186" y="57150"/>
                </a:cubicBezTo>
                <a:cubicBezTo>
                  <a:pt x="3774186" y="67818"/>
                  <a:pt x="3765804" y="76200"/>
                  <a:pt x="3755136" y="76200"/>
                </a:cubicBezTo>
                <a:cubicBezTo>
                  <a:pt x="3744468" y="76200"/>
                  <a:pt x="3736086" y="67818"/>
                  <a:pt x="3736086" y="57150"/>
                </a:cubicBezTo>
                <a:cubicBezTo>
                  <a:pt x="3736086" y="47244"/>
                  <a:pt x="3744468" y="38100"/>
                  <a:pt x="3755136" y="38100"/>
                </a:cubicBezTo>
                <a:close/>
                <a:moveTo>
                  <a:pt x="3831336" y="38100"/>
                </a:moveTo>
                <a:cubicBezTo>
                  <a:pt x="3842004" y="38100"/>
                  <a:pt x="3850386" y="47244"/>
                  <a:pt x="3850386" y="57150"/>
                </a:cubicBezTo>
                <a:cubicBezTo>
                  <a:pt x="3850386" y="67818"/>
                  <a:pt x="3842004" y="76200"/>
                  <a:pt x="3831336" y="76200"/>
                </a:cubicBezTo>
                <a:cubicBezTo>
                  <a:pt x="3820668" y="76200"/>
                  <a:pt x="3812286" y="67818"/>
                  <a:pt x="3812286" y="57150"/>
                </a:cubicBezTo>
                <a:cubicBezTo>
                  <a:pt x="3812286" y="47244"/>
                  <a:pt x="3820668" y="38100"/>
                  <a:pt x="3831336" y="38100"/>
                </a:cubicBezTo>
                <a:close/>
                <a:moveTo>
                  <a:pt x="3907536" y="38100"/>
                </a:moveTo>
                <a:cubicBezTo>
                  <a:pt x="3918204" y="38100"/>
                  <a:pt x="3926586" y="47244"/>
                  <a:pt x="3926586" y="57150"/>
                </a:cubicBezTo>
                <a:cubicBezTo>
                  <a:pt x="3926586" y="67818"/>
                  <a:pt x="3918204" y="76200"/>
                  <a:pt x="3907536" y="76200"/>
                </a:cubicBezTo>
                <a:cubicBezTo>
                  <a:pt x="3896868" y="76200"/>
                  <a:pt x="3888486" y="67818"/>
                  <a:pt x="3888486" y="57150"/>
                </a:cubicBezTo>
                <a:cubicBezTo>
                  <a:pt x="3888486" y="47244"/>
                  <a:pt x="3896868" y="38100"/>
                  <a:pt x="3907536" y="38100"/>
                </a:cubicBezTo>
                <a:close/>
                <a:moveTo>
                  <a:pt x="3983736" y="38100"/>
                </a:moveTo>
                <a:cubicBezTo>
                  <a:pt x="3994404" y="38100"/>
                  <a:pt x="4002786" y="47244"/>
                  <a:pt x="4002786" y="57150"/>
                </a:cubicBezTo>
                <a:cubicBezTo>
                  <a:pt x="4002786" y="67818"/>
                  <a:pt x="3994404" y="76200"/>
                  <a:pt x="3983736" y="76200"/>
                </a:cubicBezTo>
                <a:cubicBezTo>
                  <a:pt x="3973068" y="76200"/>
                  <a:pt x="3964686" y="67818"/>
                  <a:pt x="3964686" y="57150"/>
                </a:cubicBezTo>
                <a:cubicBezTo>
                  <a:pt x="3964686" y="47244"/>
                  <a:pt x="3973068" y="38100"/>
                  <a:pt x="3983736" y="38100"/>
                </a:cubicBezTo>
                <a:close/>
                <a:moveTo>
                  <a:pt x="4059936" y="38100"/>
                </a:moveTo>
                <a:cubicBezTo>
                  <a:pt x="4070604" y="38100"/>
                  <a:pt x="4078986" y="47244"/>
                  <a:pt x="4078986" y="57150"/>
                </a:cubicBezTo>
                <a:cubicBezTo>
                  <a:pt x="4078986" y="67818"/>
                  <a:pt x="4070604" y="76200"/>
                  <a:pt x="4059936" y="76200"/>
                </a:cubicBezTo>
                <a:cubicBezTo>
                  <a:pt x="4049268" y="76200"/>
                  <a:pt x="4040886" y="67818"/>
                  <a:pt x="4040886" y="57150"/>
                </a:cubicBezTo>
                <a:cubicBezTo>
                  <a:pt x="4040886" y="47244"/>
                  <a:pt x="4049268" y="38100"/>
                  <a:pt x="4059936" y="38100"/>
                </a:cubicBezTo>
                <a:close/>
                <a:moveTo>
                  <a:pt x="4136136" y="38100"/>
                </a:moveTo>
                <a:cubicBezTo>
                  <a:pt x="4146804" y="38100"/>
                  <a:pt x="4155186" y="47244"/>
                  <a:pt x="4155186" y="57150"/>
                </a:cubicBezTo>
                <a:cubicBezTo>
                  <a:pt x="4155186" y="67818"/>
                  <a:pt x="4146804" y="76200"/>
                  <a:pt x="4136136" y="76200"/>
                </a:cubicBezTo>
                <a:cubicBezTo>
                  <a:pt x="4125468" y="76200"/>
                  <a:pt x="4117086" y="67818"/>
                  <a:pt x="4117086" y="57150"/>
                </a:cubicBezTo>
                <a:cubicBezTo>
                  <a:pt x="4117086" y="47244"/>
                  <a:pt x="4125468" y="38100"/>
                  <a:pt x="4136136" y="38100"/>
                </a:cubicBezTo>
                <a:close/>
                <a:moveTo>
                  <a:pt x="4212336" y="38100"/>
                </a:moveTo>
                <a:cubicBezTo>
                  <a:pt x="4223004" y="38100"/>
                  <a:pt x="4231386" y="47244"/>
                  <a:pt x="4231386" y="57150"/>
                </a:cubicBezTo>
                <a:cubicBezTo>
                  <a:pt x="4231386" y="67818"/>
                  <a:pt x="4223004" y="76200"/>
                  <a:pt x="4212336" y="76200"/>
                </a:cubicBezTo>
                <a:cubicBezTo>
                  <a:pt x="4201668" y="76200"/>
                  <a:pt x="4193286" y="67818"/>
                  <a:pt x="4193286" y="57150"/>
                </a:cubicBezTo>
                <a:cubicBezTo>
                  <a:pt x="4193286" y="47244"/>
                  <a:pt x="4201668" y="38100"/>
                  <a:pt x="4212336" y="38100"/>
                </a:cubicBezTo>
                <a:close/>
                <a:moveTo>
                  <a:pt x="4288536" y="38100"/>
                </a:moveTo>
                <a:cubicBezTo>
                  <a:pt x="4299204" y="38100"/>
                  <a:pt x="4307586" y="47244"/>
                  <a:pt x="4307586" y="57150"/>
                </a:cubicBezTo>
                <a:cubicBezTo>
                  <a:pt x="4307586" y="67818"/>
                  <a:pt x="4299204" y="76200"/>
                  <a:pt x="4288536" y="76200"/>
                </a:cubicBezTo>
                <a:cubicBezTo>
                  <a:pt x="4277868" y="76200"/>
                  <a:pt x="4269486" y="67818"/>
                  <a:pt x="4269486" y="57150"/>
                </a:cubicBezTo>
                <a:cubicBezTo>
                  <a:pt x="4269486" y="47244"/>
                  <a:pt x="4277868" y="38100"/>
                  <a:pt x="4288536" y="38100"/>
                </a:cubicBezTo>
                <a:close/>
                <a:moveTo>
                  <a:pt x="4364736" y="38100"/>
                </a:moveTo>
                <a:cubicBezTo>
                  <a:pt x="4375404" y="38100"/>
                  <a:pt x="4383786" y="47244"/>
                  <a:pt x="4383786" y="57150"/>
                </a:cubicBezTo>
                <a:cubicBezTo>
                  <a:pt x="4383786" y="67818"/>
                  <a:pt x="4375404" y="76200"/>
                  <a:pt x="4364736" y="76200"/>
                </a:cubicBezTo>
                <a:cubicBezTo>
                  <a:pt x="4354068" y="76200"/>
                  <a:pt x="4345686" y="67818"/>
                  <a:pt x="4345686" y="57150"/>
                </a:cubicBezTo>
                <a:cubicBezTo>
                  <a:pt x="4345686" y="47244"/>
                  <a:pt x="4354068" y="38100"/>
                  <a:pt x="4364736" y="38100"/>
                </a:cubicBezTo>
                <a:close/>
                <a:moveTo>
                  <a:pt x="4440936" y="38100"/>
                </a:moveTo>
                <a:cubicBezTo>
                  <a:pt x="4451604" y="38100"/>
                  <a:pt x="4459986" y="47244"/>
                  <a:pt x="4459986" y="57150"/>
                </a:cubicBezTo>
                <a:cubicBezTo>
                  <a:pt x="4459986" y="67818"/>
                  <a:pt x="4451604" y="76200"/>
                  <a:pt x="4440936" y="76200"/>
                </a:cubicBezTo>
                <a:cubicBezTo>
                  <a:pt x="4430268" y="76200"/>
                  <a:pt x="4421886" y="67818"/>
                  <a:pt x="4421886" y="57150"/>
                </a:cubicBezTo>
                <a:cubicBezTo>
                  <a:pt x="4421886" y="47244"/>
                  <a:pt x="4430268" y="38100"/>
                  <a:pt x="4440936" y="38100"/>
                </a:cubicBezTo>
                <a:close/>
                <a:moveTo>
                  <a:pt x="4517136" y="38100"/>
                </a:moveTo>
                <a:cubicBezTo>
                  <a:pt x="4527804" y="38100"/>
                  <a:pt x="4536186" y="47244"/>
                  <a:pt x="4536186" y="57150"/>
                </a:cubicBezTo>
                <a:cubicBezTo>
                  <a:pt x="4536186" y="67818"/>
                  <a:pt x="4527804" y="76200"/>
                  <a:pt x="4517136" y="76200"/>
                </a:cubicBezTo>
                <a:cubicBezTo>
                  <a:pt x="4507230" y="76200"/>
                  <a:pt x="4498086" y="67818"/>
                  <a:pt x="4498086" y="57150"/>
                </a:cubicBezTo>
                <a:cubicBezTo>
                  <a:pt x="4498086" y="47244"/>
                  <a:pt x="4507230" y="38100"/>
                  <a:pt x="4517136" y="38100"/>
                </a:cubicBezTo>
                <a:close/>
                <a:moveTo>
                  <a:pt x="4593336" y="38100"/>
                </a:moveTo>
                <a:cubicBezTo>
                  <a:pt x="4604004" y="38100"/>
                  <a:pt x="4612386" y="47244"/>
                  <a:pt x="4612386" y="57150"/>
                </a:cubicBezTo>
                <a:cubicBezTo>
                  <a:pt x="4612386" y="67818"/>
                  <a:pt x="4604004" y="76200"/>
                  <a:pt x="4593336" y="76200"/>
                </a:cubicBezTo>
                <a:cubicBezTo>
                  <a:pt x="4583430" y="76200"/>
                  <a:pt x="4574286" y="67818"/>
                  <a:pt x="4574286" y="57150"/>
                </a:cubicBezTo>
                <a:cubicBezTo>
                  <a:pt x="4574286" y="47244"/>
                  <a:pt x="4583430" y="38100"/>
                  <a:pt x="4593336" y="38100"/>
                </a:cubicBezTo>
                <a:close/>
                <a:moveTo>
                  <a:pt x="4669536" y="38100"/>
                </a:moveTo>
                <a:cubicBezTo>
                  <a:pt x="4680204" y="38100"/>
                  <a:pt x="4688586" y="47244"/>
                  <a:pt x="4688586" y="57150"/>
                </a:cubicBezTo>
                <a:cubicBezTo>
                  <a:pt x="4688586" y="67818"/>
                  <a:pt x="4680204" y="76200"/>
                  <a:pt x="4669536" y="76200"/>
                </a:cubicBezTo>
                <a:cubicBezTo>
                  <a:pt x="4659630" y="76200"/>
                  <a:pt x="4650486" y="67818"/>
                  <a:pt x="4650486" y="57150"/>
                </a:cubicBezTo>
                <a:cubicBezTo>
                  <a:pt x="4650486" y="47244"/>
                  <a:pt x="4659630" y="38100"/>
                  <a:pt x="4669536" y="38100"/>
                </a:cubicBezTo>
                <a:close/>
                <a:moveTo>
                  <a:pt x="4745736" y="38100"/>
                </a:moveTo>
                <a:lnTo>
                  <a:pt x="4746498" y="38100"/>
                </a:lnTo>
                <a:cubicBezTo>
                  <a:pt x="4756404" y="38100"/>
                  <a:pt x="4765548" y="47244"/>
                  <a:pt x="4765548" y="57150"/>
                </a:cubicBezTo>
                <a:cubicBezTo>
                  <a:pt x="4765548" y="67818"/>
                  <a:pt x="4756404" y="76200"/>
                  <a:pt x="4746498" y="76200"/>
                </a:cubicBezTo>
                <a:lnTo>
                  <a:pt x="4745736" y="76200"/>
                </a:lnTo>
                <a:cubicBezTo>
                  <a:pt x="4735830" y="76200"/>
                  <a:pt x="4726686" y="67818"/>
                  <a:pt x="4726686" y="57150"/>
                </a:cubicBezTo>
                <a:cubicBezTo>
                  <a:pt x="4726686" y="47244"/>
                  <a:pt x="4735830" y="38100"/>
                  <a:pt x="4745736" y="38100"/>
                </a:cubicBezTo>
                <a:close/>
                <a:moveTo>
                  <a:pt x="4822698" y="38100"/>
                </a:moveTo>
                <a:cubicBezTo>
                  <a:pt x="4832604" y="38100"/>
                  <a:pt x="4841748" y="47244"/>
                  <a:pt x="4841748" y="57150"/>
                </a:cubicBezTo>
                <a:cubicBezTo>
                  <a:pt x="4841748" y="67818"/>
                  <a:pt x="4832604" y="76200"/>
                  <a:pt x="4822698" y="76200"/>
                </a:cubicBezTo>
                <a:cubicBezTo>
                  <a:pt x="4812030" y="76200"/>
                  <a:pt x="4803648" y="67818"/>
                  <a:pt x="4803648" y="57150"/>
                </a:cubicBezTo>
                <a:cubicBezTo>
                  <a:pt x="4803648" y="47244"/>
                  <a:pt x="4812030" y="38100"/>
                  <a:pt x="4822698" y="38100"/>
                </a:cubicBezTo>
                <a:close/>
                <a:moveTo>
                  <a:pt x="4898898" y="38100"/>
                </a:moveTo>
                <a:cubicBezTo>
                  <a:pt x="4908804" y="38100"/>
                  <a:pt x="4917948" y="47244"/>
                  <a:pt x="4917948" y="57150"/>
                </a:cubicBezTo>
                <a:cubicBezTo>
                  <a:pt x="4917948" y="67818"/>
                  <a:pt x="4908804" y="76200"/>
                  <a:pt x="4898898" y="76200"/>
                </a:cubicBezTo>
                <a:cubicBezTo>
                  <a:pt x="4888230" y="76200"/>
                  <a:pt x="4879848" y="67818"/>
                  <a:pt x="4879848" y="57150"/>
                </a:cubicBezTo>
                <a:cubicBezTo>
                  <a:pt x="4879848" y="47244"/>
                  <a:pt x="4888230" y="38100"/>
                  <a:pt x="4898898" y="38100"/>
                </a:cubicBezTo>
                <a:close/>
                <a:moveTo>
                  <a:pt x="4975098" y="38100"/>
                </a:moveTo>
                <a:cubicBezTo>
                  <a:pt x="4985766" y="38100"/>
                  <a:pt x="4994148" y="47244"/>
                  <a:pt x="4994148" y="57150"/>
                </a:cubicBezTo>
                <a:cubicBezTo>
                  <a:pt x="4994148" y="67818"/>
                  <a:pt x="4985766" y="76200"/>
                  <a:pt x="4975098" y="76200"/>
                </a:cubicBezTo>
                <a:cubicBezTo>
                  <a:pt x="4964430" y="76200"/>
                  <a:pt x="4956048" y="67818"/>
                  <a:pt x="4956048" y="57150"/>
                </a:cubicBezTo>
                <a:cubicBezTo>
                  <a:pt x="4956048" y="47244"/>
                  <a:pt x="4964430" y="38100"/>
                  <a:pt x="4975098" y="38100"/>
                </a:cubicBezTo>
                <a:close/>
                <a:moveTo>
                  <a:pt x="5051298" y="38100"/>
                </a:moveTo>
                <a:cubicBezTo>
                  <a:pt x="5061966" y="38100"/>
                  <a:pt x="5070348" y="47244"/>
                  <a:pt x="5070348" y="57150"/>
                </a:cubicBezTo>
                <a:cubicBezTo>
                  <a:pt x="5070348" y="67818"/>
                  <a:pt x="5061966" y="76200"/>
                  <a:pt x="5051298" y="76200"/>
                </a:cubicBezTo>
                <a:cubicBezTo>
                  <a:pt x="5040630" y="76200"/>
                  <a:pt x="5032248" y="67818"/>
                  <a:pt x="5032248" y="57150"/>
                </a:cubicBezTo>
                <a:cubicBezTo>
                  <a:pt x="5032248" y="47244"/>
                  <a:pt x="5040630" y="38100"/>
                  <a:pt x="5051298" y="38100"/>
                </a:cubicBezTo>
                <a:close/>
                <a:moveTo>
                  <a:pt x="5127498" y="38100"/>
                </a:moveTo>
                <a:cubicBezTo>
                  <a:pt x="5138166" y="38100"/>
                  <a:pt x="5146548" y="47244"/>
                  <a:pt x="5146548" y="57150"/>
                </a:cubicBezTo>
                <a:cubicBezTo>
                  <a:pt x="5146548" y="67818"/>
                  <a:pt x="5138166" y="76200"/>
                  <a:pt x="5127498" y="76200"/>
                </a:cubicBezTo>
                <a:cubicBezTo>
                  <a:pt x="5116830" y="76200"/>
                  <a:pt x="5108448" y="67818"/>
                  <a:pt x="5108448" y="57150"/>
                </a:cubicBezTo>
                <a:cubicBezTo>
                  <a:pt x="5108448" y="47244"/>
                  <a:pt x="5116830" y="38100"/>
                  <a:pt x="5127498" y="38100"/>
                </a:cubicBezTo>
                <a:close/>
                <a:moveTo>
                  <a:pt x="5203698" y="38100"/>
                </a:moveTo>
                <a:cubicBezTo>
                  <a:pt x="5214366" y="38100"/>
                  <a:pt x="5222748" y="47244"/>
                  <a:pt x="5222748" y="57150"/>
                </a:cubicBezTo>
                <a:cubicBezTo>
                  <a:pt x="5222748" y="67818"/>
                  <a:pt x="5214366" y="76200"/>
                  <a:pt x="5203698" y="76200"/>
                </a:cubicBezTo>
                <a:cubicBezTo>
                  <a:pt x="5193030" y="76200"/>
                  <a:pt x="5184648" y="67818"/>
                  <a:pt x="5184648" y="57150"/>
                </a:cubicBezTo>
                <a:cubicBezTo>
                  <a:pt x="5184648" y="47244"/>
                  <a:pt x="5193030" y="38100"/>
                  <a:pt x="5203698" y="38100"/>
                </a:cubicBezTo>
                <a:close/>
                <a:moveTo>
                  <a:pt x="5279898" y="38100"/>
                </a:moveTo>
                <a:cubicBezTo>
                  <a:pt x="5290566" y="38100"/>
                  <a:pt x="5298948" y="47244"/>
                  <a:pt x="5298948" y="57150"/>
                </a:cubicBezTo>
                <a:cubicBezTo>
                  <a:pt x="5298948" y="67818"/>
                  <a:pt x="5290566" y="76200"/>
                  <a:pt x="5279898" y="76200"/>
                </a:cubicBezTo>
                <a:cubicBezTo>
                  <a:pt x="5269230" y="76200"/>
                  <a:pt x="5260848" y="67818"/>
                  <a:pt x="5260848" y="57150"/>
                </a:cubicBezTo>
                <a:cubicBezTo>
                  <a:pt x="5260848" y="47244"/>
                  <a:pt x="5269230" y="38100"/>
                  <a:pt x="5279898" y="38100"/>
                </a:cubicBezTo>
                <a:close/>
                <a:moveTo>
                  <a:pt x="5356098" y="38100"/>
                </a:moveTo>
                <a:cubicBezTo>
                  <a:pt x="5366766" y="38100"/>
                  <a:pt x="5375148" y="47244"/>
                  <a:pt x="5375148" y="57150"/>
                </a:cubicBezTo>
                <a:cubicBezTo>
                  <a:pt x="5375148" y="67818"/>
                  <a:pt x="5366766" y="76200"/>
                  <a:pt x="5356098" y="76200"/>
                </a:cubicBezTo>
                <a:cubicBezTo>
                  <a:pt x="5345430" y="76200"/>
                  <a:pt x="5337048" y="67818"/>
                  <a:pt x="5337048" y="57150"/>
                </a:cubicBezTo>
                <a:cubicBezTo>
                  <a:pt x="5337048" y="47244"/>
                  <a:pt x="5345430" y="38100"/>
                  <a:pt x="5356098" y="38100"/>
                </a:cubicBezTo>
                <a:close/>
                <a:moveTo>
                  <a:pt x="5432298" y="38100"/>
                </a:moveTo>
                <a:cubicBezTo>
                  <a:pt x="5442966" y="38100"/>
                  <a:pt x="5451348" y="47244"/>
                  <a:pt x="5451348" y="57150"/>
                </a:cubicBezTo>
                <a:cubicBezTo>
                  <a:pt x="5451348" y="67818"/>
                  <a:pt x="5442966" y="76200"/>
                  <a:pt x="5432298" y="76200"/>
                </a:cubicBezTo>
                <a:cubicBezTo>
                  <a:pt x="5421630" y="76200"/>
                  <a:pt x="5413248" y="67818"/>
                  <a:pt x="5413248" y="57150"/>
                </a:cubicBezTo>
                <a:cubicBezTo>
                  <a:pt x="5413248" y="47244"/>
                  <a:pt x="5421630" y="38100"/>
                  <a:pt x="5432298" y="38100"/>
                </a:cubicBezTo>
                <a:close/>
                <a:moveTo>
                  <a:pt x="5508498" y="38100"/>
                </a:moveTo>
                <a:cubicBezTo>
                  <a:pt x="5519166" y="38100"/>
                  <a:pt x="5527548" y="47244"/>
                  <a:pt x="5527548" y="57150"/>
                </a:cubicBezTo>
                <a:cubicBezTo>
                  <a:pt x="5527548" y="67818"/>
                  <a:pt x="5519166" y="76200"/>
                  <a:pt x="5508498" y="76200"/>
                </a:cubicBezTo>
                <a:cubicBezTo>
                  <a:pt x="5497830" y="76200"/>
                  <a:pt x="5489448" y="67818"/>
                  <a:pt x="5489448" y="57150"/>
                </a:cubicBezTo>
                <a:cubicBezTo>
                  <a:pt x="5489448" y="47244"/>
                  <a:pt x="5497830" y="38100"/>
                  <a:pt x="5508498" y="38100"/>
                </a:cubicBezTo>
                <a:close/>
                <a:moveTo>
                  <a:pt x="5584698" y="38100"/>
                </a:moveTo>
                <a:cubicBezTo>
                  <a:pt x="5595366" y="38100"/>
                  <a:pt x="5603748" y="47244"/>
                  <a:pt x="5603748" y="57150"/>
                </a:cubicBezTo>
                <a:cubicBezTo>
                  <a:pt x="5603748" y="67818"/>
                  <a:pt x="5595366" y="76200"/>
                  <a:pt x="5584698" y="76200"/>
                </a:cubicBezTo>
                <a:cubicBezTo>
                  <a:pt x="5574030" y="76200"/>
                  <a:pt x="5565648" y="67818"/>
                  <a:pt x="5565648" y="57150"/>
                </a:cubicBezTo>
                <a:cubicBezTo>
                  <a:pt x="5565648" y="47244"/>
                  <a:pt x="5574030" y="38100"/>
                  <a:pt x="5584698" y="38100"/>
                </a:cubicBezTo>
                <a:close/>
                <a:moveTo>
                  <a:pt x="5660898" y="38100"/>
                </a:moveTo>
                <a:cubicBezTo>
                  <a:pt x="5671566" y="38100"/>
                  <a:pt x="5679948" y="47244"/>
                  <a:pt x="5679948" y="57150"/>
                </a:cubicBezTo>
                <a:cubicBezTo>
                  <a:pt x="5679948" y="67818"/>
                  <a:pt x="5671566" y="76200"/>
                  <a:pt x="5660898" y="76200"/>
                </a:cubicBezTo>
                <a:cubicBezTo>
                  <a:pt x="5650230" y="76200"/>
                  <a:pt x="5641848" y="67818"/>
                  <a:pt x="5641848" y="57150"/>
                </a:cubicBezTo>
                <a:cubicBezTo>
                  <a:pt x="5641848" y="47244"/>
                  <a:pt x="5650230" y="38100"/>
                  <a:pt x="5660898" y="38100"/>
                </a:cubicBezTo>
                <a:close/>
                <a:moveTo>
                  <a:pt x="5737098" y="38100"/>
                </a:moveTo>
                <a:cubicBezTo>
                  <a:pt x="5747766" y="38100"/>
                  <a:pt x="5756148" y="47244"/>
                  <a:pt x="5756148" y="57150"/>
                </a:cubicBezTo>
                <a:cubicBezTo>
                  <a:pt x="5756148" y="67818"/>
                  <a:pt x="5747766" y="76200"/>
                  <a:pt x="5737098" y="76200"/>
                </a:cubicBezTo>
                <a:cubicBezTo>
                  <a:pt x="5726430" y="76200"/>
                  <a:pt x="5718048" y="67818"/>
                  <a:pt x="5718048" y="57150"/>
                </a:cubicBezTo>
                <a:cubicBezTo>
                  <a:pt x="5718048" y="47244"/>
                  <a:pt x="5726430" y="38100"/>
                  <a:pt x="5737098" y="38100"/>
                </a:cubicBezTo>
                <a:close/>
                <a:moveTo>
                  <a:pt x="5813298" y="38100"/>
                </a:moveTo>
                <a:cubicBezTo>
                  <a:pt x="5823966" y="38100"/>
                  <a:pt x="5832348" y="47244"/>
                  <a:pt x="5832348" y="57150"/>
                </a:cubicBezTo>
                <a:cubicBezTo>
                  <a:pt x="5832348" y="67818"/>
                  <a:pt x="5823966" y="76200"/>
                  <a:pt x="5813298" y="76200"/>
                </a:cubicBezTo>
                <a:cubicBezTo>
                  <a:pt x="5802630" y="76200"/>
                  <a:pt x="5794248" y="67818"/>
                  <a:pt x="5794248" y="57150"/>
                </a:cubicBezTo>
                <a:cubicBezTo>
                  <a:pt x="5794248" y="47244"/>
                  <a:pt x="5802630" y="38100"/>
                  <a:pt x="5813298" y="38100"/>
                </a:cubicBezTo>
                <a:close/>
                <a:moveTo>
                  <a:pt x="5889498" y="38100"/>
                </a:moveTo>
                <a:cubicBezTo>
                  <a:pt x="5900166" y="38100"/>
                  <a:pt x="5908548" y="47244"/>
                  <a:pt x="5908548" y="57150"/>
                </a:cubicBezTo>
                <a:cubicBezTo>
                  <a:pt x="5908548" y="67818"/>
                  <a:pt x="5900166" y="76200"/>
                  <a:pt x="5889498" y="76200"/>
                </a:cubicBezTo>
                <a:cubicBezTo>
                  <a:pt x="5878830" y="76200"/>
                  <a:pt x="5870448" y="67818"/>
                  <a:pt x="5870448" y="57150"/>
                </a:cubicBezTo>
                <a:cubicBezTo>
                  <a:pt x="5870448" y="47244"/>
                  <a:pt x="5878830" y="38100"/>
                  <a:pt x="5889498" y="38100"/>
                </a:cubicBezTo>
                <a:close/>
                <a:moveTo>
                  <a:pt x="5965698" y="38100"/>
                </a:moveTo>
                <a:cubicBezTo>
                  <a:pt x="5976366" y="38100"/>
                  <a:pt x="5984748" y="47244"/>
                  <a:pt x="5984748" y="57150"/>
                </a:cubicBezTo>
                <a:cubicBezTo>
                  <a:pt x="5984748" y="67818"/>
                  <a:pt x="5976366" y="76200"/>
                  <a:pt x="5965698" y="76200"/>
                </a:cubicBezTo>
                <a:cubicBezTo>
                  <a:pt x="5955030" y="76200"/>
                  <a:pt x="5946648" y="67818"/>
                  <a:pt x="5946648" y="57150"/>
                </a:cubicBezTo>
                <a:cubicBezTo>
                  <a:pt x="5946648" y="47244"/>
                  <a:pt x="5955030" y="38100"/>
                  <a:pt x="5965698" y="38100"/>
                </a:cubicBezTo>
                <a:close/>
                <a:moveTo>
                  <a:pt x="6041898" y="38100"/>
                </a:moveTo>
                <a:cubicBezTo>
                  <a:pt x="6052566" y="38100"/>
                  <a:pt x="6060948" y="47244"/>
                  <a:pt x="6060948" y="57150"/>
                </a:cubicBezTo>
                <a:cubicBezTo>
                  <a:pt x="6060948" y="67818"/>
                  <a:pt x="6052566" y="76200"/>
                  <a:pt x="6041898" y="76200"/>
                </a:cubicBezTo>
                <a:cubicBezTo>
                  <a:pt x="6031992" y="76200"/>
                  <a:pt x="6022848" y="67818"/>
                  <a:pt x="6022848" y="57150"/>
                </a:cubicBezTo>
                <a:cubicBezTo>
                  <a:pt x="6022848" y="47244"/>
                  <a:pt x="6031992" y="38100"/>
                  <a:pt x="6041898" y="38100"/>
                </a:cubicBezTo>
                <a:close/>
                <a:moveTo>
                  <a:pt x="6118098" y="38100"/>
                </a:moveTo>
                <a:cubicBezTo>
                  <a:pt x="6128766" y="38100"/>
                  <a:pt x="6137148" y="47244"/>
                  <a:pt x="6137148" y="57150"/>
                </a:cubicBezTo>
                <a:cubicBezTo>
                  <a:pt x="6137148" y="67818"/>
                  <a:pt x="6128766" y="76200"/>
                  <a:pt x="6118098" y="76200"/>
                </a:cubicBezTo>
                <a:cubicBezTo>
                  <a:pt x="6108192" y="76200"/>
                  <a:pt x="6099048" y="67818"/>
                  <a:pt x="6099048" y="57150"/>
                </a:cubicBezTo>
                <a:cubicBezTo>
                  <a:pt x="6099048" y="47244"/>
                  <a:pt x="6108192" y="38100"/>
                  <a:pt x="6118098" y="38100"/>
                </a:cubicBezTo>
                <a:close/>
                <a:moveTo>
                  <a:pt x="6194298" y="38100"/>
                </a:moveTo>
                <a:lnTo>
                  <a:pt x="6195060" y="38100"/>
                </a:lnTo>
                <a:cubicBezTo>
                  <a:pt x="6204966" y="38100"/>
                  <a:pt x="6214110" y="47244"/>
                  <a:pt x="6214110" y="57150"/>
                </a:cubicBezTo>
                <a:cubicBezTo>
                  <a:pt x="6214110" y="67818"/>
                  <a:pt x="6204966" y="76200"/>
                  <a:pt x="6195060" y="76200"/>
                </a:cubicBezTo>
                <a:lnTo>
                  <a:pt x="6194298" y="76200"/>
                </a:lnTo>
                <a:cubicBezTo>
                  <a:pt x="6184392" y="76200"/>
                  <a:pt x="6175248" y="67818"/>
                  <a:pt x="6175248" y="57150"/>
                </a:cubicBezTo>
                <a:cubicBezTo>
                  <a:pt x="6175248" y="47244"/>
                  <a:pt x="6184392" y="38100"/>
                  <a:pt x="6194298" y="38100"/>
                </a:cubicBezTo>
                <a:close/>
                <a:moveTo>
                  <a:pt x="6271260" y="38100"/>
                </a:moveTo>
                <a:cubicBezTo>
                  <a:pt x="6281166" y="38100"/>
                  <a:pt x="6290310" y="47244"/>
                  <a:pt x="6290310" y="57150"/>
                </a:cubicBezTo>
                <a:cubicBezTo>
                  <a:pt x="6290310" y="67818"/>
                  <a:pt x="6281166" y="76200"/>
                  <a:pt x="6271260" y="76200"/>
                </a:cubicBezTo>
                <a:cubicBezTo>
                  <a:pt x="6260592" y="76200"/>
                  <a:pt x="6252210" y="67818"/>
                  <a:pt x="6252210" y="57150"/>
                </a:cubicBezTo>
                <a:cubicBezTo>
                  <a:pt x="6252210" y="47244"/>
                  <a:pt x="6260592" y="38100"/>
                  <a:pt x="6271260" y="38100"/>
                </a:cubicBezTo>
                <a:close/>
                <a:moveTo>
                  <a:pt x="6347460" y="38100"/>
                </a:moveTo>
                <a:cubicBezTo>
                  <a:pt x="6357366" y="38100"/>
                  <a:pt x="6366510" y="47244"/>
                  <a:pt x="6366510" y="57150"/>
                </a:cubicBezTo>
                <a:cubicBezTo>
                  <a:pt x="6366510" y="67818"/>
                  <a:pt x="6357366" y="76200"/>
                  <a:pt x="6347460" y="76200"/>
                </a:cubicBezTo>
                <a:cubicBezTo>
                  <a:pt x="6336792" y="76200"/>
                  <a:pt x="6328410" y="67818"/>
                  <a:pt x="6328410" y="57150"/>
                </a:cubicBezTo>
                <a:cubicBezTo>
                  <a:pt x="6328410" y="47244"/>
                  <a:pt x="6336792" y="38100"/>
                  <a:pt x="6347460" y="38100"/>
                </a:cubicBezTo>
                <a:close/>
                <a:moveTo>
                  <a:pt x="6423660" y="38100"/>
                </a:moveTo>
                <a:cubicBezTo>
                  <a:pt x="6433566" y="38100"/>
                  <a:pt x="6442710" y="47244"/>
                  <a:pt x="6442710" y="57150"/>
                </a:cubicBezTo>
                <a:cubicBezTo>
                  <a:pt x="6442710" y="67818"/>
                  <a:pt x="6433566" y="76200"/>
                  <a:pt x="6423660" y="76200"/>
                </a:cubicBezTo>
                <a:cubicBezTo>
                  <a:pt x="6412992" y="76200"/>
                  <a:pt x="6404610" y="67818"/>
                  <a:pt x="6404610" y="57150"/>
                </a:cubicBezTo>
                <a:cubicBezTo>
                  <a:pt x="6404610" y="47244"/>
                  <a:pt x="6412992" y="38100"/>
                  <a:pt x="6423660" y="38100"/>
                </a:cubicBezTo>
                <a:close/>
                <a:moveTo>
                  <a:pt x="6499860" y="38100"/>
                </a:moveTo>
                <a:cubicBezTo>
                  <a:pt x="6510528" y="38100"/>
                  <a:pt x="6518910" y="47244"/>
                  <a:pt x="6518910" y="57150"/>
                </a:cubicBezTo>
                <a:cubicBezTo>
                  <a:pt x="6518910" y="67818"/>
                  <a:pt x="6510528" y="76200"/>
                  <a:pt x="6499860" y="76200"/>
                </a:cubicBezTo>
                <a:cubicBezTo>
                  <a:pt x="6489192" y="76200"/>
                  <a:pt x="6480810" y="67818"/>
                  <a:pt x="6480810" y="57150"/>
                </a:cubicBezTo>
                <a:cubicBezTo>
                  <a:pt x="6480810" y="47244"/>
                  <a:pt x="6489192" y="38100"/>
                  <a:pt x="6499860" y="38100"/>
                </a:cubicBezTo>
                <a:close/>
                <a:moveTo>
                  <a:pt x="6576060" y="38100"/>
                </a:moveTo>
                <a:cubicBezTo>
                  <a:pt x="6586728" y="38100"/>
                  <a:pt x="6595110" y="47244"/>
                  <a:pt x="6595110" y="57150"/>
                </a:cubicBezTo>
                <a:cubicBezTo>
                  <a:pt x="6595110" y="67818"/>
                  <a:pt x="6586728" y="76200"/>
                  <a:pt x="6576060" y="76200"/>
                </a:cubicBezTo>
                <a:cubicBezTo>
                  <a:pt x="6565392" y="76200"/>
                  <a:pt x="6557010" y="67818"/>
                  <a:pt x="6557010" y="57150"/>
                </a:cubicBezTo>
                <a:cubicBezTo>
                  <a:pt x="6557010" y="47244"/>
                  <a:pt x="6565392" y="38100"/>
                  <a:pt x="6576060" y="38100"/>
                </a:cubicBezTo>
                <a:close/>
                <a:moveTo>
                  <a:pt x="6652260" y="38100"/>
                </a:moveTo>
                <a:cubicBezTo>
                  <a:pt x="6662928" y="38100"/>
                  <a:pt x="6671310" y="47244"/>
                  <a:pt x="6671310" y="57150"/>
                </a:cubicBezTo>
                <a:cubicBezTo>
                  <a:pt x="6671310" y="67818"/>
                  <a:pt x="6662928" y="76200"/>
                  <a:pt x="6652260" y="76200"/>
                </a:cubicBezTo>
                <a:cubicBezTo>
                  <a:pt x="6641592" y="76200"/>
                  <a:pt x="6633210" y="67818"/>
                  <a:pt x="6633210" y="57150"/>
                </a:cubicBezTo>
                <a:cubicBezTo>
                  <a:pt x="6633210" y="47244"/>
                  <a:pt x="6641592" y="38100"/>
                  <a:pt x="6652260" y="38100"/>
                </a:cubicBezTo>
                <a:close/>
                <a:moveTo>
                  <a:pt x="114300" y="114300"/>
                </a:moveTo>
                <a:lnTo>
                  <a:pt x="0" y="57150"/>
                </a:lnTo>
                <a:lnTo>
                  <a:pt x="114300" y="0"/>
                </a:lnTo>
                <a:close/>
                <a:moveTo>
                  <a:pt x="6667500" y="0"/>
                </a:moveTo>
                <a:lnTo>
                  <a:pt x="6781800" y="57150"/>
                </a:lnTo>
                <a:lnTo>
                  <a:pt x="6667500" y="114300"/>
                </a:lnTo>
              </a:path>
            </a:pathLst>
          </a:custGeom>
          <a:solidFill>
            <a:srgbClr val="00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80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5353050"/>
            <a:ext cx="9144000" cy="97917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371600" y="5676900"/>
            <a:ext cx="7315200" cy="76200"/>
          </a:xfrm>
          <a:custGeom>
            <a:avLst/>
            <a:gdLst/>
            <a:ahLst/>
            <a:cxnLst/>
            <a:rect l="l" t="t" r="r" b="b"/>
            <a:pathLst>
              <a:path w="7315200" h="76200">
                <a:moveTo>
                  <a:pt x="0" y="0"/>
                </a:moveTo>
                <a:lnTo>
                  <a:pt x="7315200" y="0"/>
                </a:lnTo>
                <a:lnTo>
                  <a:pt x="7315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1691639" y="5791274"/>
            <a:ext cx="7009061" cy="4496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solidFill>
                  <a:srgbClr val="0033CC"/>
                </a:solidFill>
                <a:latin typeface="Times New Roman"/>
                <a:cs typeface="Times New Roman"/>
              </a:rPr>
              <a:t>0                                                          1000</a:t>
            </a:r>
            <a:endParaRPr sz="3100">
              <a:latin typeface="Times New Roman"/>
              <a:cs typeface="Times New Roman"/>
            </a:endParaRPr>
          </a:p>
        </p:txBody>
      </p:sp>
      <p:pic>
        <p:nvPicPr>
          <p:cNvPr id="181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6332220"/>
            <a:ext cx="9144000" cy="9829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57200"/>
            <a:ext cx="9144000" cy="97917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849624" y="1009571"/>
            <a:ext cx="2498376" cy="6183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808000"/>
                </a:solidFill>
                <a:latin typeface="Times New Roman"/>
                <a:cs typeface="Times New Roman"/>
              </a:rPr>
              <a:t>Examples: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183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36370"/>
            <a:ext cx="9144000" cy="97917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912627" y="1009571"/>
            <a:ext cx="6373904" cy="12888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936996">
              <a:lnSpc>
                <a:spcPct val="100000"/>
              </a:lnSpc>
            </a:pPr>
            <a:r>
              <a:rPr sz="4400" spc="10" dirty="0">
                <a:solidFill>
                  <a:srgbClr val="808000"/>
                </a:solidFill>
                <a:latin typeface="Times New Roman"/>
                <a:cs typeface="Times New Roman"/>
              </a:rPr>
              <a:t>Examples:</a:t>
            </a:r>
            <a:endParaRPr sz="4400">
              <a:latin typeface="Times New Roman"/>
              <a:cs typeface="Times New Roman"/>
            </a:endParaRPr>
          </a:p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808000"/>
                </a:solidFill>
                <a:latin typeface="Times New Roman"/>
                <a:cs typeface="Times New Roman"/>
              </a:rPr>
              <a:t>Discrete Measurement Data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184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415540"/>
            <a:ext cx="9144000" cy="979169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1234439" y="2514674"/>
            <a:ext cx="1411154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• S  T 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802800" y="2514674"/>
            <a:ext cx="1485113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A   s o 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602867" y="2514674"/>
            <a:ext cx="1158938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c r s 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121840" y="2514674"/>
            <a:ext cx="481648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e 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34439" y="3099889"/>
            <a:ext cx="5806540" cy="4496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• Number of students late for class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85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394709"/>
            <a:ext cx="9144000" cy="979170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1577339" y="3099889"/>
            <a:ext cx="5462810" cy="4496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Number of students late for class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234439" y="3685106"/>
            <a:ext cx="6968287" cy="4496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• Number of crimes reported to SC police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577339" y="4270322"/>
            <a:ext cx="7992629" cy="4496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N   b   f i       h       d      b   i      d   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86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373880"/>
            <a:ext cx="9144000" cy="979170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1234439" y="4270322"/>
            <a:ext cx="7295961" cy="4496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• Number of times the word number is used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87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5353050"/>
            <a:ext cx="9144000" cy="979170"/>
          </a:xfrm>
          <a:prstGeom prst="rect">
            <a:avLst/>
          </a:prstGeom>
        </p:spPr>
      </p:pic>
      <p:sp>
        <p:nvSpPr>
          <p:cNvPr id="13" name="text 1"/>
          <p:cNvSpPr txBox="1"/>
          <p:nvPr/>
        </p:nvSpPr>
        <p:spPr>
          <a:xfrm>
            <a:off x="2069591" y="5440754"/>
            <a:ext cx="6019978" cy="4496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b="1" i="1" spc="10" dirty="0">
                <a:solidFill>
                  <a:srgbClr val="6500CC"/>
                </a:solidFill>
                <a:latin typeface="Times New Roman"/>
                <a:cs typeface="Times New Roman"/>
              </a:rPr>
              <a:t>Generally, discrete data are counts.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88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6332220"/>
            <a:ext cx="9144000" cy="9829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57200"/>
            <a:ext cx="9144000" cy="97917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849624" y="1009571"/>
            <a:ext cx="2498376" cy="6183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808000"/>
                </a:solidFill>
                <a:latin typeface="Times New Roman"/>
                <a:cs typeface="Times New Roman"/>
              </a:rPr>
              <a:t>Examples: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190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36370"/>
            <a:ext cx="9144000" cy="97917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553717" y="1009571"/>
            <a:ext cx="7090519" cy="12888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295906">
              <a:lnSpc>
                <a:spcPct val="100000"/>
              </a:lnSpc>
            </a:pPr>
            <a:r>
              <a:rPr sz="4400" spc="10" dirty="0">
                <a:solidFill>
                  <a:srgbClr val="808000"/>
                </a:solidFill>
                <a:latin typeface="Times New Roman"/>
                <a:cs typeface="Times New Roman"/>
              </a:rPr>
              <a:t>Examples:</a:t>
            </a:r>
            <a:endParaRPr sz="4400">
              <a:latin typeface="Times New Roman"/>
              <a:cs typeface="Times New Roman"/>
            </a:endParaRPr>
          </a:p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808000"/>
                </a:solidFill>
                <a:latin typeface="Times New Roman"/>
                <a:cs typeface="Times New Roman"/>
              </a:rPr>
              <a:t>Continuous Measurement Data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191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415540"/>
            <a:ext cx="9144000" cy="979169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1234439" y="2514674"/>
            <a:ext cx="3211315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• Cholesterol level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4439" y="3099889"/>
            <a:ext cx="1551671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• Height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92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394709"/>
            <a:ext cx="9144000" cy="979170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577339" y="3099889"/>
            <a:ext cx="1208771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Height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34439" y="3685106"/>
            <a:ext cx="1522925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• Age 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577339" y="4270322"/>
            <a:ext cx="463575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Ti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856630" y="4270322"/>
            <a:ext cx="215095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828253" y="4270322"/>
            <a:ext cx="305260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363688" y="4270322"/>
            <a:ext cx="305259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k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7163796" y="4270322"/>
            <a:ext cx="215094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93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373880"/>
            <a:ext cx="9144000" cy="979170"/>
          </a:xfrm>
          <a:prstGeom prst="rect">
            <a:avLst/>
          </a:prstGeom>
        </p:spPr>
      </p:pic>
      <p:sp>
        <p:nvSpPr>
          <p:cNvPr id="13" name="text 1"/>
          <p:cNvSpPr txBox="1"/>
          <p:nvPr/>
        </p:nvSpPr>
        <p:spPr>
          <a:xfrm>
            <a:off x="1234439" y="4270322"/>
            <a:ext cx="7364448" cy="4496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• Time to complete a homework assignment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94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5353050"/>
            <a:ext cx="9144000" cy="979170"/>
          </a:xfrm>
          <a:prstGeom prst="rect">
            <a:avLst/>
          </a:prstGeom>
        </p:spPr>
      </p:pic>
      <p:sp>
        <p:nvSpPr>
          <p:cNvPr id="14" name="text 1"/>
          <p:cNvSpPr txBox="1"/>
          <p:nvPr/>
        </p:nvSpPr>
        <p:spPr>
          <a:xfrm>
            <a:off x="1851659" y="5410274"/>
            <a:ext cx="6532006" cy="9373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70" b="1" i="1" spc="10" dirty="0">
                <a:solidFill>
                  <a:srgbClr val="6500CC"/>
                </a:solidFill>
                <a:latin typeface="Times New Roman"/>
                <a:cs typeface="Times New Roman"/>
              </a:rPr>
              <a:t>Generally, continuous data come from</a:t>
            </a:r>
            <a:endParaRPr sz="2200">
              <a:latin typeface="Times New Roman"/>
              <a:cs typeface="Times New Roman"/>
            </a:endParaRPr>
          </a:p>
          <a:p>
            <a:pPr marL="1957582">
              <a:lnSpc>
                <a:spcPct val="100000"/>
              </a:lnSpc>
            </a:pPr>
            <a:r>
              <a:rPr sz="3200" b="1" i="1" spc="10" dirty="0">
                <a:solidFill>
                  <a:srgbClr val="6500CC"/>
                </a:solidFill>
                <a:latin typeface="Times New Roman"/>
                <a:cs typeface="Times New Roman"/>
              </a:rPr>
              <a:t>measurements.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95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6332220"/>
            <a:ext cx="9144000" cy="9829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57200"/>
            <a:ext cx="9144000" cy="979170"/>
          </a:xfrm>
          <a:prstGeom prst="rect">
            <a:avLst/>
          </a:prstGeom>
        </p:spPr>
      </p:pic>
      <p:pic>
        <p:nvPicPr>
          <p:cNvPr id="197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36370"/>
            <a:ext cx="9144000" cy="97917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657600" y="1344851"/>
            <a:ext cx="2881929" cy="6183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808000"/>
                </a:solidFill>
                <a:latin typeface="Times New Roman"/>
                <a:cs typeface="Times New Roman"/>
              </a:rPr>
              <a:t>Who Cares?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198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77668" y="2286000"/>
            <a:ext cx="274320" cy="312420"/>
          </a:xfrm>
          <a:prstGeom prst="rect">
            <a:avLst/>
          </a:prstGeom>
        </p:spPr>
      </p:pic>
      <p:pic>
        <p:nvPicPr>
          <p:cNvPr id="199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415540"/>
            <a:ext cx="9144000" cy="97916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504438" y="3200474"/>
            <a:ext cx="4752070" cy="4496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The type(s) of data collected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200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4876" y="2727198"/>
            <a:ext cx="870966" cy="852678"/>
          </a:xfrm>
          <a:prstGeom prst="rect">
            <a:avLst/>
          </a:prstGeom>
        </p:spPr>
      </p:pic>
      <p:pic>
        <p:nvPicPr>
          <p:cNvPr id="201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2580894"/>
            <a:ext cx="993648" cy="1259586"/>
          </a:xfrm>
          <a:prstGeom prst="rect">
            <a:avLst/>
          </a:prstGeom>
        </p:spPr>
      </p:pic>
      <p:pic>
        <p:nvPicPr>
          <p:cNvPr id="202" name="Image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77668" y="2286000"/>
            <a:ext cx="274320" cy="31242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610612" y="2638044"/>
            <a:ext cx="78486" cy="76200"/>
          </a:xfrm>
          <a:custGeom>
            <a:avLst/>
            <a:gdLst/>
            <a:ahLst/>
            <a:cxnLst/>
            <a:rect l="l" t="t" r="r" b="b"/>
            <a:pathLst>
              <a:path w="78486" h="76200">
                <a:moveTo>
                  <a:pt x="78486" y="38100"/>
                </a:moveTo>
                <a:cubicBezTo>
                  <a:pt x="78486" y="59436"/>
                  <a:pt x="60960" y="76200"/>
                  <a:pt x="39624" y="76200"/>
                </a:cubicBezTo>
                <a:cubicBezTo>
                  <a:pt x="17526" y="76200"/>
                  <a:pt x="0" y="59436"/>
                  <a:pt x="0" y="38100"/>
                </a:cubicBezTo>
                <a:cubicBezTo>
                  <a:pt x="0" y="16764"/>
                  <a:pt x="17526" y="0"/>
                  <a:pt x="39624" y="0"/>
                </a:cubicBezTo>
                <a:cubicBezTo>
                  <a:pt x="60960" y="0"/>
                  <a:pt x="78486" y="16764"/>
                  <a:pt x="78486" y="38100"/>
                </a:cubicBez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03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394709"/>
            <a:ext cx="9144000" cy="979170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3475482" y="3200474"/>
            <a:ext cx="4809175" cy="14249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8955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The type(s) of data collected</a:t>
            </a:r>
            <a:endParaRPr sz="3200">
              <a:latin typeface="Times New Roman"/>
              <a:cs typeface="Times New Roman"/>
            </a:endParaRPr>
          </a:p>
          <a:p>
            <a:pPr marL="0">
              <a:lnSpc>
                <a:spcPct val="100000"/>
              </a:lnSpc>
            </a:pPr>
            <a:r>
              <a:rPr sz="3170" spc="10" dirty="0">
                <a:latin typeface="Times New Roman"/>
                <a:cs typeface="Times New Roman"/>
              </a:rPr>
              <a:t>in a study determine the type</a:t>
            </a:r>
            <a:endParaRPr sz="3100">
              <a:latin typeface="Times New Roman"/>
              <a:cs typeface="Times New Roman"/>
            </a:endParaRPr>
          </a:p>
          <a:p>
            <a:pPr marL="185165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of statistical analysis used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204" name="Image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4876" y="2727198"/>
            <a:ext cx="870966" cy="852678"/>
          </a:xfrm>
          <a:prstGeom prst="rect">
            <a:avLst/>
          </a:prstGeom>
        </p:spPr>
      </p:pic>
      <p:pic>
        <p:nvPicPr>
          <p:cNvPr id="205" name="Image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7632" y="3625596"/>
            <a:ext cx="604266" cy="1252727"/>
          </a:xfrm>
          <a:prstGeom prst="rect">
            <a:avLst/>
          </a:prstGeom>
        </p:spPr>
      </p:pic>
      <p:pic>
        <p:nvPicPr>
          <p:cNvPr id="206" name="Image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9978" y="3665982"/>
            <a:ext cx="671322" cy="1127760"/>
          </a:xfrm>
          <a:prstGeom prst="rect">
            <a:avLst/>
          </a:prstGeom>
        </p:spPr>
      </p:pic>
      <p:pic>
        <p:nvPicPr>
          <p:cNvPr id="207" name="Image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2580894"/>
            <a:ext cx="993648" cy="1259586"/>
          </a:xfrm>
          <a:prstGeom prst="rect">
            <a:avLst/>
          </a:prstGeom>
        </p:spPr>
      </p:pic>
      <p:pic>
        <p:nvPicPr>
          <p:cNvPr id="208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373880"/>
            <a:ext cx="9144000" cy="979170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3660647" y="4175833"/>
            <a:ext cx="4438269" cy="4496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of statistical analysis used.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209" name="Image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7632" y="3625596"/>
            <a:ext cx="604266" cy="1252727"/>
          </a:xfrm>
          <a:prstGeom prst="rect">
            <a:avLst/>
          </a:prstGeom>
        </p:spPr>
      </p:pic>
      <p:pic>
        <p:nvPicPr>
          <p:cNvPr id="210" name="Image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9978" y="3665982"/>
            <a:ext cx="671322" cy="1127760"/>
          </a:xfrm>
          <a:prstGeom prst="rect">
            <a:avLst/>
          </a:prstGeom>
        </p:spPr>
      </p:pic>
      <p:pic>
        <p:nvPicPr>
          <p:cNvPr id="211" name="Image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4876" y="4611624"/>
            <a:ext cx="727710" cy="1698498"/>
          </a:xfrm>
          <a:prstGeom prst="rect">
            <a:avLst/>
          </a:prstGeom>
        </p:spPr>
      </p:pic>
      <p:pic>
        <p:nvPicPr>
          <p:cNvPr id="212" name="Image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15212" y="4660392"/>
            <a:ext cx="605028" cy="1411986"/>
          </a:xfrm>
          <a:prstGeom prst="rect">
            <a:avLst/>
          </a:prstGeom>
        </p:spPr>
      </p:pic>
      <p:pic>
        <p:nvPicPr>
          <p:cNvPr id="213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5353050"/>
            <a:ext cx="9144000" cy="979170"/>
          </a:xfrm>
          <a:prstGeom prst="rect">
            <a:avLst/>
          </a:prstGeom>
        </p:spPr>
      </p:pic>
      <p:pic>
        <p:nvPicPr>
          <p:cNvPr id="214" name="Image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4876" y="4611624"/>
            <a:ext cx="727710" cy="1698498"/>
          </a:xfrm>
          <a:prstGeom prst="rect">
            <a:avLst/>
          </a:prstGeom>
        </p:spPr>
      </p:pic>
      <p:pic>
        <p:nvPicPr>
          <p:cNvPr id="215" name="Image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15212" y="4660392"/>
            <a:ext cx="605028" cy="1411986"/>
          </a:xfrm>
          <a:prstGeom prst="rect">
            <a:avLst/>
          </a:prstGeom>
        </p:spPr>
      </p:pic>
      <p:pic>
        <p:nvPicPr>
          <p:cNvPr id="216" name="Image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6332220"/>
            <a:ext cx="9144000" cy="9829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57200"/>
            <a:ext cx="9144000" cy="979170"/>
          </a:xfrm>
          <a:prstGeom prst="rect">
            <a:avLst/>
          </a:prstGeom>
        </p:spPr>
      </p:pic>
      <p:pic>
        <p:nvPicPr>
          <p:cNvPr id="10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36370"/>
            <a:ext cx="9144000" cy="97917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509009" y="1344851"/>
            <a:ext cx="3179355" cy="6183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808000"/>
                </a:solidFill>
                <a:latin typeface="Times New Roman"/>
                <a:cs typeface="Times New Roman"/>
              </a:rPr>
              <a:t>Types of data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11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415540"/>
            <a:ext cx="9144000" cy="97916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234439" y="2514674"/>
            <a:ext cx="3098691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• Categorical data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2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394709"/>
            <a:ext cx="9144000" cy="979170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577339" y="3200400"/>
            <a:ext cx="309450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Measurement data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13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373880"/>
            <a:ext cx="9144000" cy="979170"/>
          </a:xfrm>
          <a:prstGeom prst="rect">
            <a:avLst/>
          </a:prstGeom>
        </p:spPr>
      </p:pic>
      <p:pic>
        <p:nvPicPr>
          <p:cNvPr id="14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5353050"/>
            <a:ext cx="9144000" cy="979170"/>
          </a:xfrm>
          <a:prstGeom prst="rect">
            <a:avLst/>
          </a:prstGeom>
        </p:spPr>
      </p:pic>
      <p:pic>
        <p:nvPicPr>
          <p:cNvPr id="15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6332220"/>
            <a:ext cx="9144000" cy="9829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57200"/>
            <a:ext cx="9144000" cy="979170"/>
          </a:xfrm>
          <a:prstGeom prst="rect">
            <a:avLst/>
          </a:prstGeom>
        </p:spPr>
      </p:pic>
      <p:pic>
        <p:nvPicPr>
          <p:cNvPr id="218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36370"/>
            <a:ext cx="9144000" cy="97917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45942" y="1344851"/>
            <a:ext cx="3505491" cy="6183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808000"/>
                </a:solidFill>
                <a:latin typeface="Times New Roman"/>
                <a:cs typeface="Times New Roman"/>
              </a:rPr>
              <a:t>For example ...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219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415540"/>
            <a:ext cx="9144000" cy="97916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234439" y="2514674"/>
            <a:ext cx="7626447" cy="9372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latin typeface="Times New Roman"/>
                <a:cs typeface="Times New Roman"/>
              </a:rPr>
              <a:t>• Categorical data are commonly summarized</a:t>
            </a:r>
            <a:endParaRPr sz="3100">
              <a:latin typeface="Times New Roman"/>
              <a:cs typeface="Times New Roman"/>
            </a:endParaRPr>
          </a:p>
          <a:p>
            <a:pPr marL="342909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using “</a:t>
            </a:r>
            <a:r>
              <a:rPr sz="3200" b="1" spc="10" dirty="0">
                <a:solidFill>
                  <a:srgbClr val="800000"/>
                </a:solidFill>
                <a:latin typeface="Times New Roman"/>
                <a:cs typeface="Times New Roman"/>
              </a:rPr>
              <a:t>percentages</a:t>
            </a:r>
            <a:r>
              <a:rPr sz="3200" spc="10" dirty="0">
                <a:latin typeface="Times New Roman"/>
                <a:cs typeface="Times New Roman"/>
              </a:rPr>
              <a:t>” (or “</a:t>
            </a:r>
            <a:r>
              <a:rPr sz="3200" b="1" spc="10" dirty="0">
                <a:solidFill>
                  <a:srgbClr val="800000"/>
                </a:solidFill>
                <a:latin typeface="Times New Roman"/>
                <a:cs typeface="Times New Roman"/>
              </a:rPr>
              <a:t>proportions</a:t>
            </a:r>
            <a:r>
              <a:rPr sz="3200" spc="10" dirty="0">
                <a:latin typeface="Times New Roman"/>
                <a:cs typeface="Times New Roman"/>
              </a:rPr>
              <a:t>”).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220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394709"/>
            <a:ext cx="9144000" cy="979170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2254757" y="3002354"/>
            <a:ext cx="4873639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g  </a:t>
            </a:r>
            <a:r>
              <a:rPr sz="3200" b="1" spc="10" dirty="0">
                <a:solidFill>
                  <a:srgbClr val="800000"/>
                </a:solidFill>
                <a:latin typeface="Times New Roman"/>
                <a:cs typeface="Times New Roman"/>
              </a:rPr>
              <a:t>p         g         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078730" y="3002354"/>
            <a:ext cx="2459493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(    </a:t>
            </a:r>
            <a:r>
              <a:rPr sz="3200" b="1" spc="10" dirty="0">
                <a:solidFill>
                  <a:srgbClr val="800000"/>
                </a:solidFill>
                <a:latin typeface="Times New Roman"/>
                <a:cs typeface="Times New Roman"/>
              </a:rPr>
              <a:t>p  p  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068056" y="3002354"/>
            <a:ext cx="236783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91639" y="3571420"/>
            <a:ext cx="4566675" cy="3939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– 11% of students have a tattoo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691639" y="4083484"/>
            <a:ext cx="6468502" cy="3939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– 2%, 33%, 39%, and 26% of the students in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221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373880"/>
            <a:ext cx="9144000" cy="979170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1977374" y="4083484"/>
            <a:ext cx="6675751" cy="12473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5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2%, 33%, 39%, and 26% of the students in</a:t>
            </a:r>
            <a:endParaRPr sz="2800">
              <a:latin typeface="Times New Roman"/>
              <a:cs typeface="Times New Roman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class are, respectively, freshmen, sophomores,</a:t>
            </a:r>
            <a:endParaRPr sz="2800">
              <a:latin typeface="Times New Roman"/>
              <a:cs typeface="Times New Roman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juniors, and seniors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22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5353050"/>
            <a:ext cx="9144000" cy="979170"/>
          </a:xfrm>
          <a:prstGeom prst="rect">
            <a:avLst/>
          </a:prstGeom>
        </p:spPr>
      </p:pic>
      <p:pic>
        <p:nvPicPr>
          <p:cNvPr id="223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6332220"/>
            <a:ext cx="9144000" cy="9829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57200"/>
            <a:ext cx="9144000" cy="979170"/>
          </a:xfrm>
          <a:prstGeom prst="rect">
            <a:avLst/>
          </a:prstGeom>
        </p:spPr>
      </p:pic>
      <p:pic>
        <p:nvPicPr>
          <p:cNvPr id="225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36370"/>
            <a:ext cx="9144000" cy="97917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788158" y="1344851"/>
            <a:ext cx="4621521" cy="6183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808000"/>
                </a:solidFill>
                <a:latin typeface="Times New Roman"/>
                <a:cs typeface="Times New Roman"/>
              </a:rPr>
              <a:t>And for example …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226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415540"/>
            <a:ext cx="9144000" cy="97916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234439" y="2514674"/>
            <a:ext cx="7650045" cy="9372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latin typeface="Times New Roman"/>
                <a:cs typeface="Times New Roman"/>
              </a:rPr>
              <a:t>• Measurement data are typically summarized</a:t>
            </a:r>
            <a:endParaRPr sz="3100">
              <a:latin typeface="Times New Roman"/>
              <a:cs typeface="Times New Roman"/>
            </a:endParaRPr>
          </a:p>
          <a:p>
            <a:pPr marL="342909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using “</a:t>
            </a:r>
            <a:r>
              <a:rPr sz="3200" b="1" spc="10" dirty="0">
                <a:solidFill>
                  <a:srgbClr val="800000"/>
                </a:solidFill>
                <a:latin typeface="Times New Roman"/>
                <a:cs typeface="Times New Roman"/>
              </a:rPr>
              <a:t>averages</a:t>
            </a:r>
            <a:r>
              <a:rPr sz="3200" spc="10" dirty="0">
                <a:latin typeface="Times New Roman"/>
                <a:cs typeface="Times New Roman"/>
              </a:rPr>
              <a:t>” (or “</a:t>
            </a:r>
            <a:r>
              <a:rPr sz="3200" b="1" spc="10" dirty="0">
                <a:solidFill>
                  <a:srgbClr val="800000"/>
                </a:solidFill>
                <a:latin typeface="Times New Roman"/>
                <a:cs typeface="Times New Roman"/>
              </a:rPr>
              <a:t>means</a:t>
            </a:r>
            <a:r>
              <a:rPr sz="3200" spc="10" dirty="0">
                <a:latin typeface="Times New Roman"/>
                <a:cs typeface="Times New Roman"/>
              </a:rPr>
              <a:t>”).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227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394709"/>
            <a:ext cx="9144000" cy="979170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2254757" y="3002354"/>
            <a:ext cx="304609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711702" y="3002354"/>
            <a:ext cx="304609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b="1" spc="10" dirty="0">
                <a:solidFill>
                  <a:srgbClr val="800000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536948" y="3002354"/>
            <a:ext cx="236783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(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6579107" y="3002354"/>
            <a:ext cx="236783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691639" y="3571420"/>
            <a:ext cx="7036053" cy="820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latin typeface="Times New Roman"/>
                <a:cs typeface="Times New Roman"/>
              </a:rPr>
              <a:t>– Average number of siblings Fall 1998 Stat 250</a:t>
            </a:r>
            <a:endParaRPr sz="2700">
              <a:latin typeface="Times New Roman"/>
              <a:cs typeface="Times New Roman"/>
            </a:endParaRPr>
          </a:p>
          <a:p>
            <a:pPr marL="285750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students have is 1.9.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228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373880"/>
            <a:ext cx="9144000" cy="979170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1691639" y="4510204"/>
            <a:ext cx="6501738" cy="820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latin typeface="Times New Roman"/>
                <a:cs typeface="Times New Roman"/>
              </a:rPr>
              <a:t>– Average weight of male Fall 1998 Stat 250</a:t>
            </a:r>
            <a:endParaRPr sz="2700">
              <a:latin typeface="Times New Roman"/>
              <a:cs typeface="Times New Roman"/>
            </a:endParaRPr>
          </a:p>
          <a:p>
            <a:pPr marL="285750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students is 173 pounds.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22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5353050"/>
            <a:ext cx="9144000" cy="979170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1691639" y="5448988"/>
            <a:ext cx="6779018" cy="82063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latin typeface="Times New Roman"/>
                <a:cs typeface="Times New Roman"/>
              </a:rPr>
              <a:t>– Average weight of female Fall 1998 Stat 250</a:t>
            </a:r>
            <a:endParaRPr sz="2700">
              <a:latin typeface="Times New Roman"/>
              <a:cs typeface="Times New Roman"/>
            </a:endParaRPr>
          </a:p>
          <a:p>
            <a:pPr marL="285750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students is 138 pounds.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230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6332220"/>
            <a:ext cx="9144000" cy="9829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57200"/>
            <a:ext cx="9144000" cy="979170"/>
          </a:xfrm>
          <a:prstGeom prst="rect">
            <a:avLst/>
          </a:prstGeom>
        </p:spPr>
      </p:pic>
      <p:pic>
        <p:nvPicPr>
          <p:cNvPr id="17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36370"/>
            <a:ext cx="9144000" cy="97917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052572" y="1344851"/>
            <a:ext cx="4093025" cy="6183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b="1" spc="10" dirty="0">
                <a:solidFill>
                  <a:srgbClr val="808000"/>
                </a:solidFill>
                <a:latin typeface="Times New Roman"/>
                <a:cs typeface="Times New Roman"/>
              </a:rPr>
              <a:t>Categorical </a:t>
            </a:r>
            <a:r>
              <a:rPr sz="4400" spc="10" dirty="0">
                <a:solidFill>
                  <a:srgbClr val="808000"/>
                </a:solidFill>
                <a:latin typeface="Times New Roman"/>
                <a:cs typeface="Times New Roman"/>
              </a:rPr>
              <a:t>Data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18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415540"/>
            <a:ext cx="9144000" cy="97916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234439" y="2514674"/>
            <a:ext cx="7397831" cy="9372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latin typeface="Times New Roman"/>
                <a:cs typeface="Times New Roman"/>
              </a:rPr>
              <a:t>• The objects being studied are grouped into</a:t>
            </a:r>
            <a:endParaRPr sz="3100">
              <a:latin typeface="Times New Roman"/>
              <a:cs typeface="Times New Roman"/>
            </a:endParaRPr>
          </a:p>
          <a:p>
            <a:pPr marL="342909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categories based on some </a:t>
            </a:r>
            <a:r>
              <a:rPr sz="3200" b="1" spc="10" dirty="0">
                <a:solidFill>
                  <a:srgbClr val="800000"/>
                </a:solidFill>
                <a:latin typeface="Times New Roman"/>
                <a:cs typeface="Times New Roman"/>
              </a:rPr>
              <a:t>qualitative </a:t>
            </a:r>
            <a:r>
              <a:rPr sz="3200" spc="10" dirty="0">
                <a:latin typeface="Times New Roman"/>
                <a:cs typeface="Times New Roman"/>
              </a:rPr>
              <a:t>trait.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9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394709"/>
            <a:ext cx="9144000" cy="979170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2231898" y="3002354"/>
            <a:ext cx="304609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824728" y="3002354"/>
            <a:ext cx="327354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b="1" spc="10" dirty="0">
                <a:solidFill>
                  <a:srgbClr val="800000"/>
                </a:solidFill>
                <a:latin typeface="Times New Roman"/>
                <a:cs typeface="Times New Roman"/>
              </a:rPr>
              <a:t>q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34439" y="3587570"/>
            <a:ext cx="6701085" cy="9372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latin typeface="Times New Roman"/>
                <a:cs typeface="Times New Roman"/>
              </a:rPr>
              <a:t>• The resulting data are merely labels or</a:t>
            </a:r>
            <a:endParaRPr sz="310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categories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20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373880"/>
            <a:ext cx="9144000" cy="979170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1577339" y="4075250"/>
            <a:ext cx="1850110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categories.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21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5353050"/>
            <a:ext cx="9144000" cy="979170"/>
          </a:xfrm>
          <a:prstGeom prst="rect">
            <a:avLst/>
          </a:prstGeom>
        </p:spPr>
      </p:pic>
      <p:pic>
        <p:nvPicPr>
          <p:cNvPr id="22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6332220"/>
            <a:ext cx="9144000" cy="9829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57200"/>
            <a:ext cx="9144000" cy="979170"/>
          </a:xfrm>
          <a:prstGeom prst="rect">
            <a:avLst/>
          </a:prstGeom>
        </p:spPr>
      </p:pic>
      <p:pic>
        <p:nvPicPr>
          <p:cNvPr id="24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36370"/>
            <a:ext cx="9144000" cy="97917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895856" y="1344851"/>
            <a:ext cx="6408365" cy="6183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808000"/>
                </a:solidFill>
                <a:latin typeface="Times New Roman"/>
                <a:cs typeface="Times New Roman"/>
              </a:rPr>
              <a:t>Examples: Categorical Data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25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415540"/>
            <a:ext cx="9144000" cy="97916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234439" y="2514674"/>
            <a:ext cx="2102617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• Hair color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691639" y="3083740"/>
            <a:ext cx="4688055" cy="3939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– blonde, brown, red, black, etc.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26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394709"/>
            <a:ext cx="9144000" cy="979170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977389" y="3083740"/>
            <a:ext cx="4401557" cy="3939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blonde, brown, red, black, etc.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34439" y="3611954"/>
            <a:ext cx="5476717" cy="4496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• Opinion of students about riots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977389" y="4181020"/>
            <a:ext cx="3673054" cy="3939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ticked off neutral happy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27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373880"/>
            <a:ext cx="9144000" cy="979170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1691639" y="4181020"/>
            <a:ext cx="3958086" cy="3939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– ticked off, neutral, happy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34439" y="4709234"/>
            <a:ext cx="2935298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• Smoking status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570987" y="5278300"/>
            <a:ext cx="266890" cy="3939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k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47793" y="5278300"/>
            <a:ext cx="266891" cy="3939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k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28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5353050"/>
            <a:ext cx="9144000" cy="979170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1691639" y="5278300"/>
            <a:ext cx="3297042" cy="3939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– smoker, non-smoker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29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6332220"/>
            <a:ext cx="9144000" cy="9829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57200"/>
            <a:ext cx="9144000" cy="97917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663190" y="1181174"/>
            <a:ext cx="4835127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808000"/>
                </a:solidFill>
                <a:latin typeface="Times New Roman"/>
                <a:cs typeface="Times New Roman"/>
              </a:rPr>
              <a:t>Categorical data classified as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31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36370"/>
            <a:ext cx="9144000" cy="97917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2371344" y="1181174"/>
            <a:ext cx="5416363" cy="9372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91845">
              <a:lnSpc>
                <a:spcPct val="100000"/>
              </a:lnSpc>
            </a:pPr>
            <a:r>
              <a:rPr sz="3200" spc="10" dirty="0">
                <a:solidFill>
                  <a:srgbClr val="808000"/>
                </a:solidFill>
                <a:latin typeface="Times New Roman"/>
                <a:cs typeface="Times New Roman"/>
              </a:rPr>
              <a:t>Categorical data classified as</a:t>
            </a:r>
            <a:endParaRPr sz="3200">
              <a:latin typeface="Times New Roman"/>
              <a:cs typeface="Times New Roman"/>
            </a:endParaRPr>
          </a:p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808000"/>
                </a:solidFill>
                <a:latin typeface="Times New Roman"/>
                <a:cs typeface="Times New Roman"/>
              </a:rPr>
              <a:t>Nominal, Ordinal, and/or Binary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371344" y="1668854"/>
            <a:ext cx="5416363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808000"/>
                </a:solidFill>
                <a:latin typeface="Times New Roman"/>
                <a:cs typeface="Times New Roman"/>
              </a:rPr>
              <a:t>Nominal, Ordinal, and/or Binary</a:t>
            </a:r>
            <a:endParaRPr sz="3100">
              <a:latin typeface="Times New Roman"/>
              <a:cs typeface="Times New Roman"/>
            </a:endParaRPr>
          </a:p>
        </p:txBody>
      </p:sp>
      <p:pic>
        <p:nvPicPr>
          <p:cNvPr id="32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415540"/>
            <a:ext cx="9144000" cy="979169"/>
          </a:xfrm>
          <a:prstGeom prst="rect">
            <a:avLst/>
          </a:prstGeom>
        </p:spPr>
      </p:pic>
      <p:pic>
        <p:nvPicPr>
          <p:cNvPr id="33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38600" y="2438400"/>
            <a:ext cx="2209800" cy="990600"/>
          </a:xfrm>
          <a:prstGeom prst="rect">
            <a:avLst/>
          </a:prstGeom>
        </p:spPr>
      </p:pic>
      <p:pic>
        <p:nvPicPr>
          <p:cNvPr id="34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34028" y="2433828"/>
            <a:ext cx="2219705" cy="1000506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4151376" y="2773375"/>
            <a:ext cx="2059229" cy="3374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imes New Roman"/>
                <a:cs typeface="Times New Roman"/>
              </a:rPr>
              <a:t>Categorical data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5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6600" y="3195828"/>
            <a:ext cx="994410" cy="690372"/>
          </a:xfrm>
          <a:prstGeom prst="rect">
            <a:avLst/>
          </a:prstGeom>
        </p:spPr>
      </p:pic>
      <p:pic>
        <p:nvPicPr>
          <p:cNvPr id="36" name="Image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6752" y="3272028"/>
            <a:ext cx="841248" cy="614171"/>
          </a:xfrm>
          <a:prstGeom prst="rect">
            <a:avLst/>
          </a:prstGeom>
        </p:spPr>
      </p:pic>
      <p:pic>
        <p:nvPicPr>
          <p:cNvPr id="37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394709"/>
            <a:ext cx="9144000" cy="979170"/>
          </a:xfrm>
          <a:prstGeom prst="rect">
            <a:avLst/>
          </a:prstGeom>
        </p:spPr>
      </p:pic>
      <p:pic>
        <p:nvPicPr>
          <p:cNvPr id="38" name="Image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38600" y="2438400"/>
            <a:ext cx="2209800" cy="990600"/>
          </a:xfrm>
          <a:prstGeom prst="rect">
            <a:avLst/>
          </a:prstGeom>
        </p:spPr>
      </p:pic>
      <p:pic>
        <p:nvPicPr>
          <p:cNvPr id="39" name="Image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34028" y="2433828"/>
            <a:ext cx="2219705" cy="1000506"/>
          </a:xfrm>
          <a:prstGeom prst="rect">
            <a:avLst/>
          </a:prstGeom>
        </p:spPr>
      </p:pic>
      <p:pic>
        <p:nvPicPr>
          <p:cNvPr id="40" name="Image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7000" y="3810000"/>
            <a:ext cx="2057400" cy="990600"/>
          </a:xfrm>
          <a:prstGeom prst="rect">
            <a:avLst/>
          </a:prstGeom>
        </p:spPr>
      </p:pic>
      <p:pic>
        <p:nvPicPr>
          <p:cNvPr id="41" name="Image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2428" y="3805428"/>
            <a:ext cx="2067306" cy="1000505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7039356" y="3962095"/>
            <a:ext cx="1007607" cy="3374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imes New Roman"/>
                <a:cs typeface="Times New Roman"/>
              </a:rPr>
              <a:t>Ordinal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2" name="Image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0200" y="3810000"/>
            <a:ext cx="2057400" cy="990600"/>
          </a:xfrm>
          <a:prstGeom prst="rect">
            <a:avLst/>
          </a:prstGeom>
        </p:spPr>
      </p:pic>
      <p:pic>
        <p:nvPicPr>
          <p:cNvPr id="43" name="Image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5628" y="3805428"/>
            <a:ext cx="2067306" cy="1000505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2094737" y="3962095"/>
            <a:ext cx="1143731" cy="3374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imes New Roman"/>
                <a:cs typeface="Times New Roman"/>
              </a:rPr>
              <a:t>Nominal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4" name="Image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6600" y="3195828"/>
            <a:ext cx="994410" cy="690372"/>
          </a:xfrm>
          <a:prstGeom prst="rect">
            <a:avLst/>
          </a:prstGeom>
        </p:spPr>
      </p:pic>
      <p:pic>
        <p:nvPicPr>
          <p:cNvPr id="45" name="Image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6752" y="3272028"/>
            <a:ext cx="841248" cy="614171"/>
          </a:xfrm>
          <a:prstGeom prst="rect">
            <a:avLst/>
          </a:prstGeom>
        </p:spPr>
      </p:pic>
      <p:pic>
        <p:nvPicPr>
          <p:cNvPr id="46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373880"/>
            <a:ext cx="9144000" cy="979170"/>
          </a:xfrm>
          <a:prstGeom prst="rect">
            <a:avLst/>
          </a:prstGeom>
        </p:spPr>
      </p:pic>
      <p:pic>
        <p:nvPicPr>
          <p:cNvPr id="47" name="Image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7000" y="3810000"/>
            <a:ext cx="2057400" cy="990600"/>
          </a:xfrm>
          <a:prstGeom prst="rect">
            <a:avLst/>
          </a:prstGeom>
        </p:spPr>
      </p:pic>
      <p:pic>
        <p:nvPicPr>
          <p:cNvPr id="48" name="Image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2428" y="3805428"/>
            <a:ext cx="2067306" cy="1000505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7251192" y="4327855"/>
            <a:ext cx="584302" cy="3374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9" name="Image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0200" y="3810000"/>
            <a:ext cx="2057400" cy="990600"/>
          </a:xfrm>
          <a:prstGeom prst="rect">
            <a:avLst/>
          </a:prstGeom>
        </p:spPr>
      </p:pic>
      <p:pic>
        <p:nvPicPr>
          <p:cNvPr id="50" name="Image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5628" y="3805428"/>
            <a:ext cx="2067306" cy="1000505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2374392" y="4327855"/>
            <a:ext cx="584301" cy="3374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1" name="Image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7800" y="4796790"/>
            <a:ext cx="842772" cy="842010"/>
          </a:xfrm>
          <a:prstGeom prst="rect">
            <a:avLst/>
          </a:prstGeom>
        </p:spPr>
      </p:pic>
      <p:pic>
        <p:nvPicPr>
          <p:cNvPr id="52" name="Image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1028" y="4796790"/>
            <a:ext cx="766572" cy="842010"/>
          </a:xfrm>
          <a:prstGeom prst="rect">
            <a:avLst/>
          </a:prstGeom>
        </p:spPr>
      </p:pic>
      <p:pic>
        <p:nvPicPr>
          <p:cNvPr id="53" name="Image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15428" y="4872990"/>
            <a:ext cx="690372" cy="842010"/>
          </a:xfrm>
          <a:prstGeom prst="rect">
            <a:avLst/>
          </a:prstGeom>
        </p:spPr>
      </p:pic>
      <p:pic>
        <p:nvPicPr>
          <p:cNvPr id="54" name="Image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0800" y="4872990"/>
            <a:ext cx="691134" cy="842010"/>
          </a:xfrm>
          <a:prstGeom prst="rect">
            <a:avLst/>
          </a:prstGeom>
        </p:spPr>
      </p:pic>
      <p:pic>
        <p:nvPicPr>
          <p:cNvPr id="55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5353050"/>
            <a:ext cx="9144000" cy="979170"/>
          </a:xfrm>
          <a:prstGeom prst="rect">
            <a:avLst/>
          </a:prstGeom>
        </p:spPr>
      </p:pic>
      <p:pic>
        <p:nvPicPr>
          <p:cNvPr id="56" name="Image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9400" y="5638800"/>
            <a:ext cx="1752600" cy="914400"/>
          </a:xfrm>
          <a:prstGeom prst="rect">
            <a:avLst/>
          </a:prstGeom>
        </p:spPr>
      </p:pic>
      <p:pic>
        <p:nvPicPr>
          <p:cNvPr id="57" name="Image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4828" y="5634228"/>
            <a:ext cx="1762506" cy="924306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3040379" y="5935675"/>
            <a:ext cx="1386839" cy="3374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imes New Roman"/>
                <a:cs typeface="Times New Roman"/>
              </a:rPr>
              <a:t>Not binary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8" name="Image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5638800"/>
            <a:ext cx="1752600" cy="914400"/>
          </a:xfrm>
          <a:prstGeom prst="rect">
            <a:avLst/>
          </a:prstGeom>
        </p:spPr>
      </p:pic>
      <p:pic>
        <p:nvPicPr>
          <p:cNvPr id="59" name="Image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1228" y="5634228"/>
            <a:ext cx="1762506" cy="924306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1146809" y="5935675"/>
            <a:ext cx="906078" cy="3374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imes New Roman"/>
                <a:cs typeface="Times New Roman"/>
              </a:rPr>
              <a:t>Binary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0" name="Image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7800" y="4796790"/>
            <a:ext cx="842772" cy="842010"/>
          </a:xfrm>
          <a:prstGeom prst="rect">
            <a:avLst/>
          </a:prstGeom>
        </p:spPr>
      </p:pic>
      <p:pic>
        <p:nvPicPr>
          <p:cNvPr id="61" name="Image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1028" y="4796790"/>
            <a:ext cx="766572" cy="842010"/>
          </a:xfrm>
          <a:prstGeom prst="rect">
            <a:avLst/>
          </a:prstGeom>
        </p:spPr>
      </p:pic>
      <p:pic>
        <p:nvPicPr>
          <p:cNvPr id="62" name="Image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15428" y="4872990"/>
            <a:ext cx="690372" cy="842010"/>
          </a:xfrm>
          <a:prstGeom prst="rect">
            <a:avLst/>
          </a:prstGeom>
        </p:spPr>
      </p:pic>
      <p:pic>
        <p:nvPicPr>
          <p:cNvPr id="63" name="Image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0" y="5715000"/>
            <a:ext cx="1752600" cy="914400"/>
          </a:xfrm>
          <a:prstGeom prst="rect">
            <a:avLst/>
          </a:prstGeom>
        </p:spPr>
      </p:pic>
      <p:pic>
        <p:nvPicPr>
          <p:cNvPr id="64" name="Image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9428" y="5710428"/>
            <a:ext cx="1762506" cy="924306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5795009" y="6011874"/>
            <a:ext cx="906018" cy="3374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imes New Roman"/>
                <a:cs typeface="Times New Roman"/>
              </a:rPr>
              <a:t>Binary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5" name="Image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43800" y="5715000"/>
            <a:ext cx="1752600" cy="914400"/>
          </a:xfrm>
          <a:prstGeom prst="rect">
            <a:avLst/>
          </a:prstGeom>
        </p:spPr>
      </p:pic>
      <p:pic>
        <p:nvPicPr>
          <p:cNvPr id="66" name="Image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39228" y="5710428"/>
            <a:ext cx="1762506" cy="924306"/>
          </a:xfrm>
          <a:prstGeom prst="rect">
            <a:avLst/>
          </a:prstGeom>
        </p:spPr>
      </p:pic>
      <p:sp>
        <p:nvSpPr>
          <p:cNvPr id="13" name="text 1"/>
          <p:cNvSpPr txBox="1"/>
          <p:nvPr/>
        </p:nvSpPr>
        <p:spPr>
          <a:xfrm>
            <a:off x="7764780" y="6011874"/>
            <a:ext cx="1387601" cy="3374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imes New Roman"/>
                <a:cs typeface="Times New Roman"/>
              </a:rPr>
              <a:t>Not binary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7" name="Image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0800" y="4872990"/>
            <a:ext cx="691134" cy="842010"/>
          </a:xfrm>
          <a:prstGeom prst="rect">
            <a:avLst/>
          </a:prstGeom>
        </p:spPr>
      </p:pic>
      <p:pic>
        <p:nvPicPr>
          <p:cNvPr id="68" name="Image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6332220"/>
            <a:ext cx="9144000" cy="982980"/>
          </a:xfrm>
          <a:prstGeom prst="rect">
            <a:avLst/>
          </a:prstGeom>
        </p:spPr>
      </p:pic>
      <p:pic>
        <p:nvPicPr>
          <p:cNvPr id="69" name="Image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9400" y="5638800"/>
            <a:ext cx="1752600" cy="914400"/>
          </a:xfrm>
          <a:prstGeom prst="rect">
            <a:avLst/>
          </a:prstGeom>
        </p:spPr>
      </p:pic>
      <p:pic>
        <p:nvPicPr>
          <p:cNvPr id="70" name="Image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4828" y="5634228"/>
            <a:ext cx="1762506" cy="924306"/>
          </a:xfrm>
          <a:prstGeom prst="rect">
            <a:avLst/>
          </a:prstGeom>
        </p:spPr>
      </p:pic>
      <p:pic>
        <p:nvPicPr>
          <p:cNvPr id="71" name="Image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5638800"/>
            <a:ext cx="1752600" cy="914400"/>
          </a:xfrm>
          <a:prstGeom prst="rect">
            <a:avLst/>
          </a:prstGeom>
        </p:spPr>
      </p:pic>
      <p:pic>
        <p:nvPicPr>
          <p:cNvPr id="72" name="Image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1228" y="5634228"/>
            <a:ext cx="1762506" cy="924306"/>
          </a:xfrm>
          <a:prstGeom prst="rect">
            <a:avLst/>
          </a:prstGeom>
        </p:spPr>
      </p:pic>
      <p:pic>
        <p:nvPicPr>
          <p:cNvPr id="73" name="Image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0" y="5715000"/>
            <a:ext cx="1752600" cy="914400"/>
          </a:xfrm>
          <a:prstGeom prst="rect">
            <a:avLst/>
          </a:prstGeom>
        </p:spPr>
      </p:pic>
      <p:pic>
        <p:nvPicPr>
          <p:cNvPr id="74" name="Image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9428" y="5710428"/>
            <a:ext cx="1762506" cy="924306"/>
          </a:xfrm>
          <a:prstGeom prst="rect">
            <a:avLst/>
          </a:prstGeom>
        </p:spPr>
      </p:pic>
      <p:sp>
        <p:nvSpPr>
          <p:cNvPr id="14" name="text 1"/>
          <p:cNvSpPr txBox="1"/>
          <p:nvPr/>
        </p:nvSpPr>
        <p:spPr>
          <a:xfrm>
            <a:off x="6472428" y="6011874"/>
            <a:ext cx="228600" cy="3374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5" name="Image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43800" y="5715000"/>
            <a:ext cx="1752600" cy="914400"/>
          </a:xfrm>
          <a:prstGeom prst="rect">
            <a:avLst/>
          </a:prstGeom>
        </p:spPr>
      </p:pic>
      <p:pic>
        <p:nvPicPr>
          <p:cNvPr id="76" name="Image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39228" y="5710428"/>
            <a:ext cx="1762506" cy="924306"/>
          </a:xfrm>
          <a:prstGeom prst="rect">
            <a:avLst/>
          </a:prstGeom>
        </p:spPr>
      </p:pic>
      <p:sp>
        <p:nvSpPr>
          <p:cNvPr id="15" name="text 1"/>
          <p:cNvSpPr txBox="1"/>
          <p:nvPr/>
        </p:nvSpPr>
        <p:spPr>
          <a:xfrm>
            <a:off x="8923782" y="6011874"/>
            <a:ext cx="228600" cy="3374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57200"/>
            <a:ext cx="9144000" cy="979170"/>
          </a:xfrm>
          <a:prstGeom prst="rect">
            <a:avLst/>
          </a:prstGeom>
        </p:spPr>
      </p:pic>
      <p:pic>
        <p:nvPicPr>
          <p:cNvPr id="78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36370"/>
            <a:ext cx="9144000" cy="97917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407664" y="1344851"/>
            <a:ext cx="3382052" cy="6183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b="1" spc="10" dirty="0">
                <a:solidFill>
                  <a:srgbClr val="808000"/>
                </a:solidFill>
                <a:latin typeface="Times New Roman"/>
                <a:cs typeface="Times New Roman"/>
              </a:rPr>
              <a:t>Nominal </a:t>
            </a:r>
            <a:r>
              <a:rPr sz="4400" spc="10" dirty="0">
                <a:solidFill>
                  <a:srgbClr val="808000"/>
                </a:solidFill>
                <a:latin typeface="Times New Roman"/>
                <a:cs typeface="Times New Roman"/>
              </a:rPr>
              <a:t>Data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79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415540"/>
            <a:ext cx="9144000" cy="97916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234439" y="2514674"/>
            <a:ext cx="7410459" cy="9372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latin typeface="Times New Roman"/>
                <a:cs typeface="Times New Roman"/>
              </a:rPr>
              <a:t>• A type of categorical data in which objects</a:t>
            </a:r>
            <a:endParaRPr sz="3100">
              <a:latin typeface="Times New Roman"/>
              <a:cs typeface="Times New Roman"/>
            </a:endParaRPr>
          </a:p>
          <a:p>
            <a:pPr marL="342909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fall into </a:t>
            </a:r>
            <a:r>
              <a:rPr sz="3200" b="1" i="1" spc="10" dirty="0">
                <a:latin typeface="Times New Roman"/>
                <a:cs typeface="Times New Roman"/>
              </a:rPr>
              <a:t>unordered </a:t>
            </a:r>
            <a:r>
              <a:rPr sz="3200" spc="10" dirty="0">
                <a:latin typeface="Times New Roman"/>
                <a:cs typeface="Times New Roman"/>
              </a:rPr>
              <a:t>categories.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0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394709"/>
            <a:ext cx="9144000" cy="979170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5449062" y="3002354"/>
            <a:ext cx="304609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1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373880"/>
            <a:ext cx="9144000" cy="979170"/>
          </a:xfrm>
          <a:prstGeom prst="rect">
            <a:avLst/>
          </a:prstGeom>
        </p:spPr>
      </p:pic>
      <p:pic>
        <p:nvPicPr>
          <p:cNvPr id="8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5353050"/>
            <a:ext cx="9144000" cy="979170"/>
          </a:xfrm>
          <a:prstGeom prst="rect">
            <a:avLst/>
          </a:prstGeom>
        </p:spPr>
      </p:pic>
      <p:pic>
        <p:nvPicPr>
          <p:cNvPr id="83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6332220"/>
            <a:ext cx="9144000" cy="9829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57200"/>
            <a:ext cx="9144000" cy="979170"/>
          </a:xfrm>
          <a:prstGeom prst="rect">
            <a:avLst/>
          </a:prstGeom>
        </p:spPr>
      </p:pic>
      <p:pic>
        <p:nvPicPr>
          <p:cNvPr id="85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36370"/>
            <a:ext cx="9144000" cy="97917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205228" y="1344851"/>
            <a:ext cx="5788156" cy="6183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808000"/>
                </a:solidFill>
                <a:latin typeface="Times New Roman"/>
                <a:cs typeface="Times New Roman"/>
              </a:rPr>
              <a:t>Examples: Nominal Data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86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415540"/>
            <a:ext cx="9144000" cy="97916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234439" y="2514674"/>
            <a:ext cx="2102617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• Hair color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691639" y="3083740"/>
            <a:ext cx="4688055" cy="3939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– blonde, brown, red, black, etc.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87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394709"/>
            <a:ext cx="9144000" cy="979170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977389" y="3083740"/>
            <a:ext cx="4401557" cy="3939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blonde, brown, red, black, etc.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34439" y="3611954"/>
            <a:ext cx="1257956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• Race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977389" y="4181020"/>
            <a:ext cx="5927557" cy="3939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Caucasian African American Asian etc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88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373880"/>
            <a:ext cx="9144000" cy="979170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1691639" y="4181020"/>
            <a:ext cx="6302122" cy="3939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– Caucasian, African-American, Asian, etc.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34439" y="4709234"/>
            <a:ext cx="2935298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• Smoking status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570987" y="5278300"/>
            <a:ext cx="266890" cy="3939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k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47793" y="5278300"/>
            <a:ext cx="266891" cy="3939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k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8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5353050"/>
            <a:ext cx="9144000" cy="979170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1691639" y="5278300"/>
            <a:ext cx="3297042" cy="3939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– smoker, non-smoker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90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6332220"/>
            <a:ext cx="9144000" cy="9829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57200"/>
            <a:ext cx="9144000" cy="979170"/>
          </a:xfrm>
          <a:prstGeom prst="rect">
            <a:avLst/>
          </a:prstGeom>
        </p:spPr>
      </p:pic>
      <p:pic>
        <p:nvPicPr>
          <p:cNvPr id="92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36370"/>
            <a:ext cx="9144000" cy="97917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484626" y="1344851"/>
            <a:ext cx="3228172" cy="6183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b="1" spc="10" dirty="0">
                <a:solidFill>
                  <a:srgbClr val="808000"/>
                </a:solidFill>
                <a:latin typeface="Times New Roman"/>
                <a:cs typeface="Times New Roman"/>
              </a:rPr>
              <a:t>Ordinal </a:t>
            </a:r>
            <a:r>
              <a:rPr sz="4400" spc="10" dirty="0">
                <a:solidFill>
                  <a:srgbClr val="808000"/>
                </a:solidFill>
                <a:latin typeface="Times New Roman"/>
                <a:cs typeface="Times New Roman"/>
              </a:rPr>
              <a:t>Data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93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415540"/>
            <a:ext cx="9144000" cy="97916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234439" y="2514674"/>
            <a:ext cx="7535389" cy="9372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latin typeface="Times New Roman"/>
                <a:cs typeface="Times New Roman"/>
              </a:rPr>
              <a:t>• A type of categorical data in which </a:t>
            </a:r>
            <a:r>
              <a:rPr sz="3170" b="1" i="1" spc="10" dirty="0">
                <a:latin typeface="Times New Roman"/>
                <a:cs typeface="Times New Roman"/>
              </a:rPr>
              <a:t>order </a:t>
            </a:r>
            <a:r>
              <a:rPr sz="3170" spc="10" dirty="0">
                <a:latin typeface="Times New Roman"/>
                <a:cs typeface="Times New Roman"/>
              </a:rPr>
              <a:t>is</a:t>
            </a:r>
            <a:endParaRPr sz="3100">
              <a:latin typeface="Times New Roman"/>
              <a:cs typeface="Times New Roman"/>
            </a:endParaRPr>
          </a:p>
          <a:p>
            <a:pPr marL="342908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important.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94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394709"/>
            <a:ext cx="9144000" cy="979170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2006345" y="3002354"/>
            <a:ext cx="304609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p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95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373880"/>
            <a:ext cx="9144000" cy="979170"/>
          </a:xfrm>
          <a:prstGeom prst="rect">
            <a:avLst/>
          </a:prstGeom>
        </p:spPr>
      </p:pic>
      <p:pic>
        <p:nvPicPr>
          <p:cNvPr id="96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5353050"/>
            <a:ext cx="9144000" cy="979170"/>
          </a:xfrm>
          <a:prstGeom prst="rect">
            <a:avLst/>
          </a:prstGeom>
        </p:spPr>
      </p:pic>
      <p:pic>
        <p:nvPicPr>
          <p:cNvPr id="97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6332220"/>
            <a:ext cx="9144000" cy="9829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57200"/>
            <a:ext cx="9144000" cy="979170"/>
          </a:xfrm>
          <a:prstGeom prst="rect">
            <a:avLst/>
          </a:prstGeom>
        </p:spPr>
      </p:pic>
      <p:pic>
        <p:nvPicPr>
          <p:cNvPr id="99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36370"/>
            <a:ext cx="9144000" cy="97917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330196" y="1344851"/>
            <a:ext cx="5538598" cy="6183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808000"/>
                </a:solidFill>
                <a:latin typeface="Times New Roman"/>
                <a:cs typeface="Times New Roman"/>
              </a:rPr>
              <a:t>Examples: Ordinal Data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100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415540"/>
            <a:ext cx="9144000" cy="97916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234439" y="2514674"/>
            <a:ext cx="1726242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• Class 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691639" y="3083740"/>
            <a:ext cx="6823962" cy="3939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– fresh, sophomore, junior, senior, super senior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01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394709"/>
            <a:ext cx="9144000" cy="979170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977389" y="3083740"/>
            <a:ext cx="6538005" cy="3939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fresh, sophomore, junior, senior, super senior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34439" y="3611954"/>
            <a:ext cx="3198156" cy="449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• Degree of illness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977389" y="4181020"/>
            <a:ext cx="4195626" cy="3939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none mild moderate severe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792060" y="4181020"/>
            <a:ext cx="1888018" cy="3939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going going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0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373880"/>
            <a:ext cx="9144000" cy="979170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1691639" y="4181020"/>
            <a:ext cx="7076670" cy="820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latin typeface="Times New Roman"/>
                <a:cs typeface="Times New Roman"/>
              </a:rPr>
              <a:t>– none, mild, moderate, severe, …, going, going,</a:t>
            </a:r>
            <a:endParaRPr sz="2700">
              <a:latin typeface="Times New Roman"/>
              <a:cs typeface="Times New Roman"/>
            </a:endParaRPr>
          </a:p>
          <a:p>
            <a:pPr marL="285764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gone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234439" y="5135954"/>
            <a:ext cx="5478821" cy="4496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• Opinion of students about riots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03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5353050"/>
            <a:ext cx="9144000" cy="979170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1234439" y="5135954"/>
            <a:ext cx="5478479" cy="4496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• Opinion of students about riots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691639" y="5705020"/>
            <a:ext cx="3953894" cy="3939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imes New Roman"/>
                <a:cs typeface="Times New Roman"/>
              </a:rPr>
              <a:t>– ticked off, neutral, happy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04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6332220"/>
            <a:ext cx="9144000" cy="9829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752</Words>
  <Application>Microsoft Office PowerPoint</Application>
  <PresentationFormat>Custom</PresentationFormat>
  <Paragraphs>185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HP</cp:lastModifiedBy>
  <cp:revision>1</cp:revision>
  <dcterms:created xsi:type="dcterms:W3CDTF">2018-12-05T11:55:29Z</dcterms:created>
  <dcterms:modified xsi:type="dcterms:W3CDTF">2018-12-05T16:58:54Z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2018-12-05T00:00:00Z</vt:filetime>
  </property>
  <property fmtid="{D5CDD505-2E9C-101B-9397-08002B2CF9AE}" pid="3" name="LastSaved">
    <vt:filetime>2018-12-05T00:00:00Z</vt:filetime>
  </property>
</Properties>
</file>