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58" r:id="rId4"/>
    <p:sldId id="266" r:id="rId5"/>
    <p:sldId id="268" r:id="rId6"/>
    <p:sldId id="269" r:id="rId7"/>
    <p:sldId id="259" r:id="rId8"/>
    <p:sldId id="265" r:id="rId9"/>
    <p:sldId id="270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9829800" cy="2387600"/>
          </a:xfrm>
        </p:spPr>
        <p:txBody>
          <a:bodyPr anchor="b">
            <a:normAutofit/>
          </a:bodyPr>
          <a:lstStyle>
            <a:lvl1pPr algn="l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98298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9549D6DC-E1CB-4874-BF52-C3407230D20E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213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1D81-C4B9-4A87-89A7-22E29E6C9200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52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31520"/>
            <a:ext cx="2628900" cy="53780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31520"/>
            <a:ext cx="7734300" cy="53780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7718-69F7-427E-95A3-C1246AF46913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65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3E51-B7F7-4C24-B8E3-5471755DC0E0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1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A59F-D956-4598-A3C1-AE72A5387751}" type="datetime1">
              <a:rPr lang="en-US" smtClean="0"/>
              <a:t>8/24/2023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733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D69-7BD3-4731-8064-242619E92CBE}" type="datetime1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3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9131"/>
            <a:ext cx="5157787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10625"/>
            <a:ext cx="5157787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9131"/>
            <a:ext cx="5183188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10625"/>
            <a:ext cx="5183188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7D9-239F-488B-9358-023C46BC7084}" type="datetime1">
              <a:rPr lang="en-US" smtClean="0"/>
              <a:t>8/24/2023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37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  <a:t>8/24/2023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653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6ACF-ECB9-4B5F-A429-08B8AC75E8EF}" type="datetime1">
              <a:rPr lang="en-US" smtClean="0"/>
              <a:t>8/24/2023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91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6326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31521"/>
            <a:ext cx="6172200" cy="512953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29B-EE2A-486A-BDB9-0C848B4FAFDD}" type="datetime1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8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1564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7257"/>
            <a:ext cx="6172200" cy="51737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FE4A-CB8D-40AB-BFFC-AAF37EA071CB}" type="datetime1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061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</a:extLst>
            </p:cNvPr>
            <p:cNvCxnSpPr>
              <a:cxnSpLocks/>
            </p:cNvCxnSpPr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</a:extLst>
            </p:cNvPr>
            <p:cNvCxnSpPr>
              <a:cxnSpLocks/>
            </p:cNvCxnSpPr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</a:extLst>
            </p:cNvPr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</a:extLst>
            </p:cNvPr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89408"/>
            <a:ext cx="10515600" cy="3821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8/24/2023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67" y="3246434"/>
            <a:ext cx="628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923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79" r:id="rId6"/>
    <p:sldLayoutId id="2147483775" r:id="rId7"/>
    <p:sldLayoutId id="2147483776" r:id="rId8"/>
    <p:sldLayoutId id="2147483777" r:id="rId9"/>
    <p:sldLayoutId id="2147483778" r:id="rId10"/>
    <p:sldLayoutId id="21474837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ike.com/gb/w/clothing-3rauvz5e1x6z6ymx6znik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16F6374-2300-41FF-BA7E-22FADCD95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7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0864D9E-0A0C-482E-86DE-9C4E729C3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38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062709-4DB6-3A2D-309E-0E8B971548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287" y="579694"/>
            <a:ext cx="9247517" cy="2930269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Project Name : </a:t>
            </a:r>
            <a:br>
              <a:rPr lang="en-US" sz="4800" b="1" i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i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Nike Clothing web scrapping Data Analytics </a:t>
            </a:r>
            <a:endParaRPr lang="en-GB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787345-945B-BCF6-9FDD-7A2567B5E6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726" y="3602038"/>
            <a:ext cx="3910046" cy="2666800"/>
          </a:xfrm>
        </p:spPr>
        <p:txBody>
          <a:bodyPr>
            <a:normAutofit/>
          </a:bodyPr>
          <a:lstStyle/>
          <a:p>
            <a:endParaRPr lang="en-GB" b="1" dirty="0">
              <a:solidFill>
                <a:schemeClr val="tx1"/>
              </a:solidFill>
            </a:endParaRPr>
          </a:p>
          <a:p>
            <a:endParaRPr lang="en-GB" b="1" dirty="0">
              <a:solidFill>
                <a:schemeClr val="tx1"/>
              </a:solidFill>
            </a:endParaRPr>
          </a:p>
          <a:p>
            <a:r>
              <a:rPr lang="en-GB" sz="2600" b="1" i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By : Gitta Ataeimanesh </a:t>
            </a:r>
          </a:p>
        </p:txBody>
      </p:sp>
      <p:grpSp>
        <p:nvGrpSpPr>
          <p:cNvPr id="58" name="Group 52">
            <a:extLst>
              <a:ext uri="{FF2B5EF4-FFF2-40B4-BE49-F238E27FC236}">
                <a16:creationId xmlns:a16="http://schemas.microsoft.com/office/drawing/2014/main" id="{859EF20D-5821-4F54-BD14-AB7D16330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71535" y="-6437"/>
            <a:ext cx="6400800" cy="6864437"/>
            <a:chOff x="5171535" y="-6437"/>
            <a:chExt cx="6400800" cy="6864437"/>
          </a:xfrm>
        </p:grpSpPr>
        <p:cxnSp>
          <p:nvCxnSpPr>
            <p:cNvPr id="59" name="Straight Connector 53">
              <a:extLst>
                <a:ext uri="{FF2B5EF4-FFF2-40B4-BE49-F238E27FC236}">
                  <a16:creationId xmlns:a16="http://schemas.microsoft.com/office/drawing/2014/main" id="{658C3964-BF34-4211-835A-24B827B779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581337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4">
              <a:extLst>
                <a:ext uri="{FF2B5EF4-FFF2-40B4-BE49-F238E27FC236}">
                  <a16:creationId xmlns:a16="http://schemas.microsoft.com/office/drawing/2014/main" id="{4C498194-83A5-4CCE-AA0B-12C3FE68E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6276734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B125AC6-B711-4F7C-B0D2-8369A8D671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V="1">
              <a:off x="5171535" y="0"/>
              <a:ext cx="0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543B8FC-DC9A-4AC0-BF25-85AF5B49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60990" y="-6437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 descr="A colorful sky with a green and blue sky&#10;&#10;Description automatically generated with medium confidence">
            <a:extLst>
              <a:ext uri="{FF2B5EF4-FFF2-40B4-BE49-F238E27FC236}">
                <a16:creationId xmlns:a16="http://schemas.microsoft.com/office/drawing/2014/main" id="{A1A54ED5-6374-6F1F-838C-90FDA4C224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82" r="-1" b="11703"/>
          <a:stretch/>
        </p:blipFill>
        <p:spPr>
          <a:xfrm>
            <a:off x="7151266" y="3040397"/>
            <a:ext cx="4193008" cy="331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21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92CC0-1610-A74E-66E1-8155CAB76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Visualization Mastery with Choice: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4D1F5-574A-3CDC-42F4-86521CD1A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252424"/>
                </a:solidFill>
                <a:latin typeface="Söhne"/>
              </a:rPr>
              <a:t> Comprehensive </a:t>
            </a:r>
            <a:r>
              <a:rPr lang="en-US" b="0" i="0" dirty="0">
                <a:solidFill>
                  <a:srgbClr val="2524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dirty="0">
                <a:solidFill>
                  <a:srgbClr val="25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 will be delivered through Tableau</a:t>
            </a:r>
            <a:r>
              <a:rPr lang="en-US" b="0" i="0" dirty="0">
                <a:solidFill>
                  <a:srgbClr val="2524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by enchanting visualizations tools. I elevated my data description by creating a comprehensive dashboard named : </a:t>
            </a:r>
            <a:r>
              <a:rPr lang="en-US" sz="1800" b="1" i="1" dirty="0">
                <a:solidFill>
                  <a:srgbClr val="333333"/>
                </a:solidFill>
                <a:effectLst/>
                <a:latin typeface="Tableau Book"/>
              </a:rPr>
              <a:t>Nike Clothing web scrapping Data Analytics </a:t>
            </a:r>
            <a:r>
              <a:rPr lang="en-US" b="0" i="0" dirty="0">
                <a:solidFill>
                  <a:srgbClr val="2524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enhanced with worksheets contains interactive filters and drill-down elements which could filter data and present trends and reveal hidden patterns . Several bar charts, Scatter Plots , Horizontal Bars, Packed  Bubbles and </a:t>
            </a:r>
            <a:r>
              <a:rPr lang="en-US" b="0" i="0" dirty="0" err="1">
                <a:solidFill>
                  <a:srgbClr val="2524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Treemaps</a:t>
            </a:r>
            <a:r>
              <a:rPr lang="en-US" b="0" i="0" dirty="0">
                <a:solidFill>
                  <a:srgbClr val="2524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has been used in this Dashboard with the  following title: :</a:t>
            </a:r>
          </a:p>
          <a:p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Top product names with Price Before Promotion</a:t>
            </a:r>
          </a:p>
          <a:p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Count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Colour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and Price after promotion grouped by Gender</a:t>
            </a:r>
          </a:p>
          <a:p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Gender, Count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Colour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and Promotion across Product names</a:t>
            </a:r>
          </a:p>
          <a:p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Price Before Promotion distribution by Gender</a:t>
            </a:r>
          </a:p>
          <a:p>
            <a:r>
              <a:rPr lang="en-GB" sz="180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Promotions distributed across Genders</a:t>
            </a:r>
          </a:p>
          <a:p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Count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Colour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distribution by Gender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751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3FDA6-8B5F-46D2-783C-DB3E6B7EA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56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b="1" i="1" dirty="0">
                <a:solidFill>
                  <a:srgbClr val="333333"/>
                </a:solidFill>
                <a:effectLst/>
                <a:latin typeface="Tableau Book"/>
              </a:rPr>
              <a:t>Nike Clothing web scrapping Data Analytics Dashboard</a:t>
            </a:r>
            <a:endParaRPr lang="en-GB" sz="2800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78A762A-EB2E-F108-C41A-F25E0CAB1B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8640" y="1615440"/>
            <a:ext cx="8482868" cy="4396423"/>
          </a:xfrm>
        </p:spPr>
      </p:pic>
    </p:spTree>
    <p:extLst>
      <p:ext uri="{BB962C8B-B14F-4D97-AF65-F5344CB8AC3E}">
        <p14:creationId xmlns:p14="http://schemas.microsoft.com/office/powerpoint/2010/main" val="3046096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BBF80-CCB2-69E8-2EC8-BFA0E0DC8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Overview: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9D83C-4F5D-2DCA-6E46-C635854DF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840" y="1711888"/>
            <a:ext cx="10515600" cy="3821778"/>
          </a:xfrm>
        </p:spPr>
        <p:txBody>
          <a:bodyPr/>
          <a:lstStyle/>
          <a:p>
            <a:endParaRPr lang="en-US" b="0" i="0" dirty="0">
              <a:solidFill>
                <a:srgbClr val="252424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project is a comprehensive exploration of data collection, analysis, and visualization by gathering appropriate data from Nike web scraping, followed by scrupulous data storage in a MongoDB database. Consequently, implementing Pandas to perform rigorous data analysis, and then generating appealing visualizations Dashboard using Tableau. 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70B0246-6CF1-AE33-47ED-6987FE6DBDE2}"/>
              </a:ext>
            </a:extLst>
          </p:cNvPr>
          <p:cNvSpPr/>
          <p:nvPr/>
        </p:nvSpPr>
        <p:spPr>
          <a:xfrm>
            <a:off x="924560" y="4180913"/>
            <a:ext cx="1981200" cy="1717040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Nike Web Scrapping extracting Data 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0EE8610-5914-374A-74C4-027434D146F3}"/>
              </a:ext>
            </a:extLst>
          </p:cNvPr>
          <p:cNvSpPr/>
          <p:nvPr/>
        </p:nvSpPr>
        <p:spPr>
          <a:xfrm>
            <a:off x="3352800" y="4181478"/>
            <a:ext cx="1981200" cy="1717040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Data Cleaning and Transformation with Pandas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Data Analysis 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EB3FC63-C398-010A-314E-35804331EF9E}"/>
              </a:ext>
            </a:extLst>
          </p:cNvPr>
          <p:cNvSpPr/>
          <p:nvPr/>
        </p:nvSpPr>
        <p:spPr>
          <a:xfrm>
            <a:off x="5643880" y="4181478"/>
            <a:ext cx="1981200" cy="1717040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Inserting data into MongoDB Database 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Data Analysis and Quires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8862492-15AB-D419-8CEC-65C5DEE0A6E7}"/>
              </a:ext>
            </a:extLst>
          </p:cNvPr>
          <p:cNvSpPr/>
          <p:nvPr/>
        </p:nvSpPr>
        <p:spPr>
          <a:xfrm>
            <a:off x="7934960" y="4165600"/>
            <a:ext cx="1981200" cy="1717040"/>
          </a:xfrm>
          <a:prstGeom prst="round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Dashboard using </a:t>
            </a:r>
            <a:r>
              <a:rPr lang="en-US" dirty="0">
                <a:solidFill>
                  <a:schemeClr val="tx1"/>
                </a:solidFill>
              </a:rPr>
              <a:t>Tableau for data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visualization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081300E-2C7E-739E-5776-1C627232106F}"/>
              </a:ext>
            </a:extLst>
          </p:cNvPr>
          <p:cNvSpPr/>
          <p:nvPr/>
        </p:nvSpPr>
        <p:spPr>
          <a:xfrm>
            <a:off x="2875280" y="4806318"/>
            <a:ext cx="467360" cy="4673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8A3B630-ACC3-6CB2-4656-940992212E5B}"/>
              </a:ext>
            </a:extLst>
          </p:cNvPr>
          <p:cNvSpPr/>
          <p:nvPr/>
        </p:nvSpPr>
        <p:spPr>
          <a:xfrm>
            <a:off x="7625080" y="4790440"/>
            <a:ext cx="358140" cy="4673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E4B4AF4-B481-0932-BAB0-6095A1BEB038}"/>
              </a:ext>
            </a:extLst>
          </p:cNvPr>
          <p:cNvSpPr/>
          <p:nvPr/>
        </p:nvSpPr>
        <p:spPr>
          <a:xfrm>
            <a:off x="5309870" y="4790440"/>
            <a:ext cx="414020" cy="4673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708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FD2E9-33A4-A43C-A50E-EC7FC19F2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Data Collection and Scrutiny: </a:t>
            </a:r>
            <a:endParaRPr lang="en-GB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BA55F-B8B5-B40E-A2BF-1EEEB881C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524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this project Nike Clothing website </a:t>
            </a:r>
            <a:r>
              <a:rPr lang="en-US" b="0" i="0" dirty="0">
                <a:solidFill>
                  <a:srgbClr val="2524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https://www.nike.com/gb/w/clothing-3rauvz5e1x6z6ymx6znik1</a:t>
            </a:r>
            <a:r>
              <a:rPr lang="en-US" b="0" i="0" dirty="0">
                <a:solidFill>
                  <a:srgbClr val="2524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have </a:t>
            </a:r>
            <a:r>
              <a:rPr lang="en-US" dirty="0">
                <a:solidFill>
                  <a:srgbClr val="25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been selected for web scrapping and precise data collection using Python libraries like requests and </a:t>
            </a:r>
            <a:r>
              <a:rPr lang="en-US" dirty="0" err="1">
                <a:solidFill>
                  <a:srgbClr val="25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BeautifulSoup</a:t>
            </a:r>
            <a:r>
              <a:rPr lang="en-US" dirty="0">
                <a:solidFill>
                  <a:srgbClr val="25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well as</a:t>
            </a:r>
            <a:r>
              <a:rPr lang="en-GB" dirty="0">
                <a:solidFill>
                  <a:srgbClr val="25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selenium </a:t>
            </a:r>
            <a:r>
              <a:rPr lang="en-GB" dirty="0" err="1">
                <a:solidFill>
                  <a:srgbClr val="25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webdriver</a:t>
            </a:r>
            <a:r>
              <a:rPr lang="en-GB" dirty="0">
                <a:solidFill>
                  <a:srgbClr val="25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be able to extract data from all webpages,</a:t>
            </a:r>
            <a:r>
              <a:rPr lang="en-US" dirty="0">
                <a:solidFill>
                  <a:srgbClr val="25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has been initiated</a:t>
            </a:r>
            <a:r>
              <a:rPr lang="en-GB" dirty="0">
                <a:solidFill>
                  <a:srgbClr val="25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.The codes for data scrapping has been presented in Final </a:t>
            </a:r>
            <a:r>
              <a:rPr lang="en-GB" dirty="0" err="1">
                <a:solidFill>
                  <a:srgbClr val="25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Assigment.Nike_clothing</a:t>
            </a:r>
            <a:r>
              <a:rPr lang="en-GB" dirty="0">
                <a:solidFill>
                  <a:srgbClr val="25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VS file. </a:t>
            </a:r>
          </a:p>
          <a:p>
            <a:r>
              <a:rPr lang="en-US" dirty="0">
                <a:solidFill>
                  <a:srgbClr val="25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details such as product names, prices, Count </a:t>
            </a:r>
            <a:r>
              <a:rPr lang="en-US" dirty="0" err="1">
                <a:solidFill>
                  <a:srgbClr val="25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Colour</a:t>
            </a:r>
            <a:r>
              <a:rPr lang="en-US" dirty="0">
                <a:solidFill>
                  <a:srgbClr val="25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Gender has been extracted from website to a csv created file named  </a:t>
            </a:r>
            <a:r>
              <a:rPr lang="en-GB" dirty="0">
                <a:solidFill>
                  <a:srgbClr val="25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Nike_clothing.csv file </a:t>
            </a:r>
          </a:p>
        </p:txBody>
      </p:sp>
    </p:spTree>
    <p:extLst>
      <p:ext uri="{BB962C8B-B14F-4D97-AF65-F5344CB8AC3E}">
        <p14:creationId xmlns:p14="http://schemas.microsoft.com/office/powerpoint/2010/main" val="2998073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37783-E73E-DBB2-19ED-A718B455D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795" y="727322"/>
            <a:ext cx="5926347" cy="4914353"/>
          </a:xfrm>
        </p:spPr>
        <p:txBody>
          <a:bodyPr>
            <a:normAutofit/>
          </a:bodyPr>
          <a:lstStyle/>
          <a:p>
            <a:r>
              <a:rPr lang="en-GB" sz="1800" dirty="0">
                <a:solidFill>
                  <a:srgbClr val="25242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As shown, the Scrapped data are messy and unorganised so need to be tidy and organised to be prepared for data analysis by cleaning and transformation . I used pandas extensively and code are presented in </a:t>
            </a:r>
            <a:r>
              <a:rPr lang="en-US" sz="1800" dirty="0">
                <a:solidFill>
                  <a:srgbClr val="25242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Final Assignment </a:t>
            </a:r>
            <a:r>
              <a:rPr lang="en-US" sz="1800" dirty="0" err="1">
                <a:solidFill>
                  <a:srgbClr val="25242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Nike_clothing</a:t>
            </a:r>
            <a:r>
              <a:rPr lang="en-US" sz="1800" dirty="0">
                <a:solidFill>
                  <a:srgbClr val="25242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25242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Analysis.ipynb</a:t>
            </a:r>
            <a:r>
              <a:rPr lang="en-US" sz="1800" dirty="0">
                <a:solidFill>
                  <a:srgbClr val="25242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VS file. Using pandas for data cleaning and transformations :</a:t>
            </a:r>
            <a:br>
              <a:rPr lang="en-US" sz="1800" dirty="0">
                <a:solidFill>
                  <a:srgbClr val="25242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25242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- I changed the columns rows more precise and erased £ and % and </a:t>
            </a:r>
            <a:r>
              <a:rPr lang="en-US" sz="1800" dirty="0" err="1">
                <a:solidFill>
                  <a:srgbClr val="25242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colours</a:t>
            </a:r>
            <a:r>
              <a:rPr lang="en-US" sz="1800" dirty="0">
                <a:solidFill>
                  <a:srgbClr val="25242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word</a:t>
            </a:r>
            <a:br>
              <a:rPr lang="en-US" sz="1800" dirty="0">
                <a:solidFill>
                  <a:srgbClr val="25242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25242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-I divided price </a:t>
            </a:r>
            <a:r>
              <a:rPr lang="en-US" sz="1800" dirty="0" err="1">
                <a:solidFill>
                  <a:srgbClr val="25242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colums</a:t>
            </a:r>
            <a:r>
              <a:rPr lang="en-US" sz="1800" dirty="0">
                <a:solidFill>
                  <a:srgbClr val="25242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which included 3 prices into 3 separated columns :</a:t>
            </a:r>
            <a:r>
              <a:rPr lang="en-US" sz="1800" dirty="0" err="1">
                <a:solidFill>
                  <a:srgbClr val="25242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Price_before_Promotion</a:t>
            </a:r>
            <a:r>
              <a:rPr lang="en-US" sz="1800" dirty="0">
                <a:solidFill>
                  <a:srgbClr val="25242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US" sz="1800" dirty="0" err="1">
                <a:solidFill>
                  <a:srgbClr val="25242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Price_after_Promotion</a:t>
            </a:r>
            <a:r>
              <a:rPr lang="en-US" sz="1800" dirty="0">
                <a:solidFill>
                  <a:srgbClr val="25242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and </a:t>
            </a:r>
            <a:r>
              <a:rPr lang="en-US" sz="1800" dirty="0" err="1">
                <a:solidFill>
                  <a:srgbClr val="25242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Promotion_percentage</a:t>
            </a:r>
            <a:r>
              <a:rPr lang="en-US" sz="1800" dirty="0">
                <a:solidFill>
                  <a:srgbClr val="25242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(%) , then dropped price column </a:t>
            </a:r>
            <a:br>
              <a:rPr lang="en-US" sz="1800" dirty="0">
                <a:solidFill>
                  <a:srgbClr val="25242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25242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- I replaced Gender values with more meaningful 3 Gender types: Male, Female and Unisex </a:t>
            </a:r>
            <a:br>
              <a:rPr lang="en-US" sz="1800" dirty="0">
                <a:solidFill>
                  <a:srgbClr val="25242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endParaRPr lang="en-GB" sz="1800" dirty="0">
              <a:solidFill>
                <a:srgbClr val="252424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B409BEB-4F29-9278-1283-E9178133C3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5992598"/>
              </p:ext>
            </p:extLst>
          </p:nvPr>
        </p:nvGraphicFramePr>
        <p:xfrm>
          <a:off x="6883820" y="1371399"/>
          <a:ext cx="4160350" cy="3822699"/>
        </p:xfrm>
        <a:graphic>
          <a:graphicData uri="http://schemas.openxmlformats.org/drawingml/2006/table">
            <a:tbl>
              <a:tblPr/>
              <a:tblGrid>
                <a:gridCol w="832070">
                  <a:extLst>
                    <a:ext uri="{9D8B030D-6E8A-4147-A177-3AD203B41FA5}">
                      <a16:colId xmlns:a16="http://schemas.microsoft.com/office/drawing/2014/main" val="343413392"/>
                    </a:ext>
                  </a:extLst>
                </a:gridCol>
                <a:gridCol w="832070">
                  <a:extLst>
                    <a:ext uri="{9D8B030D-6E8A-4147-A177-3AD203B41FA5}">
                      <a16:colId xmlns:a16="http://schemas.microsoft.com/office/drawing/2014/main" val="3749953918"/>
                    </a:ext>
                  </a:extLst>
                </a:gridCol>
                <a:gridCol w="832070">
                  <a:extLst>
                    <a:ext uri="{9D8B030D-6E8A-4147-A177-3AD203B41FA5}">
                      <a16:colId xmlns:a16="http://schemas.microsoft.com/office/drawing/2014/main" val="4216433598"/>
                    </a:ext>
                  </a:extLst>
                </a:gridCol>
                <a:gridCol w="832070">
                  <a:extLst>
                    <a:ext uri="{9D8B030D-6E8A-4147-A177-3AD203B41FA5}">
                      <a16:colId xmlns:a16="http://schemas.microsoft.com/office/drawing/2014/main" val="1449568230"/>
                    </a:ext>
                  </a:extLst>
                </a:gridCol>
                <a:gridCol w="832070">
                  <a:extLst>
                    <a:ext uri="{9D8B030D-6E8A-4147-A177-3AD203B41FA5}">
                      <a16:colId xmlns:a16="http://schemas.microsoft.com/office/drawing/2014/main" val="3116984576"/>
                    </a:ext>
                  </a:extLst>
                </a:gridCol>
              </a:tblGrid>
              <a:tr h="128629">
                <a:tc>
                  <a:txBody>
                    <a:bodyPr/>
                    <a:lstStyle/>
                    <a:p>
                      <a:pPr algn="r" fontAlgn="ctr"/>
                      <a:endParaRPr lang="en-GB" sz="700">
                        <a:effectLst/>
                      </a:endParaRPr>
                    </a:p>
                  </a:txBody>
                  <a:tcPr marL="20098" marR="20098" marT="10049" marB="10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>
                          <a:effectLst/>
                        </a:rPr>
                        <a:t>Product_name</a:t>
                      </a:r>
                    </a:p>
                  </a:txBody>
                  <a:tcPr marL="20098" marR="20098" marT="10049" marB="10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>
                          <a:effectLst/>
                        </a:rPr>
                        <a:t>Count_Colour</a:t>
                      </a:r>
                    </a:p>
                  </a:txBody>
                  <a:tcPr marL="20098" marR="20098" marT="10049" marB="10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>
                          <a:effectLst/>
                        </a:rPr>
                        <a:t>Price</a:t>
                      </a:r>
                    </a:p>
                  </a:txBody>
                  <a:tcPr marL="20098" marR="20098" marT="10049" marB="10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>
                          <a:effectLst/>
                        </a:rPr>
                        <a:t>Gender</a:t>
                      </a:r>
                    </a:p>
                  </a:txBody>
                  <a:tcPr marL="20098" marR="20098" marT="10049" marB="10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782211"/>
                  </a:ext>
                </a:extLst>
              </a:tr>
              <a:tr h="454222"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b="0">
                          <a:effectLst/>
                        </a:rPr>
                        <a:t>0</a:t>
                      </a:r>
                    </a:p>
                  </a:txBody>
                  <a:tcPr marL="20098" marR="20098" marT="10049" marB="10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Nike CushionedTraining Crew Socks (3 Pairs)</a:t>
                      </a:r>
                    </a:p>
                  </a:txBody>
                  <a:tcPr marL="20098" marR="20098" marT="10049" marB="10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700">
                          <a:effectLst/>
                        </a:rPr>
                        <a:t>3 Colours</a:t>
                      </a:r>
                    </a:p>
                  </a:txBody>
                  <a:tcPr marL="20098" marR="20098" marT="10049" marB="10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700">
                          <a:effectLst/>
                        </a:rPr>
                        <a:t>£10.95</a:t>
                      </a:r>
                    </a:p>
                  </a:txBody>
                  <a:tcPr marL="20098" marR="20098" marT="10049" marB="10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Training Crew Socks (3 Pairs)</a:t>
                      </a:r>
                    </a:p>
                  </a:txBody>
                  <a:tcPr marL="20098" marR="20098" marT="10049" marB="10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4178882"/>
                  </a:ext>
                </a:extLst>
              </a:tr>
              <a:tr h="345691"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b="0">
                          <a:effectLst/>
                        </a:rPr>
                        <a:t>1</a:t>
                      </a:r>
                    </a:p>
                  </a:txBody>
                  <a:tcPr marL="20098" marR="20098" marT="10049" marB="10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Nike Everyday CushionedTraining Crew Socks (6 ...</a:t>
                      </a:r>
                    </a:p>
                  </a:txBody>
                  <a:tcPr marL="20098" marR="20098" marT="10049" marB="10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>
                          <a:effectLst/>
                        </a:rPr>
                        <a:t>2 Colours</a:t>
                      </a:r>
                    </a:p>
                  </a:txBody>
                  <a:tcPr marL="20098" marR="20098" marT="10049" marB="10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700">
                          <a:effectLst/>
                        </a:rPr>
                        <a:t>£19.95</a:t>
                      </a:r>
                    </a:p>
                  </a:txBody>
                  <a:tcPr marL="20098" marR="20098" marT="10049" marB="10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Training Crew Socks (6 Pairs)</a:t>
                      </a:r>
                    </a:p>
                  </a:txBody>
                  <a:tcPr marL="20098" marR="20098" marT="10049" marB="10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8974747"/>
                  </a:ext>
                </a:extLst>
              </a:tr>
              <a:tr h="237160"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b="0">
                          <a:effectLst/>
                        </a:rPr>
                        <a:t>2</a:t>
                      </a:r>
                    </a:p>
                  </a:txBody>
                  <a:tcPr marL="20098" marR="20098" marT="10049" marB="10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700">
                          <a:effectLst/>
                        </a:rPr>
                        <a:t>Nike Dri-FITMen's Fitness T-Shirt</a:t>
                      </a:r>
                    </a:p>
                  </a:txBody>
                  <a:tcPr marL="20098" marR="20098" marT="10049" marB="10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700">
                          <a:effectLst/>
                        </a:rPr>
                        <a:t>4 Colours</a:t>
                      </a:r>
                    </a:p>
                  </a:txBody>
                  <a:tcPr marL="20098" marR="20098" marT="10049" marB="10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700">
                          <a:effectLst/>
                        </a:rPr>
                        <a:t>£24.95</a:t>
                      </a:r>
                    </a:p>
                  </a:txBody>
                  <a:tcPr marL="20098" marR="20098" marT="10049" marB="10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700">
                          <a:effectLst/>
                        </a:rPr>
                        <a:t>Men's Fitness T-Shirt</a:t>
                      </a:r>
                    </a:p>
                  </a:txBody>
                  <a:tcPr marL="20098" marR="20098" marT="10049" marB="10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2101693"/>
                  </a:ext>
                </a:extLst>
              </a:tr>
              <a:tr h="454222"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b="0">
                          <a:effectLst/>
                        </a:rPr>
                        <a:t>3</a:t>
                      </a:r>
                    </a:p>
                  </a:txBody>
                  <a:tcPr marL="20098" marR="20098" marT="10049" marB="10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Nike ChallengerMen's Dri-FIT 13cm (approx.) Br...</a:t>
                      </a:r>
                    </a:p>
                  </a:txBody>
                  <a:tcPr marL="20098" marR="20098" marT="10049" marB="10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700">
                          <a:effectLst/>
                        </a:rPr>
                        <a:t>3 Colours</a:t>
                      </a:r>
                    </a:p>
                  </a:txBody>
                  <a:tcPr marL="20098" marR="20098" marT="10049" marB="10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700">
                          <a:effectLst/>
                        </a:rPr>
                        <a:t>£34.95</a:t>
                      </a:r>
                    </a:p>
                  </a:txBody>
                  <a:tcPr marL="20098" marR="20098" marT="10049" marB="10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Men's Dri-FIT 13cm (approx.) Brief-lined Runni...</a:t>
                      </a:r>
                    </a:p>
                  </a:txBody>
                  <a:tcPr marL="20098" marR="20098" marT="10049" marB="10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193087"/>
                  </a:ext>
                </a:extLst>
              </a:tr>
              <a:tr h="454222"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b="0">
                          <a:effectLst/>
                        </a:rPr>
                        <a:t>4</a:t>
                      </a:r>
                    </a:p>
                  </a:txBody>
                  <a:tcPr marL="20098" marR="20098" marT="10049" marB="10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Nike Dri-FIT MilerMen's Short-Sleeve Running Top</a:t>
                      </a:r>
                    </a:p>
                  </a:txBody>
                  <a:tcPr marL="20098" marR="20098" marT="10049" marB="10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700">
                          <a:effectLst/>
                        </a:rPr>
                        <a:t>1 Colour</a:t>
                      </a:r>
                    </a:p>
                  </a:txBody>
                  <a:tcPr marL="20098" marR="20098" marT="10049" marB="10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700">
                          <a:effectLst/>
                        </a:rPr>
                        <a:t>£32.95</a:t>
                      </a:r>
                    </a:p>
                  </a:txBody>
                  <a:tcPr marL="20098" marR="20098" marT="10049" marB="10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700">
                          <a:effectLst/>
                        </a:rPr>
                        <a:t>Men's Short-Sleeve Running Top</a:t>
                      </a:r>
                    </a:p>
                  </a:txBody>
                  <a:tcPr marL="20098" marR="20098" marT="10049" marB="10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3647126"/>
                  </a:ext>
                </a:extLst>
              </a:tr>
              <a:tr h="128629"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b="0">
                          <a:effectLst/>
                        </a:rPr>
                        <a:t>...</a:t>
                      </a:r>
                    </a:p>
                  </a:txBody>
                  <a:tcPr marL="20098" marR="20098" marT="10049" marB="10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700">
                          <a:effectLst/>
                        </a:rPr>
                        <a:t>...</a:t>
                      </a:r>
                    </a:p>
                  </a:txBody>
                  <a:tcPr marL="20098" marR="20098" marT="10049" marB="10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700">
                          <a:effectLst/>
                        </a:rPr>
                        <a:t>...</a:t>
                      </a:r>
                    </a:p>
                  </a:txBody>
                  <a:tcPr marL="20098" marR="20098" marT="10049" marB="10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700">
                          <a:effectLst/>
                        </a:rPr>
                        <a:t>...</a:t>
                      </a:r>
                    </a:p>
                  </a:txBody>
                  <a:tcPr marL="20098" marR="20098" marT="10049" marB="10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700">
                          <a:effectLst/>
                        </a:rPr>
                        <a:t>...</a:t>
                      </a:r>
                    </a:p>
                  </a:txBody>
                  <a:tcPr marL="20098" marR="20098" marT="10049" marB="10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057155"/>
                  </a:ext>
                </a:extLst>
              </a:tr>
              <a:tr h="345691"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b="0">
                          <a:effectLst/>
                        </a:rPr>
                        <a:t>3952</a:t>
                      </a:r>
                    </a:p>
                  </a:txBody>
                  <a:tcPr marL="20098" marR="20098" marT="10049" marB="10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GalatasarayMen's Nike Dri-FIT Pre-Match Footba...</a:t>
                      </a:r>
                    </a:p>
                  </a:txBody>
                  <a:tcPr marL="20098" marR="20098" marT="10049" marB="10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700">
                          <a:effectLst/>
                        </a:rPr>
                        <a:t>1 Colour</a:t>
                      </a:r>
                    </a:p>
                  </a:txBody>
                  <a:tcPr marL="20098" marR="20098" marT="10049" marB="10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700">
                          <a:effectLst/>
                        </a:rPr>
                        <a:t>£32.97£54.9540% off</a:t>
                      </a:r>
                    </a:p>
                  </a:txBody>
                  <a:tcPr marL="20098" marR="20098" marT="10049" marB="10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Men's Nike Dri-FIT Pre-Match Football Top</a:t>
                      </a:r>
                    </a:p>
                  </a:txBody>
                  <a:tcPr marL="20098" marR="20098" marT="10049" marB="10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0229856"/>
                  </a:ext>
                </a:extLst>
              </a:tr>
              <a:tr h="237160"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b="0">
                          <a:effectLst/>
                        </a:rPr>
                        <a:t>3953</a:t>
                      </a:r>
                    </a:p>
                  </a:txBody>
                  <a:tcPr marL="20098" marR="20098" marT="10049" marB="10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700">
                          <a:effectLst/>
                        </a:rPr>
                        <a:t>JordanWomen's Woven Trousers</a:t>
                      </a:r>
                    </a:p>
                  </a:txBody>
                  <a:tcPr marL="20098" marR="20098" marT="10049" marB="10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700">
                          <a:effectLst/>
                        </a:rPr>
                        <a:t>1 Colour</a:t>
                      </a:r>
                    </a:p>
                  </a:txBody>
                  <a:tcPr marL="20098" marR="20098" marT="10049" marB="10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700">
                          <a:effectLst/>
                        </a:rPr>
                        <a:t>£40.47£89.9555% off</a:t>
                      </a:r>
                    </a:p>
                  </a:txBody>
                  <a:tcPr marL="20098" marR="20098" marT="10049" marB="10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700">
                          <a:effectLst/>
                        </a:rPr>
                        <a:t>Women's Woven Trousers</a:t>
                      </a:r>
                    </a:p>
                  </a:txBody>
                  <a:tcPr marL="20098" marR="20098" marT="10049" marB="10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0733308"/>
                  </a:ext>
                </a:extLst>
              </a:tr>
              <a:tr h="345691"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b="0">
                          <a:effectLst/>
                        </a:rPr>
                        <a:t>3954</a:t>
                      </a:r>
                    </a:p>
                  </a:txBody>
                  <a:tcPr marL="20098" marR="20098" marT="10049" marB="10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700">
                          <a:effectLst/>
                        </a:rPr>
                        <a:t>Chelsea F.C. Strike EliteMen's Nike Dri-FIT AD...</a:t>
                      </a:r>
                    </a:p>
                  </a:txBody>
                  <a:tcPr marL="20098" marR="20098" marT="10049" marB="10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700">
                          <a:effectLst/>
                        </a:rPr>
                        <a:t>1 Colour</a:t>
                      </a:r>
                    </a:p>
                  </a:txBody>
                  <a:tcPr marL="20098" marR="20098" marT="10049" marB="10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700">
                          <a:effectLst/>
                        </a:rPr>
                        <a:t>£109.95</a:t>
                      </a:r>
                    </a:p>
                  </a:txBody>
                  <a:tcPr marL="20098" marR="20098" marT="10049" marB="10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Men's Nike Dri-FIT ADV Knit Football Drill Top</a:t>
                      </a:r>
                    </a:p>
                  </a:txBody>
                  <a:tcPr marL="20098" marR="20098" marT="10049" marB="10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9643521"/>
                  </a:ext>
                </a:extLst>
              </a:tr>
              <a:tr h="345691"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b="0">
                          <a:effectLst/>
                        </a:rPr>
                        <a:t>3955</a:t>
                      </a:r>
                    </a:p>
                  </a:txBody>
                  <a:tcPr marL="20098" marR="20098" marT="10049" marB="10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Nike Dri-FIT Bliss VictoryWomen's Mid-Rise Tra...</a:t>
                      </a:r>
                    </a:p>
                  </a:txBody>
                  <a:tcPr marL="20098" marR="20098" marT="10049" marB="10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700">
                          <a:effectLst/>
                        </a:rPr>
                        <a:t>1 Colour</a:t>
                      </a:r>
                    </a:p>
                  </a:txBody>
                  <a:tcPr marL="20098" marR="20098" marT="10049" marB="10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700">
                          <a:effectLst/>
                        </a:rPr>
                        <a:t>£35.97£59.9540% off</a:t>
                      </a:r>
                    </a:p>
                  </a:txBody>
                  <a:tcPr marL="20098" marR="20098" marT="10049" marB="10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700">
                          <a:effectLst/>
                        </a:rPr>
                        <a:t>Women's Mid-Rise Training Trousers</a:t>
                      </a:r>
                    </a:p>
                  </a:txBody>
                  <a:tcPr marL="20098" marR="20098" marT="10049" marB="10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5317317"/>
                  </a:ext>
                </a:extLst>
              </a:tr>
              <a:tr h="345691"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b="0">
                          <a:effectLst/>
                        </a:rPr>
                        <a:t>3956</a:t>
                      </a:r>
                    </a:p>
                  </a:txBody>
                  <a:tcPr marL="20098" marR="20098" marT="10049" marB="10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Türkiye 2022/23 HomeMen's Nike Dri-FIT Short-S...</a:t>
                      </a:r>
                    </a:p>
                  </a:txBody>
                  <a:tcPr marL="20098" marR="20098" marT="10049" marB="10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700">
                          <a:effectLst/>
                        </a:rPr>
                        <a:t>1 Colour</a:t>
                      </a:r>
                    </a:p>
                  </a:txBody>
                  <a:tcPr marL="20098" marR="20098" marT="10049" marB="10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700">
                          <a:effectLst/>
                        </a:rPr>
                        <a:t>£44.95</a:t>
                      </a:r>
                    </a:p>
                  </a:txBody>
                  <a:tcPr marL="20098" marR="20098" marT="10049" marB="10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effectLst/>
                        </a:rPr>
                        <a:t>Men's Nike </a:t>
                      </a:r>
                      <a:r>
                        <a:rPr lang="en-US" sz="700" dirty="0" err="1">
                          <a:effectLst/>
                        </a:rPr>
                        <a:t>Dri</a:t>
                      </a:r>
                      <a:r>
                        <a:rPr lang="en-US" sz="700" dirty="0">
                          <a:effectLst/>
                        </a:rPr>
                        <a:t>-FIT Short-Sleeve Football Top</a:t>
                      </a:r>
                    </a:p>
                  </a:txBody>
                  <a:tcPr marL="20098" marR="20098" marT="10049" marB="10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9373753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1AFEE5B5-184F-F09F-0182-CEA8EA776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Segoe WPC"/>
              </a:rPr>
              <a:t>3957 rows × 4 columns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241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4704B-459D-94C1-969A-49954E7CD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724" y="727323"/>
            <a:ext cx="5237826" cy="5345003"/>
          </a:xfrm>
        </p:spPr>
        <p:txBody>
          <a:bodyPr>
            <a:normAutofit fontScale="90000"/>
          </a:bodyPr>
          <a:lstStyle/>
          <a:p>
            <a:r>
              <a:rPr lang="en-GB" sz="1800" dirty="0">
                <a:solidFill>
                  <a:srgbClr val="25242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Using Pandas,  cleaned and transformed </a:t>
            </a:r>
            <a:r>
              <a:rPr lang="en-GB" sz="1800" dirty="0" err="1">
                <a:solidFill>
                  <a:srgbClr val="25242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dataframe</a:t>
            </a:r>
            <a:r>
              <a:rPr lang="en-US" sz="1800" dirty="0">
                <a:solidFill>
                  <a:srgbClr val="25242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with neat and well structured  Columns including:</a:t>
            </a:r>
            <a:br>
              <a:rPr lang="en-US" sz="1800" dirty="0">
                <a:solidFill>
                  <a:srgbClr val="25242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br>
              <a:rPr lang="en-US" sz="1800" dirty="0">
                <a:solidFill>
                  <a:srgbClr val="25242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25242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25242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Product_name</a:t>
            </a:r>
            <a:br>
              <a:rPr lang="en-US" sz="1800" dirty="0">
                <a:solidFill>
                  <a:srgbClr val="25242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en-US" sz="1800" dirty="0" err="1">
                <a:solidFill>
                  <a:srgbClr val="25242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Count_colour</a:t>
            </a:r>
            <a:br>
              <a:rPr lang="en-US" sz="1800" dirty="0">
                <a:solidFill>
                  <a:srgbClr val="25242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25242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Gender</a:t>
            </a:r>
            <a:br>
              <a:rPr lang="en-US" sz="1800" dirty="0">
                <a:solidFill>
                  <a:srgbClr val="25242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en-US" sz="1800" dirty="0" err="1">
                <a:solidFill>
                  <a:srgbClr val="25242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Price_before_Promotion</a:t>
            </a:r>
            <a:br>
              <a:rPr lang="en-US" sz="1800" dirty="0">
                <a:solidFill>
                  <a:srgbClr val="25242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en-US" sz="1800" dirty="0" err="1">
                <a:solidFill>
                  <a:srgbClr val="25242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Price_after_Promotion</a:t>
            </a:r>
            <a:r>
              <a:rPr lang="en-US" sz="1800" dirty="0">
                <a:solidFill>
                  <a:srgbClr val="25242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br>
              <a:rPr lang="en-US" sz="1800" dirty="0">
                <a:solidFill>
                  <a:srgbClr val="25242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en-US" sz="1800" dirty="0" err="1">
                <a:solidFill>
                  <a:srgbClr val="25242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Promotion_percentage</a:t>
            </a:r>
            <a:r>
              <a:rPr lang="en-US" sz="1800" dirty="0">
                <a:solidFill>
                  <a:srgbClr val="25242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(%)</a:t>
            </a:r>
            <a:br>
              <a:rPr lang="en-US" sz="1800" dirty="0">
                <a:solidFill>
                  <a:srgbClr val="25242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br>
              <a:rPr lang="en-US" sz="1800" dirty="0">
                <a:solidFill>
                  <a:srgbClr val="25242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25242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has been created a </a:t>
            </a:r>
            <a:r>
              <a:rPr lang="en-US" sz="1800" dirty="0" err="1">
                <a:solidFill>
                  <a:srgbClr val="25242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demonstereted</a:t>
            </a:r>
            <a:r>
              <a:rPr lang="en-US" sz="1800" dirty="0">
                <a:solidFill>
                  <a:srgbClr val="25242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br>
              <a:rPr lang="en-US" sz="1800" dirty="0">
                <a:solidFill>
                  <a:srgbClr val="25242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en-GB" sz="1800" dirty="0">
                <a:solidFill>
                  <a:srgbClr val="25242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Implementing pandas for data manipulation , some useful information could be extracted from this </a:t>
            </a:r>
            <a:r>
              <a:rPr lang="en-GB" sz="1800" dirty="0" err="1">
                <a:solidFill>
                  <a:srgbClr val="25242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dataframe</a:t>
            </a:r>
            <a:r>
              <a:rPr lang="en-GB" sz="1800" dirty="0">
                <a:solidFill>
                  <a:srgbClr val="25242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br>
              <a:rPr lang="en-US" sz="1800" dirty="0">
                <a:solidFill>
                  <a:srgbClr val="25242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br>
              <a:rPr lang="en-US" sz="1800" dirty="0">
                <a:solidFill>
                  <a:srgbClr val="25242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br>
              <a:rPr lang="en-US" sz="2000" dirty="0">
                <a:solidFill>
                  <a:srgbClr val="252424"/>
                </a:solidFill>
                <a:latin typeface="Söhne"/>
                <a:ea typeface="+mn-ea"/>
                <a:cs typeface="+mn-cs"/>
              </a:rPr>
            </a:br>
            <a:br>
              <a:rPr lang="en-GB" sz="2000" dirty="0">
                <a:solidFill>
                  <a:srgbClr val="252424"/>
                </a:solidFill>
                <a:latin typeface="Söhne"/>
                <a:ea typeface="+mn-ea"/>
                <a:cs typeface="+mn-cs"/>
              </a:rPr>
            </a:br>
            <a:br>
              <a:rPr lang="en-GB" sz="2000" dirty="0">
                <a:solidFill>
                  <a:srgbClr val="252424"/>
                </a:solidFill>
                <a:latin typeface="Söhne"/>
                <a:ea typeface="+mn-ea"/>
                <a:cs typeface="+mn-cs"/>
              </a:rPr>
            </a:br>
            <a:br>
              <a:rPr lang="en-US" sz="2000" dirty="0">
                <a:solidFill>
                  <a:srgbClr val="252424"/>
                </a:solidFill>
                <a:latin typeface="Söhne"/>
                <a:ea typeface="+mn-ea"/>
                <a:cs typeface="+mn-cs"/>
              </a:rPr>
            </a:br>
            <a:endParaRPr lang="en-GB" sz="2000" dirty="0">
              <a:solidFill>
                <a:srgbClr val="252424"/>
              </a:solidFill>
              <a:latin typeface="Söhne"/>
              <a:ea typeface="+mn-ea"/>
              <a:cs typeface="+mn-cs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69A2F7-1947-339F-C134-D289BA3A2E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7425767"/>
              </p:ext>
            </p:extLst>
          </p:nvPr>
        </p:nvGraphicFramePr>
        <p:xfrm>
          <a:off x="6096000" y="629921"/>
          <a:ext cx="5435596" cy="5679440"/>
        </p:xfrm>
        <a:graphic>
          <a:graphicData uri="http://schemas.openxmlformats.org/drawingml/2006/table">
            <a:tbl>
              <a:tblPr/>
              <a:tblGrid>
                <a:gridCol w="711465">
                  <a:extLst>
                    <a:ext uri="{9D8B030D-6E8A-4147-A177-3AD203B41FA5}">
                      <a16:colId xmlns:a16="http://schemas.microsoft.com/office/drawing/2014/main" val="488400685"/>
                    </a:ext>
                  </a:extLst>
                </a:gridCol>
                <a:gridCol w="711465">
                  <a:extLst>
                    <a:ext uri="{9D8B030D-6E8A-4147-A177-3AD203B41FA5}">
                      <a16:colId xmlns:a16="http://schemas.microsoft.com/office/drawing/2014/main" val="3590119387"/>
                    </a:ext>
                  </a:extLst>
                </a:gridCol>
                <a:gridCol w="711465">
                  <a:extLst>
                    <a:ext uri="{9D8B030D-6E8A-4147-A177-3AD203B41FA5}">
                      <a16:colId xmlns:a16="http://schemas.microsoft.com/office/drawing/2014/main" val="4070588660"/>
                    </a:ext>
                  </a:extLst>
                </a:gridCol>
                <a:gridCol w="711465">
                  <a:extLst>
                    <a:ext uri="{9D8B030D-6E8A-4147-A177-3AD203B41FA5}">
                      <a16:colId xmlns:a16="http://schemas.microsoft.com/office/drawing/2014/main" val="2993626161"/>
                    </a:ext>
                  </a:extLst>
                </a:gridCol>
                <a:gridCol w="711465">
                  <a:extLst>
                    <a:ext uri="{9D8B030D-6E8A-4147-A177-3AD203B41FA5}">
                      <a16:colId xmlns:a16="http://schemas.microsoft.com/office/drawing/2014/main" val="1504035634"/>
                    </a:ext>
                  </a:extLst>
                </a:gridCol>
                <a:gridCol w="711465">
                  <a:extLst>
                    <a:ext uri="{9D8B030D-6E8A-4147-A177-3AD203B41FA5}">
                      <a16:colId xmlns:a16="http://schemas.microsoft.com/office/drawing/2014/main" val="3793773118"/>
                    </a:ext>
                  </a:extLst>
                </a:gridCol>
                <a:gridCol w="1166806">
                  <a:extLst>
                    <a:ext uri="{9D8B030D-6E8A-4147-A177-3AD203B41FA5}">
                      <a16:colId xmlns:a16="http://schemas.microsoft.com/office/drawing/2014/main" val="3498805338"/>
                    </a:ext>
                  </a:extLst>
                </a:gridCol>
              </a:tblGrid>
              <a:tr h="316137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effectLst/>
                        </a:rPr>
                        <a:t>Product_name</a:t>
                      </a:r>
                    </a:p>
                  </a:txBody>
                  <a:tcPr marL="12371" marR="12371" marT="6186" marB="6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effectLst/>
                        </a:rPr>
                        <a:t>Count_Colour</a:t>
                      </a:r>
                    </a:p>
                  </a:txBody>
                  <a:tcPr marL="12371" marR="12371" marT="6186" marB="6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effectLst/>
                        </a:rPr>
                        <a:t>Gender</a:t>
                      </a:r>
                    </a:p>
                  </a:txBody>
                  <a:tcPr marL="12371" marR="12371" marT="6186" marB="6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effectLst/>
                        </a:rPr>
                        <a:t>Price_before_Promotion (£)</a:t>
                      </a:r>
                    </a:p>
                  </a:txBody>
                  <a:tcPr marL="12371" marR="12371" marT="6186" marB="6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effectLst/>
                        </a:rPr>
                        <a:t>Promotion_Percentage (%)</a:t>
                      </a:r>
                    </a:p>
                  </a:txBody>
                  <a:tcPr marL="12371" marR="12371" marT="6186" marB="6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>
                          <a:effectLst/>
                        </a:rPr>
                        <a:t>Price_after_Promotion (£)</a:t>
                      </a:r>
                    </a:p>
                  </a:txBody>
                  <a:tcPr marL="12371" marR="12371" marT="6186" marB="6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400"/>
                    </a:p>
                  </a:txBody>
                  <a:tcPr marL="22268" marR="22268" marT="11134" marB="11134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49625819"/>
                  </a:ext>
                </a:extLst>
              </a:tr>
              <a:tr h="514642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b="0">
                          <a:effectLst/>
                        </a:rPr>
                        <a:t>0</a:t>
                      </a:r>
                    </a:p>
                  </a:txBody>
                  <a:tcPr marL="12371" marR="12371" marT="6186" marB="6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">
                          <a:effectLst/>
                        </a:rPr>
                        <a:t>Nike CushionedTraining Crew Socks (3 Pairs)</a:t>
                      </a:r>
                    </a:p>
                  </a:txBody>
                  <a:tcPr marL="12371" marR="12371" marT="6186" marB="6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400">
                          <a:effectLst/>
                        </a:rPr>
                        <a:t>3</a:t>
                      </a:r>
                    </a:p>
                  </a:txBody>
                  <a:tcPr marL="12371" marR="12371" marT="6186" marB="6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400">
                          <a:effectLst/>
                        </a:rPr>
                        <a:t>Unisex</a:t>
                      </a:r>
                    </a:p>
                  </a:txBody>
                  <a:tcPr marL="12371" marR="12371" marT="6186" marB="6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400">
                          <a:effectLst/>
                        </a:rPr>
                        <a:t>10.95</a:t>
                      </a:r>
                    </a:p>
                  </a:txBody>
                  <a:tcPr marL="12371" marR="12371" marT="6186" marB="6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400">
                          <a:effectLst/>
                        </a:rPr>
                        <a:t>NaN</a:t>
                      </a:r>
                    </a:p>
                  </a:txBody>
                  <a:tcPr marL="12371" marR="12371" marT="6186" marB="6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400">
                          <a:effectLst/>
                        </a:rPr>
                        <a:t>10.95</a:t>
                      </a:r>
                    </a:p>
                  </a:txBody>
                  <a:tcPr marL="12371" marR="12371" marT="6186" marB="6186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5424643"/>
                  </a:ext>
                </a:extLst>
              </a:tr>
              <a:tr h="613894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b="0">
                          <a:effectLst/>
                        </a:rPr>
                        <a:t>1</a:t>
                      </a:r>
                    </a:p>
                  </a:txBody>
                  <a:tcPr marL="12371" marR="12371" marT="6186" marB="6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">
                          <a:effectLst/>
                        </a:rPr>
                        <a:t>Nike Everyday CushionedTraining Crew Socks (6 ...</a:t>
                      </a:r>
                    </a:p>
                  </a:txBody>
                  <a:tcPr marL="12371" marR="12371" marT="6186" marB="6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400">
                          <a:effectLst/>
                        </a:rPr>
                        <a:t>2</a:t>
                      </a:r>
                    </a:p>
                  </a:txBody>
                  <a:tcPr marL="12371" marR="12371" marT="6186" marB="6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400">
                          <a:effectLst/>
                        </a:rPr>
                        <a:t>Unisex</a:t>
                      </a:r>
                    </a:p>
                  </a:txBody>
                  <a:tcPr marL="12371" marR="12371" marT="6186" marB="6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400">
                          <a:effectLst/>
                        </a:rPr>
                        <a:t>19.95</a:t>
                      </a:r>
                    </a:p>
                  </a:txBody>
                  <a:tcPr marL="12371" marR="12371" marT="6186" marB="6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400">
                          <a:effectLst/>
                        </a:rPr>
                        <a:t>NaN</a:t>
                      </a:r>
                    </a:p>
                  </a:txBody>
                  <a:tcPr marL="12371" marR="12371" marT="6186" marB="6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400">
                          <a:effectLst/>
                        </a:rPr>
                        <a:t>19.95</a:t>
                      </a:r>
                    </a:p>
                  </a:txBody>
                  <a:tcPr marL="12371" marR="12371" marT="6186" marB="6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426587"/>
                  </a:ext>
                </a:extLst>
              </a:tr>
              <a:tr h="415389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b="0">
                          <a:effectLst/>
                        </a:rPr>
                        <a:t>2</a:t>
                      </a:r>
                    </a:p>
                  </a:txBody>
                  <a:tcPr marL="12371" marR="12371" marT="6186" marB="6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400">
                          <a:effectLst/>
                        </a:rPr>
                        <a:t>Nike Dri-FITMen's Fitness T-Shirt</a:t>
                      </a:r>
                    </a:p>
                  </a:txBody>
                  <a:tcPr marL="12371" marR="12371" marT="6186" marB="6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400">
                          <a:effectLst/>
                        </a:rPr>
                        <a:t>4</a:t>
                      </a:r>
                    </a:p>
                  </a:txBody>
                  <a:tcPr marL="12371" marR="12371" marT="6186" marB="6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400">
                          <a:effectLst/>
                        </a:rPr>
                        <a:t>Male</a:t>
                      </a:r>
                    </a:p>
                  </a:txBody>
                  <a:tcPr marL="12371" marR="12371" marT="6186" marB="6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400">
                          <a:effectLst/>
                        </a:rPr>
                        <a:t>24.95</a:t>
                      </a:r>
                    </a:p>
                  </a:txBody>
                  <a:tcPr marL="12371" marR="12371" marT="6186" marB="6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400">
                          <a:effectLst/>
                        </a:rPr>
                        <a:t>NaN</a:t>
                      </a:r>
                    </a:p>
                  </a:txBody>
                  <a:tcPr marL="12371" marR="12371" marT="6186" marB="6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400">
                          <a:effectLst/>
                        </a:rPr>
                        <a:t>24.95</a:t>
                      </a:r>
                    </a:p>
                  </a:txBody>
                  <a:tcPr marL="12371" marR="12371" marT="6186" marB="6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3441131"/>
                  </a:ext>
                </a:extLst>
              </a:tr>
              <a:tr h="613894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b="0">
                          <a:effectLst/>
                        </a:rPr>
                        <a:t>3</a:t>
                      </a:r>
                    </a:p>
                  </a:txBody>
                  <a:tcPr marL="12371" marR="12371" marT="6186" marB="6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" dirty="0">
                          <a:effectLst/>
                        </a:rPr>
                        <a:t>Nike </a:t>
                      </a:r>
                      <a:r>
                        <a:rPr lang="en-US" sz="400" dirty="0" err="1">
                          <a:effectLst/>
                        </a:rPr>
                        <a:t>ChallengerMen's</a:t>
                      </a:r>
                      <a:r>
                        <a:rPr lang="en-US" sz="400" dirty="0">
                          <a:effectLst/>
                        </a:rPr>
                        <a:t> </a:t>
                      </a:r>
                      <a:r>
                        <a:rPr lang="en-US" sz="400" dirty="0" err="1">
                          <a:effectLst/>
                        </a:rPr>
                        <a:t>Dri</a:t>
                      </a:r>
                      <a:r>
                        <a:rPr lang="en-US" sz="400" dirty="0">
                          <a:effectLst/>
                        </a:rPr>
                        <a:t>-FIT 13cm (approx.) Br...</a:t>
                      </a:r>
                    </a:p>
                  </a:txBody>
                  <a:tcPr marL="12371" marR="12371" marT="6186" marB="6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400">
                          <a:effectLst/>
                        </a:rPr>
                        <a:t>3</a:t>
                      </a:r>
                    </a:p>
                  </a:txBody>
                  <a:tcPr marL="12371" marR="12371" marT="6186" marB="6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400">
                          <a:effectLst/>
                        </a:rPr>
                        <a:t>Male</a:t>
                      </a:r>
                    </a:p>
                  </a:txBody>
                  <a:tcPr marL="12371" marR="12371" marT="6186" marB="6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400" dirty="0">
                          <a:effectLst/>
                        </a:rPr>
                        <a:t>34.95</a:t>
                      </a:r>
                    </a:p>
                  </a:txBody>
                  <a:tcPr marL="12371" marR="12371" marT="6186" marB="6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400">
                          <a:effectLst/>
                        </a:rPr>
                        <a:t>NaN</a:t>
                      </a:r>
                    </a:p>
                  </a:txBody>
                  <a:tcPr marL="12371" marR="12371" marT="6186" marB="6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400">
                          <a:effectLst/>
                        </a:rPr>
                        <a:t>34.95</a:t>
                      </a:r>
                    </a:p>
                  </a:txBody>
                  <a:tcPr marL="12371" marR="12371" marT="6186" marB="6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176596"/>
                  </a:ext>
                </a:extLst>
              </a:tr>
              <a:tr h="613894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b="0">
                          <a:effectLst/>
                        </a:rPr>
                        <a:t>4</a:t>
                      </a:r>
                    </a:p>
                  </a:txBody>
                  <a:tcPr marL="12371" marR="12371" marT="6186" marB="6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">
                          <a:effectLst/>
                        </a:rPr>
                        <a:t>Nike Dri-FIT MilerMen's Short-Sleeve Running Top</a:t>
                      </a:r>
                    </a:p>
                  </a:txBody>
                  <a:tcPr marL="12371" marR="12371" marT="6186" marB="6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400">
                          <a:effectLst/>
                        </a:rPr>
                        <a:t>1</a:t>
                      </a:r>
                    </a:p>
                  </a:txBody>
                  <a:tcPr marL="12371" marR="12371" marT="6186" marB="6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400">
                          <a:effectLst/>
                        </a:rPr>
                        <a:t>Male</a:t>
                      </a:r>
                    </a:p>
                  </a:txBody>
                  <a:tcPr marL="12371" marR="12371" marT="6186" marB="6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400">
                          <a:effectLst/>
                        </a:rPr>
                        <a:t>32.95</a:t>
                      </a:r>
                    </a:p>
                  </a:txBody>
                  <a:tcPr marL="12371" marR="12371" marT="6186" marB="6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400">
                          <a:effectLst/>
                        </a:rPr>
                        <a:t>NaN</a:t>
                      </a:r>
                    </a:p>
                  </a:txBody>
                  <a:tcPr marL="12371" marR="12371" marT="6186" marB="6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400">
                          <a:effectLst/>
                        </a:rPr>
                        <a:t>32.95</a:t>
                      </a:r>
                    </a:p>
                  </a:txBody>
                  <a:tcPr marL="12371" marR="12371" marT="6186" marB="6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8640756"/>
                  </a:ext>
                </a:extLst>
              </a:tr>
              <a:tr h="117633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b="0">
                          <a:effectLst/>
                        </a:rPr>
                        <a:t>...</a:t>
                      </a:r>
                    </a:p>
                  </a:txBody>
                  <a:tcPr marL="12371" marR="12371" marT="6186" marB="6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400">
                          <a:effectLst/>
                        </a:rPr>
                        <a:t>...</a:t>
                      </a:r>
                    </a:p>
                  </a:txBody>
                  <a:tcPr marL="12371" marR="12371" marT="6186" marB="6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400">
                          <a:effectLst/>
                        </a:rPr>
                        <a:t>...</a:t>
                      </a:r>
                    </a:p>
                  </a:txBody>
                  <a:tcPr marL="12371" marR="12371" marT="6186" marB="6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400">
                          <a:effectLst/>
                        </a:rPr>
                        <a:t>...</a:t>
                      </a:r>
                    </a:p>
                  </a:txBody>
                  <a:tcPr marL="12371" marR="12371" marT="6186" marB="6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400">
                          <a:effectLst/>
                        </a:rPr>
                        <a:t>...</a:t>
                      </a:r>
                    </a:p>
                  </a:txBody>
                  <a:tcPr marL="12371" marR="12371" marT="6186" marB="6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400">
                          <a:effectLst/>
                        </a:rPr>
                        <a:t>...</a:t>
                      </a:r>
                    </a:p>
                  </a:txBody>
                  <a:tcPr marL="12371" marR="12371" marT="6186" marB="6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400">
                          <a:effectLst/>
                        </a:rPr>
                        <a:t>...</a:t>
                      </a:r>
                    </a:p>
                  </a:txBody>
                  <a:tcPr marL="12371" marR="12371" marT="6186" marB="6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555634"/>
                  </a:ext>
                </a:extLst>
              </a:tr>
              <a:tr h="514642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b="0">
                          <a:effectLst/>
                        </a:rPr>
                        <a:t>3952</a:t>
                      </a:r>
                    </a:p>
                  </a:txBody>
                  <a:tcPr marL="12371" marR="12371" marT="6186" marB="6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">
                          <a:effectLst/>
                        </a:rPr>
                        <a:t>GalatasarayMen's Nike Dri-FIT Pre-Match Footba...</a:t>
                      </a:r>
                    </a:p>
                  </a:txBody>
                  <a:tcPr marL="12371" marR="12371" marT="6186" marB="6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400">
                          <a:effectLst/>
                        </a:rPr>
                        <a:t>1</a:t>
                      </a:r>
                    </a:p>
                  </a:txBody>
                  <a:tcPr marL="12371" marR="12371" marT="6186" marB="6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400">
                          <a:effectLst/>
                        </a:rPr>
                        <a:t>Male</a:t>
                      </a:r>
                    </a:p>
                  </a:txBody>
                  <a:tcPr marL="12371" marR="12371" marT="6186" marB="6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400">
                          <a:effectLst/>
                        </a:rPr>
                        <a:t>54.90</a:t>
                      </a:r>
                    </a:p>
                  </a:txBody>
                  <a:tcPr marL="12371" marR="12371" marT="6186" marB="6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400">
                          <a:effectLst/>
                        </a:rPr>
                        <a:t>40.0</a:t>
                      </a:r>
                    </a:p>
                  </a:txBody>
                  <a:tcPr marL="12371" marR="12371" marT="6186" marB="6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400">
                          <a:effectLst/>
                        </a:rPr>
                        <a:t>32.94</a:t>
                      </a:r>
                    </a:p>
                  </a:txBody>
                  <a:tcPr marL="12371" marR="12371" marT="6186" marB="6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998399"/>
                  </a:ext>
                </a:extLst>
              </a:tr>
              <a:tr h="415389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b="0">
                          <a:effectLst/>
                        </a:rPr>
                        <a:t>3953</a:t>
                      </a:r>
                    </a:p>
                  </a:txBody>
                  <a:tcPr marL="12371" marR="12371" marT="6186" marB="6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400">
                          <a:effectLst/>
                        </a:rPr>
                        <a:t>JordanWomen's Woven Trousers</a:t>
                      </a:r>
                    </a:p>
                  </a:txBody>
                  <a:tcPr marL="12371" marR="12371" marT="6186" marB="6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400">
                          <a:effectLst/>
                        </a:rPr>
                        <a:t>1</a:t>
                      </a:r>
                    </a:p>
                  </a:txBody>
                  <a:tcPr marL="12371" marR="12371" marT="6186" marB="6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400">
                          <a:effectLst/>
                        </a:rPr>
                        <a:t>Female</a:t>
                      </a:r>
                    </a:p>
                  </a:txBody>
                  <a:tcPr marL="12371" marR="12371" marT="6186" marB="6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400">
                          <a:effectLst/>
                        </a:rPr>
                        <a:t>89.90</a:t>
                      </a:r>
                    </a:p>
                  </a:txBody>
                  <a:tcPr marL="12371" marR="12371" marT="6186" marB="6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400">
                          <a:effectLst/>
                        </a:rPr>
                        <a:t>55.0</a:t>
                      </a:r>
                    </a:p>
                  </a:txBody>
                  <a:tcPr marL="12371" marR="12371" marT="6186" marB="6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400">
                          <a:effectLst/>
                        </a:rPr>
                        <a:t>40.46</a:t>
                      </a:r>
                    </a:p>
                  </a:txBody>
                  <a:tcPr marL="12371" marR="12371" marT="6186" marB="6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5671232"/>
                  </a:ext>
                </a:extLst>
              </a:tr>
              <a:tr h="514642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b="0">
                          <a:effectLst/>
                        </a:rPr>
                        <a:t>3954</a:t>
                      </a:r>
                    </a:p>
                  </a:txBody>
                  <a:tcPr marL="12371" marR="12371" marT="6186" marB="6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400">
                          <a:effectLst/>
                        </a:rPr>
                        <a:t>Chelsea F.C. Strike EliteMen's Nike Dri-FIT AD...</a:t>
                      </a:r>
                    </a:p>
                  </a:txBody>
                  <a:tcPr marL="12371" marR="12371" marT="6186" marB="6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400">
                          <a:effectLst/>
                        </a:rPr>
                        <a:t>1</a:t>
                      </a:r>
                    </a:p>
                  </a:txBody>
                  <a:tcPr marL="12371" marR="12371" marT="6186" marB="6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400">
                          <a:effectLst/>
                        </a:rPr>
                        <a:t>Male</a:t>
                      </a:r>
                    </a:p>
                  </a:txBody>
                  <a:tcPr marL="12371" marR="12371" marT="6186" marB="6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400">
                          <a:effectLst/>
                        </a:rPr>
                        <a:t>109.95</a:t>
                      </a:r>
                    </a:p>
                  </a:txBody>
                  <a:tcPr marL="12371" marR="12371" marT="6186" marB="6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400">
                          <a:effectLst/>
                        </a:rPr>
                        <a:t>NaN</a:t>
                      </a:r>
                    </a:p>
                  </a:txBody>
                  <a:tcPr marL="12371" marR="12371" marT="6186" marB="6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400">
                          <a:effectLst/>
                        </a:rPr>
                        <a:t>109.95</a:t>
                      </a:r>
                    </a:p>
                  </a:txBody>
                  <a:tcPr marL="12371" marR="12371" marT="6186" marB="6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1987039"/>
                  </a:ext>
                </a:extLst>
              </a:tr>
              <a:tr h="514642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b="0">
                          <a:effectLst/>
                        </a:rPr>
                        <a:t>3955</a:t>
                      </a:r>
                    </a:p>
                  </a:txBody>
                  <a:tcPr marL="12371" marR="12371" marT="6186" marB="6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">
                          <a:effectLst/>
                        </a:rPr>
                        <a:t>Nike Dri-FIT Bliss VictoryWomen's Mid-Rise Tra...</a:t>
                      </a:r>
                    </a:p>
                  </a:txBody>
                  <a:tcPr marL="12371" marR="12371" marT="6186" marB="6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400">
                          <a:effectLst/>
                        </a:rPr>
                        <a:t>1</a:t>
                      </a:r>
                    </a:p>
                  </a:txBody>
                  <a:tcPr marL="12371" marR="12371" marT="6186" marB="6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400">
                          <a:effectLst/>
                        </a:rPr>
                        <a:t>Female</a:t>
                      </a:r>
                    </a:p>
                  </a:txBody>
                  <a:tcPr marL="12371" marR="12371" marT="6186" marB="6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400">
                          <a:effectLst/>
                        </a:rPr>
                        <a:t>59.90</a:t>
                      </a:r>
                    </a:p>
                  </a:txBody>
                  <a:tcPr marL="12371" marR="12371" marT="6186" marB="6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400">
                          <a:effectLst/>
                        </a:rPr>
                        <a:t>40.0</a:t>
                      </a:r>
                    </a:p>
                  </a:txBody>
                  <a:tcPr marL="12371" marR="12371" marT="6186" marB="6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400">
                          <a:effectLst/>
                        </a:rPr>
                        <a:t>35.94</a:t>
                      </a:r>
                    </a:p>
                  </a:txBody>
                  <a:tcPr marL="12371" marR="12371" marT="6186" marB="6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0399027"/>
                  </a:ext>
                </a:extLst>
              </a:tr>
              <a:tr h="514642">
                <a:tc>
                  <a:txBody>
                    <a:bodyPr/>
                    <a:lstStyle/>
                    <a:p>
                      <a:pPr algn="r" fontAlgn="ctr"/>
                      <a:r>
                        <a:rPr lang="en-GB" sz="400" b="0">
                          <a:effectLst/>
                        </a:rPr>
                        <a:t>3956</a:t>
                      </a:r>
                    </a:p>
                  </a:txBody>
                  <a:tcPr marL="12371" marR="12371" marT="6186" marB="6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">
                          <a:effectLst/>
                        </a:rPr>
                        <a:t>Türkiye 2022/23 HomeMen's Nike Dri-FIT Short-S...</a:t>
                      </a:r>
                    </a:p>
                  </a:txBody>
                  <a:tcPr marL="12371" marR="12371" marT="6186" marB="6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400">
                          <a:effectLst/>
                        </a:rPr>
                        <a:t>1</a:t>
                      </a:r>
                    </a:p>
                  </a:txBody>
                  <a:tcPr marL="12371" marR="12371" marT="6186" marB="6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400">
                          <a:effectLst/>
                        </a:rPr>
                        <a:t>Male</a:t>
                      </a:r>
                    </a:p>
                  </a:txBody>
                  <a:tcPr marL="12371" marR="12371" marT="6186" marB="6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400">
                          <a:effectLst/>
                        </a:rPr>
                        <a:t>44.95</a:t>
                      </a:r>
                    </a:p>
                  </a:txBody>
                  <a:tcPr marL="12371" marR="12371" marT="6186" marB="6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400">
                          <a:effectLst/>
                        </a:rPr>
                        <a:t>NaN</a:t>
                      </a:r>
                    </a:p>
                  </a:txBody>
                  <a:tcPr marL="12371" marR="12371" marT="6186" marB="6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400" dirty="0">
                          <a:effectLst/>
                        </a:rPr>
                        <a:t>44.95</a:t>
                      </a:r>
                    </a:p>
                  </a:txBody>
                  <a:tcPr marL="12371" marR="12371" marT="6186" marB="6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9715072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28251BC2-26FC-D2BB-6F71-AE291E231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27043" y="-508078"/>
            <a:ext cx="1988055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Segoe WPC"/>
              </a:rPr>
              <a:t>3957 rows × 6 columns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801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5929D-9628-3790-5F23-D42BF0E2D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562" y="608162"/>
            <a:ext cx="5398697" cy="5641675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Profound Data Analysis: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252424"/>
                </a:solidFill>
                <a:latin typeface="Söhne"/>
                <a:ea typeface="+mn-ea"/>
                <a:cs typeface="+mn-cs"/>
              </a:rPr>
              <a:t>With application of Python scripts and coding , I   extracted distinct insights via database queries. I have presented  my analysis with profound statistics, including average product pricing and uncovering underlying pricing and other  trends and specifications.</a:t>
            </a:r>
            <a:br>
              <a:rPr lang="en-GB" sz="1600" dirty="0">
                <a:solidFill>
                  <a:srgbClr val="252424"/>
                </a:solidFill>
                <a:latin typeface="Söhne"/>
                <a:ea typeface="+mn-ea"/>
                <a:cs typeface="+mn-cs"/>
              </a:rPr>
            </a:br>
            <a:br>
              <a:rPr lang="en-GB" sz="1600" dirty="0">
                <a:solidFill>
                  <a:srgbClr val="252424"/>
                </a:solidFill>
                <a:latin typeface="Söhne"/>
                <a:ea typeface="+mn-ea"/>
                <a:cs typeface="+mn-cs"/>
              </a:rPr>
            </a:br>
            <a:r>
              <a:rPr lang="en-GB" sz="1600" dirty="0">
                <a:solidFill>
                  <a:srgbClr val="252424"/>
                </a:solidFill>
                <a:latin typeface="Söhne"/>
                <a:ea typeface="+mn-ea"/>
                <a:cs typeface="+mn-cs"/>
              </a:rPr>
              <a:t>questions such as :</a:t>
            </a:r>
            <a:br>
              <a:rPr lang="en-GB" sz="1600" dirty="0">
                <a:solidFill>
                  <a:srgbClr val="252424"/>
                </a:solidFill>
                <a:latin typeface="Söhne"/>
                <a:ea typeface="+mn-ea"/>
                <a:cs typeface="+mn-cs"/>
              </a:rPr>
            </a:br>
            <a:r>
              <a:rPr lang="en-US" sz="1600" dirty="0">
                <a:solidFill>
                  <a:srgbClr val="252424"/>
                </a:solidFill>
                <a:latin typeface="Söhne"/>
                <a:ea typeface="+mn-ea"/>
                <a:cs typeface="+mn-cs"/>
              </a:rPr>
              <a:t> -what is the Price and </a:t>
            </a:r>
            <a:r>
              <a:rPr lang="en-US" sz="1600" dirty="0" err="1">
                <a:solidFill>
                  <a:srgbClr val="252424"/>
                </a:solidFill>
                <a:latin typeface="Söhne"/>
                <a:ea typeface="+mn-ea"/>
                <a:cs typeface="+mn-cs"/>
              </a:rPr>
              <a:t>Count_Colour</a:t>
            </a:r>
            <a:r>
              <a:rPr lang="en-US" sz="1600" dirty="0">
                <a:solidFill>
                  <a:srgbClr val="252424"/>
                </a:solidFill>
                <a:latin typeface="Söhne"/>
                <a:ea typeface="+mn-ea"/>
                <a:cs typeface="+mn-cs"/>
              </a:rPr>
              <a:t> range and the highest </a:t>
            </a:r>
            <a:r>
              <a:rPr lang="en-US" sz="1600" dirty="0" err="1">
                <a:solidFill>
                  <a:srgbClr val="252424"/>
                </a:solidFill>
                <a:latin typeface="Söhne"/>
                <a:ea typeface="+mn-ea"/>
                <a:cs typeface="+mn-cs"/>
              </a:rPr>
              <a:t>Promotion_Percentage</a:t>
            </a:r>
            <a:r>
              <a:rPr lang="en-US" sz="1600" dirty="0">
                <a:solidFill>
                  <a:srgbClr val="252424"/>
                </a:solidFill>
                <a:latin typeface="Söhne"/>
                <a:ea typeface="+mn-ea"/>
                <a:cs typeface="+mn-cs"/>
              </a:rPr>
              <a:t>?</a:t>
            </a:r>
            <a:br>
              <a:rPr lang="en-US" sz="1600" dirty="0">
                <a:solidFill>
                  <a:srgbClr val="252424"/>
                </a:solidFill>
                <a:latin typeface="Söhne"/>
                <a:ea typeface="+mn-ea"/>
                <a:cs typeface="+mn-cs"/>
              </a:rPr>
            </a:br>
            <a:r>
              <a:rPr lang="en-US" sz="1600" dirty="0">
                <a:solidFill>
                  <a:srgbClr val="252424"/>
                </a:solidFill>
                <a:latin typeface="Söhne"/>
                <a:ea typeface="+mn-ea"/>
                <a:cs typeface="+mn-cs"/>
              </a:rPr>
              <a:t>- what is Gender with the most </a:t>
            </a:r>
            <a:r>
              <a:rPr lang="en-US" sz="1600" dirty="0" err="1">
                <a:solidFill>
                  <a:srgbClr val="252424"/>
                </a:solidFill>
                <a:latin typeface="Söhne"/>
                <a:ea typeface="+mn-ea"/>
                <a:cs typeface="+mn-cs"/>
              </a:rPr>
              <a:t>colour_count</a:t>
            </a:r>
            <a:r>
              <a:rPr lang="en-US" sz="1600" dirty="0">
                <a:solidFill>
                  <a:srgbClr val="252424"/>
                </a:solidFill>
                <a:latin typeface="Söhne"/>
                <a:ea typeface="+mn-ea"/>
                <a:cs typeface="+mn-cs"/>
              </a:rPr>
              <a:t>?</a:t>
            </a:r>
            <a:br>
              <a:rPr lang="en-US" sz="1600" dirty="0">
                <a:solidFill>
                  <a:srgbClr val="252424"/>
                </a:solidFill>
                <a:latin typeface="Söhne"/>
                <a:ea typeface="+mn-ea"/>
                <a:cs typeface="+mn-cs"/>
              </a:rPr>
            </a:br>
            <a:r>
              <a:rPr lang="en-US" sz="1600" dirty="0">
                <a:solidFill>
                  <a:srgbClr val="252424"/>
                </a:solidFill>
                <a:latin typeface="Söhne"/>
                <a:ea typeface="+mn-ea"/>
                <a:cs typeface="+mn-cs"/>
              </a:rPr>
              <a:t>- what is </a:t>
            </a:r>
            <a:r>
              <a:rPr lang="en-US" sz="1600" dirty="0" err="1">
                <a:solidFill>
                  <a:srgbClr val="252424"/>
                </a:solidFill>
                <a:latin typeface="Söhne"/>
                <a:ea typeface="+mn-ea"/>
                <a:cs typeface="+mn-cs"/>
              </a:rPr>
              <a:t>Product_name</a:t>
            </a:r>
            <a:r>
              <a:rPr lang="en-US" sz="1600" dirty="0">
                <a:solidFill>
                  <a:srgbClr val="252424"/>
                </a:solidFill>
                <a:latin typeface="Söhne"/>
                <a:ea typeface="+mn-ea"/>
                <a:cs typeface="+mn-cs"/>
              </a:rPr>
              <a:t> with the most </a:t>
            </a:r>
            <a:r>
              <a:rPr lang="en-US" sz="1600" dirty="0" err="1">
                <a:solidFill>
                  <a:srgbClr val="252424"/>
                </a:solidFill>
                <a:latin typeface="Söhne"/>
                <a:ea typeface="+mn-ea"/>
                <a:cs typeface="+mn-cs"/>
              </a:rPr>
              <a:t>colour_count</a:t>
            </a:r>
            <a:r>
              <a:rPr lang="en-US" sz="1600" dirty="0">
                <a:solidFill>
                  <a:srgbClr val="252424"/>
                </a:solidFill>
                <a:latin typeface="Söhne"/>
                <a:ea typeface="+mn-ea"/>
                <a:cs typeface="+mn-cs"/>
              </a:rPr>
              <a:t>?</a:t>
            </a:r>
            <a:br>
              <a:rPr lang="en-US" sz="1600" dirty="0">
                <a:solidFill>
                  <a:srgbClr val="252424"/>
                </a:solidFill>
                <a:latin typeface="Söhne"/>
                <a:ea typeface="+mn-ea"/>
                <a:cs typeface="+mn-cs"/>
              </a:rPr>
            </a:br>
            <a:r>
              <a:rPr lang="en-US" sz="1600" dirty="0">
                <a:solidFill>
                  <a:srgbClr val="252424"/>
                </a:solidFill>
                <a:latin typeface="Söhne"/>
                <a:ea typeface="+mn-ea"/>
                <a:cs typeface="+mn-cs"/>
              </a:rPr>
              <a:t>-what is the </a:t>
            </a:r>
            <a:r>
              <a:rPr lang="en-US" sz="1600" dirty="0" err="1">
                <a:solidFill>
                  <a:srgbClr val="252424"/>
                </a:solidFill>
                <a:latin typeface="Söhne"/>
                <a:ea typeface="+mn-ea"/>
                <a:cs typeface="+mn-cs"/>
              </a:rPr>
              <a:t>product_name</a:t>
            </a:r>
            <a:r>
              <a:rPr lang="en-US" sz="1600" dirty="0">
                <a:solidFill>
                  <a:srgbClr val="252424"/>
                </a:solidFill>
                <a:latin typeface="Söhne"/>
                <a:ea typeface="+mn-ea"/>
                <a:cs typeface="+mn-cs"/>
              </a:rPr>
              <a:t> with the highest price and display their details?</a:t>
            </a:r>
            <a:br>
              <a:rPr lang="en-US" sz="1600" dirty="0">
                <a:solidFill>
                  <a:srgbClr val="252424"/>
                </a:solidFill>
                <a:latin typeface="Söhne"/>
                <a:ea typeface="+mn-ea"/>
                <a:cs typeface="+mn-cs"/>
              </a:rPr>
            </a:br>
            <a:r>
              <a:rPr lang="en-US" sz="1600" dirty="0">
                <a:solidFill>
                  <a:srgbClr val="252424"/>
                </a:solidFill>
                <a:latin typeface="Söhne"/>
                <a:ea typeface="+mn-ea"/>
                <a:cs typeface="+mn-cs"/>
              </a:rPr>
              <a:t>- what is the top 10 highest prices?</a:t>
            </a:r>
            <a:br>
              <a:rPr lang="en-US" sz="1600" dirty="0">
                <a:solidFill>
                  <a:srgbClr val="252424"/>
                </a:solidFill>
                <a:latin typeface="Söhne"/>
                <a:ea typeface="+mn-ea"/>
                <a:cs typeface="+mn-cs"/>
              </a:rPr>
            </a:br>
            <a:br>
              <a:rPr lang="en-US" sz="1600" dirty="0">
                <a:solidFill>
                  <a:srgbClr val="252424"/>
                </a:solidFill>
                <a:latin typeface="Söhne"/>
                <a:ea typeface="+mn-ea"/>
                <a:cs typeface="+mn-cs"/>
              </a:rPr>
            </a:br>
            <a:r>
              <a:rPr lang="en-US" sz="1600" dirty="0">
                <a:solidFill>
                  <a:srgbClr val="252424"/>
                </a:solidFill>
                <a:latin typeface="Söhne"/>
                <a:ea typeface="+mn-ea"/>
                <a:cs typeface="+mn-cs"/>
              </a:rPr>
              <a:t>Can be answered using Pandas technics and codes presented in Final Assignment </a:t>
            </a:r>
            <a:r>
              <a:rPr lang="en-US" sz="1600" dirty="0" err="1">
                <a:solidFill>
                  <a:srgbClr val="252424"/>
                </a:solidFill>
                <a:latin typeface="Söhne"/>
                <a:ea typeface="+mn-ea"/>
                <a:cs typeface="+mn-cs"/>
              </a:rPr>
              <a:t>Nike_clothing</a:t>
            </a:r>
            <a:r>
              <a:rPr lang="en-US" sz="1600" dirty="0">
                <a:solidFill>
                  <a:srgbClr val="252424"/>
                </a:solidFill>
                <a:latin typeface="Söhne"/>
                <a:ea typeface="+mn-ea"/>
                <a:cs typeface="+mn-cs"/>
              </a:rPr>
              <a:t> </a:t>
            </a:r>
            <a:r>
              <a:rPr lang="en-US" sz="1600" dirty="0" err="1">
                <a:solidFill>
                  <a:srgbClr val="252424"/>
                </a:solidFill>
                <a:latin typeface="Söhne"/>
                <a:ea typeface="+mn-ea"/>
                <a:cs typeface="+mn-cs"/>
              </a:rPr>
              <a:t>Analysis.ipynb</a:t>
            </a:r>
            <a:r>
              <a:rPr lang="en-US" sz="1600" dirty="0">
                <a:solidFill>
                  <a:srgbClr val="252424"/>
                </a:solidFill>
                <a:latin typeface="Söhne"/>
                <a:ea typeface="+mn-ea"/>
                <a:cs typeface="+mn-cs"/>
              </a:rPr>
              <a:t> VS file.</a:t>
            </a:r>
            <a:br>
              <a:rPr lang="en-US" sz="1600" dirty="0">
                <a:solidFill>
                  <a:srgbClr val="252424"/>
                </a:solidFill>
                <a:latin typeface="Söhne"/>
                <a:ea typeface="+mn-ea"/>
                <a:cs typeface="+mn-cs"/>
              </a:rPr>
            </a:br>
            <a:r>
              <a:rPr lang="en-US" sz="1600" dirty="0">
                <a:solidFill>
                  <a:srgbClr val="252424"/>
                </a:solidFill>
                <a:latin typeface="Söhne"/>
                <a:ea typeface="+mn-ea"/>
                <a:cs typeface="+mn-cs"/>
              </a:rPr>
              <a:t>Formerly , a new cleaned and transformed </a:t>
            </a:r>
            <a:r>
              <a:rPr lang="en-US" sz="1600" dirty="0" err="1">
                <a:solidFill>
                  <a:srgbClr val="252424"/>
                </a:solidFill>
                <a:latin typeface="Söhne"/>
                <a:ea typeface="+mn-ea"/>
                <a:cs typeface="+mn-cs"/>
              </a:rPr>
              <a:t>dataframe</a:t>
            </a:r>
            <a:r>
              <a:rPr lang="en-US" sz="1600" dirty="0">
                <a:solidFill>
                  <a:srgbClr val="252424"/>
                </a:solidFill>
                <a:latin typeface="Söhne"/>
                <a:ea typeface="+mn-ea"/>
                <a:cs typeface="+mn-cs"/>
              </a:rPr>
              <a:t> has been transferred to a new csv created file named  </a:t>
            </a:r>
            <a:r>
              <a:rPr lang="en-GB" sz="1600" dirty="0">
                <a:solidFill>
                  <a:srgbClr val="252424"/>
                </a:solidFill>
                <a:latin typeface="Söhne"/>
                <a:ea typeface="+mn-ea"/>
                <a:cs typeface="+mn-cs"/>
              </a:rPr>
              <a:t>file </a:t>
            </a:r>
            <a:r>
              <a:rPr lang="en-GB" sz="1600" dirty="0" err="1">
                <a:solidFill>
                  <a:srgbClr val="252424"/>
                </a:solidFill>
                <a:latin typeface="Söhne"/>
                <a:ea typeface="+mn-ea"/>
                <a:cs typeface="+mn-cs"/>
              </a:rPr>
              <a:t>Nike_Clothing_Final</a:t>
            </a:r>
            <a:r>
              <a:rPr lang="en-GB" sz="1600" dirty="0">
                <a:solidFill>
                  <a:srgbClr val="252424"/>
                </a:solidFill>
                <a:latin typeface="Söhne"/>
                <a:ea typeface="+mn-ea"/>
                <a:cs typeface="+mn-cs"/>
              </a:rPr>
              <a:t> csv file.</a:t>
            </a:r>
            <a:endParaRPr lang="en-GB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D14BD-5AA5-1421-534C-057A0E5E8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9260" y="1181819"/>
            <a:ext cx="5272177" cy="5068018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sz="14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The price range is from 8.95 to 2503.0 </a:t>
            </a:r>
          </a:p>
          <a:p>
            <a:pPr algn="l"/>
            <a:r>
              <a:rPr lang="en-US" sz="14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The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Count_Colour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range is from 0 to 17 </a:t>
            </a:r>
          </a:p>
          <a:p>
            <a:pPr algn="l"/>
            <a:r>
              <a:rPr lang="en-US" sz="14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The Max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Promotion_Percentage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is %55.0 </a:t>
            </a:r>
          </a:p>
          <a:p>
            <a:pPr algn="l"/>
            <a:r>
              <a:rPr lang="en-US" sz="14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Gender with the most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colour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count: Male Product name with the most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colour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count: Nike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SportswearMen's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T-Shirt </a:t>
            </a:r>
          </a:p>
          <a:p>
            <a:pPr algn="l"/>
            <a:r>
              <a:rPr lang="en-US" sz="14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The product name with the highest price is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NikeLab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Made In Italy Full-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ZipMen's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Hoodie The price is 2503.0 </a:t>
            </a:r>
          </a:p>
          <a:p>
            <a:pPr algn="l"/>
            <a:r>
              <a:rPr lang="en-US" sz="1400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Product_name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Count_Colour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Gender \ 1648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NikeLab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Made In Italy Full-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ZipMen's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Hoodie 1 Male 634 Nike x Martine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RoseJacket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1 Unisex 1347 Jordan x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Teyana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TaylorWomen's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Varsity Jacket 1 Female 930 Nike x Martine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RoseTrousers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1 Unisex 1030 Nike x Martine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RoseTrench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Coat 2 Unisex 2465 Nike ACG 'Misery Ridge' GORE-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TEXWomen's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Storm-... 2 Female 1508 Nike Sportswear Storm-FIT ADV Tech Pack GORE-T... 1 Male 535 Jordan 23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EngineeredWomen's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Parka 1 Female 2847 Jordan 23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EngineeredMen's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Jacket 2 Male 2436 Jordan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EssentialsMen's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Down Parka 1 Male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Price_before_Promotion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(£)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Promotion_Percentage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(%) \ 1648 2503.00 30.0 634 729.95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NaN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1347 719.95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NaN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930 549.95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NaN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1030 459.95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NaN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...</a:t>
            </a:r>
          </a:p>
          <a:p>
            <a:r>
              <a:rPr lang="en-US" sz="14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1508 359.95 535 215.40 2847 215.40 2436 319.95 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250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C70A-C333-C32B-E584-D77C1C550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032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Database Integration and Precision: </a:t>
            </a:r>
            <a:endParaRPr lang="en-GB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FE923-018F-09E3-8A71-7E64FC53E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595"/>
            <a:ext cx="4863860" cy="450159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5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 I transfer </a:t>
            </a:r>
            <a:r>
              <a:rPr lang="en-US" dirty="0">
                <a:solidFill>
                  <a:schemeClr val="tx1"/>
                </a:solidFill>
                <a:latin typeface="Arial Unicode MS"/>
                <a:cs typeface="Arial" panose="020B0604020202020204" pitchFamily="34" charset="0"/>
              </a:rPr>
              <a:t>t</a:t>
            </a:r>
            <a:r>
              <a:rPr lang="en-US" sz="1800" dirty="0">
                <a:solidFill>
                  <a:schemeClr val="tx1"/>
                </a:solidFill>
                <a:latin typeface="Arial Unicode MS"/>
              </a:rPr>
              <a:t>he scraped cleaned and transformed data to </a:t>
            </a:r>
            <a:r>
              <a:rPr lang="en-US" dirty="0">
                <a:solidFill>
                  <a:srgbClr val="25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b="0" i="0" dirty="0">
                <a:solidFill>
                  <a:srgbClr val="2524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robust MongoDB database </a:t>
            </a:r>
            <a:r>
              <a:rPr lang="en-US" dirty="0">
                <a:solidFill>
                  <a:srgbClr val="25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insert data into </a:t>
            </a:r>
            <a:r>
              <a:rPr lang="en-US" b="0" i="0" dirty="0">
                <a:solidFill>
                  <a:srgbClr val="2524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schema that smartly accommodates the collected data This MongoDB database has 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been</a:t>
            </a:r>
            <a:r>
              <a:rPr lang="en-US" b="0" i="0" dirty="0">
                <a:solidFill>
                  <a:srgbClr val="2524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designed , ensuring an organized and efficient architecture</a:t>
            </a:r>
            <a:r>
              <a:rPr lang="en-US" sz="1600" b="0" i="0" dirty="0">
                <a:solidFill>
                  <a:srgbClr val="2524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25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5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Nike_Clothing_Final</a:t>
            </a:r>
            <a:r>
              <a:rPr lang="en-US" dirty="0">
                <a:solidFill>
                  <a:srgbClr val="25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 has been transferred into </a:t>
            </a:r>
            <a:r>
              <a:rPr lang="en-US" dirty="0" err="1">
                <a:solidFill>
                  <a:srgbClr val="25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MongoBD</a:t>
            </a:r>
            <a:r>
              <a:rPr lang="en-US" dirty="0">
                <a:solidFill>
                  <a:srgbClr val="25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database and collection which </a:t>
            </a:r>
            <a:r>
              <a:rPr lang="en-US" b="0" i="0" dirty="0">
                <a:solidFill>
                  <a:srgbClr val="2524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has been created </a:t>
            </a:r>
            <a:r>
              <a:rPr lang="en-US" sz="1600" b="0" i="0" dirty="0">
                <a:solidFill>
                  <a:srgbClr val="2524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structured data </a:t>
            </a:r>
            <a:r>
              <a:rPr lang="en-US" sz="1600" b="0" i="0" dirty="0" err="1">
                <a:solidFill>
                  <a:srgbClr val="2524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storage.a</a:t>
            </a:r>
            <a:r>
              <a:rPr lang="en-US" sz="1600" b="0" i="0" dirty="0">
                <a:solidFill>
                  <a:srgbClr val="2524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Script and coding for connection to the MongoDB database in </a:t>
            </a:r>
            <a:r>
              <a:rPr lang="en-US" sz="1600" dirty="0" err="1">
                <a:solidFill>
                  <a:srgbClr val="25242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Nike_clothing</a:t>
            </a:r>
            <a:r>
              <a:rPr lang="en-US" sz="1600" dirty="0">
                <a:solidFill>
                  <a:srgbClr val="25242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25242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Analysis.ipynb</a:t>
            </a:r>
            <a:r>
              <a:rPr lang="en-US" sz="1600" dirty="0">
                <a:solidFill>
                  <a:srgbClr val="25242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VS file has be </a:t>
            </a:r>
            <a:r>
              <a:rPr lang="en-US" sz="1600" dirty="0" err="1">
                <a:solidFill>
                  <a:srgbClr val="25242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demeonterated</a:t>
            </a:r>
            <a:r>
              <a:rPr lang="en-US" sz="1600" dirty="0">
                <a:solidFill>
                  <a:srgbClr val="25242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. 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77687A-C59D-E139-ECF3-B26BCA725397}"/>
              </a:ext>
            </a:extLst>
          </p:cNvPr>
          <p:cNvSpPr txBox="1"/>
          <p:nvPr/>
        </p:nvSpPr>
        <p:spPr>
          <a:xfrm>
            <a:off x="6806243" y="1072017"/>
            <a:ext cx="4254977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dirty="0">
                <a:effectLst/>
                <a:latin typeface="Consolas" panose="020B0609020204030204" pitchFamily="49" charset="0"/>
              </a:rPr>
              <a:t>import pandas as pd</a:t>
            </a:r>
          </a:p>
          <a:p>
            <a:br>
              <a:rPr lang="en-GB" sz="1200" b="0" dirty="0"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effectLst/>
                <a:latin typeface="Consolas" panose="020B0609020204030204" pitchFamily="49" charset="0"/>
              </a:rPr>
              <a:t># Read the CSV file into a </a:t>
            </a:r>
            <a:r>
              <a:rPr lang="en-GB" sz="1200" b="0" dirty="0" err="1">
                <a:effectLst/>
                <a:latin typeface="Consolas" panose="020B0609020204030204" pitchFamily="49" charset="0"/>
              </a:rPr>
              <a:t>DataFrame</a:t>
            </a:r>
            <a:endParaRPr lang="en-GB" sz="1200" b="0" dirty="0">
              <a:effectLst/>
              <a:latin typeface="Consolas" panose="020B0609020204030204" pitchFamily="49" charset="0"/>
            </a:endParaRPr>
          </a:p>
          <a:p>
            <a:r>
              <a:rPr lang="en-GB" sz="1200" b="0" dirty="0" err="1">
                <a:effectLst/>
                <a:latin typeface="Consolas" panose="020B0609020204030204" pitchFamily="49" charset="0"/>
              </a:rPr>
              <a:t>df</a:t>
            </a:r>
            <a:r>
              <a:rPr lang="en-GB" sz="1200" b="0" dirty="0">
                <a:effectLst/>
                <a:latin typeface="Consolas" panose="020B0609020204030204" pitchFamily="49" charset="0"/>
              </a:rPr>
              <a:t> = </a:t>
            </a:r>
            <a:r>
              <a:rPr lang="en-GB" sz="1200" b="0" dirty="0" err="1">
                <a:effectLst/>
                <a:latin typeface="Consolas" panose="020B0609020204030204" pitchFamily="49" charset="0"/>
              </a:rPr>
              <a:t>pd.read_csv</a:t>
            </a:r>
            <a:r>
              <a:rPr lang="en-GB" sz="1200" b="0" dirty="0">
                <a:effectLst/>
                <a:latin typeface="Consolas" panose="020B0609020204030204" pitchFamily="49" charset="0"/>
              </a:rPr>
              <a:t>('Nike_Clothing_Final.csv')</a:t>
            </a:r>
          </a:p>
          <a:p>
            <a:br>
              <a:rPr lang="en-GB" sz="1200" b="0" dirty="0"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effectLst/>
                <a:latin typeface="Consolas" panose="020B0609020204030204" pitchFamily="49" charset="0"/>
              </a:rPr>
              <a:t>from </a:t>
            </a:r>
            <a:r>
              <a:rPr lang="en-GB" sz="1200" b="0" dirty="0" err="1">
                <a:effectLst/>
                <a:latin typeface="Consolas" panose="020B0609020204030204" pitchFamily="49" charset="0"/>
              </a:rPr>
              <a:t>pymongo</a:t>
            </a:r>
            <a:r>
              <a:rPr lang="en-GB" sz="1200" b="0" dirty="0">
                <a:effectLst/>
                <a:latin typeface="Consolas" panose="020B0609020204030204" pitchFamily="49" charset="0"/>
              </a:rPr>
              <a:t> import </a:t>
            </a:r>
            <a:r>
              <a:rPr lang="en-GB" sz="1200" b="0" dirty="0" err="1">
                <a:effectLst/>
                <a:latin typeface="Consolas" panose="020B0609020204030204" pitchFamily="49" charset="0"/>
              </a:rPr>
              <a:t>MongoClient</a:t>
            </a:r>
            <a:endParaRPr lang="en-GB" sz="1200" b="0" dirty="0">
              <a:effectLst/>
              <a:latin typeface="Consolas" panose="020B0609020204030204" pitchFamily="49" charset="0"/>
            </a:endParaRPr>
          </a:p>
          <a:p>
            <a:br>
              <a:rPr lang="en-GB" sz="1200" b="0" dirty="0"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effectLst/>
                <a:latin typeface="Consolas" panose="020B0609020204030204" pitchFamily="49" charset="0"/>
              </a:rPr>
              <a:t># Initialize MongoDB connection</a:t>
            </a:r>
          </a:p>
          <a:p>
            <a:br>
              <a:rPr lang="en-GB" sz="1200" b="0" dirty="0"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effectLst/>
                <a:latin typeface="Consolas" panose="020B0609020204030204" pitchFamily="49" charset="0"/>
              </a:rPr>
              <a:t>client = </a:t>
            </a:r>
            <a:r>
              <a:rPr lang="en-GB" sz="1200" b="0" dirty="0" err="1">
                <a:effectLst/>
                <a:latin typeface="Consolas" panose="020B0609020204030204" pitchFamily="49" charset="0"/>
              </a:rPr>
              <a:t>MongoClient</a:t>
            </a:r>
            <a:r>
              <a:rPr lang="en-GB" sz="1200" b="0" dirty="0">
                <a:effectLst/>
                <a:latin typeface="Consolas" panose="020B0609020204030204" pitchFamily="49" charset="0"/>
              </a:rPr>
              <a:t>("</a:t>
            </a:r>
            <a:r>
              <a:rPr lang="en-GB" sz="1200" b="0" dirty="0" err="1">
                <a:effectLst/>
                <a:latin typeface="Consolas" panose="020B0609020204030204" pitchFamily="49" charset="0"/>
              </a:rPr>
              <a:t>mongodb+srv</a:t>
            </a:r>
            <a:r>
              <a:rPr lang="en-GB" sz="1200" b="0" dirty="0">
                <a:effectLst/>
                <a:latin typeface="Consolas" panose="020B0609020204030204" pitchFamily="49" charset="0"/>
              </a:rPr>
              <a:t>://gataeimanesh:rH3bALqX4e9bKlX6@cluster0.bqvuopd.mongodb.net/")</a:t>
            </a:r>
          </a:p>
          <a:p>
            <a:br>
              <a:rPr lang="en-GB" sz="1200" b="0" dirty="0">
                <a:effectLst/>
                <a:latin typeface="Consolas" panose="020B0609020204030204" pitchFamily="49" charset="0"/>
              </a:rPr>
            </a:br>
            <a:r>
              <a:rPr lang="en-GB" sz="1200" b="0" dirty="0" err="1">
                <a:effectLst/>
                <a:latin typeface="Consolas" panose="020B0609020204030204" pitchFamily="49" charset="0"/>
              </a:rPr>
              <a:t>db</a:t>
            </a:r>
            <a:r>
              <a:rPr lang="en-GB" sz="1200" b="0" dirty="0">
                <a:effectLst/>
                <a:latin typeface="Consolas" panose="020B0609020204030204" pitchFamily="49" charset="0"/>
              </a:rPr>
              <a:t> = client["gitta"]</a:t>
            </a:r>
          </a:p>
          <a:p>
            <a:br>
              <a:rPr lang="en-GB" sz="1200" b="0" dirty="0"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effectLst/>
                <a:latin typeface="Consolas" panose="020B0609020204030204" pitchFamily="49" charset="0"/>
              </a:rPr>
              <a:t>collection = </a:t>
            </a:r>
            <a:r>
              <a:rPr lang="en-GB" sz="1200" b="0" dirty="0" err="1">
                <a:effectLst/>
                <a:latin typeface="Consolas" panose="020B0609020204030204" pitchFamily="49" charset="0"/>
              </a:rPr>
              <a:t>db</a:t>
            </a:r>
            <a:r>
              <a:rPr lang="en-GB" sz="1200" b="0" dirty="0">
                <a:effectLst/>
                <a:latin typeface="Consolas" panose="020B0609020204030204" pitchFamily="49" charset="0"/>
              </a:rPr>
              <a:t>["</a:t>
            </a:r>
            <a:r>
              <a:rPr lang="en-GB" sz="1200" b="0" dirty="0" err="1">
                <a:effectLst/>
                <a:latin typeface="Consolas" panose="020B0609020204030204" pitchFamily="49" charset="0"/>
              </a:rPr>
              <a:t>nikeclothing</a:t>
            </a:r>
            <a:r>
              <a:rPr lang="en-GB" sz="1200" b="0" dirty="0">
                <a:effectLst/>
                <a:latin typeface="Consolas" panose="020B0609020204030204" pitchFamily="49" charset="0"/>
              </a:rPr>
              <a:t>"]</a:t>
            </a:r>
          </a:p>
          <a:p>
            <a:br>
              <a:rPr lang="en-GB" sz="1200" b="0" dirty="0"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effectLst/>
                <a:latin typeface="Consolas" panose="020B0609020204030204" pitchFamily="49" charset="0"/>
              </a:rPr>
              <a:t> # Convert the </a:t>
            </a:r>
            <a:r>
              <a:rPr lang="en-GB" sz="1200" b="0" dirty="0" err="1">
                <a:effectLst/>
                <a:latin typeface="Consolas" panose="020B0609020204030204" pitchFamily="49" charset="0"/>
              </a:rPr>
              <a:t>DataFrame</a:t>
            </a:r>
            <a:r>
              <a:rPr lang="en-GB" sz="1200" b="0" dirty="0">
                <a:effectLst/>
                <a:latin typeface="Consolas" panose="020B0609020204030204" pitchFamily="49" charset="0"/>
              </a:rPr>
              <a:t> to a list of dictionaries for MongoDB insertion</a:t>
            </a:r>
          </a:p>
          <a:p>
            <a:br>
              <a:rPr lang="en-GB" sz="1200" b="0" dirty="0">
                <a:effectLst/>
                <a:latin typeface="Consolas" panose="020B0609020204030204" pitchFamily="49" charset="0"/>
              </a:rPr>
            </a:br>
            <a:r>
              <a:rPr lang="en-GB" sz="1200" b="0" dirty="0" err="1">
                <a:effectLst/>
                <a:latin typeface="Consolas" panose="020B0609020204030204" pitchFamily="49" charset="0"/>
              </a:rPr>
              <a:t>df</a:t>
            </a:r>
            <a:r>
              <a:rPr lang="en-GB" sz="1200" b="0" dirty="0">
                <a:effectLst/>
                <a:latin typeface="Consolas" panose="020B0609020204030204" pitchFamily="49" charset="0"/>
              </a:rPr>
              <a:t> = </a:t>
            </a:r>
            <a:r>
              <a:rPr lang="en-GB" sz="1200" b="0" dirty="0" err="1">
                <a:effectLst/>
                <a:latin typeface="Consolas" panose="020B0609020204030204" pitchFamily="49" charset="0"/>
              </a:rPr>
              <a:t>df.to_</a:t>
            </a:r>
            <a:r>
              <a:rPr lang="en-GB" sz="1200" dirty="0" err="1">
                <a:latin typeface="Consolas" panose="020B0609020204030204" pitchFamily="49" charset="0"/>
              </a:rPr>
              <a:t>dict</a:t>
            </a:r>
            <a:r>
              <a:rPr lang="en-GB" sz="1200" dirty="0">
                <a:latin typeface="Consolas" panose="020B0609020204030204" pitchFamily="49" charset="0"/>
              </a:rPr>
              <a:t>(orient="records")</a:t>
            </a:r>
          </a:p>
          <a:p>
            <a:br>
              <a:rPr lang="en-GB" sz="1200" dirty="0">
                <a:latin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</a:rPr>
              <a:t> # Insert the scraped data into MongoDB</a:t>
            </a:r>
          </a:p>
          <a:p>
            <a:br>
              <a:rPr lang="en-GB" sz="1200" dirty="0">
                <a:latin typeface="Consolas" panose="020B0609020204030204" pitchFamily="49" charset="0"/>
              </a:rPr>
            </a:br>
            <a:r>
              <a:rPr lang="en-GB" sz="1200" dirty="0" err="1">
                <a:latin typeface="Consolas" panose="020B0609020204030204" pitchFamily="49" charset="0"/>
              </a:rPr>
              <a:t>collection.insert_many</a:t>
            </a:r>
            <a:r>
              <a:rPr lang="en-GB" sz="1200" dirty="0">
                <a:latin typeface="Consolas" panose="020B0609020204030204" pitchFamily="49" charset="0"/>
              </a:rPr>
              <a:t>(</a:t>
            </a:r>
            <a:r>
              <a:rPr lang="en-GB" sz="1200" dirty="0" err="1">
                <a:latin typeface="Consolas" panose="020B0609020204030204" pitchFamily="49" charset="0"/>
              </a:rPr>
              <a:t>df</a:t>
            </a:r>
            <a:r>
              <a:rPr lang="en-GB" sz="1200" dirty="0">
                <a:latin typeface="Consolas" panose="020B0609020204030204" pitchFamily="49" charset="0"/>
              </a:rPr>
              <a:t>)</a:t>
            </a:r>
          </a:p>
          <a:p>
            <a:br>
              <a:rPr lang="en-GB" sz="1200" dirty="0">
                <a:latin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</a:rPr>
              <a:t> print("Data inserted into MongoDB")</a:t>
            </a:r>
          </a:p>
          <a:p>
            <a:r>
              <a:rPr lang="en-GB" sz="1200" b="1" dirty="0">
                <a:latin typeface="Consolas" panose="020B0609020204030204" pitchFamily="49" charset="0"/>
              </a:rPr>
              <a:t>Data inserted into MongoDB</a:t>
            </a:r>
          </a:p>
        </p:txBody>
      </p:sp>
    </p:spTree>
    <p:extLst>
      <p:ext uri="{BB962C8B-B14F-4D97-AF65-F5344CB8AC3E}">
        <p14:creationId xmlns:p14="http://schemas.microsoft.com/office/powerpoint/2010/main" val="4177820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28195-DE87-A48A-E775-4680F6A79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716" y="855218"/>
            <a:ext cx="10515601" cy="3414853"/>
          </a:xfrm>
        </p:spPr>
        <p:txBody>
          <a:bodyPr>
            <a:normAutofit fontScale="90000"/>
          </a:bodyPr>
          <a:lstStyle/>
          <a:p>
            <a:pPr eaLnBrk="0" fontAlgn="base" hangingPunct="0">
              <a:spcAft>
                <a:spcPct val="0"/>
              </a:spcAft>
            </a:pPr>
            <a:r>
              <a:rPr lang="en-US" sz="2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Rigorous Data Loading and Enhancement: </a:t>
            </a:r>
            <a:b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chemeClr val="tx1"/>
                </a:solidFill>
                <a:latin typeface="Arial Unicode MS"/>
              </a:rPr>
            </a:br>
            <a:r>
              <a:rPr lang="en-US" sz="1800" dirty="0">
                <a:solidFill>
                  <a:schemeClr val="tx1"/>
                </a:solidFill>
                <a:latin typeface="Arial Unicode MS"/>
              </a:rPr>
              <a:t>The scraped cleaned and transformed data has been Transferred into the MongoDB database</a:t>
            </a:r>
            <a:br>
              <a:rPr lang="en-US" sz="1800" dirty="0">
                <a:solidFill>
                  <a:schemeClr val="tx1"/>
                </a:solidFill>
                <a:latin typeface="Arial Unicode MS"/>
              </a:rPr>
            </a:br>
            <a:r>
              <a:rPr lang="en-GB" sz="1800" dirty="0">
                <a:solidFill>
                  <a:schemeClr val="tx1"/>
                </a:solidFill>
                <a:latin typeface="Arial Unicode MS"/>
              </a:rPr>
              <a:t>To answer questions such as : what is the average price and top 10 pricing products I have conducted some Queries in MongoDB.  Here is examples of Queries: </a:t>
            </a:r>
            <a:br>
              <a:rPr lang="en-GB" sz="1800" dirty="0">
                <a:solidFill>
                  <a:schemeClr val="tx1"/>
                </a:solidFill>
                <a:latin typeface="Arial Unicode MS"/>
              </a:rPr>
            </a:br>
            <a:br>
              <a:rPr lang="en-GB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mongosh</a:t>
            </a:r>
            <a:br>
              <a:rPr lang="en-GB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use </a:t>
            </a:r>
            <a:r>
              <a:rPr lang="en-US" altLang="en-US" sz="1800" dirty="0">
                <a:solidFill>
                  <a:schemeClr val="tx1"/>
                </a:solidFill>
                <a:latin typeface="Arial Unicode MS"/>
              </a:rPr>
              <a:t>gitta</a:t>
            </a:r>
            <a:br>
              <a:rPr lang="en-US" altLang="en-US" sz="1800" dirty="0">
                <a:solidFill>
                  <a:schemeClr val="tx1"/>
                </a:solidFill>
                <a:latin typeface="Arial Unicode MS"/>
              </a:rPr>
            </a:br>
            <a:r>
              <a:rPr lang="en-US" altLang="en-US" sz="1800" dirty="0">
                <a:solidFill>
                  <a:schemeClr val="tx1"/>
                </a:solidFill>
                <a:latin typeface="Arial Unicode MS"/>
              </a:rPr>
              <a:t>switched to </a:t>
            </a:r>
            <a:r>
              <a:rPr lang="en-US" altLang="en-US" sz="1800" dirty="0" err="1">
                <a:solidFill>
                  <a:schemeClr val="tx1"/>
                </a:solidFill>
                <a:latin typeface="Arial Unicode MS"/>
              </a:rPr>
              <a:t>db</a:t>
            </a:r>
            <a:r>
              <a:rPr lang="en-US" altLang="en-US" sz="1800" dirty="0">
                <a:solidFill>
                  <a:schemeClr val="tx1"/>
                </a:solidFill>
                <a:latin typeface="Arial Unicode MS"/>
              </a:rPr>
              <a:t> gitta</a:t>
            </a:r>
            <a:br>
              <a:rPr lang="en-US" altLang="en-US" sz="1800" dirty="0">
                <a:solidFill>
                  <a:schemeClr val="tx1"/>
                </a:solidFill>
                <a:latin typeface="Arial Unicode MS"/>
              </a:rPr>
            </a:br>
            <a:r>
              <a:rPr lang="en-GB" sz="1800" dirty="0">
                <a:solidFill>
                  <a:schemeClr val="tx1"/>
                </a:solidFill>
                <a:latin typeface="Arial Unicode MS"/>
              </a:rPr>
              <a:t># find average product pricing</a:t>
            </a:r>
            <a:br>
              <a:rPr lang="en-US" altLang="en-US" sz="1800" dirty="0">
                <a:solidFill>
                  <a:schemeClr val="tx1"/>
                </a:solidFill>
                <a:latin typeface="Arial Unicode MS"/>
              </a:rPr>
            </a:br>
            <a:r>
              <a:rPr lang="en-US" altLang="en-US" sz="1800" dirty="0" err="1">
                <a:solidFill>
                  <a:schemeClr val="tx1"/>
                </a:solidFill>
                <a:latin typeface="Arial Unicode MS"/>
              </a:rPr>
              <a:t>db.nikeclothing.aggregate</a:t>
            </a:r>
            <a:r>
              <a:rPr lang="en-US" altLang="en-US" sz="1800" dirty="0">
                <a:solidFill>
                  <a:schemeClr val="tx1"/>
                </a:solidFill>
                <a:latin typeface="Arial Unicode MS"/>
              </a:rPr>
              <a:t>([ { $group: { _id: null, </a:t>
            </a:r>
            <a:r>
              <a:rPr lang="en-US" altLang="en-US" sz="1800" dirty="0" err="1">
                <a:solidFill>
                  <a:schemeClr val="tx1"/>
                </a:solidFill>
                <a:latin typeface="Arial Unicode MS"/>
              </a:rPr>
              <a:t>averagePrice</a:t>
            </a:r>
            <a:r>
              <a:rPr lang="en-US" altLang="en-US" sz="1800" dirty="0">
                <a:solidFill>
                  <a:schemeClr val="tx1"/>
                </a:solidFill>
                <a:latin typeface="Arial Unicode MS"/>
              </a:rPr>
              <a:t>: { $avg: "$</a:t>
            </a:r>
            <a:r>
              <a:rPr lang="en-US" altLang="en-US" sz="1800" dirty="0" err="1">
                <a:solidFill>
                  <a:schemeClr val="tx1"/>
                </a:solidFill>
                <a:latin typeface="Arial Unicode MS"/>
              </a:rPr>
              <a:t>Price_before_Promotion</a:t>
            </a:r>
            <a:r>
              <a:rPr lang="en-US" altLang="en-US" sz="1800" dirty="0">
                <a:solidFill>
                  <a:schemeClr val="tx1"/>
                </a:solidFill>
                <a:latin typeface="Arial Unicode MS"/>
              </a:rPr>
              <a:t> (£)" } } } ])</a:t>
            </a:r>
            <a:br>
              <a:rPr lang="en-US" altLang="en-US" sz="1800" dirty="0">
                <a:solidFill>
                  <a:schemeClr val="tx1"/>
                </a:solidFill>
                <a:latin typeface="Arial Unicode MS"/>
              </a:rPr>
            </a:br>
            <a:br>
              <a:rPr lang="en-US" altLang="en-US" sz="1800" dirty="0">
                <a:solidFill>
                  <a:schemeClr val="tx1"/>
                </a:solidFill>
                <a:latin typeface="Arial Unicode MS"/>
              </a:rPr>
            </a:br>
            <a:r>
              <a:rPr lang="en-US" altLang="en-US" sz="1800" dirty="0">
                <a:solidFill>
                  <a:schemeClr val="tx1"/>
                </a:solidFill>
                <a:latin typeface="Arial Unicode MS"/>
              </a:rPr>
              <a:t>output : {  _id: null,  </a:t>
            </a:r>
            <a:r>
              <a:rPr lang="en-US" altLang="en-US" sz="1800" dirty="0" err="1">
                <a:solidFill>
                  <a:schemeClr val="tx1"/>
                </a:solidFill>
                <a:latin typeface="Arial Unicode MS"/>
              </a:rPr>
              <a:t>averagePrice</a:t>
            </a:r>
            <a:r>
              <a:rPr lang="en-US" altLang="en-US" sz="1800" dirty="0">
                <a:solidFill>
                  <a:schemeClr val="tx1"/>
                </a:solidFill>
                <a:latin typeface="Arial Unicode MS"/>
              </a:rPr>
              <a:t>: 69.7646575688653</a:t>
            </a:r>
            <a:br>
              <a:rPr lang="en-US" altLang="en-US" sz="1800" dirty="0">
                <a:solidFill>
                  <a:schemeClr val="tx1"/>
                </a:solidFill>
                <a:latin typeface="Arial Unicode MS"/>
              </a:rPr>
            </a:br>
            <a:endParaRPr lang="en-GB" sz="1800" dirty="0">
              <a:solidFill>
                <a:schemeClr val="tx1"/>
              </a:solidFill>
              <a:latin typeface="Arial Unicode M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63F84-1925-E6D6-4641-32D59863E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36222"/>
            <a:ext cx="10515600" cy="3821778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GB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endParaRPr lang="en-GB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1400" dirty="0">
              <a:solidFill>
                <a:schemeClr val="tx1"/>
              </a:solidFill>
              <a:latin typeface="Consolas" panose="020B0609020204030204" pitchFamily="49" charset="0"/>
              <a:ea typeface="+mj-ea"/>
              <a:cs typeface="+mj-cs"/>
            </a:endParaRPr>
          </a:p>
          <a:p>
            <a:pPr marL="0" indent="0">
              <a:buNone/>
            </a:pPr>
            <a:endParaRPr lang="en-GB" sz="1400" dirty="0">
              <a:solidFill>
                <a:schemeClr val="tx1"/>
              </a:solidFill>
              <a:latin typeface="Consolas" panose="020B0609020204030204" pitchFamily="49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# find top price products</a:t>
            </a:r>
          </a:p>
          <a:p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db.nikeclothing.find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().sort({ "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Price_before_Promotion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(£)": -1 }).limit(10)</a:t>
            </a:r>
          </a:p>
          <a:p>
            <a:pPr marL="0" indent="0">
              <a:buNone/>
            </a:pPr>
            <a:endParaRPr lang="en-GB" sz="1400" dirty="0">
              <a:solidFill>
                <a:schemeClr val="tx1"/>
              </a:solidFill>
              <a:latin typeface="Arial Unicode MS"/>
              <a:ea typeface="+mj-ea"/>
              <a:cs typeface="+mj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294D332-66FD-6D34-F810-180B21DB5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17" y="217996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160A13C-A31D-4D56-0A83-A627C4477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17" y="585096"/>
            <a:ext cx="7778750" cy="0"/>
          </a:xfrm>
          <a:prstGeom prst="rect">
            <a:avLst/>
          </a:prstGeom>
          <a:solidFill>
            <a:srgbClr val="1127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9FBFA"/>
                </a:solidFill>
                <a:effectLst/>
                <a:latin typeface="Source Code Pro" panose="020B0509030403020204" pitchFamily="49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230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448D068-86B8-A9C9-A252-CFC5A9A055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0605" y="690113"/>
            <a:ext cx="9675380" cy="5417389"/>
          </a:xfrm>
        </p:spPr>
      </p:pic>
    </p:spTree>
    <p:extLst>
      <p:ext uri="{BB962C8B-B14F-4D97-AF65-F5344CB8AC3E}">
        <p14:creationId xmlns:p14="http://schemas.microsoft.com/office/powerpoint/2010/main" val="2108620150"/>
      </p:ext>
    </p:extLst>
  </p:cSld>
  <p:clrMapOvr>
    <a:masterClrMapping/>
  </p:clrMapOvr>
</p:sld>
</file>

<file path=ppt/theme/theme1.xml><?xml version="1.0" encoding="utf-8"?>
<a:theme xmlns:a="http://schemas.openxmlformats.org/drawingml/2006/main" name="ArchVTI">
  <a:themeElements>
    <a:clrScheme name="Custom 42">
      <a:dk1>
        <a:sysClr val="windowText" lastClr="000000"/>
      </a:dk1>
      <a:lt1>
        <a:sysClr val="window" lastClr="FFFFFF"/>
      </a:lt1>
      <a:dk2>
        <a:srgbClr val="642626"/>
      </a:dk2>
      <a:lt2>
        <a:srgbClr val="F3F0E9"/>
      </a:lt2>
      <a:accent1>
        <a:srgbClr val="556D6F"/>
      </a:accent1>
      <a:accent2>
        <a:srgbClr val="C05050"/>
      </a:accent2>
      <a:accent3>
        <a:srgbClr val="BF873A"/>
      </a:accent3>
      <a:accent4>
        <a:srgbClr val="D8897E"/>
      </a:accent4>
      <a:accent5>
        <a:srgbClr val="A4976B"/>
      </a:accent5>
      <a:accent6>
        <a:srgbClr val="D49D8C"/>
      </a:accent6>
      <a:hlink>
        <a:srgbClr val="D13D6E"/>
      </a:hlink>
      <a:folHlink>
        <a:srgbClr val="6C9D92"/>
      </a:folHlink>
    </a:clrScheme>
    <a:fontScheme name="Custom 16">
      <a:majorFont>
        <a:latin typeface="Footlight MT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VTI" id="{23FE938F-4DF0-4C94-8546-C2AC6D26660D}" vid="{62E62DA1-385F-4EE3-8841-58A87FAE206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FBB7EC35F82345B2CB91D2DA3E2A00" ma:contentTypeVersion="12" ma:contentTypeDescription="Create a new document." ma:contentTypeScope="" ma:versionID="eed0287c3664d6f98a27c60cebc7e0cc">
  <xsd:schema xmlns:xsd="http://www.w3.org/2001/XMLSchema" xmlns:xs="http://www.w3.org/2001/XMLSchema" xmlns:p="http://schemas.microsoft.com/office/2006/metadata/properties" xmlns:ns2="fa12c90e-3d1b-4cc9-b9f1-e3bb2521b44b" xmlns:ns3="b3316c4f-dc78-4102-babe-110dbe5bbbea" targetNamespace="http://schemas.microsoft.com/office/2006/metadata/properties" ma:root="true" ma:fieldsID="c620edfc0408e90eaca26758add321e7" ns2:_="" ns3:_="">
    <xsd:import namespace="fa12c90e-3d1b-4cc9-b9f1-e3bb2521b44b"/>
    <xsd:import namespace="b3316c4f-dc78-4102-babe-110dbe5bbbea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12c90e-3d1b-4cc9-b9f1-e3bb2521b44b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5c895be7-775e-4ac5-baf6-ca1e8019b0c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316c4f-dc78-4102-babe-110dbe5bbbea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718c4973-2940-4d9f-91be-61440396ff79}" ma:internalName="TaxCatchAll" ma:showField="CatchAllData" ma:web="b3316c4f-dc78-4102-babe-110dbe5bbbe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3316c4f-dc78-4102-babe-110dbe5bbbea" xsi:nil="true"/>
    <lcf76f155ced4ddcb4097134ff3c332f xmlns="fa12c90e-3d1b-4cc9-b9f1-e3bb2521b44b">
      <Terms xmlns="http://schemas.microsoft.com/office/infopath/2007/PartnerControls"/>
    </lcf76f155ced4ddcb4097134ff3c332f>
    <ReferenceId xmlns="fa12c90e-3d1b-4cc9-b9f1-e3bb2521b44b" xsi:nil="true"/>
  </documentManagement>
</p:properties>
</file>

<file path=customXml/itemProps1.xml><?xml version="1.0" encoding="utf-8"?>
<ds:datastoreItem xmlns:ds="http://schemas.openxmlformats.org/officeDocument/2006/customXml" ds:itemID="{276D5358-9295-49FB-AFED-B83FA5390111}"/>
</file>

<file path=customXml/itemProps2.xml><?xml version="1.0" encoding="utf-8"?>
<ds:datastoreItem xmlns:ds="http://schemas.openxmlformats.org/officeDocument/2006/customXml" ds:itemID="{01557D5E-D33F-4507-942F-63A87BEB1A1B}"/>
</file>

<file path=customXml/itemProps3.xml><?xml version="1.0" encoding="utf-8"?>
<ds:datastoreItem xmlns:ds="http://schemas.openxmlformats.org/officeDocument/2006/customXml" ds:itemID="{C062C16D-76FC-4ED1-A895-08FB6C1D15F4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1645</Words>
  <Application>Microsoft Office PowerPoint</Application>
  <PresentationFormat>Widescreen</PresentationFormat>
  <Paragraphs>202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Arial Unicode MS</vt:lpstr>
      <vt:lpstr>Avenir Next LT Pro</vt:lpstr>
      <vt:lpstr>Consolas</vt:lpstr>
      <vt:lpstr>Footlight MT Light</vt:lpstr>
      <vt:lpstr>Segoe WPC</vt:lpstr>
      <vt:lpstr>Söhne</vt:lpstr>
      <vt:lpstr>Source Code Pro</vt:lpstr>
      <vt:lpstr>Tableau Book</vt:lpstr>
      <vt:lpstr>ArchVTI</vt:lpstr>
      <vt:lpstr>Project Name :  Nike Clothing web scrapping Data Analytics </vt:lpstr>
      <vt:lpstr>Project Overview: </vt:lpstr>
      <vt:lpstr>1. Data Collection and Scrutiny: </vt:lpstr>
      <vt:lpstr>As shown, the Scrapped data are messy and unorganised so need to be tidy and organised to be prepared for data analysis by cleaning and transformation . I used pandas extensively and code are presented in Final Assignment Nike_clothing Analysis.ipynb VS file. Using pandas for data cleaning and transformations : - I changed the columns rows more precise and erased £ and % and colours word -I divided price colums which included 3 prices into 3 separated columns :Price_before_Promotion, Price_after_Promotion and Promotion_percentage(%) , then dropped price column  - I replaced Gender values with more meaningful 3 Gender types: Male, Female and Unisex  </vt:lpstr>
      <vt:lpstr>Using Pandas,  cleaned and transformed dataframe with neat and well structured  Columns including:   Product_name Count_colour Gender Price_before_Promotion Price_after_Promotion  Promotion_percentage(%)  has been created a demonstereted. Implementing pandas for data manipulation , some useful information could be extracted from this dataframe       </vt:lpstr>
      <vt:lpstr>2. Profound Data Analysis:   With application of Python scripts and coding , I   extracted distinct insights via database queries. I have presented  my analysis with profound statistics, including average product pricing and uncovering underlying pricing and other  trends and specifications.  questions such as :  -what is the Price and Count_Colour range and the highest Promotion_Percentage? - what is Gender with the most colour_count? - what is Product_name with the most colour_count? -what is the product_name with the highest price and display their details? - what is the top 10 highest prices?  Can be answered using Pandas technics and codes presented in Final Assignment Nike_clothing Analysis.ipynb VS file. Formerly , a new cleaned and transformed dataframe has been transferred to a new csv created file named  file Nike_Clothing_Final csv file.</vt:lpstr>
      <vt:lpstr>3. Database Integration and Precision: </vt:lpstr>
      <vt:lpstr>4. Rigorous Data Loading and Enhancement:   The scraped cleaned and transformed data has been Transferred into the MongoDB database To answer questions such as : what is the average price and top 10 pricing products I have conducted some Queries in MongoDB.  Here is examples of Queries:   mongosh  use gitta switched to db gitta # find average product pricing db.nikeclothing.aggregate([ { $group: { _id: null, averagePrice: { $avg: "$Price_before_Promotion (£)" } } } ])  output : {  _id: null,  averagePrice: 69.7646575688653 </vt:lpstr>
      <vt:lpstr>PowerPoint Presentation</vt:lpstr>
      <vt:lpstr>5. Visualization Mastery with Choice: </vt:lpstr>
      <vt:lpstr>Nike Clothing web scrapping Data Analytics 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Nike Clothing web scrapping Data Analytics </dc:title>
  <dc:creator>gitta</dc:creator>
  <cp:lastModifiedBy>gitta</cp:lastModifiedBy>
  <cp:revision>37</cp:revision>
  <dcterms:created xsi:type="dcterms:W3CDTF">2023-08-24T11:11:20Z</dcterms:created>
  <dcterms:modified xsi:type="dcterms:W3CDTF">2023-08-24T20:28:57Z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0x010100CEFBB7EC35F82345B2CB91D2DA3E2A00</vt:lpwstr>
  </property>
</Properties>
</file>