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0"/>
  </p:notesMasterIdLst>
  <p:sldIdLst>
    <p:sldId id="296" r:id="rId2"/>
    <p:sldId id="297" r:id="rId3"/>
    <p:sldId id="298" r:id="rId4"/>
    <p:sldId id="299" r:id="rId5"/>
    <p:sldId id="302" r:id="rId6"/>
    <p:sldId id="325" r:id="rId7"/>
    <p:sldId id="303" r:id="rId8"/>
    <p:sldId id="304" r:id="rId9"/>
    <p:sldId id="305" r:id="rId10"/>
    <p:sldId id="306" r:id="rId11"/>
    <p:sldId id="328" r:id="rId12"/>
    <p:sldId id="329" r:id="rId13"/>
    <p:sldId id="332" r:id="rId14"/>
    <p:sldId id="333" r:id="rId15"/>
    <p:sldId id="334" r:id="rId16"/>
    <p:sldId id="335" r:id="rId17"/>
    <p:sldId id="336" r:id="rId18"/>
    <p:sldId id="327"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02" autoAdjust="0"/>
    <p:restoredTop sz="92059" autoAdjust="0"/>
  </p:normalViewPr>
  <p:slideViewPr>
    <p:cSldViewPr>
      <p:cViewPr varScale="1">
        <p:scale>
          <a:sx n="69" d="100"/>
          <a:sy n="69" d="100"/>
        </p:scale>
        <p:origin x="1044"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ABE81BA0-69D2-4249-AFAD-1E1F7F941529}" type="datetimeFigureOut">
              <a:rPr lang="en-GB"/>
              <a:pPr>
                <a:defRPr/>
              </a:pPr>
              <a:t>08/04/2020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2FE493F-A2F7-4549-BA1E-D203250F64D6}" type="slidenum">
              <a:rPr lang="en-GB" altLang="en-US"/>
              <a:pPr>
                <a:defRPr/>
              </a:pPr>
              <a:t>‹#›</a:t>
            </a:fld>
            <a:endParaRPr lang="en-GB" altLang="en-US"/>
          </a:p>
        </p:txBody>
      </p:sp>
    </p:spTree>
    <p:extLst>
      <p:ext uri="{BB962C8B-B14F-4D97-AF65-F5344CB8AC3E}">
        <p14:creationId xmlns:p14="http://schemas.microsoft.com/office/powerpoint/2010/main" val="1128261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ijcsit.com/docs/Volume%205/vol5issue02/ijcsit20140502205.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jcsit.com/docs/Volume%205/vol5issue02/ijcsit20140502205.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514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4" name="Shape 1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070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6" name="Shape 30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07" name="Shape 30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0641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a:t>Input validation and sanitization: These techniques ensure that the correct web application behaviour. Basically input validation means the user inputs to the web application should be validated before it can be utilized by web application. For any web application which accepts the untrusted data should incorporate the input validation procedures, to ensure that the computing values are legitimate and sensible. In context of the web application the input validation should be applied on the client side inputs which are further processed on the server side. The web application accepts the inputs through different means such as HTTP request query strings, POST method bodies, database queries, HTML5 postMessages invocations. Consider the POST request shown in figure 4. The request contains the several parameters including seesionID, CSRF token, multiple parameters such as mobile number, credit card number, and date. Each of these parameter requires the different input validation such as credit card number requires certain number of characters and Luhn check, mobile number also requires certain number of integer digits, date should be the current date in specified format e.g. dd/mm/yyyy, etc. The sanitization preferably output sanitization used throughout the web application lifecycle. The output sanitizer typically escapes the special characters from the untrusted input sources such as ‘&lt;’, ‘&amp;’ should not appear in un-escaped values to be incorporated.</a:t>
            </a:r>
            <a:br>
              <a:rPr lang="en-US"/>
            </a:br>
            <a:r>
              <a:rPr lang="en-US" u="sng">
                <a:solidFill>
                  <a:schemeClr val="hlink"/>
                </a:solidFill>
                <a:hlinkClick r:id="rId3"/>
              </a:rPr>
              <a:t>http://ijcsit.com/docs/Volume%205/vol5issue02/ijcsit20140502205.pdf</a:t>
            </a:r>
          </a:p>
          <a:p>
            <a:pPr marL="0" marR="0" lvl="0" indent="0" algn="l" rtl="0">
              <a:spcBef>
                <a:spcPts val="0"/>
              </a:spcBef>
              <a:buSzPct val="25000"/>
              <a:buNone/>
            </a:pPr>
            <a:endParaRPr/>
          </a:p>
        </p:txBody>
      </p:sp>
      <p:sp>
        <p:nvSpPr>
          <p:cNvPr id="323" name="Shape 32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9529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579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4" name="Shape 1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957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5" name="Shape 14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05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678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0" name="Shape 28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81" name="Shape 28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33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6" name="Shape 30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07" name="Shape 30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4784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a:t>Input validation and sanitization: These techniques ensure that the correct web application behaviour. Basically input validation means the user inputs to the web application should be validated before it can be utilized by web application. For any web application which accepts the untrusted data should incorporate the input validation procedures, to ensure that the computing values are legitimate and sensible. In context of the web application the input validation should be applied on the client side inputs which are further processed on the server side. The web application accepts the inputs through different means such as HTTP request query strings, POST method bodies, database queries, HTML5 postMessages invocations. Consider the POST request shown in figure 4. The request contains the several parameters including seesionID, CSRF token, multiple parameters such as mobile number, credit card number, and date. Each of these parameter requires the different input validation such as credit card number requires certain number of characters and Luhn check, mobile number also requires certain number of integer digits, date should be the current date in specified format e.g. dd/mm/yyyy, etc. The sanitization preferably output sanitization used throughout the web application lifecycle. The output sanitizer typically escapes the special characters from the untrusted input sources such as ‘&lt;’, ‘&amp;’ should not appear in un-escaped values to be incorporated.</a:t>
            </a:r>
            <a:br>
              <a:rPr lang="en-US"/>
            </a:br>
            <a:r>
              <a:rPr lang="en-US" u="sng">
                <a:solidFill>
                  <a:schemeClr val="hlink"/>
                </a:solidFill>
                <a:hlinkClick r:id="rId3"/>
              </a:rPr>
              <a:t>http://ijcsit.com/docs/Volume%205/vol5issue02/ijcsit20140502205.pdf</a:t>
            </a:r>
          </a:p>
          <a:p>
            <a:pPr marL="0" marR="0" lvl="0" indent="0" algn="l" rtl="0">
              <a:spcBef>
                <a:spcPts val="0"/>
              </a:spcBef>
              <a:buSzPct val="25000"/>
              <a:buNone/>
            </a:pPr>
            <a:endParaRPr/>
          </a:p>
        </p:txBody>
      </p:sp>
      <p:sp>
        <p:nvSpPr>
          <p:cNvPr id="323" name="Shape 32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6938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97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4" name="Shape 1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424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3"/>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998804C-7314-41F8-9648-B97C06432D0F}" type="datetimeFigureOut">
              <a:rPr lang="en-US" smtClean="0"/>
              <a:pPr>
                <a:defRPr/>
              </a:pPr>
              <a:t>4/8/2020</a:t>
            </a:fld>
            <a:endParaRPr lang="en-GB"/>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GB"/>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52176D69-38F7-4A55-9DE3-2F6032E3161D}" type="slidenum">
              <a:rPr lang="en-GB" altLang="en-US" smtClean="0"/>
              <a:pPr>
                <a:defRPr/>
              </a:pPr>
              <a:t>‹#›</a:t>
            </a:fld>
            <a:endParaRPr lang="en-GB" altLang="en-US"/>
          </a:p>
        </p:txBody>
      </p:sp>
    </p:spTree>
    <p:extLst>
      <p:ext uri="{BB962C8B-B14F-4D97-AF65-F5344CB8AC3E}">
        <p14:creationId xmlns:p14="http://schemas.microsoft.com/office/powerpoint/2010/main" val="6005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FF4665B0-50A4-4DF6-9629-90D46F5E2AEA}" type="datetimeFigureOut">
              <a:rPr lang="en-US" smtClean="0"/>
              <a:pPr>
                <a:defRPr/>
              </a:pPr>
              <a:t>4/8/2020</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5AF25B6E-B18E-43A6-BE5E-4B3C3A6D3F38}" type="slidenum">
              <a:rPr lang="en-GB" altLang="en-US" smtClean="0"/>
              <a:pPr>
                <a:defRPr/>
              </a:pPr>
              <a:t>‹#›</a:t>
            </a:fld>
            <a:endParaRPr lang="en-GB" altLang="en-US"/>
          </a:p>
        </p:txBody>
      </p:sp>
    </p:spTree>
    <p:extLst>
      <p:ext uri="{BB962C8B-B14F-4D97-AF65-F5344CB8AC3E}">
        <p14:creationId xmlns:p14="http://schemas.microsoft.com/office/powerpoint/2010/main" val="10171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15DD057-42FE-4419-8A2C-D75D7C3EB97C}" type="datetimeFigureOut">
              <a:rPr lang="en-US" smtClean="0"/>
              <a:pPr>
                <a:defRPr/>
              </a:pPr>
              <a:t>4/8/2020</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DB474379-4E8F-4BF7-83FB-76B90DD2336A}" type="slidenum">
              <a:rPr lang="en-GB" altLang="en-US" smtClean="0"/>
              <a:pPr>
                <a:defRPr/>
              </a:pPr>
              <a:t>‹#›</a:t>
            </a:fld>
            <a:endParaRPr lang="en-GB" altLang="en-US"/>
          </a:p>
        </p:txBody>
      </p:sp>
    </p:spTree>
    <p:extLst>
      <p:ext uri="{BB962C8B-B14F-4D97-AF65-F5344CB8AC3E}">
        <p14:creationId xmlns:p14="http://schemas.microsoft.com/office/powerpoint/2010/main" val="175432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4CB2FC2-69C8-462D-B4B5-6F16EACA81D0}" type="datetimeFigureOut">
              <a:rPr lang="en-US" smtClean="0"/>
              <a:pPr>
                <a:defRPr/>
              </a:pPr>
              <a:t>4/8/2020</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D4D827CA-570F-4D9B-A638-66F1E83C5C13}" type="slidenum">
              <a:rPr lang="en-GB" altLang="en-US" smtClean="0"/>
              <a:pPr>
                <a:defRPr/>
              </a:pPr>
              <a:t>‹#›</a:t>
            </a:fld>
            <a:endParaRPr lang="en-GB" altLang="en-US"/>
          </a:p>
        </p:txBody>
      </p:sp>
    </p:spTree>
    <p:extLst>
      <p:ext uri="{BB962C8B-B14F-4D97-AF65-F5344CB8AC3E}">
        <p14:creationId xmlns:p14="http://schemas.microsoft.com/office/powerpoint/2010/main" val="3100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270CAF1B-FFC3-4DC2-81D7-A58DFDB6E891}" type="datetimeFigureOut">
              <a:rPr lang="en-US" smtClean="0"/>
              <a:pPr>
                <a:defRPr/>
              </a:pPr>
              <a:t>4/8/2020</a:t>
            </a:fld>
            <a:endParaRPr lang="en-GB"/>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GB"/>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B0F7C0AF-9E55-4BBB-B792-CE38946D944B}" type="slidenum">
              <a:rPr lang="en-GB" altLang="en-US" smtClean="0"/>
              <a:pPr>
                <a:defRPr/>
              </a:pPr>
              <a:t>‹#›</a:t>
            </a:fld>
            <a:endParaRPr lang="en-GB" altLang="en-US"/>
          </a:p>
        </p:txBody>
      </p:sp>
    </p:spTree>
    <p:extLst>
      <p:ext uri="{BB962C8B-B14F-4D97-AF65-F5344CB8AC3E}">
        <p14:creationId xmlns:p14="http://schemas.microsoft.com/office/powerpoint/2010/main" val="127239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EFC9B68-88C6-423A-992E-917165BD24A6}" type="datetimeFigureOut">
              <a:rPr lang="en-US" smtClean="0"/>
              <a:pPr>
                <a:defRPr/>
              </a:pPr>
              <a:t>4/8/2020</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1E1D8426-2A2A-4E64-8B49-505FE8800737}" type="slidenum">
              <a:rPr lang="en-GB" altLang="en-US" smtClean="0"/>
              <a:pPr>
                <a:defRPr/>
              </a:pPr>
              <a:t>‹#›</a:t>
            </a:fld>
            <a:endParaRPr lang="en-GB" altLang="en-US"/>
          </a:p>
        </p:txBody>
      </p:sp>
    </p:spTree>
    <p:extLst>
      <p:ext uri="{BB962C8B-B14F-4D97-AF65-F5344CB8AC3E}">
        <p14:creationId xmlns:p14="http://schemas.microsoft.com/office/powerpoint/2010/main" val="218135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1373C8A-E26C-4F9E-84C7-9F1A7DB7F8A5}" type="datetimeFigureOut">
              <a:rPr lang="en-US" smtClean="0"/>
              <a:pPr>
                <a:defRPr/>
              </a:pPr>
              <a:t>4/8/2020</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D0D951D5-EB51-4D84-A01E-F6AA76EA79A8}" type="slidenum">
              <a:rPr lang="en-GB" altLang="en-US" smtClean="0"/>
              <a:pPr>
                <a:defRPr/>
              </a:pPr>
              <a:t>‹#›</a:t>
            </a:fld>
            <a:endParaRPr lang="en-GB" altLang="en-US"/>
          </a:p>
        </p:txBody>
      </p:sp>
    </p:spTree>
    <p:extLst>
      <p:ext uri="{BB962C8B-B14F-4D97-AF65-F5344CB8AC3E}">
        <p14:creationId xmlns:p14="http://schemas.microsoft.com/office/powerpoint/2010/main" val="135279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E7C8072D-5E8B-4407-88E6-D730C2B35D81}" type="datetimeFigureOut">
              <a:rPr lang="en-US" smtClean="0"/>
              <a:pPr>
                <a:defRPr/>
              </a:pPr>
              <a:t>4/8/2020</a:t>
            </a:fld>
            <a:endParaRPr lang="en-GB"/>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GB"/>
          </a:p>
        </p:txBody>
      </p:sp>
      <p:sp>
        <p:nvSpPr>
          <p:cNvPr id="5" name="Slide Number Placeholder 4"/>
          <p:cNvSpPr>
            <a:spLocks noGrp="1"/>
          </p:cNvSpPr>
          <p:nvPr>
            <p:ph type="sldNum" sz="quarter" idx="12"/>
          </p:nvPr>
        </p:nvSpPr>
        <p:spPr/>
        <p:txBody>
          <a:bodyPr/>
          <a:lstStyle/>
          <a:p>
            <a:pPr>
              <a:defRPr/>
            </a:pPr>
            <a:fld id="{AF8620C8-3578-415D-9D38-0AC61D18058C}" type="slidenum">
              <a:rPr lang="en-GB" altLang="en-US" smtClean="0"/>
              <a:pPr>
                <a:defRPr/>
              </a:pPr>
              <a:t>‹#›</a:t>
            </a:fld>
            <a:endParaRPr lang="en-GB" altLang="en-US"/>
          </a:p>
        </p:txBody>
      </p:sp>
    </p:spTree>
    <p:extLst>
      <p:ext uri="{BB962C8B-B14F-4D97-AF65-F5344CB8AC3E}">
        <p14:creationId xmlns:p14="http://schemas.microsoft.com/office/powerpoint/2010/main" val="223556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A7E99BC-4A4B-4C54-8D46-E972EF2E24E9}" type="datetimeFigureOut">
              <a:rPr lang="en-US" smtClean="0"/>
              <a:pPr>
                <a:defRPr/>
              </a:pPr>
              <a:t>4/8/2020</a:t>
            </a:fld>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146B9298-4AEF-42B3-BD22-241924FAAB65}" type="slidenum">
              <a:rPr lang="en-GB" altLang="en-US" smtClean="0"/>
              <a:pPr>
                <a:defRPr/>
              </a:pPr>
              <a:t>‹#›</a:t>
            </a:fld>
            <a:endParaRPr lang="en-GB" altLang="en-US"/>
          </a:p>
        </p:txBody>
      </p:sp>
    </p:spTree>
    <p:extLst>
      <p:ext uri="{BB962C8B-B14F-4D97-AF65-F5344CB8AC3E}">
        <p14:creationId xmlns:p14="http://schemas.microsoft.com/office/powerpoint/2010/main" val="178143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fld id="{540043DC-1774-4EA2-8C09-035D1662968B}" type="datetimeFigureOut">
              <a:rPr lang="en-US" smtClean="0"/>
              <a:pPr>
                <a:defRPr/>
              </a:pPr>
              <a:t>4/8/2020</a:t>
            </a:fld>
            <a:endParaRPr lang="en-GB"/>
          </a:p>
        </p:txBody>
      </p:sp>
      <p:sp>
        <p:nvSpPr>
          <p:cNvPr id="10" name="Footer Placeholder 9"/>
          <p:cNvSpPr>
            <a:spLocks noGrp="1"/>
          </p:cNvSpPr>
          <p:nvPr>
            <p:ph type="ftr" sz="quarter" idx="11"/>
          </p:nvPr>
        </p:nvSpPr>
        <p:spPr/>
        <p:txBody>
          <a:bodyPr/>
          <a:lstStyle/>
          <a:p>
            <a:pPr>
              <a:defRPr/>
            </a:pPr>
            <a:endParaRPr lang="en-GB"/>
          </a:p>
        </p:txBody>
      </p:sp>
      <p:sp>
        <p:nvSpPr>
          <p:cNvPr id="11" name="Slide Number Placeholder 10"/>
          <p:cNvSpPr>
            <a:spLocks noGrp="1"/>
          </p:cNvSpPr>
          <p:nvPr>
            <p:ph type="sldNum" sz="quarter" idx="12"/>
          </p:nvPr>
        </p:nvSpPr>
        <p:spPr/>
        <p:txBody>
          <a:bodyPr/>
          <a:lstStyle/>
          <a:p>
            <a:pPr>
              <a:defRPr/>
            </a:pPr>
            <a:fld id="{0AB7BA03-4736-4513-9685-E95FAA3FE7E3}" type="slidenum">
              <a:rPr lang="en-GB" altLang="en-US" smtClean="0"/>
              <a:pPr>
                <a:defRPr/>
              </a:pPr>
              <a:t>‹#›</a:t>
            </a:fld>
            <a:endParaRPr lang="en-GB" altLang="en-US"/>
          </a:p>
        </p:txBody>
      </p:sp>
    </p:spTree>
    <p:extLst>
      <p:ext uri="{BB962C8B-B14F-4D97-AF65-F5344CB8AC3E}">
        <p14:creationId xmlns:p14="http://schemas.microsoft.com/office/powerpoint/2010/main" val="300758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fld id="{44B804F4-886C-4A98-B722-141DF23DA482}" type="datetimeFigureOut">
              <a:rPr lang="en-US" smtClean="0"/>
              <a:pPr>
                <a:defRPr/>
              </a:pPr>
              <a:t>4/8/2020</a:t>
            </a:fld>
            <a:endParaRPr lang="en-GB"/>
          </a:p>
        </p:txBody>
      </p:sp>
      <p:sp>
        <p:nvSpPr>
          <p:cNvPr id="10" name="Slide Number Placeholder 9"/>
          <p:cNvSpPr>
            <a:spLocks noGrp="1"/>
          </p:cNvSpPr>
          <p:nvPr>
            <p:ph type="sldNum" sz="quarter" idx="12"/>
          </p:nvPr>
        </p:nvSpPr>
        <p:spPr/>
        <p:txBody>
          <a:bodyPr/>
          <a:lstStyle/>
          <a:p>
            <a:pPr>
              <a:defRPr/>
            </a:pPr>
            <a:fld id="{B554D133-AB52-4DFA-AF5D-38B1ACD419B1}" type="slidenum">
              <a:rPr lang="en-GB" altLang="en-US" smtClean="0"/>
              <a:pPr>
                <a:defRPr/>
              </a:pPr>
              <a:t>‹#›</a:t>
            </a:fld>
            <a:endParaRPr lang="en-GB" altLang="en-US"/>
          </a:p>
        </p:txBody>
      </p:sp>
    </p:spTree>
    <p:extLst>
      <p:ext uri="{BB962C8B-B14F-4D97-AF65-F5344CB8AC3E}">
        <p14:creationId xmlns:p14="http://schemas.microsoft.com/office/powerpoint/2010/main" val="10721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B6A467A4-DB60-43D3-8EA3-AEFB7F81D74D}" type="datetimeFigureOut">
              <a:rPr lang="en-US" smtClean="0"/>
              <a:pPr>
                <a:defRPr/>
              </a:pPr>
              <a:t>4/8/2020</a:t>
            </a:fld>
            <a:endParaRPr lang="en-GB"/>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GB"/>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D4313F00-98C0-46E5-A4D7-974BFEB2885C}" type="slidenum">
              <a:rPr lang="en-GB" altLang="en-US" smtClean="0"/>
              <a:pPr>
                <a:defRPr/>
              </a:pPr>
              <a:t>‹#›</a:t>
            </a:fld>
            <a:endParaRPr lang="en-GB" altLang="en-US"/>
          </a:p>
        </p:txBody>
      </p:sp>
    </p:spTree>
    <p:extLst>
      <p:ext uri="{BB962C8B-B14F-4D97-AF65-F5344CB8AC3E}">
        <p14:creationId xmlns:p14="http://schemas.microsoft.com/office/powerpoint/2010/main" val="192458405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200" b="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hitehatsec.com/" TargetMode="External"/><Relationship Id="rId2" Type="http://schemas.openxmlformats.org/officeDocument/2006/relationships/hyperlink" Target="https://www.whitehatsec.com/glossary/content/input-validation#_Data_Valid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411760" y="2636912"/>
            <a:ext cx="4549481" cy="944424"/>
            <a:chOff x="3632708" y="2833997"/>
            <a:chExt cx="4569460" cy="1259231"/>
          </a:xfrm>
        </p:grpSpPr>
        <p:grpSp>
          <p:nvGrpSpPr>
            <p:cNvPr id="7" name="Group 6"/>
            <p:cNvGrpSpPr/>
            <p:nvPr/>
          </p:nvGrpSpPr>
          <p:grpSpPr>
            <a:xfrm>
              <a:off x="3632708" y="2833997"/>
              <a:ext cx="4569460" cy="920676"/>
              <a:chOff x="3513836" y="2898005"/>
              <a:chExt cx="4569460" cy="920676"/>
            </a:xfrm>
          </p:grpSpPr>
          <p:sp>
            <p:nvSpPr>
              <p:cNvPr id="6" name="TextBox 5"/>
              <p:cNvSpPr txBox="1"/>
              <p:nvPr/>
            </p:nvSpPr>
            <p:spPr>
              <a:xfrm>
                <a:off x="4418965" y="2898005"/>
                <a:ext cx="3664331" cy="738664"/>
              </a:xfrm>
              <a:prstGeom prst="rect">
                <a:avLst/>
              </a:prstGeom>
              <a:noFill/>
            </p:spPr>
            <p:txBody>
              <a:bodyPr wrap="square" rtlCol="0">
                <a:spAutoFit/>
              </a:bodyPr>
              <a:lstStyle/>
              <a:p>
                <a:r>
                  <a:rPr lang="en-SG" sz="3000" b="1" dirty="0" err="1">
                    <a:solidFill>
                      <a:srgbClr val="434A54"/>
                    </a:solidFill>
                    <a:latin typeface="Raleway" panose="020B0503030101060003" pitchFamily="34" charset="0"/>
                  </a:rPr>
                  <a:t>SecureCoding</a:t>
                </a:r>
                <a:endParaRPr lang="en-SG" sz="3000" b="1" dirty="0">
                  <a:solidFill>
                    <a:srgbClr val="434A54"/>
                  </a:solidFill>
                  <a:latin typeface="Raleway" panose="020B0503030101060003" pitchFamily="34" charset="0"/>
                </a:endParaRPr>
              </a:p>
            </p:txBody>
          </p:sp>
          <p:pic>
            <p:nvPicPr>
              <p:cNvPr id="1026" name="Picture 2" descr="https://securecoding-mimosa.herokuapp.com/images/logo-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36" y="2913552"/>
                <a:ext cx="905129" cy="90512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4556125" y="3354565"/>
              <a:ext cx="3435731" cy="738663"/>
            </a:xfrm>
            <a:prstGeom prst="rect">
              <a:avLst/>
            </a:prstGeom>
            <a:noFill/>
          </p:spPr>
          <p:txBody>
            <a:bodyPr wrap="square" rtlCol="0">
              <a:spAutoFit/>
            </a:bodyPr>
            <a:lstStyle/>
            <a:p>
              <a:r>
                <a:rPr lang="en-SG" sz="1500" b="1" dirty="0">
                  <a:solidFill>
                    <a:schemeClr val="accent6">
                      <a:lumMod val="60000"/>
                      <a:lumOff val="40000"/>
                    </a:schemeClr>
                  </a:solidFill>
                  <a:latin typeface="Raleway" panose="020B0503030101060003" pitchFamily="34" charset="0"/>
                </a:rPr>
                <a:t>Validation and </a:t>
              </a:r>
              <a:r>
                <a:rPr lang="en-SG" sz="1500" b="1" dirty="0" smtClean="0">
                  <a:solidFill>
                    <a:schemeClr val="accent6">
                      <a:lumMod val="60000"/>
                      <a:lumOff val="40000"/>
                    </a:schemeClr>
                  </a:solidFill>
                  <a:latin typeface="Raleway" panose="020B0503030101060003" pitchFamily="34" charset="0"/>
                </a:rPr>
                <a:t>Sanitization Part 2 </a:t>
              </a:r>
              <a:endParaRPr lang="en-SG" sz="1500" b="1" dirty="0">
                <a:solidFill>
                  <a:schemeClr val="accent6">
                    <a:lumMod val="60000"/>
                    <a:lumOff val="40000"/>
                  </a:schemeClr>
                </a:solidFill>
                <a:latin typeface="Raleway" panose="020B0503030101060003" pitchFamily="34" charset="0"/>
              </a:endParaRPr>
            </a:p>
          </p:txBody>
        </p:sp>
      </p:grpSp>
    </p:spTree>
    <p:extLst>
      <p:ext uri="{BB962C8B-B14F-4D97-AF65-F5344CB8AC3E}">
        <p14:creationId xmlns:p14="http://schemas.microsoft.com/office/powerpoint/2010/main" val="3565940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Implementing only Client side validation</a:t>
            </a:r>
            <a:endParaRPr lang="en-SG" dirty="0"/>
          </a:p>
        </p:txBody>
      </p:sp>
      <p:sp>
        <p:nvSpPr>
          <p:cNvPr id="3" name="Content Placeholder 2"/>
          <p:cNvSpPr>
            <a:spLocks noGrp="1"/>
          </p:cNvSpPr>
          <p:nvPr>
            <p:ph idx="1"/>
          </p:nvPr>
        </p:nvSpPr>
        <p:spPr/>
        <p:txBody>
          <a:bodyPr/>
          <a:lstStyle/>
          <a:p>
            <a:r>
              <a:rPr lang="en-SG" dirty="0" err="1" smtClean="0"/>
              <a:t>WebGoat</a:t>
            </a:r>
            <a:r>
              <a:rPr lang="en-SG" dirty="0" smtClean="0"/>
              <a:t> </a:t>
            </a:r>
            <a:br>
              <a:rPr lang="en-SG" dirty="0" smtClean="0"/>
            </a:br>
            <a:r>
              <a:rPr lang="en-SG" dirty="0" smtClean="0"/>
              <a:t>  Bypassing Client Side </a:t>
            </a:r>
            <a:r>
              <a:rPr lang="en-SG" dirty="0" err="1" smtClean="0"/>
              <a:t>Javascript</a:t>
            </a:r>
            <a:r>
              <a:rPr lang="en-SG" dirty="0" smtClean="0"/>
              <a:t> Validation</a:t>
            </a:r>
            <a:endParaRPr lang="en-SG" dirty="0"/>
          </a:p>
        </p:txBody>
      </p:sp>
    </p:spTree>
    <p:extLst>
      <p:ext uri="{BB962C8B-B14F-4D97-AF65-F5344CB8AC3E}">
        <p14:creationId xmlns:p14="http://schemas.microsoft.com/office/powerpoint/2010/main" val="183186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8" name="Shape 218"/>
          <p:cNvSpPr/>
          <p:nvPr/>
        </p:nvSpPr>
        <p:spPr>
          <a:xfrm>
            <a:off x="2512198" y="2636912"/>
            <a:ext cx="2160240" cy="1642868"/>
          </a:xfrm>
          <a:prstGeom prst="roundRect">
            <a:avLst>
              <a:gd name="adj" fmla="val 16667"/>
            </a:avLst>
          </a:prstGeom>
          <a:solidFill>
            <a:schemeClr val="accent1"/>
          </a:solidFill>
          <a:ln w="25400" cap="flat" cmpd="sng">
            <a:solidFill>
              <a:srgbClr val="B16A00"/>
            </a:solidFill>
            <a:prstDash val="solid"/>
            <a:round/>
            <a:headEnd type="none" w="med" len="med"/>
            <a:tailEnd type="none" w="med" len="med"/>
          </a:ln>
        </p:spPr>
        <p:txBody>
          <a:bodyPr lIns="68569" tIns="34275" rIns="68569" bIns="34275" anchor="ctr" anchorCtr="0">
            <a:noAutofit/>
          </a:bodyPr>
          <a:lstStyle/>
          <a:p>
            <a:pPr algn="ctr">
              <a:buSzPct val="25000"/>
            </a:pPr>
            <a:r>
              <a:rPr lang="en-US" sz="2250" b="1" dirty="0" smtClean="0">
                <a:solidFill>
                  <a:schemeClr val="lt1"/>
                </a:solidFill>
                <a:latin typeface="Arial"/>
                <a:ea typeface="Arial"/>
                <a:cs typeface="Arial"/>
                <a:sym typeface="Arial"/>
              </a:rPr>
              <a:t>Application</a:t>
            </a:r>
          </a:p>
          <a:p>
            <a:pPr algn="ctr">
              <a:buSzPct val="25000"/>
            </a:pPr>
            <a:r>
              <a:rPr lang="en-US" sz="2250" b="1" dirty="0" smtClean="0">
                <a:solidFill>
                  <a:schemeClr val="lt1"/>
                </a:solidFill>
                <a:latin typeface="Arial"/>
                <a:ea typeface="Arial"/>
                <a:cs typeface="Arial"/>
                <a:sym typeface="Arial"/>
              </a:rPr>
              <a:t>Server</a:t>
            </a:r>
            <a:endParaRPr lang="en-US" sz="2250" b="1" dirty="0">
              <a:solidFill>
                <a:schemeClr val="lt1"/>
              </a:solidFill>
              <a:latin typeface="Arial"/>
              <a:ea typeface="Arial"/>
              <a:cs typeface="Arial"/>
              <a:sym typeface="Arial"/>
            </a:endParaRPr>
          </a:p>
        </p:txBody>
      </p:sp>
      <p:sp>
        <p:nvSpPr>
          <p:cNvPr id="219" name="Shape 219"/>
          <p:cNvSpPr/>
          <p:nvPr/>
        </p:nvSpPr>
        <p:spPr>
          <a:xfrm>
            <a:off x="6940689" y="2965180"/>
            <a:ext cx="1645998" cy="986331"/>
          </a:xfrm>
          <a:prstGeom prst="cloud">
            <a:avLst/>
          </a:prstGeom>
          <a:solidFill>
            <a:srgbClr val="D4D8D8"/>
          </a:solidFill>
          <a:ln>
            <a:noFill/>
          </a:ln>
        </p:spPr>
        <p:txBody>
          <a:bodyPr lIns="68569" tIns="34275" rIns="68569" bIns="34275" anchor="ctr" anchorCtr="0">
            <a:noAutofit/>
          </a:bodyPr>
          <a:lstStyle/>
          <a:p>
            <a:pPr algn="ctr">
              <a:buSzPct val="25000"/>
            </a:pPr>
            <a:r>
              <a:rPr lang="en-US" dirty="0" smtClean="0">
                <a:solidFill>
                  <a:srgbClr val="272A2C"/>
                </a:solidFill>
                <a:latin typeface="Arial"/>
                <a:ea typeface="Arial"/>
                <a:cs typeface="Arial"/>
                <a:sym typeface="Arial"/>
              </a:rPr>
              <a:t>User</a:t>
            </a:r>
            <a:endParaRPr lang="en-US" dirty="0">
              <a:solidFill>
                <a:srgbClr val="272A2C"/>
              </a:solidFill>
              <a:latin typeface="Arial"/>
              <a:ea typeface="Arial"/>
              <a:cs typeface="Arial"/>
              <a:sym typeface="Arial"/>
            </a:endParaRPr>
          </a:p>
        </p:txBody>
      </p:sp>
      <p:sp>
        <p:nvSpPr>
          <p:cNvPr id="220" name="Shape 220"/>
          <p:cNvSpPr/>
          <p:nvPr/>
        </p:nvSpPr>
        <p:spPr>
          <a:xfrm>
            <a:off x="6043109" y="3027208"/>
            <a:ext cx="1091714" cy="810090"/>
          </a:xfrm>
          <a:prstGeom prst="rightArrow">
            <a:avLst>
              <a:gd name="adj1" fmla="val 50000"/>
              <a:gd name="adj2" fmla="val 50000"/>
            </a:avLst>
          </a:prstGeom>
          <a:solidFill>
            <a:srgbClr val="FF000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dirty="0">
                <a:solidFill>
                  <a:schemeClr val="lt1"/>
                </a:solidFill>
                <a:latin typeface="Arial"/>
                <a:ea typeface="Arial"/>
                <a:cs typeface="Arial"/>
                <a:sym typeface="Arial"/>
              </a:rPr>
              <a:t>Output</a:t>
            </a:r>
          </a:p>
        </p:txBody>
      </p:sp>
      <p:sp>
        <p:nvSpPr>
          <p:cNvPr id="225" name="Shape 225"/>
          <p:cNvSpPr/>
          <p:nvPr/>
        </p:nvSpPr>
        <p:spPr>
          <a:xfrm>
            <a:off x="4583408" y="3013707"/>
            <a:ext cx="1457182" cy="837093"/>
          </a:xfrm>
          <a:prstGeom prst="rect">
            <a:avLst/>
          </a:prstGeom>
          <a:solidFill>
            <a:srgbClr val="0070C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dirty="0">
                <a:solidFill>
                  <a:schemeClr val="lt1"/>
                </a:solidFill>
                <a:latin typeface="Arial"/>
                <a:ea typeface="Arial"/>
                <a:cs typeface="Arial"/>
                <a:sym typeface="Arial"/>
              </a:rPr>
              <a:t>Output</a:t>
            </a:r>
          </a:p>
          <a:p>
            <a:pPr algn="ctr">
              <a:buSzPct val="25000"/>
            </a:pPr>
            <a:r>
              <a:rPr lang="en-US" dirty="0">
                <a:solidFill>
                  <a:schemeClr val="lt1"/>
                </a:solidFill>
                <a:latin typeface="Arial"/>
                <a:ea typeface="Arial"/>
                <a:cs typeface="Arial"/>
                <a:sym typeface="Arial"/>
              </a:rPr>
              <a:t>Sanitization</a:t>
            </a:r>
          </a:p>
        </p:txBody>
      </p:sp>
      <p:sp>
        <p:nvSpPr>
          <p:cNvPr id="226" name="Shape 226"/>
          <p:cNvSpPr txBox="1"/>
          <p:nvPr/>
        </p:nvSpPr>
        <p:spPr>
          <a:xfrm>
            <a:off x="1341759" y="4708760"/>
            <a:ext cx="5598930" cy="276999"/>
          </a:xfrm>
          <a:prstGeom prst="rect">
            <a:avLst/>
          </a:prstGeom>
          <a:noFill/>
          <a:ln>
            <a:noFill/>
          </a:ln>
        </p:spPr>
        <p:txBody>
          <a:bodyPr lIns="68569" tIns="34275" rIns="68569" bIns="34275" anchor="t" anchorCtr="0">
            <a:noAutofit/>
          </a:bodyPr>
          <a:lstStyle/>
          <a:p>
            <a:pPr>
              <a:buSzPct val="25000"/>
            </a:pPr>
            <a:endParaRPr lang="en-US" dirty="0">
              <a:solidFill>
                <a:srgbClr val="FF0000"/>
              </a:solidFill>
              <a:latin typeface="Arial"/>
              <a:ea typeface="Arial"/>
              <a:cs typeface="Arial"/>
              <a:sym typeface="Arial"/>
            </a:endParaRPr>
          </a:p>
        </p:txBody>
      </p:sp>
      <p:sp>
        <p:nvSpPr>
          <p:cNvPr id="20" name="Title 1"/>
          <p:cNvSpPr txBox="1">
            <a:spLocks/>
          </p:cNvSpPr>
          <p:nvPr/>
        </p:nvSpPr>
        <p:spPr>
          <a:xfrm>
            <a:off x="827584" y="288085"/>
            <a:ext cx="7776863"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600" dirty="0"/>
              <a:t>Securing your web </a:t>
            </a:r>
            <a:r>
              <a:rPr lang="en-SG" sz="3600" dirty="0" smtClean="0"/>
              <a:t>application’s OUTPUT</a:t>
            </a:r>
            <a:endParaRPr lang="en-SG" sz="3600" dirty="0"/>
          </a:p>
        </p:txBody>
      </p:sp>
    </p:spTree>
    <p:extLst>
      <p:ext uri="{BB962C8B-B14F-4D97-AF65-F5344CB8AC3E}">
        <p14:creationId xmlns:p14="http://schemas.microsoft.com/office/powerpoint/2010/main" val="2632150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a:noFill/>
          <a:ln>
            <a:noFill/>
          </a:ln>
        </p:spPr>
        <p:txBody>
          <a:bodyPr vert="horz" lIns="84392" tIns="42185" rIns="84392" bIns="42185" rtlCol="0" anchor="ctr" anchorCtr="0">
            <a:noAutofit/>
          </a:bodyPr>
          <a:lstStyle/>
          <a:p>
            <a:pPr>
              <a:spcBef>
                <a:spcPts val="0"/>
              </a:spcBef>
              <a:buClr>
                <a:schemeClr val="lt1"/>
              </a:buClr>
              <a:buSzPct val="25000"/>
            </a:pPr>
            <a:r>
              <a:rPr lang="en-US" sz="2585" cap="none">
                <a:solidFill>
                  <a:schemeClr val="lt1"/>
                </a:solidFill>
                <a:latin typeface="Arial"/>
                <a:ea typeface="Arial"/>
                <a:cs typeface="Arial"/>
                <a:sym typeface="Arial"/>
              </a:rPr>
              <a:t>Why application output can’t be trusted</a:t>
            </a:r>
          </a:p>
        </p:txBody>
      </p:sp>
      <p:sp>
        <p:nvSpPr>
          <p:cNvPr id="187" name="Shape 187"/>
          <p:cNvSpPr txBox="1">
            <a:spLocks noGrp="1"/>
          </p:cNvSpPr>
          <p:nvPr>
            <p:ph idx="1"/>
          </p:nvPr>
        </p:nvSpPr>
        <p:spPr>
          <a:prstGeom prst="rect">
            <a:avLst/>
          </a:prstGeom>
          <a:noFill/>
          <a:ln>
            <a:noFill/>
          </a:ln>
        </p:spPr>
        <p:txBody>
          <a:bodyPr vert="horz" lIns="84392" tIns="42185" rIns="84392" bIns="42185" rtlCol="0" anchor="t" anchorCtr="0">
            <a:noAutofit/>
          </a:bodyPr>
          <a:lstStyle/>
          <a:p>
            <a:pPr marL="0" indent="0">
              <a:spcBef>
                <a:spcPts val="0"/>
              </a:spcBef>
              <a:buClr>
                <a:schemeClr val="dk1"/>
              </a:buClr>
              <a:buSzPct val="25000"/>
              <a:buNone/>
            </a:pPr>
            <a:r>
              <a:rPr lang="en-US" sz="2031" b="1" dirty="0" err="1" smtClean="0">
                <a:solidFill>
                  <a:schemeClr val="dk1"/>
                </a:solidFill>
                <a:latin typeface="Arial"/>
                <a:ea typeface="Arial"/>
                <a:cs typeface="Arial"/>
                <a:sym typeface="Arial"/>
              </a:rPr>
              <a:t>Qn</a:t>
            </a:r>
            <a:r>
              <a:rPr lang="en-US" sz="2031" b="1" dirty="0" smtClean="0">
                <a:solidFill>
                  <a:schemeClr val="dk1"/>
                </a:solidFill>
                <a:latin typeface="Arial"/>
                <a:ea typeface="Arial"/>
                <a:cs typeface="Arial"/>
                <a:sym typeface="Arial"/>
              </a:rPr>
              <a:t>: Can </a:t>
            </a:r>
            <a:r>
              <a:rPr lang="en-US" sz="2031" b="1" dirty="0">
                <a:solidFill>
                  <a:schemeClr val="dk1"/>
                </a:solidFill>
                <a:latin typeface="Arial"/>
                <a:ea typeface="Arial"/>
                <a:cs typeface="Arial"/>
                <a:sym typeface="Arial"/>
              </a:rPr>
              <a:t>we trust application output since it’s from our program?</a:t>
            </a:r>
          </a:p>
          <a:p>
            <a:pPr marL="0" indent="0">
              <a:spcBef>
                <a:spcPts val="406"/>
              </a:spcBef>
              <a:buClr>
                <a:schemeClr val="dk1"/>
              </a:buClr>
              <a:buSzPct val="25000"/>
              <a:buNone/>
            </a:pPr>
            <a:endParaRPr sz="2031" dirty="0">
              <a:solidFill>
                <a:schemeClr val="dk1"/>
              </a:solidFill>
              <a:latin typeface="Arial"/>
              <a:ea typeface="Arial"/>
              <a:cs typeface="Arial"/>
              <a:sym typeface="Arial"/>
            </a:endParaRPr>
          </a:p>
        </p:txBody>
      </p:sp>
      <p:sp>
        <p:nvSpPr>
          <p:cNvPr id="5" name="Title 1"/>
          <p:cNvSpPr txBox="1">
            <a:spLocks/>
          </p:cNvSpPr>
          <p:nvPr/>
        </p:nvSpPr>
        <p:spPr>
          <a:xfrm>
            <a:off x="766290" y="685800"/>
            <a:ext cx="7772400" cy="1485548"/>
          </a:xfrm>
          <a:prstGeom prst="rect">
            <a:avLst/>
          </a:prstGeom>
        </p:spPr>
        <p:txBody>
          <a:bodyPr vert="horz" lIns="84406" tIns="42203" rIns="84406" bIns="42203"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877" dirty="0"/>
              <a:t>Application output</a:t>
            </a:r>
          </a:p>
        </p:txBody>
      </p:sp>
    </p:spTree>
    <p:extLst>
      <p:ext uri="{BB962C8B-B14F-4D97-AF65-F5344CB8AC3E}">
        <p14:creationId xmlns:p14="http://schemas.microsoft.com/office/powerpoint/2010/main" val="2813162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Shape 187"/>
          <p:cNvSpPr txBox="1">
            <a:spLocks noGrp="1"/>
          </p:cNvSpPr>
          <p:nvPr>
            <p:ph idx="1"/>
          </p:nvPr>
        </p:nvSpPr>
        <p:spPr>
          <a:prstGeom prst="rect">
            <a:avLst/>
          </a:prstGeom>
          <a:noFill/>
          <a:ln>
            <a:noFill/>
          </a:ln>
        </p:spPr>
        <p:txBody>
          <a:bodyPr vert="horz" lIns="68569" tIns="34275" rIns="68569" bIns="34275" rtlCol="0" anchor="t" anchorCtr="0">
            <a:noAutofit/>
          </a:bodyPr>
          <a:lstStyle/>
          <a:p>
            <a:pPr marL="0" indent="0">
              <a:spcBef>
                <a:spcPts val="300"/>
              </a:spcBef>
              <a:buClr>
                <a:schemeClr val="dk1"/>
              </a:buClr>
              <a:buSzPct val="100000"/>
              <a:buNone/>
            </a:pPr>
            <a:r>
              <a:rPr lang="en-US" dirty="0" smtClean="0">
                <a:solidFill>
                  <a:schemeClr val="dk1"/>
                </a:solidFill>
                <a:latin typeface="Arial"/>
                <a:ea typeface="Arial"/>
                <a:cs typeface="Arial"/>
                <a:sym typeface="Arial"/>
              </a:rPr>
              <a:t>The </a:t>
            </a:r>
            <a:r>
              <a:rPr lang="en-US" dirty="0">
                <a:solidFill>
                  <a:schemeClr val="dk1"/>
                </a:solidFill>
                <a:latin typeface="Arial"/>
                <a:ea typeface="Arial"/>
                <a:cs typeface="Arial"/>
                <a:sym typeface="Arial"/>
              </a:rPr>
              <a:t>application might </a:t>
            </a:r>
            <a:r>
              <a:rPr lang="en-US" dirty="0" smtClean="0">
                <a:solidFill>
                  <a:schemeClr val="dk1"/>
                </a:solidFill>
                <a:latin typeface="Arial"/>
                <a:ea typeface="Arial"/>
                <a:cs typeface="Arial"/>
                <a:sym typeface="Arial"/>
              </a:rPr>
              <a:t>return </a:t>
            </a:r>
            <a:r>
              <a:rPr lang="en-US" u="sng" dirty="0" smtClean="0">
                <a:solidFill>
                  <a:schemeClr val="dk1"/>
                </a:solidFill>
                <a:latin typeface="Arial"/>
                <a:ea typeface="Arial"/>
                <a:cs typeface="Arial"/>
                <a:sym typeface="Arial"/>
              </a:rPr>
              <a:t>dangerous output:</a:t>
            </a:r>
            <a:endParaRPr lang="en-US" dirty="0">
              <a:solidFill>
                <a:schemeClr val="dk1"/>
              </a:solidFill>
              <a:latin typeface="Arial"/>
              <a:ea typeface="Arial"/>
              <a:cs typeface="Arial"/>
              <a:sym typeface="Arial"/>
            </a:endParaRPr>
          </a:p>
          <a:p>
            <a:pPr marL="942975" lvl="1" indent="-342900">
              <a:spcBef>
                <a:spcPts val="300"/>
              </a:spcBef>
              <a:buClr>
                <a:schemeClr val="dk1"/>
              </a:buClr>
              <a:buSzPct val="100000"/>
              <a:buFont typeface="Arial"/>
              <a:buChar char="•"/>
            </a:pPr>
            <a:r>
              <a:rPr lang="en-US" sz="2000" dirty="0" smtClean="0">
                <a:solidFill>
                  <a:schemeClr val="dk1"/>
                </a:solidFill>
                <a:latin typeface="Arial"/>
                <a:ea typeface="Arial"/>
                <a:cs typeface="Arial"/>
                <a:sym typeface="Arial"/>
              </a:rPr>
              <a:t>Cause attacks like cross site scripting (XSS), JSON Injections </a:t>
            </a:r>
            <a:r>
              <a:rPr lang="en-US" sz="2000" dirty="0" err="1" smtClean="0">
                <a:solidFill>
                  <a:schemeClr val="dk1"/>
                </a:solidFill>
                <a:latin typeface="Arial"/>
                <a:ea typeface="Arial"/>
                <a:cs typeface="Arial"/>
                <a:sym typeface="Arial"/>
              </a:rPr>
              <a:t>etc</a:t>
            </a:r>
            <a:endParaRPr lang="en-US" sz="2000" dirty="0" smtClean="0">
              <a:solidFill>
                <a:schemeClr val="dk1"/>
              </a:solidFill>
              <a:latin typeface="Arial"/>
              <a:ea typeface="Arial"/>
              <a:cs typeface="Arial"/>
              <a:sym typeface="Arial"/>
            </a:endParaRPr>
          </a:p>
          <a:p>
            <a:pPr marL="942975" lvl="1" indent="-342900">
              <a:spcBef>
                <a:spcPts val="300"/>
              </a:spcBef>
              <a:buClr>
                <a:schemeClr val="dk1"/>
              </a:buClr>
              <a:buSzPct val="100000"/>
              <a:buFont typeface="Arial"/>
              <a:buChar char="•"/>
            </a:pPr>
            <a:r>
              <a:rPr lang="en-US" sz="2000" dirty="0" smtClean="0">
                <a:solidFill>
                  <a:schemeClr val="dk1"/>
                </a:solidFill>
                <a:latin typeface="Arial"/>
                <a:ea typeface="Arial"/>
                <a:cs typeface="Arial"/>
                <a:sym typeface="Arial"/>
              </a:rPr>
              <a:t>Shows sensitive info</a:t>
            </a:r>
            <a:endParaRPr lang="en-US" sz="2000" dirty="0">
              <a:solidFill>
                <a:schemeClr val="dk1"/>
              </a:solidFill>
              <a:latin typeface="Arial"/>
              <a:ea typeface="Arial"/>
              <a:cs typeface="Arial"/>
              <a:sym typeface="Arial"/>
            </a:endParaRPr>
          </a:p>
          <a:p>
            <a:pPr marL="0" indent="0">
              <a:spcBef>
                <a:spcPts val="330"/>
              </a:spcBef>
              <a:buClr>
                <a:schemeClr val="dk1"/>
              </a:buClr>
              <a:buSzPct val="25000"/>
              <a:buNone/>
            </a:pPr>
            <a:endParaRPr dirty="0">
              <a:solidFill>
                <a:schemeClr val="dk1"/>
              </a:solidFill>
              <a:latin typeface="Arial"/>
              <a:ea typeface="Arial"/>
              <a:cs typeface="Arial"/>
              <a:sym typeface="Arial"/>
            </a:endParaRPr>
          </a:p>
        </p:txBody>
      </p:sp>
      <p:sp>
        <p:nvSpPr>
          <p:cNvPr id="5" name="Title 1"/>
          <p:cNvSpPr txBox="1">
            <a:spLocks/>
          </p:cNvSpPr>
          <p:nvPr/>
        </p:nvSpPr>
        <p:spPr>
          <a:xfrm>
            <a:off x="1835696" y="332656"/>
            <a:ext cx="6315075"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4000" dirty="0"/>
              <a:t>Application output</a:t>
            </a:r>
          </a:p>
        </p:txBody>
      </p:sp>
    </p:spTree>
    <p:extLst>
      <p:ext uri="{BB962C8B-B14F-4D97-AF65-F5344CB8AC3E}">
        <p14:creationId xmlns:p14="http://schemas.microsoft.com/office/powerpoint/2010/main" val="530565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OUTPUT Sanitization</a:t>
            </a:r>
            <a:endParaRPr lang="en-SG" dirty="0"/>
          </a:p>
        </p:txBody>
      </p:sp>
      <p:sp>
        <p:nvSpPr>
          <p:cNvPr id="3" name="Content Placeholder 2"/>
          <p:cNvSpPr>
            <a:spLocks noGrp="1"/>
          </p:cNvSpPr>
          <p:nvPr>
            <p:ph idx="1"/>
          </p:nvPr>
        </p:nvSpPr>
        <p:spPr/>
        <p:txBody>
          <a:bodyPr/>
          <a:lstStyle/>
          <a:p>
            <a:pPr fontAlgn="base"/>
            <a:r>
              <a:rPr lang="en-SG" dirty="0" smtClean="0"/>
              <a:t>Output sanitization </a:t>
            </a:r>
            <a:r>
              <a:rPr lang="en-SG" dirty="0"/>
              <a:t>refers to how an application </a:t>
            </a:r>
            <a:r>
              <a:rPr lang="en-SG" dirty="0" smtClean="0"/>
              <a:t>cleans and modifies the output data so that it is not interpreted in an way not intended by the application developer.</a:t>
            </a:r>
            <a:r>
              <a:rPr lang="en-SG" dirty="0"/>
              <a:t>  </a:t>
            </a:r>
            <a:endParaRPr lang="en-SG" dirty="0" smtClean="0"/>
          </a:p>
          <a:p>
            <a:pPr fontAlgn="base"/>
            <a:endParaRPr lang="en-SG" dirty="0"/>
          </a:p>
          <a:p>
            <a:pPr fontAlgn="base"/>
            <a:r>
              <a:rPr lang="en-SG" dirty="0" smtClean="0"/>
              <a:t>If </a:t>
            </a:r>
            <a:r>
              <a:rPr lang="en-SG" dirty="0"/>
              <a:t>an application has improper output handling, the output data may be consumed leading to vulnerabilities and actions never intended by the application developer. </a:t>
            </a:r>
            <a:br>
              <a:rPr lang="en-SG" dirty="0"/>
            </a:br>
            <a:endParaRPr lang="en-SG" dirty="0"/>
          </a:p>
        </p:txBody>
      </p:sp>
    </p:spTree>
    <p:extLst>
      <p:ext uri="{BB962C8B-B14F-4D97-AF65-F5344CB8AC3E}">
        <p14:creationId xmlns:p14="http://schemas.microsoft.com/office/powerpoint/2010/main" val="204843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How can we perform output sanitization in our applications</a:t>
            </a:r>
            <a:endParaRPr lang="en-US" b="1" dirty="0"/>
          </a:p>
          <a:p>
            <a:endParaRPr lang="en-US" dirty="0"/>
          </a:p>
          <a:p>
            <a:r>
              <a:rPr lang="en-US" dirty="0" smtClean="0"/>
              <a:t>Filter/Middleware </a:t>
            </a:r>
            <a:r>
              <a:rPr lang="en-US" dirty="0"/>
              <a:t>that modifies the output before </a:t>
            </a:r>
            <a:r>
              <a:rPr lang="en-US" dirty="0" smtClean="0"/>
              <a:t>it‘s returned to </a:t>
            </a:r>
            <a:r>
              <a:rPr lang="en-US" dirty="0"/>
              <a:t>the </a:t>
            </a:r>
            <a:r>
              <a:rPr lang="en-US" dirty="0" smtClean="0"/>
              <a:t>user</a:t>
            </a:r>
            <a:r>
              <a:rPr lang="en-US" dirty="0"/>
              <a:t/>
            </a:r>
            <a:br>
              <a:rPr lang="en-US" dirty="0"/>
            </a:br>
            <a:r>
              <a:rPr lang="en-US" dirty="0"/>
              <a:t>    e. g.:</a:t>
            </a:r>
          </a:p>
          <a:p>
            <a:pPr lvl="1"/>
            <a:r>
              <a:rPr lang="en-US" dirty="0"/>
              <a:t>String replace </a:t>
            </a:r>
            <a:r>
              <a:rPr lang="en-US" dirty="0" smtClean="0"/>
              <a:t>functions to convert sensitive characters like “&lt;“,”&gt;” </a:t>
            </a:r>
            <a:r>
              <a:rPr lang="en-US" dirty="0" err="1" smtClean="0"/>
              <a:t>etc</a:t>
            </a:r>
            <a:endParaRPr lang="en-US" dirty="0"/>
          </a:p>
          <a:p>
            <a:pPr lvl="1"/>
            <a:r>
              <a:rPr lang="en-US" dirty="0"/>
              <a:t>String remove functions</a:t>
            </a:r>
          </a:p>
          <a:p>
            <a:endParaRPr lang="en-SG" dirty="0"/>
          </a:p>
        </p:txBody>
      </p:sp>
      <p:sp>
        <p:nvSpPr>
          <p:cNvPr id="5" name="Title 1"/>
          <p:cNvSpPr txBox="1">
            <a:spLocks/>
          </p:cNvSpPr>
          <p:nvPr/>
        </p:nvSpPr>
        <p:spPr>
          <a:xfrm>
            <a:off x="1043608" y="565808"/>
            <a:ext cx="6855385"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500" dirty="0"/>
              <a:t>Key Techniques for </a:t>
            </a:r>
            <a:r>
              <a:rPr lang="en-SG" sz="3500" dirty="0" smtClean="0"/>
              <a:t>output sanitization</a:t>
            </a:r>
            <a:endParaRPr lang="en-SG" sz="3500" dirty="0"/>
          </a:p>
        </p:txBody>
      </p:sp>
    </p:spTree>
    <p:extLst>
      <p:ext uri="{BB962C8B-B14F-4D97-AF65-F5344CB8AC3E}">
        <p14:creationId xmlns:p14="http://schemas.microsoft.com/office/powerpoint/2010/main" val="318996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755576" y="119491"/>
            <a:ext cx="7772400" cy="1609344"/>
          </a:xfrm>
          <a:prstGeom prst="rect">
            <a:avLst/>
          </a:prstGeom>
          <a:noFill/>
          <a:ln>
            <a:noFill/>
          </a:ln>
        </p:spPr>
        <p:txBody>
          <a:bodyPr vert="horz" lIns="68569" tIns="34275" rIns="68569" bIns="34275" rtlCol="0" anchor="ctr" anchorCtr="0">
            <a:noAutofit/>
          </a:bodyPr>
          <a:lstStyle/>
          <a:p>
            <a:pPr>
              <a:spcBef>
                <a:spcPts val="0"/>
              </a:spcBef>
              <a:buClr>
                <a:schemeClr val="lt1"/>
              </a:buClr>
              <a:buSzPct val="25000"/>
            </a:pPr>
            <a:r>
              <a:rPr lang="en-US" sz="2100" dirty="0">
                <a:solidFill>
                  <a:schemeClr val="lt1"/>
                </a:solidFill>
                <a:latin typeface="Arial"/>
                <a:ea typeface="Arial"/>
                <a:cs typeface="Arial"/>
                <a:sym typeface="Arial"/>
              </a:rPr>
              <a:t>When should we validate input?</a:t>
            </a:r>
          </a:p>
        </p:txBody>
      </p:sp>
      <p:sp>
        <p:nvSpPr>
          <p:cNvPr id="310" name="Shape 310"/>
          <p:cNvSpPr txBox="1">
            <a:spLocks noGrp="1"/>
          </p:cNvSpPr>
          <p:nvPr>
            <p:ph idx="1"/>
          </p:nvPr>
        </p:nvSpPr>
        <p:spPr>
          <a:xfrm>
            <a:off x="1259632" y="1628800"/>
            <a:ext cx="6315075" cy="3391622"/>
          </a:xfrm>
          <a:prstGeom prst="rect">
            <a:avLst/>
          </a:prstGeom>
          <a:noFill/>
          <a:ln>
            <a:noFill/>
          </a:ln>
        </p:spPr>
        <p:txBody>
          <a:bodyPr vert="horz" lIns="68569" tIns="34275" rIns="68569" bIns="34275" rtlCol="0" anchor="t" anchorCtr="0">
            <a:noAutofit/>
          </a:bodyPr>
          <a:lstStyle/>
          <a:p>
            <a:pPr marL="0" indent="0">
              <a:spcBef>
                <a:spcPts val="0"/>
              </a:spcBef>
              <a:buClr>
                <a:schemeClr val="dk1"/>
              </a:buClr>
              <a:buSzPct val="25000"/>
              <a:buNone/>
            </a:pPr>
            <a:r>
              <a:rPr lang="en-US" b="1" dirty="0">
                <a:solidFill>
                  <a:schemeClr val="dk1"/>
                </a:solidFill>
                <a:latin typeface="Arial"/>
                <a:ea typeface="Arial"/>
                <a:cs typeface="Arial"/>
                <a:sym typeface="Arial"/>
              </a:rPr>
              <a:t>When should </a:t>
            </a:r>
            <a:r>
              <a:rPr lang="en-US" b="1" dirty="0" smtClean="0">
                <a:solidFill>
                  <a:schemeClr val="dk1"/>
                </a:solidFill>
                <a:latin typeface="Arial"/>
                <a:ea typeface="Arial"/>
                <a:cs typeface="Arial"/>
                <a:sym typeface="Arial"/>
              </a:rPr>
              <a:t>output sanitization be done? </a:t>
            </a:r>
            <a:endParaRPr lang="en-US" b="1" dirty="0">
              <a:solidFill>
                <a:schemeClr val="dk1"/>
              </a:solidFill>
              <a:latin typeface="Arial"/>
              <a:ea typeface="Arial"/>
              <a:cs typeface="Arial"/>
              <a:sym typeface="Arial"/>
            </a:endParaRPr>
          </a:p>
          <a:p>
            <a:pPr marL="600075" lvl="1" indent="-257175">
              <a:spcBef>
                <a:spcPts val="300"/>
              </a:spcBef>
              <a:buClr>
                <a:schemeClr val="dk1"/>
              </a:buClr>
              <a:buSzPct val="100000"/>
              <a:buFont typeface="Arial"/>
              <a:buChar char="•"/>
            </a:pPr>
            <a:r>
              <a:rPr lang="en-US" sz="2000" dirty="0">
                <a:solidFill>
                  <a:schemeClr val="dk1"/>
                </a:solidFill>
                <a:latin typeface="Arial"/>
                <a:ea typeface="Arial"/>
                <a:cs typeface="Arial"/>
                <a:sym typeface="Arial"/>
              </a:rPr>
              <a:t>As </a:t>
            </a:r>
            <a:r>
              <a:rPr lang="en-US" sz="2000" dirty="0" smtClean="0">
                <a:solidFill>
                  <a:schemeClr val="dk1"/>
                </a:solidFill>
                <a:latin typeface="Arial"/>
                <a:ea typeface="Arial"/>
                <a:cs typeface="Arial"/>
                <a:sym typeface="Arial"/>
              </a:rPr>
              <a:t>late </a:t>
            </a:r>
            <a:r>
              <a:rPr lang="en-US" sz="2000" dirty="0">
                <a:solidFill>
                  <a:schemeClr val="dk1"/>
                </a:solidFill>
                <a:latin typeface="Arial"/>
                <a:ea typeface="Arial"/>
                <a:cs typeface="Arial"/>
                <a:sym typeface="Arial"/>
              </a:rPr>
              <a:t>as possible!</a:t>
            </a:r>
          </a:p>
          <a:p>
            <a:pPr marL="600075" lvl="1" indent="-257175">
              <a:spcBef>
                <a:spcPts val="300"/>
              </a:spcBef>
              <a:buClr>
                <a:schemeClr val="dk1"/>
              </a:buClr>
              <a:buSzPct val="100000"/>
              <a:buFont typeface="Arial"/>
              <a:buChar char="•"/>
            </a:pPr>
            <a:r>
              <a:rPr lang="en-US" sz="2000" dirty="0" smtClean="0">
                <a:solidFill>
                  <a:schemeClr val="dk1"/>
                </a:solidFill>
                <a:latin typeface="Arial"/>
                <a:ea typeface="Arial"/>
                <a:cs typeface="Arial"/>
                <a:sym typeface="Arial"/>
              </a:rPr>
              <a:t>We sanitize the final version of the data that is returned</a:t>
            </a:r>
            <a:endParaRPr lang="en-US" sz="2000" dirty="0">
              <a:solidFill>
                <a:schemeClr val="dk1"/>
              </a:solidFill>
              <a:latin typeface="Arial"/>
              <a:ea typeface="Arial"/>
              <a:cs typeface="Arial"/>
              <a:sym typeface="Arial"/>
            </a:endParaRPr>
          </a:p>
        </p:txBody>
      </p:sp>
      <p:sp>
        <p:nvSpPr>
          <p:cNvPr id="14" name="Title 1"/>
          <p:cNvSpPr txBox="1">
            <a:spLocks/>
          </p:cNvSpPr>
          <p:nvPr/>
        </p:nvSpPr>
        <p:spPr>
          <a:xfrm>
            <a:off x="1043608" y="185488"/>
            <a:ext cx="6855385"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500" dirty="0"/>
              <a:t>Key Techniques for </a:t>
            </a:r>
            <a:r>
              <a:rPr lang="en-SG" sz="3500" dirty="0" smtClean="0"/>
              <a:t>output sanitization</a:t>
            </a:r>
            <a:endParaRPr lang="en-SG" sz="3500" dirty="0"/>
          </a:p>
        </p:txBody>
      </p:sp>
    </p:spTree>
    <p:extLst>
      <p:ext uri="{BB962C8B-B14F-4D97-AF65-F5344CB8AC3E}">
        <p14:creationId xmlns:p14="http://schemas.microsoft.com/office/powerpoint/2010/main" val="3628067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prstGeom prst="rect">
            <a:avLst/>
          </a:prstGeom>
          <a:noFill/>
          <a:ln>
            <a:noFill/>
          </a:ln>
        </p:spPr>
        <p:txBody>
          <a:bodyPr vert="horz" lIns="68569" tIns="34275" rIns="68569" bIns="34275" rtlCol="0" anchor="ctr" anchorCtr="0">
            <a:noAutofit/>
          </a:bodyPr>
          <a:lstStyle/>
          <a:p>
            <a:pPr>
              <a:spcBef>
                <a:spcPts val="0"/>
              </a:spcBef>
              <a:buClr>
                <a:schemeClr val="lt1"/>
              </a:buClr>
              <a:buSzPct val="25000"/>
            </a:pPr>
            <a:r>
              <a:rPr lang="en-US" sz="2100" dirty="0">
                <a:solidFill>
                  <a:schemeClr val="lt1"/>
                </a:solidFill>
                <a:latin typeface="Arial"/>
                <a:ea typeface="Arial"/>
                <a:cs typeface="Arial"/>
                <a:sym typeface="Arial"/>
              </a:rPr>
              <a:t>Where should we validate within our application?</a:t>
            </a:r>
          </a:p>
        </p:txBody>
      </p:sp>
      <p:sp>
        <p:nvSpPr>
          <p:cNvPr id="326" name="Shape 326"/>
          <p:cNvSpPr txBox="1">
            <a:spLocks noGrp="1"/>
          </p:cNvSpPr>
          <p:nvPr>
            <p:ph idx="1"/>
          </p:nvPr>
        </p:nvSpPr>
        <p:spPr>
          <a:xfrm>
            <a:off x="721575" y="1628800"/>
            <a:ext cx="7772400" cy="3805238"/>
          </a:xfrm>
          <a:prstGeom prst="rect">
            <a:avLst/>
          </a:prstGeom>
          <a:noFill/>
          <a:ln>
            <a:noFill/>
          </a:ln>
        </p:spPr>
        <p:txBody>
          <a:bodyPr vert="horz" lIns="68569" tIns="34275" rIns="68569" bIns="34275" rtlCol="0" anchor="t" anchorCtr="0">
            <a:noAutofit/>
          </a:bodyPr>
          <a:lstStyle/>
          <a:p>
            <a:r>
              <a:rPr lang="en-US" b="1" dirty="0">
                <a:latin typeface="Arial" panose="020B0604020202020204" pitchFamily="34" charset="0"/>
                <a:cs typeface="Arial" panose="020B0604020202020204" pitchFamily="34" charset="0"/>
              </a:rPr>
              <a:t>Where should we sanitize output – </a:t>
            </a:r>
            <a:r>
              <a:rPr lang="en-US" b="1" dirty="0" smtClean="0">
                <a:latin typeface="Arial" panose="020B0604020202020204" pitchFamily="34" charset="0"/>
                <a:cs typeface="Arial" panose="020B0604020202020204" pitchFamily="34" charset="0"/>
              </a:rPr>
              <a:t>on </a:t>
            </a:r>
            <a:r>
              <a:rPr lang="en-US" b="1" dirty="0">
                <a:latin typeface="Arial" panose="020B0604020202020204" pitchFamily="34" charset="0"/>
                <a:cs typeface="Arial" panose="020B0604020202020204" pitchFamily="34" charset="0"/>
              </a:rPr>
              <a:t>the </a:t>
            </a:r>
            <a:r>
              <a:rPr lang="en-US" b="1" dirty="0" smtClean="0">
                <a:latin typeface="Arial" panose="020B0604020202020204" pitchFamily="34" charset="0"/>
                <a:cs typeface="Arial" panose="020B0604020202020204" pitchFamily="34" charset="0"/>
              </a:rPr>
              <a:t>web client </a:t>
            </a:r>
            <a:r>
              <a:rPr lang="en-US" b="1" dirty="0">
                <a:latin typeface="Arial" panose="020B0604020202020204" pitchFamily="34" charset="0"/>
                <a:cs typeface="Arial" panose="020B0604020202020204" pitchFamily="34" charset="0"/>
              </a:rPr>
              <a:t>or the server</a:t>
            </a:r>
            <a:r>
              <a:rPr lang="en-US" b="1"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lvl="1"/>
            <a:r>
              <a:rPr lang="en-US" dirty="0" smtClean="0">
                <a:solidFill>
                  <a:srgbClr val="FF0000"/>
                </a:solidFill>
                <a:latin typeface="Arial" panose="020B0604020202020204" pitchFamily="34" charset="0"/>
                <a:cs typeface="Arial" panose="020B0604020202020204" pitchFamily="34" charset="0"/>
              </a:rPr>
              <a:t>On </a:t>
            </a:r>
            <a:r>
              <a:rPr lang="en-US" dirty="0">
                <a:solidFill>
                  <a:srgbClr val="FF0000"/>
                </a:solidFill>
                <a:latin typeface="Arial" panose="020B0604020202020204" pitchFamily="34" charset="0"/>
                <a:cs typeface="Arial" panose="020B0604020202020204" pitchFamily="34" charset="0"/>
              </a:rPr>
              <a:t>the </a:t>
            </a:r>
            <a:r>
              <a:rPr lang="en-US" b="1" dirty="0">
                <a:solidFill>
                  <a:srgbClr val="FF0000"/>
                </a:solidFill>
                <a:latin typeface="Arial" panose="020B0604020202020204" pitchFamily="34" charset="0"/>
                <a:cs typeface="Arial" panose="020B0604020202020204" pitchFamily="34" charset="0"/>
              </a:rPr>
              <a:t>server</a:t>
            </a:r>
            <a:r>
              <a:rPr lang="en-US" dirty="0">
                <a:solidFill>
                  <a:srgbClr val="FF0000"/>
                </a:solidFill>
                <a:latin typeface="Arial" panose="020B0604020202020204" pitchFamily="34" charset="0"/>
                <a:cs typeface="Arial" panose="020B0604020202020204" pitchFamily="34" charset="0"/>
              </a:rPr>
              <a:t> side </a:t>
            </a:r>
            <a:br>
              <a:rPr lang="en-US" dirty="0">
                <a:solidFill>
                  <a:srgbClr val="FF0000"/>
                </a:solidFill>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ALWAYS on the server where the final output for the user is created.</a:t>
            </a:r>
          </a:p>
          <a:p>
            <a:pPr lvl="1"/>
            <a:endParaRPr lang="en-US" dirty="0">
              <a:latin typeface="Arial" panose="020B0604020202020204" pitchFamily="34" charset="0"/>
              <a:cs typeface="Arial" panose="020B0604020202020204" pitchFamily="34" charset="0"/>
            </a:endParaRPr>
          </a:p>
          <a:p>
            <a:pPr lvl="1"/>
            <a:r>
              <a:rPr lang="en-US" dirty="0">
                <a:solidFill>
                  <a:srgbClr val="FF0000"/>
                </a:solidFill>
                <a:latin typeface="Arial" panose="020B0604020202020204" pitchFamily="34" charset="0"/>
                <a:cs typeface="Arial" panose="020B0604020202020204" pitchFamily="34" charset="0"/>
              </a:rPr>
              <a:t>On the </a:t>
            </a:r>
            <a:r>
              <a:rPr lang="en-US" b="1" dirty="0">
                <a:solidFill>
                  <a:srgbClr val="FF0000"/>
                </a:solidFill>
                <a:latin typeface="Arial" panose="020B0604020202020204" pitchFamily="34" charset="0"/>
                <a:cs typeface="Arial" panose="020B0604020202020204" pitchFamily="34" charset="0"/>
              </a:rPr>
              <a:t>client</a:t>
            </a:r>
            <a:r>
              <a:rPr lang="en-US" dirty="0">
                <a:solidFill>
                  <a:srgbClr val="FF0000"/>
                </a:solidFill>
                <a:latin typeface="Arial" panose="020B0604020202020204" pitchFamily="34" charset="0"/>
                <a:cs typeface="Arial" panose="020B0604020202020204" pitchFamily="34" charset="0"/>
              </a:rPr>
              <a:t> side</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If user supplied data is further processed by JavaScript (DOM based XSS) output sanitization is needed on the client side as well.</a:t>
            </a:r>
          </a:p>
          <a:p>
            <a:pPr lvl="2" indent="-342900"/>
            <a:endParaRPr lang="en-US" dirty="0"/>
          </a:p>
          <a:p>
            <a:pPr marL="900113" lvl="2" indent="-261938">
              <a:spcBef>
                <a:spcPts val="270"/>
              </a:spcBef>
              <a:buClr>
                <a:schemeClr val="dk1"/>
              </a:buClr>
              <a:buSzPct val="100000"/>
              <a:buNone/>
            </a:pPr>
            <a:endParaRPr sz="1350" dirty="0">
              <a:solidFill>
                <a:schemeClr val="dk1"/>
              </a:solidFill>
              <a:latin typeface="Arial"/>
              <a:ea typeface="Arial"/>
              <a:cs typeface="Arial"/>
              <a:sym typeface="Arial"/>
            </a:endParaRPr>
          </a:p>
        </p:txBody>
      </p:sp>
      <p:sp>
        <p:nvSpPr>
          <p:cNvPr id="4" name="Title 1"/>
          <p:cNvSpPr txBox="1">
            <a:spLocks/>
          </p:cNvSpPr>
          <p:nvPr/>
        </p:nvSpPr>
        <p:spPr>
          <a:xfrm>
            <a:off x="1583918" y="185488"/>
            <a:ext cx="6315075"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150" dirty="0"/>
              <a:t>Key Techniques for </a:t>
            </a:r>
            <a:r>
              <a:rPr lang="en-SG" sz="3150" dirty="0" err="1" smtClean="0"/>
              <a:t>ouput</a:t>
            </a:r>
            <a:r>
              <a:rPr lang="en-SG" sz="3150" dirty="0" smtClean="0"/>
              <a:t> sanitization</a:t>
            </a:r>
            <a:endParaRPr lang="en-SG" sz="3150" dirty="0"/>
          </a:p>
        </p:txBody>
      </p:sp>
    </p:spTree>
    <p:extLst>
      <p:ext uri="{BB962C8B-B14F-4D97-AF65-F5344CB8AC3E}">
        <p14:creationId xmlns:p14="http://schemas.microsoft.com/office/powerpoint/2010/main" val="3099469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p:nvPr/>
        </p:nvSpPr>
        <p:spPr>
          <a:xfrm>
            <a:off x="201096" y="3272141"/>
            <a:ext cx="1628334" cy="986331"/>
          </a:xfrm>
          <a:prstGeom prst="cloud">
            <a:avLst/>
          </a:prstGeom>
          <a:solidFill>
            <a:srgbClr val="D4D8D8"/>
          </a:solidFill>
          <a:ln>
            <a:noFill/>
          </a:ln>
        </p:spPr>
        <p:txBody>
          <a:bodyPr lIns="68569" tIns="34275" rIns="68569" bIns="34275" anchor="ctr" anchorCtr="0">
            <a:noAutofit/>
          </a:bodyPr>
          <a:lstStyle/>
          <a:p>
            <a:pPr algn="ctr">
              <a:buSzPct val="25000"/>
            </a:pPr>
            <a:r>
              <a:rPr lang="en-US" dirty="0" smtClean="0">
                <a:solidFill>
                  <a:srgbClr val="272A2C"/>
                </a:solidFill>
                <a:latin typeface="Arial"/>
                <a:ea typeface="Arial"/>
                <a:cs typeface="Arial"/>
                <a:sym typeface="Arial"/>
              </a:rPr>
              <a:t>User</a:t>
            </a:r>
            <a:endParaRPr lang="en-US" dirty="0">
              <a:solidFill>
                <a:srgbClr val="272A2C"/>
              </a:solidFill>
              <a:latin typeface="Arial"/>
              <a:ea typeface="Arial"/>
              <a:cs typeface="Arial"/>
              <a:sym typeface="Arial"/>
            </a:endParaRPr>
          </a:p>
        </p:txBody>
      </p:sp>
      <p:sp>
        <p:nvSpPr>
          <p:cNvPr id="218" name="Shape 218"/>
          <p:cNvSpPr/>
          <p:nvPr/>
        </p:nvSpPr>
        <p:spPr>
          <a:xfrm>
            <a:off x="3471377" y="2994155"/>
            <a:ext cx="2160240" cy="1642868"/>
          </a:xfrm>
          <a:prstGeom prst="roundRect">
            <a:avLst>
              <a:gd name="adj" fmla="val 16667"/>
            </a:avLst>
          </a:prstGeom>
          <a:solidFill>
            <a:schemeClr val="accent1"/>
          </a:solidFill>
          <a:ln w="25400" cap="flat" cmpd="sng">
            <a:solidFill>
              <a:srgbClr val="B16A00"/>
            </a:solidFill>
            <a:prstDash val="solid"/>
            <a:round/>
            <a:headEnd type="none" w="med" len="med"/>
            <a:tailEnd type="none" w="med" len="med"/>
          </a:ln>
        </p:spPr>
        <p:txBody>
          <a:bodyPr lIns="68569" tIns="34275" rIns="68569" bIns="34275" anchor="ctr" anchorCtr="0">
            <a:noAutofit/>
          </a:bodyPr>
          <a:lstStyle/>
          <a:p>
            <a:pPr algn="ctr">
              <a:buSzPct val="25000"/>
            </a:pPr>
            <a:r>
              <a:rPr lang="en-US" sz="2250" b="1" dirty="0" smtClean="0">
                <a:solidFill>
                  <a:schemeClr val="lt1"/>
                </a:solidFill>
                <a:latin typeface="Arial"/>
                <a:ea typeface="Arial"/>
                <a:cs typeface="Arial"/>
                <a:sym typeface="Arial"/>
              </a:rPr>
              <a:t>Application</a:t>
            </a:r>
            <a:endParaRPr lang="en-US" sz="2250" b="1" dirty="0">
              <a:solidFill>
                <a:schemeClr val="lt1"/>
              </a:solidFill>
              <a:latin typeface="Arial"/>
              <a:ea typeface="Arial"/>
              <a:cs typeface="Arial"/>
              <a:sym typeface="Arial"/>
            </a:endParaRPr>
          </a:p>
        </p:txBody>
      </p:sp>
      <p:sp>
        <p:nvSpPr>
          <p:cNvPr id="219" name="Shape 219"/>
          <p:cNvSpPr/>
          <p:nvPr/>
        </p:nvSpPr>
        <p:spPr>
          <a:xfrm>
            <a:off x="7424214" y="3354126"/>
            <a:ext cx="1645998" cy="986331"/>
          </a:xfrm>
          <a:prstGeom prst="cloud">
            <a:avLst/>
          </a:prstGeom>
          <a:solidFill>
            <a:srgbClr val="D4D8D8"/>
          </a:solidFill>
          <a:ln>
            <a:noFill/>
          </a:ln>
        </p:spPr>
        <p:txBody>
          <a:bodyPr lIns="68569" tIns="34275" rIns="68569" bIns="34275" anchor="ctr" anchorCtr="0">
            <a:noAutofit/>
          </a:bodyPr>
          <a:lstStyle/>
          <a:p>
            <a:pPr algn="ctr">
              <a:buSzPct val="25000"/>
            </a:pPr>
            <a:r>
              <a:rPr lang="en-US" dirty="0" smtClean="0">
                <a:solidFill>
                  <a:srgbClr val="272A2C"/>
                </a:solidFill>
                <a:latin typeface="Arial"/>
                <a:ea typeface="Arial"/>
                <a:cs typeface="Arial"/>
                <a:sym typeface="Arial"/>
              </a:rPr>
              <a:t>User</a:t>
            </a:r>
            <a:endParaRPr lang="en-US" dirty="0">
              <a:solidFill>
                <a:srgbClr val="272A2C"/>
              </a:solidFill>
              <a:latin typeface="Arial"/>
              <a:ea typeface="Arial"/>
              <a:cs typeface="Arial"/>
              <a:sym typeface="Arial"/>
            </a:endParaRPr>
          </a:p>
        </p:txBody>
      </p:sp>
      <p:sp>
        <p:nvSpPr>
          <p:cNvPr id="220" name="Shape 220"/>
          <p:cNvSpPr/>
          <p:nvPr/>
        </p:nvSpPr>
        <p:spPr>
          <a:xfrm>
            <a:off x="6732240" y="3356992"/>
            <a:ext cx="1091714" cy="810090"/>
          </a:xfrm>
          <a:prstGeom prst="rightArrow">
            <a:avLst>
              <a:gd name="adj1" fmla="val 50000"/>
              <a:gd name="adj2" fmla="val 50000"/>
            </a:avLst>
          </a:prstGeom>
          <a:solidFill>
            <a:srgbClr val="FF000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dirty="0">
                <a:solidFill>
                  <a:schemeClr val="lt1"/>
                </a:solidFill>
                <a:latin typeface="Arial"/>
                <a:ea typeface="Arial"/>
                <a:cs typeface="Arial"/>
                <a:sym typeface="Arial"/>
              </a:rPr>
              <a:t>Output</a:t>
            </a:r>
          </a:p>
        </p:txBody>
      </p:sp>
      <p:sp>
        <p:nvSpPr>
          <p:cNvPr id="221" name="Shape 221"/>
          <p:cNvSpPr/>
          <p:nvPr/>
        </p:nvSpPr>
        <p:spPr>
          <a:xfrm>
            <a:off x="2352814" y="3360261"/>
            <a:ext cx="1420630" cy="744748"/>
          </a:xfrm>
          <a:prstGeom prst="rect">
            <a:avLst/>
          </a:prstGeom>
          <a:solidFill>
            <a:srgbClr val="0070C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dirty="0">
                <a:solidFill>
                  <a:schemeClr val="lt1"/>
                </a:solidFill>
                <a:latin typeface="Arial"/>
                <a:ea typeface="Arial"/>
                <a:cs typeface="Arial"/>
                <a:sym typeface="Arial"/>
              </a:rPr>
              <a:t>Input </a:t>
            </a:r>
            <a:r>
              <a:rPr lang="en-US" dirty="0" smtClean="0">
                <a:solidFill>
                  <a:schemeClr val="lt1"/>
                </a:solidFill>
                <a:latin typeface="Arial"/>
                <a:ea typeface="Arial"/>
                <a:cs typeface="Arial"/>
                <a:sym typeface="Arial"/>
              </a:rPr>
              <a:t>Validation</a:t>
            </a:r>
            <a:endParaRPr lang="en-US" dirty="0">
              <a:solidFill>
                <a:schemeClr val="lt1"/>
              </a:solidFill>
              <a:latin typeface="Arial"/>
              <a:ea typeface="Arial"/>
              <a:cs typeface="Arial"/>
              <a:sym typeface="Arial"/>
            </a:endParaRPr>
          </a:p>
        </p:txBody>
      </p:sp>
      <p:sp>
        <p:nvSpPr>
          <p:cNvPr id="223" name="Shape 223"/>
          <p:cNvSpPr/>
          <p:nvPr/>
        </p:nvSpPr>
        <p:spPr>
          <a:xfrm>
            <a:off x="1478591" y="3360261"/>
            <a:ext cx="864096" cy="810090"/>
          </a:xfrm>
          <a:prstGeom prst="rightArrow">
            <a:avLst>
              <a:gd name="adj1" fmla="val 50000"/>
              <a:gd name="adj2" fmla="val 50000"/>
            </a:avLst>
          </a:prstGeom>
          <a:solidFill>
            <a:srgbClr val="FF000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a:solidFill>
                  <a:schemeClr val="lt1"/>
                </a:solidFill>
                <a:latin typeface="Arial"/>
                <a:ea typeface="Arial"/>
                <a:cs typeface="Arial"/>
                <a:sym typeface="Arial"/>
              </a:rPr>
              <a:t>Input</a:t>
            </a:r>
          </a:p>
        </p:txBody>
      </p:sp>
      <p:sp>
        <p:nvSpPr>
          <p:cNvPr id="225" name="Shape 225"/>
          <p:cNvSpPr/>
          <p:nvPr/>
        </p:nvSpPr>
        <p:spPr>
          <a:xfrm>
            <a:off x="5360425" y="3354126"/>
            <a:ext cx="1399882" cy="837093"/>
          </a:xfrm>
          <a:prstGeom prst="rect">
            <a:avLst/>
          </a:prstGeom>
          <a:solidFill>
            <a:srgbClr val="0070C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dirty="0">
                <a:solidFill>
                  <a:schemeClr val="lt1"/>
                </a:solidFill>
                <a:latin typeface="Arial"/>
                <a:ea typeface="Arial"/>
                <a:cs typeface="Arial"/>
                <a:sym typeface="Arial"/>
              </a:rPr>
              <a:t>Output</a:t>
            </a:r>
          </a:p>
          <a:p>
            <a:pPr algn="ctr">
              <a:buSzPct val="25000"/>
            </a:pPr>
            <a:r>
              <a:rPr lang="en-US" dirty="0">
                <a:solidFill>
                  <a:schemeClr val="lt1"/>
                </a:solidFill>
                <a:latin typeface="Arial"/>
                <a:ea typeface="Arial"/>
                <a:cs typeface="Arial"/>
                <a:sym typeface="Arial"/>
              </a:rPr>
              <a:t>Sanitization</a:t>
            </a:r>
          </a:p>
        </p:txBody>
      </p:sp>
      <p:sp>
        <p:nvSpPr>
          <p:cNvPr id="226" name="Shape 226"/>
          <p:cNvSpPr txBox="1"/>
          <p:nvPr/>
        </p:nvSpPr>
        <p:spPr>
          <a:xfrm>
            <a:off x="1457345" y="5049179"/>
            <a:ext cx="5598930" cy="276999"/>
          </a:xfrm>
          <a:prstGeom prst="rect">
            <a:avLst/>
          </a:prstGeom>
          <a:noFill/>
          <a:ln>
            <a:noFill/>
          </a:ln>
        </p:spPr>
        <p:txBody>
          <a:bodyPr lIns="68569" tIns="34275" rIns="68569" bIns="34275" anchor="t" anchorCtr="0">
            <a:noAutofit/>
          </a:bodyPr>
          <a:lstStyle/>
          <a:p>
            <a:pPr>
              <a:buSzPct val="25000"/>
            </a:pPr>
            <a:endParaRPr lang="en-US" dirty="0">
              <a:solidFill>
                <a:srgbClr val="FF0000"/>
              </a:solidFill>
              <a:latin typeface="Arial"/>
              <a:ea typeface="Arial"/>
              <a:cs typeface="Arial"/>
              <a:sym typeface="Arial"/>
            </a:endParaRPr>
          </a:p>
        </p:txBody>
      </p:sp>
      <p:sp>
        <p:nvSpPr>
          <p:cNvPr id="20" name="Title 1"/>
          <p:cNvSpPr txBox="1">
            <a:spLocks/>
          </p:cNvSpPr>
          <p:nvPr/>
        </p:nvSpPr>
        <p:spPr>
          <a:xfrm>
            <a:off x="1479227" y="288085"/>
            <a:ext cx="6315075"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4000" dirty="0"/>
              <a:t>Securing your web </a:t>
            </a:r>
            <a:r>
              <a:rPr lang="en-SG" sz="4000" dirty="0" smtClean="0"/>
              <a:t>application</a:t>
            </a:r>
            <a:endParaRPr lang="en-SG" sz="4000" dirty="0"/>
          </a:p>
        </p:txBody>
      </p:sp>
    </p:spTree>
    <p:extLst>
      <p:ext uri="{BB962C8B-B14F-4D97-AF65-F5344CB8AC3E}">
        <p14:creationId xmlns:p14="http://schemas.microsoft.com/office/powerpoint/2010/main" val="2540333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1223628" y="3374994"/>
            <a:ext cx="1826513" cy="986331"/>
          </a:xfrm>
          <a:prstGeom prst="cloud">
            <a:avLst/>
          </a:prstGeom>
          <a:solidFill>
            <a:srgbClr val="D4D8D8"/>
          </a:solidFill>
          <a:ln>
            <a:noFill/>
          </a:ln>
        </p:spPr>
        <p:txBody>
          <a:bodyPr lIns="68569" tIns="34275" rIns="68569" bIns="34275" anchor="ctr" anchorCtr="0">
            <a:noAutofit/>
          </a:bodyPr>
          <a:lstStyle/>
          <a:p>
            <a:pPr algn="ctr">
              <a:buSzPct val="25000"/>
            </a:pPr>
            <a:r>
              <a:rPr lang="en-US" dirty="0" smtClean="0">
                <a:solidFill>
                  <a:srgbClr val="272A2C"/>
                </a:solidFill>
                <a:latin typeface="Arial"/>
                <a:ea typeface="Arial"/>
                <a:cs typeface="Arial"/>
                <a:sym typeface="Arial"/>
              </a:rPr>
              <a:t>Users</a:t>
            </a:r>
            <a:endParaRPr lang="en-US" dirty="0">
              <a:solidFill>
                <a:srgbClr val="272A2C"/>
              </a:solidFill>
              <a:latin typeface="Arial"/>
              <a:ea typeface="Arial"/>
              <a:cs typeface="Arial"/>
              <a:sym typeface="Arial"/>
            </a:endParaRPr>
          </a:p>
        </p:txBody>
      </p:sp>
      <p:sp>
        <p:nvSpPr>
          <p:cNvPr id="111" name="Shape 111"/>
          <p:cNvSpPr/>
          <p:nvPr/>
        </p:nvSpPr>
        <p:spPr>
          <a:xfrm>
            <a:off x="3491881" y="2996953"/>
            <a:ext cx="2106233" cy="1642868"/>
          </a:xfrm>
          <a:prstGeom prst="roundRect">
            <a:avLst>
              <a:gd name="adj" fmla="val 16667"/>
            </a:avLst>
          </a:prstGeom>
          <a:solidFill>
            <a:schemeClr val="accent1"/>
          </a:solidFill>
          <a:ln w="25400" cap="flat" cmpd="sng">
            <a:solidFill>
              <a:srgbClr val="B16A00"/>
            </a:solidFill>
            <a:prstDash val="solid"/>
            <a:round/>
            <a:headEnd type="none" w="med" len="med"/>
            <a:tailEnd type="none" w="med" len="med"/>
          </a:ln>
        </p:spPr>
        <p:txBody>
          <a:bodyPr lIns="68569" tIns="34275" rIns="68569" bIns="34275" anchor="ctr" anchorCtr="0">
            <a:noAutofit/>
          </a:bodyPr>
          <a:lstStyle/>
          <a:p>
            <a:pPr algn="ctr">
              <a:buSzPct val="25000"/>
            </a:pPr>
            <a:r>
              <a:rPr lang="en-US" sz="2250" b="1" dirty="0" smtClean="0">
                <a:solidFill>
                  <a:schemeClr val="lt1"/>
                </a:solidFill>
                <a:latin typeface="Arial"/>
                <a:ea typeface="Arial"/>
                <a:cs typeface="Arial"/>
                <a:sym typeface="Arial"/>
              </a:rPr>
              <a:t>Application</a:t>
            </a:r>
          </a:p>
          <a:p>
            <a:pPr algn="ctr">
              <a:buSzPct val="25000"/>
            </a:pPr>
            <a:r>
              <a:rPr lang="en-US" sz="2250" b="1" dirty="0" smtClean="0">
                <a:solidFill>
                  <a:schemeClr val="lt1"/>
                </a:solidFill>
                <a:latin typeface="Arial"/>
                <a:ea typeface="Arial"/>
                <a:cs typeface="Arial"/>
                <a:sym typeface="Arial"/>
              </a:rPr>
              <a:t>Server</a:t>
            </a:r>
            <a:endParaRPr lang="en-US" sz="2250" b="1" dirty="0">
              <a:solidFill>
                <a:schemeClr val="lt1"/>
              </a:solidFill>
              <a:latin typeface="Arial"/>
              <a:ea typeface="Arial"/>
              <a:cs typeface="Arial"/>
              <a:sym typeface="Arial"/>
            </a:endParaRPr>
          </a:p>
        </p:txBody>
      </p:sp>
      <p:sp>
        <p:nvSpPr>
          <p:cNvPr id="112" name="Shape 112"/>
          <p:cNvSpPr/>
          <p:nvPr/>
        </p:nvSpPr>
        <p:spPr>
          <a:xfrm>
            <a:off x="2779492" y="3414776"/>
            <a:ext cx="864096" cy="810090"/>
          </a:xfrm>
          <a:prstGeom prst="rightArrow">
            <a:avLst>
              <a:gd name="adj1" fmla="val 50000"/>
              <a:gd name="adj2" fmla="val 50000"/>
            </a:avLst>
          </a:prstGeom>
          <a:solidFill>
            <a:srgbClr val="FF000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a:solidFill>
                  <a:schemeClr val="lt1"/>
                </a:solidFill>
                <a:latin typeface="Arial"/>
                <a:ea typeface="Arial"/>
                <a:cs typeface="Arial"/>
                <a:sym typeface="Arial"/>
              </a:rPr>
              <a:t>Input</a:t>
            </a:r>
          </a:p>
        </p:txBody>
      </p:sp>
      <p:sp>
        <p:nvSpPr>
          <p:cNvPr id="113" name="Shape 113"/>
          <p:cNvSpPr/>
          <p:nvPr/>
        </p:nvSpPr>
        <p:spPr>
          <a:xfrm>
            <a:off x="6039853" y="3374994"/>
            <a:ext cx="1826513" cy="986331"/>
          </a:xfrm>
          <a:prstGeom prst="cloud">
            <a:avLst/>
          </a:prstGeom>
          <a:solidFill>
            <a:srgbClr val="D4D8D8"/>
          </a:solidFill>
          <a:ln>
            <a:noFill/>
          </a:ln>
        </p:spPr>
        <p:txBody>
          <a:bodyPr lIns="68569" tIns="34275" rIns="68569" bIns="34275" anchor="ctr" anchorCtr="0">
            <a:noAutofit/>
          </a:bodyPr>
          <a:lstStyle/>
          <a:p>
            <a:pPr algn="ctr">
              <a:buSzPct val="25000"/>
            </a:pPr>
            <a:r>
              <a:rPr lang="en-US" dirty="0" smtClean="0">
                <a:solidFill>
                  <a:srgbClr val="272A2C"/>
                </a:solidFill>
                <a:latin typeface="Arial"/>
                <a:ea typeface="Arial"/>
                <a:cs typeface="Arial"/>
                <a:sym typeface="Arial"/>
              </a:rPr>
              <a:t>Users</a:t>
            </a:r>
            <a:endParaRPr lang="en-US" dirty="0">
              <a:solidFill>
                <a:srgbClr val="272A2C"/>
              </a:solidFill>
              <a:latin typeface="Arial"/>
              <a:ea typeface="Arial"/>
              <a:cs typeface="Arial"/>
              <a:sym typeface="Arial"/>
            </a:endParaRPr>
          </a:p>
        </p:txBody>
      </p:sp>
      <p:sp>
        <p:nvSpPr>
          <p:cNvPr id="114" name="Shape 114"/>
          <p:cNvSpPr/>
          <p:nvPr/>
        </p:nvSpPr>
        <p:spPr>
          <a:xfrm>
            <a:off x="5436096" y="3416968"/>
            <a:ext cx="1152128" cy="810090"/>
          </a:xfrm>
          <a:prstGeom prst="rightArrow">
            <a:avLst>
              <a:gd name="adj1" fmla="val 50000"/>
              <a:gd name="adj2" fmla="val 50000"/>
            </a:avLst>
          </a:prstGeom>
          <a:solidFill>
            <a:srgbClr val="FF000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dirty="0">
                <a:solidFill>
                  <a:schemeClr val="lt1"/>
                </a:solidFill>
                <a:latin typeface="Arial"/>
                <a:ea typeface="Arial"/>
                <a:cs typeface="Arial"/>
                <a:sym typeface="Arial"/>
              </a:rPr>
              <a:t>Output</a:t>
            </a:r>
          </a:p>
        </p:txBody>
      </p:sp>
      <p:sp>
        <p:nvSpPr>
          <p:cNvPr id="11" name="Title 1"/>
          <p:cNvSpPr txBox="1">
            <a:spLocks/>
          </p:cNvSpPr>
          <p:nvPr/>
        </p:nvSpPr>
        <p:spPr>
          <a:xfrm>
            <a:off x="1403648" y="404664"/>
            <a:ext cx="6984776"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4000" dirty="0"/>
              <a:t>Data INPUT to a web </a:t>
            </a:r>
            <a:r>
              <a:rPr lang="en-SG" sz="4000" dirty="0" err="1"/>
              <a:t>appLICATION</a:t>
            </a:r>
            <a:endParaRPr lang="en-SG" sz="4000" dirty="0"/>
          </a:p>
        </p:txBody>
      </p:sp>
    </p:spTree>
    <p:extLst>
      <p:ext uri="{BB962C8B-B14F-4D97-AF65-F5344CB8AC3E}">
        <p14:creationId xmlns:p14="http://schemas.microsoft.com/office/powerpoint/2010/main" val="26504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Shape 187"/>
          <p:cNvSpPr txBox="1">
            <a:spLocks noGrp="1"/>
          </p:cNvSpPr>
          <p:nvPr>
            <p:ph idx="1"/>
          </p:nvPr>
        </p:nvSpPr>
        <p:spPr>
          <a:prstGeom prst="rect">
            <a:avLst/>
          </a:prstGeom>
          <a:noFill/>
          <a:ln>
            <a:noFill/>
          </a:ln>
        </p:spPr>
        <p:txBody>
          <a:bodyPr vert="horz" lIns="68569" tIns="34275" rIns="68569" bIns="34275" rtlCol="0" anchor="t" anchorCtr="0">
            <a:noAutofit/>
          </a:bodyPr>
          <a:lstStyle/>
          <a:p>
            <a:pPr marL="0" indent="0">
              <a:spcBef>
                <a:spcPts val="0"/>
              </a:spcBef>
              <a:buClr>
                <a:schemeClr val="dk1"/>
              </a:buClr>
              <a:buSzPct val="25000"/>
              <a:buNone/>
            </a:pPr>
            <a:r>
              <a:rPr lang="en-US" sz="1650" b="1" dirty="0">
                <a:solidFill>
                  <a:schemeClr val="dk1"/>
                </a:solidFill>
                <a:latin typeface="Arial"/>
                <a:ea typeface="Arial"/>
                <a:cs typeface="Arial"/>
                <a:sym typeface="Arial"/>
              </a:rPr>
              <a:t>Who should we trust?</a:t>
            </a:r>
          </a:p>
          <a:p>
            <a:pPr marL="0" indent="0">
              <a:spcBef>
                <a:spcPts val="330"/>
              </a:spcBef>
              <a:buClr>
                <a:schemeClr val="dk1"/>
              </a:buClr>
              <a:buSzPct val="25000"/>
              <a:buNone/>
            </a:pPr>
            <a:endParaRPr lang="en-SG" sz="1650" dirty="0">
              <a:solidFill>
                <a:schemeClr val="dk1"/>
              </a:solidFill>
              <a:latin typeface="Arial"/>
              <a:ea typeface="Arial"/>
              <a:cs typeface="Arial"/>
              <a:sym typeface="Arial"/>
            </a:endParaRPr>
          </a:p>
          <a:p>
            <a:pPr marL="0" indent="0">
              <a:spcBef>
                <a:spcPts val="330"/>
              </a:spcBef>
              <a:buClr>
                <a:schemeClr val="dk1"/>
              </a:buClr>
              <a:buSzPct val="25000"/>
              <a:buNone/>
            </a:pPr>
            <a:r>
              <a:rPr lang="en-SG" sz="1650" dirty="0" smtClean="0">
                <a:solidFill>
                  <a:schemeClr val="dk1"/>
                </a:solidFill>
                <a:latin typeface="Arial"/>
                <a:ea typeface="Arial"/>
                <a:cs typeface="Arial"/>
                <a:sym typeface="Arial"/>
              </a:rPr>
              <a:t>Can we trust them?</a:t>
            </a:r>
            <a:endParaRPr lang="en-SG" sz="1650" dirty="0">
              <a:solidFill>
                <a:schemeClr val="dk1"/>
              </a:solidFill>
              <a:latin typeface="Arial"/>
              <a:ea typeface="Arial"/>
              <a:cs typeface="Arial"/>
              <a:sym typeface="Arial"/>
            </a:endParaRPr>
          </a:p>
          <a:p>
            <a:pPr marL="0" indent="0">
              <a:spcBef>
                <a:spcPts val="330"/>
              </a:spcBef>
              <a:buClr>
                <a:schemeClr val="dk1"/>
              </a:buClr>
              <a:buSzPct val="25000"/>
              <a:buNone/>
            </a:pPr>
            <a:endParaRPr sz="1500" dirty="0">
              <a:solidFill>
                <a:schemeClr val="dk1"/>
              </a:solidFill>
              <a:latin typeface="Arial"/>
              <a:ea typeface="Arial"/>
              <a:cs typeface="Arial"/>
              <a:sym typeface="Arial"/>
            </a:endParaRPr>
          </a:p>
          <a:p>
            <a:pPr marL="342900" indent="-342900">
              <a:spcBef>
                <a:spcPts val="300"/>
              </a:spcBef>
              <a:buClr>
                <a:schemeClr val="dk1"/>
              </a:buClr>
              <a:buSzPct val="100000"/>
              <a:buFont typeface="Arial"/>
              <a:buAutoNum type="arabicPeriod"/>
            </a:pPr>
            <a:r>
              <a:rPr lang="en-US" sz="1500" dirty="0">
                <a:solidFill>
                  <a:schemeClr val="dk1"/>
                </a:solidFill>
                <a:latin typeface="Arial"/>
                <a:ea typeface="Arial"/>
                <a:cs typeface="Arial"/>
                <a:sym typeface="Arial"/>
              </a:rPr>
              <a:t>Authenticated users</a:t>
            </a:r>
            <a:endParaRPr lang="en-SG" sz="1500" dirty="0">
              <a:solidFill>
                <a:schemeClr val="dk1"/>
              </a:solidFill>
              <a:latin typeface="Arial"/>
              <a:ea typeface="Arial"/>
              <a:cs typeface="Arial"/>
              <a:sym typeface="Arial"/>
            </a:endParaRPr>
          </a:p>
          <a:p>
            <a:pPr marL="342900" indent="-342900">
              <a:spcBef>
                <a:spcPts val="300"/>
              </a:spcBef>
              <a:buClr>
                <a:schemeClr val="dk1"/>
              </a:buClr>
              <a:buSzPct val="100000"/>
              <a:buFont typeface="Arial"/>
              <a:buAutoNum type="arabicPeriod"/>
            </a:pPr>
            <a:r>
              <a:rPr lang="en-SG" sz="1500" dirty="0">
                <a:solidFill>
                  <a:schemeClr val="dk1"/>
                </a:solidFill>
                <a:latin typeface="Arial"/>
                <a:ea typeface="Arial"/>
                <a:cs typeface="Arial"/>
                <a:sym typeface="Arial"/>
              </a:rPr>
              <a:t>External Users </a:t>
            </a:r>
          </a:p>
          <a:p>
            <a:pPr marL="342900" indent="-342900">
              <a:spcBef>
                <a:spcPts val="300"/>
              </a:spcBef>
              <a:buClr>
                <a:schemeClr val="dk1"/>
              </a:buClr>
              <a:buSzPct val="100000"/>
              <a:buFont typeface="Arial"/>
              <a:buAutoNum type="arabicPeriod"/>
            </a:pPr>
            <a:r>
              <a:rPr lang="en-SG" sz="1500" dirty="0">
                <a:solidFill>
                  <a:schemeClr val="dk1"/>
                </a:solidFill>
                <a:latin typeface="Arial"/>
                <a:ea typeface="Arial"/>
                <a:cs typeface="Arial"/>
                <a:sym typeface="Arial"/>
              </a:rPr>
              <a:t>Internal Company Users</a:t>
            </a:r>
            <a:endParaRPr lang="en-US" sz="1500" dirty="0">
              <a:solidFill>
                <a:schemeClr val="dk1"/>
              </a:solidFill>
              <a:latin typeface="Arial"/>
              <a:ea typeface="Arial"/>
              <a:cs typeface="Arial"/>
              <a:sym typeface="Arial"/>
            </a:endParaRPr>
          </a:p>
        </p:txBody>
      </p:sp>
      <p:sp>
        <p:nvSpPr>
          <p:cNvPr id="5" name="Title 1"/>
          <p:cNvSpPr txBox="1">
            <a:spLocks/>
          </p:cNvSpPr>
          <p:nvPr/>
        </p:nvSpPr>
        <p:spPr>
          <a:xfrm>
            <a:off x="2555776" y="332656"/>
            <a:ext cx="6459091"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4000" dirty="0"/>
              <a:t>User input</a:t>
            </a:r>
          </a:p>
        </p:txBody>
      </p:sp>
    </p:spTree>
    <p:extLst>
      <p:ext uri="{BB962C8B-B14F-4D97-AF65-F5344CB8AC3E}">
        <p14:creationId xmlns:p14="http://schemas.microsoft.com/office/powerpoint/2010/main" val="4210952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Shape 148"/>
          <p:cNvSpPr txBox="1">
            <a:spLocks noGrp="1"/>
          </p:cNvSpPr>
          <p:nvPr>
            <p:ph idx="1"/>
          </p:nvPr>
        </p:nvSpPr>
        <p:spPr>
          <a:xfrm>
            <a:off x="628650" y="2358087"/>
            <a:ext cx="7886700" cy="3263504"/>
          </a:xfrm>
          <a:prstGeom prst="rect">
            <a:avLst/>
          </a:prstGeom>
          <a:noFill/>
          <a:ln>
            <a:noFill/>
          </a:ln>
        </p:spPr>
        <p:txBody>
          <a:bodyPr vert="horz" lIns="68569" tIns="34275" rIns="68569" bIns="34275" rtlCol="0" anchor="t" anchorCtr="0">
            <a:noAutofit/>
          </a:bodyPr>
          <a:lstStyle/>
          <a:p>
            <a:pPr marL="0" indent="0">
              <a:spcBef>
                <a:spcPts val="0"/>
              </a:spcBef>
              <a:buClr>
                <a:schemeClr val="dk1"/>
              </a:buClr>
              <a:buSzPct val="25000"/>
              <a:buNone/>
            </a:pPr>
            <a:r>
              <a:rPr lang="en-US" sz="1650" b="1" dirty="0">
                <a:solidFill>
                  <a:schemeClr val="dk1"/>
                </a:solidFill>
                <a:latin typeface="Arial"/>
                <a:ea typeface="Arial"/>
                <a:cs typeface="Arial"/>
                <a:sym typeface="Arial"/>
              </a:rPr>
              <a:t>Consequences for allowing problematic input :</a:t>
            </a:r>
          </a:p>
          <a:p>
            <a:pPr marL="0" indent="0">
              <a:spcBef>
                <a:spcPts val="330"/>
              </a:spcBef>
              <a:buClr>
                <a:schemeClr val="dk1"/>
              </a:buClr>
              <a:buSzPct val="25000"/>
              <a:buNone/>
            </a:pPr>
            <a:endParaRPr sz="1650" b="1" dirty="0">
              <a:solidFill>
                <a:schemeClr val="dk1"/>
              </a:solidFill>
              <a:latin typeface="Arial"/>
              <a:ea typeface="Arial"/>
              <a:cs typeface="Arial"/>
              <a:sym typeface="Arial"/>
            </a:endParaRPr>
          </a:p>
          <a:p>
            <a:pPr marL="600075" lvl="1" indent="-257175">
              <a:spcBef>
                <a:spcPts val="300"/>
              </a:spcBef>
              <a:buClr>
                <a:schemeClr val="dk1"/>
              </a:buClr>
              <a:buSzPct val="100000"/>
              <a:buFont typeface="Arial"/>
              <a:buChar char="•"/>
            </a:pPr>
            <a:r>
              <a:rPr lang="en-US" sz="1500" dirty="0">
                <a:solidFill>
                  <a:schemeClr val="dk1"/>
                </a:solidFill>
                <a:latin typeface="Arial"/>
                <a:ea typeface="Arial"/>
                <a:cs typeface="Arial"/>
                <a:sym typeface="Arial"/>
              </a:rPr>
              <a:t>Injection Attacks (OWASP TOP FLAW)</a:t>
            </a:r>
          </a:p>
          <a:p>
            <a:pPr marL="900113" lvl="2" indent="-214313">
              <a:spcBef>
                <a:spcPts val="270"/>
              </a:spcBef>
              <a:buClr>
                <a:schemeClr val="dk1"/>
              </a:buClr>
              <a:buSzPct val="100000"/>
              <a:buFont typeface="Arial"/>
              <a:buChar char="•"/>
            </a:pPr>
            <a:r>
              <a:rPr lang="en-US" sz="1350" dirty="0">
                <a:solidFill>
                  <a:schemeClr val="dk1"/>
                </a:solidFill>
                <a:latin typeface="Arial"/>
                <a:ea typeface="Arial"/>
                <a:cs typeface="Arial"/>
                <a:sym typeface="Arial"/>
              </a:rPr>
              <a:t>SQL Injection, </a:t>
            </a:r>
          </a:p>
          <a:p>
            <a:pPr marL="900113" lvl="2" indent="-214313">
              <a:spcBef>
                <a:spcPts val="270"/>
              </a:spcBef>
              <a:buClr>
                <a:schemeClr val="dk1"/>
              </a:buClr>
              <a:buSzPct val="100000"/>
              <a:buFont typeface="Arial"/>
              <a:buChar char="•"/>
            </a:pPr>
            <a:r>
              <a:rPr lang="en-US" sz="1350" dirty="0">
                <a:solidFill>
                  <a:schemeClr val="dk1"/>
                </a:solidFill>
                <a:latin typeface="Arial"/>
                <a:ea typeface="Arial"/>
                <a:cs typeface="Arial"/>
                <a:sym typeface="Arial"/>
              </a:rPr>
              <a:t>OS Command</a:t>
            </a:r>
          </a:p>
          <a:p>
            <a:pPr marL="900113" lvl="2" indent="-214313">
              <a:spcBef>
                <a:spcPts val="270"/>
              </a:spcBef>
              <a:buClr>
                <a:schemeClr val="dk1"/>
              </a:buClr>
              <a:buSzPct val="100000"/>
              <a:buFont typeface="Arial"/>
              <a:buChar char="•"/>
            </a:pPr>
            <a:r>
              <a:rPr lang="en-US" sz="1350" dirty="0">
                <a:solidFill>
                  <a:schemeClr val="dk1"/>
                </a:solidFill>
                <a:latin typeface="Arial"/>
                <a:ea typeface="Arial"/>
                <a:cs typeface="Arial"/>
                <a:sym typeface="Arial"/>
              </a:rPr>
              <a:t>LDAP </a:t>
            </a:r>
          </a:p>
          <a:p>
            <a:pPr marL="900113" lvl="2" indent="-214313">
              <a:spcBef>
                <a:spcPts val="270"/>
              </a:spcBef>
              <a:buClr>
                <a:schemeClr val="dk1"/>
              </a:buClr>
              <a:buSzPct val="100000"/>
              <a:buFont typeface="Arial"/>
              <a:buChar char="•"/>
            </a:pPr>
            <a:r>
              <a:rPr lang="en-US" sz="1350" dirty="0">
                <a:solidFill>
                  <a:schemeClr val="dk1"/>
                </a:solidFill>
                <a:latin typeface="Arial"/>
                <a:ea typeface="Arial"/>
                <a:cs typeface="Arial"/>
                <a:sym typeface="Arial"/>
              </a:rPr>
              <a:t>…</a:t>
            </a:r>
          </a:p>
          <a:p>
            <a:pPr marL="600075" lvl="1" indent="-257175">
              <a:spcBef>
                <a:spcPts val="300"/>
              </a:spcBef>
              <a:buClr>
                <a:schemeClr val="dk1"/>
              </a:buClr>
              <a:buSzPct val="100000"/>
              <a:buFont typeface="Arial"/>
              <a:buChar char="•"/>
            </a:pPr>
            <a:r>
              <a:rPr lang="en-US" sz="1500" dirty="0">
                <a:solidFill>
                  <a:schemeClr val="dk1"/>
                </a:solidFill>
                <a:latin typeface="Arial"/>
                <a:ea typeface="Arial"/>
                <a:cs typeface="Arial"/>
                <a:sym typeface="Arial"/>
              </a:rPr>
              <a:t>Cross-Site Scripting (XSS)</a:t>
            </a:r>
          </a:p>
          <a:p>
            <a:pPr marL="600075" lvl="1" indent="-257175">
              <a:spcBef>
                <a:spcPts val="300"/>
              </a:spcBef>
              <a:buClr>
                <a:schemeClr val="dk1"/>
              </a:buClr>
              <a:buSzPct val="100000"/>
              <a:buFont typeface="Arial"/>
              <a:buChar char="•"/>
            </a:pPr>
            <a:r>
              <a:rPr lang="en-US" sz="1500" dirty="0" smtClean="0">
                <a:solidFill>
                  <a:schemeClr val="dk1"/>
                </a:solidFill>
                <a:latin typeface="Arial"/>
                <a:ea typeface="Arial"/>
                <a:cs typeface="Arial"/>
                <a:sym typeface="Arial"/>
              </a:rPr>
              <a:t>Data Issue in database</a:t>
            </a:r>
            <a:endParaRPr lang="en-US" sz="1500" dirty="0">
              <a:solidFill>
                <a:schemeClr val="dk1"/>
              </a:solidFill>
              <a:latin typeface="Arial"/>
              <a:ea typeface="Arial"/>
              <a:cs typeface="Arial"/>
              <a:sym typeface="Arial"/>
            </a:endParaRPr>
          </a:p>
          <a:p>
            <a:pPr marL="600075" lvl="1" indent="-257175">
              <a:spcBef>
                <a:spcPts val="300"/>
              </a:spcBef>
              <a:buClr>
                <a:schemeClr val="dk1"/>
              </a:buClr>
              <a:buSzPct val="100000"/>
              <a:buFont typeface="Arial"/>
              <a:buChar char="•"/>
            </a:pPr>
            <a:r>
              <a:rPr lang="en-US" sz="1500" dirty="0">
                <a:solidFill>
                  <a:schemeClr val="dk1"/>
                </a:solidFill>
                <a:latin typeface="Arial"/>
                <a:ea typeface="Arial"/>
                <a:cs typeface="Arial"/>
                <a:sym typeface="Arial"/>
              </a:rPr>
              <a:t>…</a:t>
            </a:r>
          </a:p>
          <a:p>
            <a:pPr marL="600075" lvl="1" indent="-257175">
              <a:spcBef>
                <a:spcPts val="300"/>
              </a:spcBef>
              <a:buClr>
                <a:schemeClr val="dk1"/>
              </a:buClr>
              <a:buSzPct val="100000"/>
              <a:buNone/>
            </a:pPr>
            <a:endParaRPr sz="1500" dirty="0">
              <a:solidFill>
                <a:schemeClr val="dk1"/>
              </a:solidFill>
              <a:latin typeface="Arial"/>
              <a:ea typeface="Arial"/>
              <a:cs typeface="Arial"/>
              <a:sym typeface="Arial"/>
            </a:endParaRPr>
          </a:p>
          <a:p>
            <a:pPr marL="600075" lvl="1" indent="-257175">
              <a:spcBef>
                <a:spcPts val="300"/>
              </a:spcBef>
              <a:buClr>
                <a:schemeClr val="dk1"/>
              </a:buClr>
              <a:buSzPct val="100000"/>
              <a:buNone/>
            </a:pPr>
            <a:endParaRPr sz="1500" dirty="0">
              <a:solidFill>
                <a:schemeClr val="dk1"/>
              </a:solidFill>
              <a:latin typeface="Arial"/>
              <a:ea typeface="Arial"/>
              <a:cs typeface="Arial"/>
              <a:sym typeface="Arial"/>
            </a:endParaRPr>
          </a:p>
          <a:p>
            <a:pPr marL="0" indent="0">
              <a:spcBef>
                <a:spcPts val="330"/>
              </a:spcBef>
              <a:buClr>
                <a:schemeClr val="dk1"/>
              </a:buClr>
              <a:buSzPct val="25000"/>
              <a:buNone/>
            </a:pPr>
            <a:endParaRPr sz="1650" dirty="0">
              <a:solidFill>
                <a:schemeClr val="dk1"/>
              </a:solidFill>
              <a:latin typeface="Arial"/>
              <a:ea typeface="Arial"/>
              <a:cs typeface="Arial"/>
              <a:sym typeface="Arial"/>
            </a:endParaRPr>
          </a:p>
        </p:txBody>
      </p:sp>
      <p:sp>
        <p:nvSpPr>
          <p:cNvPr id="5" name="Title 1"/>
          <p:cNvSpPr txBox="1">
            <a:spLocks/>
          </p:cNvSpPr>
          <p:nvPr/>
        </p:nvSpPr>
        <p:spPr>
          <a:xfrm>
            <a:off x="1115616" y="476672"/>
            <a:ext cx="7329053"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400" dirty="0"/>
              <a:t>Implications for invalid/MALICIOUS input </a:t>
            </a:r>
          </a:p>
        </p:txBody>
      </p:sp>
    </p:spTree>
    <p:extLst>
      <p:ext uri="{BB962C8B-B14F-4D97-AF65-F5344CB8AC3E}">
        <p14:creationId xmlns:p14="http://schemas.microsoft.com/office/powerpoint/2010/main" val="1942478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p:nvPr/>
        </p:nvSpPr>
        <p:spPr>
          <a:xfrm>
            <a:off x="643178" y="3272140"/>
            <a:ext cx="1628334" cy="986331"/>
          </a:xfrm>
          <a:prstGeom prst="cloud">
            <a:avLst/>
          </a:prstGeom>
          <a:solidFill>
            <a:srgbClr val="D4D8D8"/>
          </a:solidFill>
          <a:ln>
            <a:noFill/>
          </a:ln>
        </p:spPr>
        <p:txBody>
          <a:bodyPr lIns="68569" tIns="34275" rIns="68569" bIns="34275" anchor="ctr" anchorCtr="0">
            <a:noAutofit/>
          </a:bodyPr>
          <a:lstStyle/>
          <a:p>
            <a:pPr algn="ctr">
              <a:buSzPct val="25000"/>
            </a:pPr>
            <a:r>
              <a:rPr lang="en-US" dirty="0" smtClean="0">
                <a:solidFill>
                  <a:srgbClr val="272A2C"/>
                </a:solidFill>
                <a:latin typeface="Arial"/>
                <a:ea typeface="Arial"/>
                <a:cs typeface="Arial"/>
                <a:sym typeface="Arial"/>
              </a:rPr>
              <a:t>User</a:t>
            </a:r>
            <a:endParaRPr lang="en-US" dirty="0">
              <a:solidFill>
                <a:srgbClr val="272A2C"/>
              </a:solidFill>
              <a:latin typeface="Arial"/>
              <a:ea typeface="Arial"/>
              <a:cs typeface="Arial"/>
              <a:sym typeface="Arial"/>
            </a:endParaRPr>
          </a:p>
        </p:txBody>
      </p:sp>
      <p:sp>
        <p:nvSpPr>
          <p:cNvPr id="218" name="Shape 218"/>
          <p:cNvSpPr/>
          <p:nvPr/>
        </p:nvSpPr>
        <p:spPr>
          <a:xfrm>
            <a:off x="4139952" y="2994155"/>
            <a:ext cx="2160240" cy="1642868"/>
          </a:xfrm>
          <a:prstGeom prst="roundRect">
            <a:avLst>
              <a:gd name="adj" fmla="val 16667"/>
            </a:avLst>
          </a:prstGeom>
          <a:solidFill>
            <a:schemeClr val="accent1"/>
          </a:solidFill>
          <a:ln w="25400" cap="flat" cmpd="sng">
            <a:solidFill>
              <a:srgbClr val="B16A00"/>
            </a:solidFill>
            <a:prstDash val="solid"/>
            <a:round/>
            <a:headEnd type="none" w="med" len="med"/>
            <a:tailEnd type="none" w="med" len="med"/>
          </a:ln>
        </p:spPr>
        <p:txBody>
          <a:bodyPr lIns="68569" tIns="34275" rIns="68569" bIns="34275" anchor="ctr" anchorCtr="0">
            <a:noAutofit/>
          </a:bodyPr>
          <a:lstStyle/>
          <a:p>
            <a:pPr algn="ctr">
              <a:buSzPct val="25000"/>
            </a:pPr>
            <a:r>
              <a:rPr lang="en-US" sz="2250" b="1" dirty="0" smtClean="0">
                <a:solidFill>
                  <a:schemeClr val="lt1"/>
                </a:solidFill>
                <a:latin typeface="Arial"/>
                <a:ea typeface="Arial"/>
                <a:cs typeface="Arial"/>
                <a:sym typeface="Arial"/>
              </a:rPr>
              <a:t>Application</a:t>
            </a:r>
          </a:p>
          <a:p>
            <a:pPr algn="ctr">
              <a:buSzPct val="25000"/>
            </a:pPr>
            <a:r>
              <a:rPr lang="en-US" sz="2250" b="1" dirty="0" smtClean="0">
                <a:solidFill>
                  <a:schemeClr val="lt1"/>
                </a:solidFill>
                <a:latin typeface="Arial"/>
                <a:ea typeface="Arial"/>
                <a:cs typeface="Arial"/>
                <a:sym typeface="Arial"/>
              </a:rPr>
              <a:t>Server</a:t>
            </a:r>
            <a:endParaRPr lang="en-US" sz="2250" b="1" dirty="0">
              <a:solidFill>
                <a:schemeClr val="lt1"/>
              </a:solidFill>
              <a:latin typeface="Arial"/>
              <a:ea typeface="Arial"/>
              <a:cs typeface="Arial"/>
              <a:sym typeface="Arial"/>
            </a:endParaRPr>
          </a:p>
        </p:txBody>
      </p:sp>
      <p:sp>
        <p:nvSpPr>
          <p:cNvPr id="221" name="Shape 221"/>
          <p:cNvSpPr/>
          <p:nvPr/>
        </p:nvSpPr>
        <p:spPr>
          <a:xfrm>
            <a:off x="3021389" y="3360261"/>
            <a:ext cx="1420630" cy="744748"/>
          </a:xfrm>
          <a:prstGeom prst="rect">
            <a:avLst/>
          </a:prstGeom>
          <a:solidFill>
            <a:srgbClr val="0070C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a:solidFill>
                  <a:schemeClr val="lt1"/>
                </a:solidFill>
                <a:latin typeface="Arial"/>
                <a:ea typeface="Arial"/>
                <a:cs typeface="Arial"/>
                <a:sym typeface="Arial"/>
              </a:rPr>
              <a:t>Input Validation</a:t>
            </a:r>
          </a:p>
        </p:txBody>
      </p:sp>
      <p:sp>
        <p:nvSpPr>
          <p:cNvPr id="223" name="Shape 223"/>
          <p:cNvSpPr/>
          <p:nvPr/>
        </p:nvSpPr>
        <p:spPr>
          <a:xfrm>
            <a:off x="2147166" y="3360261"/>
            <a:ext cx="864096" cy="810090"/>
          </a:xfrm>
          <a:prstGeom prst="rightArrow">
            <a:avLst>
              <a:gd name="adj1" fmla="val 50000"/>
              <a:gd name="adj2" fmla="val 50000"/>
            </a:avLst>
          </a:prstGeom>
          <a:solidFill>
            <a:srgbClr val="FF0000"/>
          </a:solidFill>
          <a:ln w="25400" cap="flat" cmpd="sng">
            <a:solidFill>
              <a:schemeClr val="dk2"/>
            </a:solidFill>
            <a:prstDash val="solid"/>
            <a:round/>
            <a:headEnd type="none" w="med" len="med"/>
            <a:tailEnd type="none" w="med" len="med"/>
          </a:ln>
        </p:spPr>
        <p:txBody>
          <a:bodyPr lIns="68569" tIns="34275" rIns="68569" bIns="34275" anchor="ctr" anchorCtr="0">
            <a:noAutofit/>
          </a:bodyPr>
          <a:lstStyle/>
          <a:p>
            <a:pPr algn="ctr">
              <a:buSzPct val="25000"/>
            </a:pPr>
            <a:r>
              <a:rPr lang="en-US">
                <a:solidFill>
                  <a:schemeClr val="lt1"/>
                </a:solidFill>
                <a:latin typeface="Arial"/>
                <a:ea typeface="Arial"/>
                <a:cs typeface="Arial"/>
                <a:sym typeface="Arial"/>
              </a:rPr>
              <a:t>Input</a:t>
            </a:r>
          </a:p>
        </p:txBody>
      </p:sp>
      <p:sp>
        <p:nvSpPr>
          <p:cNvPr id="226" name="Shape 226"/>
          <p:cNvSpPr txBox="1"/>
          <p:nvPr/>
        </p:nvSpPr>
        <p:spPr>
          <a:xfrm>
            <a:off x="1457345" y="5049179"/>
            <a:ext cx="5598930" cy="276999"/>
          </a:xfrm>
          <a:prstGeom prst="rect">
            <a:avLst/>
          </a:prstGeom>
          <a:noFill/>
          <a:ln>
            <a:noFill/>
          </a:ln>
        </p:spPr>
        <p:txBody>
          <a:bodyPr lIns="68569" tIns="34275" rIns="68569" bIns="34275" anchor="t" anchorCtr="0">
            <a:noAutofit/>
          </a:bodyPr>
          <a:lstStyle/>
          <a:p>
            <a:pPr>
              <a:buSzPct val="25000"/>
            </a:pPr>
            <a:endParaRPr lang="en-US" dirty="0">
              <a:solidFill>
                <a:srgbClr val="FF0000"/>
              </a:solidFill>
              <a:latin typeface="Arial"/>
              <a:ea typeface="Arial"/>
              <a:cs typeface="Arial"/>
              <a:sym typeface="Arial"/>
            </a:endParaRPr>
          </a:p>
        </p:txBody>
      </p:sp>
      <p:sp>
        <p:nvSpPr>
          <p:cNvPr id="20" name="Title 1"/>
          <p:cNvSpPr txBox="1">
            <a:spLocks/>
          </p:cNvSpPr>
          <p:nvPr/>
        </p:nvSpPr>
        <p:spPr>
          <a:xfrm>
            <a:off x="1479227" y="288085"/>
            <a:ext cx="7269237"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600" dirty="0"/>
              <a:t>Securing your web </a:t>
            </a:r>
            <a:r>
              <a:rPr lang="en-SG" sz="3600" dirty="0" smtClean="0"/>
              <a:t>application’s input</a:t>
            </a:r>
            <a:endParaRPr lang="en-SG" sz="3600" dirty="0"/>
          </a:p>
        </p:txBody>
      </p:sp>
    </p:spTree>
    <p:extLst>
      <p:ext uri="{BB962C8B-B14F-4D97-AF65-F5344CB8AC3E}">
        <p14:creationId xmlns:p14="http://schemas.microsoft.com/office/powerpoint/2010/main" val="998479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Input validation</a:t>
            </a:r>
            <a:endParaRPr lang="en-SG" dirty="0"/>
          </a:p>
        </p:txBody>
      </p:sp>
      <p:sp>
        <p:nvSpPr>
          <p:cNvPr id="3" name="Content Placeholder 2"/>
          <p:cNvSpPr>
            <a:spLocks noGrp="1"/>
          </p:cNvSpPr>
          <p:nvPr>
            <p:ph idx="1"/>
          </p:nvPr>
        </p:nvSpPr>
        <p:spPr/>
        <p:txBody>
          <a:bodyPr/>
          <a:lstStyle/>
          <a:p>
            <a:r>
              <a:rPr lang="en-SG" b="1" dirty="0" smtClean="0"/>
              <a:t>Input </a:t>
            </a:r>
            <a:r>
              <a:rPr lang="en-SG" b="1" dirty="0"/>
              <a:t>validation</a:t>
            </a:r>
            <a:r>
              <a:rPr lang="en-SG" dirty="0"/>
              <a:t>, also known as </a:t>
            </a:r>
            <a:r>
              <a:rPr lang="en-SG" dirty="0">
                <a:hlinkClick r:id="rId2"/>
              </a:rPr>
              <a:t>data validation</a:t>
            </a:r>
            <a:r>
              <a:rPr lang="en-SG" dirty="0"/>
              <a:t>, is the proper testing of any input supplied by a user or application. Input validation prevents improperly formed data from entering an information system. </a:t>
            </a:r>
            <a:r>
              <a:rPr lang="en-SG" dirty="0" smtClean="0"/>
              <a:t> </a:t>
            </a:r>
          </a:p>
          <a:p>
            <a:pPr marL="0" indent="0">
              <a:buNone/>
            </a:pPr>
            <a:r>
              <a:rPr lang="en-SG" dirty="0"/>
              <a:t> </a:t>
            </a:r>
            <a:r>
              <a:rPr lang="en-SG" dirty="0" smtClean="0"/>
              <a:t>  (</a:t>
            </a:r>
            <a:r>
              <a:rPr lang="en-SG" dirty="0" err="1" smtClean="0"/>
              <a:t>Defintion</a:t>
            </a:r>
            <a:r>
              <a:rPr lang="en-SG" dirty="0" smtClean="0"/>
              <a:t> from </a:t>
            </a:r>
            <a:r>
              <a:rPr lang="en-SG" dirty="0" smtClean="0">
                <a:hlinkClick r:id="rId3"/>
              </a:rPr>
              <a:t>https</a:t>
            </a:r>
            <a:r>
              <a:rPr lang="en-SG" dirty="0">
                <a:hlinkClick r:id="rId3"/>
              </a:rPr>
              <a:t>://</a:t>
            </a:r>
            <a:r>
              <a:rPr lang="en-SG" dirty="0" smtClean="0">
                <a:hlinkClick r:id="rId3"/>
              </a:rPr>
              <a:t>www.whitehatsec.com</a:t>
            </a:r>
            <a:r>
              <a:rPr lang="en-SG" dirty="0" smtClean="0"/>
              <a:t>)</a:t>
            </a:r>
          </a:p>
        </p:txBody>
      </p:sp>
    </p:spTree>
    <p:extLst>
      <p:ext uri="{BB962C8B-B14F-4D97-AF65-F5344CB8AC3E}">
        <p14:creationId xmlns:p14="http://schemas.microsoft.com/office/powerpoint/2010/main" val="5342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611560" y="911183"/>
            <a:ext cx="7772400" cy="1609344"/>
          </a:xfrm>
          <a:prstGeom prst="rect">
            <a:avLst/>
          </a:prstGeom>
          <a:noFill/>
          <a:ln>
            <a:noFill/>
          </a:ln>
        </p:spPr>
        <p:txBody>
          <a:bodyPr vert="horz" lIns="68569" tIns="34275" rIns="68569" bIns="34275" rtlCol="0" anchor="ctr" anchorCtr="0">
            <a:noAutofit/>
          </a:bodyPr>
          <a:lstStyle/>
          <a:p>
            <a:pPr>
              <a:spcBef>
                <a:spcPts val="0"/>
              </a:spcBef>
              <a:buClr>
                <a:schemeClr val="lt1"/>
              </a:buClr>
              <a:buSzPct val="25000"/>
            </a:pPr>
            <a:r>
              <a:rPr lang="en-US" sz="2100">
                <a:solidFill>
                  <a:schemeClr val="lt1"/>
                </a:solidFill>
                <a:latin typeface="Arial"/>
                <a:ea typeface="Arial"/>
                <a:cs typeface="Arial"/>
                <a:sym typeface="Arial"/>
              </a:rPr>
              <a:t>Definition</a:t>
            </a:r>
          </a:p>
        </p:txBody>
      </p:sp>
      <p:sp>
        <p:nvSpPr>
          <p:cNvPr id="284" name="Shape 284"/>
          <p:cNvSpPr txBox="1">
            <a:spLocks noGrp="1"/>
          </p:cNvSpPr>
          <p:nvPr>
            <p:ph idx="1"/>
          </p:nvPr>
        </p:nvSpPr>
        <p:spPr>
          <a:prstGeom prst="rect">
            <a:avLst/>
          </a:prstGeom>
          <a:noFill/>
          <a:ln>
            <a:noFill/>
          </a:ln>
        </p:spPr>
        <p:txBody>
          <a:bodyPr vert="horz" lIns="68569" tIns="34275" rIns="68569" bIns="34275" rtlCol="0" anchor="t" anchorCtr="0">
            <a:noAutofit/>
          </a:bodyPr>
          <a:lstStyle/>
          <a:p>
            <a:pPr marL="0" indent="0">
              <a:spcBef>
                <a:spcPts val="330"/>
              </a:spcBef>
              <a:buClr>
                <a:schemeClr val="dk1"/>
              </a:buClr>
              <a:buSzPct val="100000"/>
              <a:buNone/>
            </a:pPr>
            <a:r>
              <a:rPr lang="en-US" sz="1650" dirty="0" smtClean="0">
                <a:solidFill>
                  <a:schemeClr val="dk1"/>
                </a:solidFill>
                <a:latin typeface="Arial"/>
                <a:ea typeface="Arial"/>
                <a:cs typeface="Arial"/>
                <a:sym typeface="Arial"/>
              </a:rPr>
              <a:t>Identify which of the below are good techniques for input validation?</a:t>
            </a:r>
          </a:p>
          <a:p>
            <a:pPr marL="0" indent="0">
              <a:spcBef>
                <a:spcPts val="330"/>
              </a:spcBef>
              <a:buClr>
                <a:schemeClr val="dk1"/>
              </a:buClr>
              <a:buSzPct val="100000"/>
              <a:buNone/>
            </a:pPr>
            <a:endParaRPr lang="en-US" sz="1650" dirty="0" smtClean="0">
              <a:solidFill>
                <a:schemeClr val="dk1"/>
              </a:solidFill>
              <a:latin typeface="Arial"/>
              <a:ea typeface="Arial"/>
              <a:cs typeface="Arial"/>
              <a:sym typeface="Arial"/>
            </a:endParaRPr>
          </a:p>
          <a:p>
            <a:pPr marL="257175" indent="-257175">
              <a:spcBef>
                <a:spcPts val="330"/>
              </a:spcBef>
              <a:buClr>
                <a:schemeClr val="dk1"/>
              </a:buClr>
              <a:buSzPct val="100000"/>
              <a:buFont typeface="Arial"/>
              <a:buChar char="•"/>
            </a:pPr>
            <a:r>
              <a:rPr lang="en-US" sz="1650" dirty="0" smtClean="0">
                <a:solidFill>
                  <a:schemeClr val="dk1"/>
                </a:solidFill>
                <a:latin typeface="Arial"/>
                <a:ea typeface="Arial"/>
                <a:cs typeface="Arial"/>
                <a:sym typeface="Arial"/>
              </a:rPr>
              <a:t>Regular Expressions (Whitelist)</a:t>
            </a:r>
            <a:endParaRPr lang="en-US" sz="1650" dirty="0">
              <a:solidFill>
                <a:schemeClr val="dk1"/>
              </a:solidFill>
              <a:latin typeface="Arial"/>
              <a:ea typeface="Arial"/>
              <a:cs typeface="Arial"/>
              <a:sym typeface="Arial"/>
            </a:endParaRPr>
          </a:p>
          <a:p>
            <a:pPr marL="257175" indent="-257175">
              <a:spcBef>
                <a:spcPts val="330"/>
              </a:spcBef>
              <a:buClr>
                <a:schemeClr val="dk1"/>
              </a:buClr>
              <a:buSzPct val="100000"/>
              <a:buFont typeface="Arial"/>
              <a:buChar char="•"/>
            </a:pPr>
            <a:r>
              <a:rPr lang="en-US" sz="1650" dirty="0">
                <a:solidFill>
                  <a:schemeClr val="dk1"/>
                </a:solidFill>
                <a:latin typeface="Arial"/>
                <a:ea typeface="Arial"/>
                <a:cs typeface="Arial"/>
                <a:sym typeface="Arial"/>
              </a:rPr>
              <a:t>Type </a:t>
            </a:r>
            <a:r>
              <a:rPr lang="en-US" sz="1650" dirty="0" smtClean="0">
                <a:solidFill>
                  <a:schemeClr val="dk1"/>
                </a:solidFill>
                <a:latin typeface="Arial"/>
                <a:ea typeface="Arial"/>
                <a:cs typeface="Arial"/>
                <a:sym typeface="Arial"/>
              </a:rPr>
              <a:t>checks</a:t>
            </a:r>
          </a:p>
          <a:p>
            <a:pPr marL="257175" indent="-257175">
              <a:spcBef>
                <a:spcPts val="330"/>
              </a:spcBef>
              <a:buClr>
                <a:schemeClr val="dk1"/>
              </a:buClr>
              <a:buSzPct val="100000"/>
              <a:buFont typeface="Arial"/>
              <a:buChar char="•"/>
            </a:pPr>
            <a:r>
              <a:rPr lang="en-US" sz="1650" dirty="0" err="1" smtClean="0">
                <a:solidFill>
                  <a:schemeClr val="dk1"/>
                </a:solidFill>
                <a:latin typeface="Arial"/>
                <a:ea typeface="Arial"/>
                <a:cs typeface="Arial"/>
                <a:sym typeface="Arial"/>
              </a:rPr>
              <a:t>BlackLists</a:t>
            </a:r>
            <a:endParaRPr lang="en-US" sz="1650" dirty="0" smtClean="0">
              <a:solidFill>
                <a:schemeClr val="dk1"/>
              </a:solidFill>
              <a:latin typeface="Arial"/>
              <a:ea typeface="Arial"/>
              <a:cs typeface="Arial"/>
              <a:sym typeface="Arial"/>
            </a:endParaRPr>
          </a:p>
          <a:p>
            <a:pPr marL="257175" indent="-257175">
              <a:spcBef>
                <a:spcPts val="330"/>
              </a:spcBef>
              <a:buClr>
                <a:schemeClr val="dk1"/>
              </a:buClr>
              <a:buSzPct val="100000"/>
              <a:buFont typeface="Arial"/>
              <a:buChar char="•"/>
            </a:pPr>
            <a:endParaRPr lang="en-US" sz="1650" dirty="0">
              <a:solidFill>
                <a:schemeClr val="dk1"/>
              </a:solidFill>
              <a:latin typeface="Arial"/>
              <a:ea typeface="Arial"/>
              <a:cs typeface="Arial"/>
              <a:sym typeface="Arial"/>
            </a:endParaRPr>
          </a:p>
          <a:p>
            <a:pPr marL="0" indent="0">
              <a:spcBef>
                <a:spcPts val="330"/>
              </a:spcBef>
              <a:buClr>
                <a:schemeClr val="dk1"/>
              </a:buClr>
              <a:buSzPct val="100000"/>
              <a:buNone/>
            </a:pPr>
            <a:r>
              <a:rPr lang="en-US" sz="1650" dirty="0" smtClean="0">
                <a:solidFill>
                  <a:schemeClr val="dk1"/>
                </a:solidFill>
                <a:latin typeface="Arial"/>
                <a:ea typeface="Arial"/>
                <a:cs typeface="Arial"/>
                <a:sym typeface="Arial"/>
              </a:rPr>
              <a:t>-Note difference of blacklists vs whitelists</a:t>
            </a:r>
            <a:endParaRPr lang="en-US" sz="1650" dirty="0">
              <a:solidFill>
                <a:schemeClr val="dk1"/>
              </a:solidFill>
              <a:latin typeface="Arial"/>
              <a:ea typeface="Arial"/>
              <a:cs typeface="Arial"/>
              <a:sym typeface="Arial"/>
            </a:endParaRPr>
          </a:p>
        </p:txBody>
      </p:sp>
      <p:sp>
        <p:nvSpPr>
          <p:cNvPr id="5" name="Title 1"/>
          <p:cNvSpPr txBox="1">
            <a:spLocks/>
          </p:cNvSpPr>
          <p:nvPr/>
        </p:nvSpPr>
        <p:spPr>
          <a:xfrm>
            <a:off x="1547664" y="404664"/>
            <a:ext cx="6315075"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500" dirty="0"/>
              <a:t>Key Techniques for input validation</a:t>
            </a:r>
          </a:p>
        </p:txBody>
      </p:sp>
    </p:spTree>
    <p:extLst>
      <p:ext uri="{BB962C8B-B14F-4D97-AF65-F5344CB8AC3E}">
        <p14:creationId xmlns:p14="http://schemas.microsoft.com/office/powerpoint/2010/main" val="407944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755576" y="119491"/>
            <a:ext cx="7772400" cy="1609344"/>
          </a:xfrm>
          <a:prstGeom prst="rect">
            <a:avLst/>
          </a:prstGeom>
          <a:noFill/>
          <a:ln>
            <a:noFill/>
          </a:ln>
        </p:spPr>
        <p:txBody>
          <a:bodyPr vert="horz" lIns="68569" tIns="34275" rIns="68569" bIns="34275" rtlCol="0" anchor="ctr" anchorCtr="0">
            <a:noAutofit/>
          </a:bodyPr>
          <a:lstStyle/>
          <a:p>
            <a:pPr>
              <a:spcBef>
                <a:spcPts val="0"/>
              </a:spcBef>
              <a:buClr>
                <a:schemeClr val="lt1"/>
              </a:buClr>
              <a:buSzPct val="25000"/>
            </a:pPr>
            <a:r>
              <a:rPr lang="en-US" sz="2100" dirty="0">
                <a:solidFill>
                  <a:schemeClr val="lt1"/>
                </a:solidFill>
                <a:latin typeface="Arial"/>
                <a:ea typeface="Arial"/>
                <a:cs typeface="Arial"/>
                <a:sym typeface="Arial"/>
              </a:rPr>
              <a:t>When should we validate input?</a:t>
            </a:r>
          </a:p>
        </p:txBody>
      </p:sp>
      <p:sp>
        <p:nvSpPr>
          <p:cNvPr id="310" name="Shape 310"/>
          <p:cNvSpPr txBox="1">
            <a:spLocks noGrp="1"/>
          </p:cNvSpPr>
          <p:nvPr>
            <p:ph idx="1"/>
          </p:nvPr>
        </p:nvSpPr>
        <p:spPr>
          <a:xfrm>
            <a:off x="1259632" y="1628800"/>
            <a:ext cx="6315075" cy="3391622"/>
          </a:xfrm>
          <a:prstGeom prst="rect">
            <a:avLst/>
          </a:prstGeom>
          <a:noFill/>
          <a:ln>
            <a:noFill/>
          </a:ln>
        </p:spPr>
        <p:txBody>
          <a:bodyPr vert="horz" lIns="68569" tIns="34275" rIns="68569" bIns="34275" rtlCol="0" anchor="t" anchorCtr="0">
            <a:noAutofit/>
          </a:bodyPr>
          <a:lstStyle/>
          <a:p>
            <a:pPr marL="0" indent="0">
              <a:spcBef>
                <a:spcPts val="0"/>
              </a:spcBef>
              <a:buClr>
                <a:schemeClr val="dk1"/>
              </a:buClr>
              <a:buSzPct val="25000"/>
              <a:buNone/>
            </a:pPr>
            <a:r>
              <a:rPr lang="en-US" sz="1650" b="1" dirty="0">
                <a:solidFill>
                  <a:schemeClr val="dk1"/>
                </a:solidFill>
                <a:latin typeface="Arial"/>
                <a:ea typeface="Arial"/>
                <a:cs typeface="Arial"/>
                <a:sym typeface="Arial"/>
              </a:rPr>
              <a:t>When should </a:t>
            </a:r>
            <a:r>
              <a:rPr lang="en-US" sz="1650" b="1" dirty="0" smtClean="0">
                <a:solidFill>
                  <a:schemeClr val="dk1"/>
                </a:solidFill>
                <a:latin typeface="Arial"/>
                <a:ea typeface="Arial"/>
                <a:cs typeface="Arial"/>
                <a:sym typeface="Arial"/>
              </a:rPr>
              <a:t>input validation be done? </a:t>
            </a:r>
            <a:endParaRPr lang="en-US" sz="1650" b="1" dirty="0">
              <a:solidFill>
                <a:schemeClr val="dk1"/>
              </a:solidFill>
              <a:latin typeface="Arial"/>
              <a:ea typeface="Arial"/>
              <a:cs typeface="Arial"/>
              <a:sym typeface="Arial"/>
            </a:endParaRPr>
          </a:p>
          <a:p>
            <a:pPr marL="600075" lvl="1" indent="-257175">
              <a:spcBef>
                <a:spcPts val="300"/>
              </a:spcBef>
              <a:buClr>
                <a:schemeClr val="dk1"/>
              </a:buClr>
              <a:buSzPct val="100000"/>
              <a:buFont typeface="Arial"/>
              <a:buChar char="•"/>
            </a:pPr>
            <a:r>
              <a:rPr lang="en-US" sz="1500" dirty="0">
                <a:solidFill>
                  <a:schemeClr val="dk1"/>
                </a:solidFill>
                <a:latin typeface="Arial"/>
                <a:ea typeface="Arial"/>
                <a:cs typeface="Arial"/>
                <a:sym typeface="Arial"/>
              </a:rPr>
              <a:t>As soon as possible!</a:t>
            </a:r>
          </a:p>
          <a:p>
            <a:pPr marL="600075" lvl="1" indent="-257175">
              <a:spcBef>
                <a:spcPts val="300"/>
              </a:spcBef>
              <a:buClr>
                <a:schemeClr val="dk1"/>
              </a:buClr>
              <a:buSzPct val="100000"/>
              <a:buFont typeface="Arial"/>
              <a:buChar char="•"/>
            </a:pPr>
            <a:r>
              <a:rPr lang="en-US" sz="1500" dirty="0" smtClean="0">
                <a:solidFill>
                  <a:schemeClr val="dk1"/>
                </a:solidFill>
                <a:latin typeface="Arial"/>
                <a:ea typeface="Arial"/>
                <a:cs typeface="Arial"/>
                <a:sym typeface="Arial"/>
              </a:rPr>
              <a:t>Invalid and malicious input should NOT be processed</a:t>
            </a:r>
            <a:endParaRPr lang="en-US" sz="1500" dirty="0">
              <a:solidFill>
                <a:schemeClr val="dk1"/>
              </a:solidFill>
              <a:latin typeface="Arial"/>
              <a:ea typeface="Arial"/>
              <a:cs typeface="Arial"/>
              <a:sym typeface="Arial"/>
            </a:endParaRPr>
          </a:p>
        </p:txBody>
      </p:sp>
      <p:sp>
        <p:nvSpPr>
          <p:cNvPr id="14" name="Title 1"/>
          <p:cNvSpPr txBox="1">
            <a:spLocks/>
          </p:cNvSpPr>
          <p:nvPr/>
        </p:nvSpPr>
        <p:spPr>
          <a:xfrm>
            <a:off x="1583918" y="185488"/>
            <a:ext cx="6315075"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500" dirty="0"/>
              <a:t>Key Techniques for input validation</a:t>
            </a:r>
          </a:p>
        </p:txBody>
      </p:sp>
    </p:spTree>
    <p:extLst>
      <p:ext uri="{BB962C8B-B14F-4D97-AF65-F5344CB8AC3E}">
        <p14:creationId xmlns:p14="http://schemas.microsoft.com/office/powerpoint/2010/main" val="296871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prstGeom prst="rect">
            <a:avLst/>
          </a:prstGeom>
          <a:noFill/>
          <a:ln>
            <a:noFill/>
          </a:ln>
        </p:spPr>
        <p:txBody>
          <a:bodyPr vert="horz" lIns="68569" tIns="34275" rIns="68569" bIns="34275" rtlCol="0" anchor="ctr" anchorCtr="0">
            <a:noAutofit/>
          </a:bodyPr>
          <a:lstStyle/>
          <a:p>
            <a:pPr>
              <a:spcBef>
                <a:spcPts val="0"/>
              </a:spcBef>
              <a:buClr>
                <a:schemeClr val="lt1"/>
              </a:buClr>
              <a:buSzPct val="25000"/>
            </a:pPr>
            <a:r>
              <a:rPr lang="en-US" sz="2100" dirty="0">
                <a:solidFill>
                  <a:schemeClr val="lt1"/>
                </a:solidFill>
                <a:latin typeface="Arial"/>
                <a:ea typeface="Arial"/>
                <a:cs typeface="Arial"/>
                <a:sym typeface="Arial"/>
              </a:rPr>
              <a:t>Where should we validate within our application?</a:t>
            </a:r>
          </a:p>
        </p:txBody>
      </p:sp>
      <p:sp>
        <p:nvSpPr>
          <p:cNvPr id="326" name="Shape 326"/>
          <p:cNvSpPr txBox="1">
            <a:spLocks noGrp="1"/>
          </p:cNvSpPr>
          <p:nvPr>
            <p:ph idx="1"/>
          </p:nvPr>
        </p:nvSpPr>
        <p:spPr>
          <a:xfrm>
            <a:off x="721575" y="1628800"/>
            <a:ext cx="7772400" cy="3805238"/>
          </a:xfrm>
          <a:prstGeom prst="rect">
            <a:avLst/>
          </a:prstGeom>
          <a:noFill/>
          <a:ln>
            <a:noFill/>
          </a:ln>
        </p:spPr>
        <p:txBody>
          <a:bodyPr vert="horz" lIns="68569" tIns="34275" rIns="68569" bIns="34275" rtlCol="0" anchor="t" anchorCtr="0">
            <a:noAutofit/>
          </a:bodyPr>
          <a:lstStyle/>
          <a:p>
            <a:pPr marL="0" indent="0">
              <a:spcBef>
                <a:spcPts val="0"/>
              </a:spcBef>
              <a:buClr>
                <a:schemeClr val="dk1"/>
              </a:buClr>
              <a:buSzPct val="25000"/>
              <a:buNone/>
            </a:pPr>
            <a:r>
              <a:rPr lang="en-US" sz="1650" b="1" dirty="0">
                <a:solidFill>
                  <a:schemeClr val="dk1"/>
                </a:solidFill>
                <a:latin typeface="Arial"/>
                <a:ea typeface="Arial"/>
                <a:cs typeface="Arial"/>
                <a:sym typeface="Arial"/>
              </a:rPr>
              <a:t>Where should we validate – On the web client or the server?</a:t>
            </a:r>
            <a:r>
              <a:rPr lang="en-US" sz="1650" dirty="0">
                <a:solidFill>
                  <a:schemeClr val="dk1"/>
                </a:solidFill>
                <a:latin typeface="Arial"/>
                <a:ea typeface="Arial"/>
                <a:cs typeface="Arial"/>
                <a:sym typeface="Arial"/>
              </a:rPr>
              <a:t> </a:t>
            </a:r>
          </a:p>
          <a:p>
            <a:pPr marL="600075" lvl="1" indent="-257175">
              <a:spcBef>
                <a:spcPts val="300"/>
              </a:spcBef>
              <a:buClr>
                <a:schemeClr val="dk1"/>
              </a:buClr>
              <a:buSzPct val="100000"/>
              <a:buNone/>
            </a:pPr>
            <a:endParaRPr sz="1500" dirty="0">
              <a:solidFill>
                <a:srgbClr val="FF0000"/>
              </a:solidFill>
              <a:latin typeface="Arial"/>
              <a:ea typeface="Arial"/>
              <a:cs typeface="Arial"/>
              <a:sym typeface="Arial"/>
            </a:endParaRPr>
          </a:p>
          <a:p>
            <a:pPr marL="600075" lvl="1" indent="-257175">
              <a:spcBef>
                <a:spcPts val="300"/>
              </a:spcBef>
              <a:buClr>
                <a:srgbClr val="FF0000"/>
              </a:buClr>
              <a:buSzPct val="100000"/>
              <a:buFont typeface="Arial"/>
              <a:buChar char="•"/>
            </a:pPr>
            <a:r>
              <a:rPr lang="en-US" sz="1500" dirty="0">
                <a:solidFill>
                  <a:srgbClr val="FF0000"/>
                </a:solidFill>
                <a:latin typeface="Arial"/>
                <a:ea typeface="Arial"/>
                <a:cs typeface="Arial"/>
                <a:sym typeface="Arial"/>
              </a:rPr>
              <a:t>On the </a:t>
            </a:r>
            <a:r>
              <a:rPr lang="en-US" sz="1500" b="1" dirty="0">
                <a:solidFill>
                  <a:srgbClr val="FF0000"/>
                </a:solidFill>
                <a:latin typeface="Arial"/>
                <a:ea typeface="Arial"/>
                <a:cs typeface="Arial"/>
                <a:sym typeface="Arial"/>
              </a:rPr>
              <a:t>server</a:t>
            </a:r>
            <a:r>
              <a:rPr lang="en-US" sz="1500" dirty="0">
                <a:solidFill>
                  <a:srgbClr val="FF0000"/>
                </a:solidFill>
                <a:latin typeface="Arial"/>
                <a:ea typeface="Arial"/>
                <a:cs typeface="Arial"/>
                <a:sym typeface="Arial"/>
              </a:rPr>
              <a:t> side ALWAYS</a:t>
            </a:r>
            <a:br>
              <a:rPr lang="en-US" sz="1500" dirty="0">
                <a:solidFill>
                  <a:srgbClr val="FF0000"/>
                </a:solidFill>
                <a:latin typeface="Arial"/>
                <a:ea typeface="Arial"/>
                <a:cs typeface="Arial"/>
                <a:sym typeface="Arial"/>
              </a:rPr>
            </a:br>
            <a:r>
              <a:rPr lang="en-US" sz="1500" dirty="0" smtClean="0">
                <a:solidFill>
                  <a:schemeClr val="dk1"/>
                </a:solidFill>
                <a:latin typeface="Arial"/>
                <a:ea typeface="Arial"/>
                <a:cs typeface="Arial"/>
                <a:sym typeface="Arial"/>
              </a:rPr>
              <a:t>Note that validating input data on the client side before sending to server is still not secure as people can disable </a:t>
            </a:r>
            <a:r>
              <a:rPr lang="en-US" sz="1500" dirty="0" err="1" smtClean="0">
                <a:solidFill>
                  <a:schemeClr val="dk1"/>
                </a:solidFill>
                <a:latin typeface="Arial"/>
                <a:ea typeface="Arial"/>
                <a:cs typeface="Arial"/>
                <a:sym typeface="Arial"/>
              </a:rPr>
              <a:t>javascript</a:t>
            </a:r>
            <a:r>
              <a:rPr lang="en-US" sz="1500" dirty="0" smtClean="0">
                <a:solidFill>
                  <a:schemeClr val="dk1"/>
                </a:solidFill>
                <a:latin typeface="Arial"/>
                <a:ea typeface="Arial"/>
                <a:cs typeface="Arial"/>
                <a:sym typeface="Arial"/>
              </a:rPr>
              <a:t> checking or modify the input data with tools like burp proxy</a:t>
            </a:r>
            <a:endParaRPr lang="en-US" sz="1500" dirty="0">
              <a:solidFill>
                <a:schemeClr val="dk1"/>
              </a:solidFill>
              <a:latin typeface="Arial"/>
              <a:ea typeface="Arial"/>
              <a:cs typeface="Arial"/>
              <a:sym typeface="Arial"/>
            </a:endParaRPr>
          </a:p>
          <a:p>
            <a:pPr marL="600075" lvl="1" indent="-257175">
              <a:spcBef>
                <a:spcPts val="300"/>
              </a:spcBef>
              <a:buClr>
                <a:schemeClr val="dk1"/>
              </a:buClr>
              <a:buSzPct val="100000"/>
              <a:buNone/>
            </a:pPr>
            <a:endParaRPr sz="1500" dirty="0">
              <a:solidFill>
                <a:schemeClr val="dk1"/>
              </a:solidFill>
              <a:latin typeface="Arial"/>
              <a:ea typeface="Arial"/>
              <a:cs typeface="Arial"/>
              <a:sym typeface="Arial"/>
            </a:endParaRPr>
          </a:p>
          <a:p>
            <a:pPr marL="600075" lvl="1" indent="-257175">
              <a:spcBef>
                <a:spcPts val="300"/>
              </a:spcBef>
              <a:buClr>
                <a:srgbClr val="FF0000"/>
              </a:buClr>
              <a:buSzPct val="100000"/>
              <a:buFont typeface="Arial"/>
              <a:buChar char="•"/>
            </a:pPr>
            <a:r>
              <a:rPr lang="en-US" sz="1500" dirty="0">
                <a:solidFill>
                  <a:srgbClr val="FF0000"/>
                </a:solidFill>
                <a:latin typeface="Arial"/>
                <a:ea typeface="Arial"/>
                <a:cs typeface="Arial"/>
                <a:sym typeface="Arial"/>
              </a:rPr>
              <a:t>On the </a:t>
            </a:r>
            <a:r>
              <a:rPr lang="en-US" sz="1500" b="1" dirty="0">
                <a:solidFill>
                  <a:srgbClr val="FF0000"/>
                </a:solidFill>
                <a:latin typeface="Arial"/>
                <a:ea typeface="Arial"/>
                <a:cs typeface="Arial"/>
                <a:sym typeface="Arial"/>
              </a:rPr>
              <a:t>client</a:t>
            </a:r>
            <a:r>
              <a:rPr lang="en-US" sz="1500" dirty="0">
                <a:solidFill>
                  <a:srgbClr val="FF0000"/>
                </a:solidFill>
                <a:latin typeface="Arial"/>
                <a:ea typeface="Arial"/>
                <a:cs typeface="Arial"/>
                <a:sym typeface="Arial"/>
              </a:rPr>
              <a:t> </a:t>
            </a:r>
            <a:r>
              <a:rPr lang="en-US" sz="1500" dirty="0" smtClean="0">
                <a:solidFill>
                  <a:srgbClr val="FF0000"/>
                </a:solidFill>
                <a:latin typeface="Arial"/>
                <a:ea typeface="Arial"/>
                <a:cs typeface="Arial"/>
                <a:sym typeface="Arial"/>
              </a:rPr>
              <a:t>side (AS security measure)</a:t>
            </a:r>
            <a:r>
              <a:rPr lang="en-US" sz="1500" dirty="0">
                <a:solidFill>
                  <a:schemeClr val="dk1"/>
                </a:solidFill>
                <a:latin typeface="Arial"/>
                <a:ea typeface="Arial"/>
                <a:cs typeface="Arial"/>
                <a:sym typeface="Arial"/>
              </a:rPr>
              <a:t/>
            </a:r>
            <a:br>
              <a:rPr lang="en-US" sz="1500" dirty="0">
                <a:solidFill>
                  <a:schemeClr val="dk1"/>
                </a:solidFill>
                <a:latin typeface="Arial"/>
                <a:ea typeface="Arial"/>
                <a:cs typeface="Arial"/>
                <a:sym typeface="Arial"/>
              </a:rPr>
            </a:br>
            <a:r>
              <a:rPr lang="en-US" sz="1500" dirty="0">
                <a:solidFill>
                  <a:schemeClr val="dk1"/>
                </a:solidFill>
                <a:latin typeface="Arial"/>
                <a:ea typeface="Arial"/>
                <a:cs typeface="Arial"/>
                <a:sym typeface="Arial"/>
              </a:rPr>
              <a:t>If user supplied data is further processed by </a:t>
            </a:r>
            <a:r>
              <a:rPr lang="en-US" sz="1500" dirty="0" smtClean="0">
                <a:solidFill>
                  <a:schemeClr val="dk1"/>
                </a:solidFill>
                <a:latin typeface="Arial"/>
                <a:ea typeface="Arial"/>
                <a:cs typeface="Arial"/>
                <a:sym typeface="Arial"/>
              </a:rPr>
              <a:t>JavaScript, input </a:t>
            </a:r>
            <a:r>
              <a:rPr lang="en-US" sz="1500" dirty="0">
                <a:solidFill>
                  <a:schemeClr val="dk1"/>
                </a:solidFill>
                <a:latin typeface="Arial"/>
                <a:ea typeface="Arial"/>
                <a:cs typeface="Arial"/>
                <a:sym typeface="Arial"/>
              </a:rPr>
              <a:t>validation is needed on the client side as well</a:t>
            </a:r>
          </a:p>
          <a:p>
            <a:pPr marL="900113" lvl="2" indent="-261938">
              <a:spcBef>
                <a:spcPts val="270"/>
              </a:spcBef>
              <a:buClr>
                <a:schemeClr val="dk1"/>
              </a:buClr>
              <a:buSzPct val="100000"/>
              <a:buNone/>
            </a:pPr>
            <a:endParaRPr sz="1350" dirty="0">
              <a:solidFill>
                <a:schemeClr val="dk1"/>
              </a:solidFill>
              <a:latin typeface="Arial"/>
              <a:ea typeface="Arial"/>
              <a:cs typeface="Arial"/>
              <a:sym typeface="Arial"/>
            </a:endParaRPr>
          </a:p>
        </p:txBody>
      </p:sp>
      <p:sp>
        <p:nvSpPr>
          <p:cNvPr id="4" name="Title 1"/>
          <p:cNvSpPr txBox="1">
            <a:spLocks/>
          </p:cNvSpPr>
          <p:nvPr/>
        </p:nvSpPr>
        <p:spPr>
          <a:xfrm>
            <a:off x="1583918" y="185488"/>
            <a:ext cx="6315075" cy="120700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SG" sz="3150" dirty="0"/>
              <a:t>Key Techniques for input validation</a:t>
            </a:r>
          </a:p>
        </p:txBody>
      </p:sp>
    </p:spTree>
    <p:extLst>
      <p:ext uri="{BB962C8B-B14F-4D97-AF65-F5344CB8AC3E}">
        <p14:creationId xmlns:p14="http://schemas.microsoft.com/office/powerpoint/2010/main" val="71228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5823</TotalTime>
  <Words>875</Words>
  <Application>Microsoft Office PowerPoint</Application>
  <PresentationFormat>On-screen Show (4:3)</PresentationFormat>
  <Paragraphs>121</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Raleway</vt:lpstr>
      <vt:lpstr>Rockwell</vt:lpstr>
      <vt:lpstr>Rockwell Condensed</vt:lpstr>
      <vt:lpstr>Wingdings</vt:lpstr>
      <vt:lpstr>Wood Type</vt:lpstr>
      <vt:lpstr>PowerPoint Presentation</vt:lpstr>
      <vt:lpstr>PowerPoint Presentation</vt:lpstr>
      <vt:lpstr>PowerPoint Presentation</vt:lpstr>
      <vt:lpstr>PowerPoint Presentation</vt:lpstr>
      <vt:lpstr>PowerPoint Presentation</vt:lpstr>
      <vt:lpstr>Input validation</vt:lpstr>
      <vt:lpstr>Definition</vt:lpstr>
      <vt:lpstr>When should we validate input?</vt:lpstr>
      <vt:lpstr>Where should we validate within our application?</vt:lpstr>
      <vt:lpstr>Implementing only Client side validation</vt:lpstr>
      <vt:lpstr>PowerPoint Presentation</vt:lpstr>
      <vt:lpstr>Why application output can’t be trusted</vt:lpstr>
      <vt:lpstr>PowerPoint Presentation</vt:lpstr>
      <vt:lpstr>OUTPUT Sanitization</vt:lpstr>
      <vt:lpstr>PowerPoint Presentation</vt:lpstr>
      <vt:lpstr>When should we validate input?</vt:lpstr>
      <vt:lpstr>Where should we validate within our application?</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Database Server</dc:title>
  <dc:creator>LOW_Jin_Kiat@sp.edu.sg</dc:creator>
  <cp:lastModifiedBy>Low Jin Kiat</cp:lastModifiedBy>
  <cp:revision>109</cp:revision>
  <dcterms:created xsi:type="dcterms:W3CDTF">2008-10-22T13:49:23Z</dcterms:created>
  <dcterms:modified xsi:type="dcterms:W3CDTF">2020-04-08T08:00:10Z</dcterms:modified>
</cp:coreProperties>
</file>