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60" r:id="rId9"/>
    <p:sldId id="359" r:id="rId10"/>
    <p:sldId id="362" r:id="rId11"/>
    <p:sldId id="361" r:id="rId12"/>
    <p:sldId id="363" r:id="rId13"/>
    <p:sldId id="364" r:id="rId14"/>
    <p:sldId id="368" r:id="rId15"/>
    <p:sldId id="369" r:id="rId16"/>
    <p:sldId id="370" r:id="rId17"/>
    <p:sldId id="371" r:id="rId18"/>
    <p:sldId id="358" r:id="rId19"/>
    <p:sldId id="372" r:id="rId20"/>
    <p:sldId id="373" r:id="rId21"/>
    <p:sldId id="374" r:id="rId22"/>
    <p:sldId id="375" r:id="rId23"/>
    <p:sldId id="376" r:id="rId24"/>
    <p:sldId id="351" r:id="rId25"/>
    <p:sldId id="344" r:id="rId26"/>
    <p:sldId id="315" r:id="rId27"/>
  </p:sldIdLst>
  <p:sldSz cx="12192000" cy="6858000"/>
  <p:notesSz cx="6858000" cy="9144000"/>
  <p:embeddedFontLst>
    <p:embeddedFont>
      <p:font typeface="Calibri Light" panose="020F0302020204030204" pitchFamily="34" charset="0"/>
      <p:regular r:id="rId29"/>
      <p:italic r:id="rId30"/>
    </p:embeddedFont>
    <p:embeddedFont>
      <p:font typeface="Raleway" panose="020B0003030101060003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A54"/>
    <a:srgbClr val="424852"/>
    <a:srgbClr val="F2F2F2"/>
    <a:srgbClr val="9BC5A6"/>
    <a:srgbClr val="F76C82"/>
    <a:srgbClr val="9ED26A"/>
    <a:srgbClr val="B4DF80"/>
    <a:srgbClr val="61DDBC"/>
    <a:srgbClr val="F4B1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281" autoAdjust="0"/>
  </p:normalViewPr>
  <p:slideViewPr>
    <p:cSldViewPr snapToGrid="0">
      <p:cViewPr varScale="1">
        <p:scale>
          <a:sx n="47" d="100"/>
          <a:sy n="47" d="100"/>
        </p:scale>
        <p:origin x="14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F1967-9D67-4977-A2BD-4CC2469C15AC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B8AB-9B4B-40C5-A990-1C688E41FD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04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&lt;!DOCTYPE html&gt;</a:t>
            </a:r>
          </a:p>
          <a:p>
            <a:r>
              <a:rPr lang="en-SG" dirty="0" smtClean="0"/>
              <a:t>&lt;html&gt;</a:t>
            </a:r>
          </a:p>
          <a:p>
            <a:r>
              <a:rPr lang="en-SG" dirty="0" smtClean="0"/>
              <a:t>  &lt;head&gt;</a:t>
            </a:r>
          </a:p>
          <a:p>
            <a:r>
              <a:rPr lang="en-SG" dirty="0" smtClean="0"/>
              <a:t>    &lt;title&gt;Example 1&lt;/title&gt;</a:t>
            </a:r>
          </a:p>
          <a:p>
            <a:r>
              <a:rPr lang="en-SG" dirty="0" smtClean="0"/>
              <a:t>    &lt;link </a:t>
            </a:r>
            <a:r>
              <a:rPr lang="en-SG" dirty="0" err="1" smtClean="0"/>
              <a:t>rel</a:t>
            </a:r>
            <a:r>
              <a:rPr lang="en-SG" dirty="0" smtClean="0"/>
              <a:t>='stylesheet' </a:t>
            </a:r>
            <a:r>
              <a:rPr lang="en-SG" dirty="0" err="1" smtClean="0"/>
              <a:t>href</a:t>
            </a:r>
            <a:r>
              <a:rPr lang="en-SG" dirty="0" smtClean="0"/>
              <a:t>='/stylesheets/style.css' /&gt;</a:t>
            </a:r>
          </a:p>
          <a:p>
            <a:r>
              <a:rPr lang="en-SG" dirty="0" smtClean="0"/>
              <a:t>  &lt;/head&gt;</a:t>
            </a:r>
          </a:p>
          <a:p>
            <a:r>
              <a:rPr lang="en-SG" dirty="0" smtClean="0"/>
              <a:t>  &lt;body&gt;</a:t>
            </a:r>
          </a:p>
          <a:p>
            <a:r>
              <a:rPr lang="en-SG" dirty="0" smtClean="0"/>
              <a:t>    &lt;h1&gt;Example 1&lt;/h1&gt;</a:t>
            </a:r>
          </a:p>
          <a:p>
            <a:r>
              <a:rPr lang="en-SG" dirty="0" smtClean="0"/>
              <a:t>    &lt;p&gt;Hello my name is &lt;%- name %&gt;&lt;/p&gt;</a:t>
            </a:r>
          </a:p>
          <a:p>
            <a:r>
              <a:rPr lang="en-SG" dirty="0" smtClean="0"/>
              <a:t>  &lt;/body&gt;</a:t>
            </a:r>
          </a:p>
          <a:p>
            <a:r>
              <a:rPr lang="en-SG" dirty="0" smtClean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619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049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029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&lt;!DOCTYPE html&gt;</a:t>
            </a:r>
          </a:p>
          <a:p>
            <a:r>
              <a:rPr lang="en-SG" dirty="0" smtClean="0"/>
              <a:t>&lt;html&gt;</a:t>
            </a:r>
          </a:p>
          <a:p>
            <a:r>
              <a:rPr lang="en-SG" dirty="0" smtClean="0"/>
              <a:t>&lt;head&gt;</a:t>
            </a:r>
          </a:p>
          <a:p>
            <a:r>
              <a:rPr lang="en-SG" dirty="0" smtClean="0"/>
              <a:t>  &lt;title&gt;Example 5&lt;/title&gt;</a:t>
            </a:r>
          </a:p>
          <a:p>
            <a:r>
              <a:rPr lang="en-SG" dirty="0" smtClean="0"/>
              <a:t>  &lt;link </a:t>
            </a:r>
            <a:r>
              <a:rPr lang="en-SG" dirty="0" err="1" smtClean="0"/>
              <a:t>rel</a:t>
            </a:r>
            <a:r>
              <a:rPr lang="en-SG" dirty="0" smtClean="0"/>
              <a:t>='stylesheet' </a:t>
            </a:r>
            <a:r>
              <a:rPr lang="en-SG" dirty="0" err="1" smtClean="0"/>
              <a:t>href</a:t>
            </a:r>
            <a:r>
              <a:rPr lang="en-SG" dirty="0" smtClean="0"/>
              <a:t>='/stylesheets/style.css' /&gt;</a:t>
            </a:r>
          </a:p>
          <a:p>
            <a:r>
              <a:rPr lang="en-SG" dirty="0" smtClean="0"/>
              <a:t>&lt;/head&gt;</a:t>
            </a:r>
          </a:p>
          <a:p>
            <a:r>
              <a:rPr lang="en-SG" dirty="0" smtClean="0"/>
              <a:t>&lt;body&gt;</a:t>
            </a:r>
          </a:p>
          <a:p>
            <a:r>
              <a:rPr lang="en-SG" dirty="0" smtClean="0"/>
              <a:t>  &lt;h1&gt;Example 5&lt;/h1&gt;</a:t>
            </a:r>
          </a:p>
          <a:p>
            <a:r>
              <a:rPr lang="en-SG" dirty="0" smtClean="0"/>
              <a:t>  &lt;table&gt;</a:t>
            </a:r>
          </a:p>
          <a:p>
            <a:r>
              <a:rPr lang="en-SG" dirty="0" smtClean="0"/>
              <a:t>    &lt;% for(</a:t>
            </a:r>
            <a:r>
              <a:rPr lang="en-SG" dirty="0" err="1" smtClean="0"/>
              <a:t>var</a:t>
            </a:r>
            <a:r>
              <a:rPr lang="en-SG" dirty="0" smtClean="0"/>
              <a:t> </a:t>
            </a:r>
            <a:r>
              <a:rPr lang="en-SG" dirty="0" err="1" smtClean="0"/>
              <a:t>i</a:t>
            </a:r>
            <a:r>
              <a:rPr lang="en-SG" dirty="0" smtClean="0"/>
              <a:t>=0; </a:t>
            </a:r>
            <a:r>
              <a:rPr lang="en-SG" dirty="0" err="1" smtClean="0"/>
              <a:t>i</a:t>
            </a:r>
            <a:r>
              <a:rPr lang="en-SG" dirty="0" smtClean="0"/>
              <a:t> &lt; </a:t>
            </a:r>
            <a:r>
              <a:rPr lang="en-SG" dirty="0" err="1" smtClean="0"/>
              <a:t>data.length</a:t>
            </a:r>
            <a:r>
              <a:rPr lang="en-SG" dirty="0" smtClean="0"/>
              <a:t>; </a:t>
            </a:r>
            <a:r>
              <a:rPr lang="en-SG" dirty="0" err="1" smtClean="0"/>
              <a:t>i</a:t>
            </a:r>
            <a:r>
              <a:rPr lang="en-SG" dirty="0" smtClean="0"/>
              <a:t>++) { %&gt;</a:t>
            </a:r>
          </a:p>
          <a:p>
            <a:r>
              <a:rPr lang="en-SG" dirty="0" smtClean="0"/>
              <a:t>    &lt;</a:t>
            </a:r>
            <a:r>
              <a:rPr lang="en-SG" dirty="0" err="1" smtClean="0"/>
              <a:t>tr</a:t>
            </a:r>
            <a:r>
              <a:rPr lang="en-SG" dirty="0" smtClean="0"/>
              <a:t>&gt;</a:t>
            </a:r>
          </a:p>
          <a:p>
            <a:r>
              <a:rPr lang="en-SG" dirty="0" smtClean="0"/>
              <a:t>      &lt;td&gt;&lt;%- data[</a:t>
            </a:r>
            <a:r>
              <a:rPr lang="en-SG" dirty="0" err="1" smtClean="0"/>
              <a:t>i</a:t>
            </a:r>
            <a:r>
              <a:rPr lang="en-SG" dirty="0" smtClean="0"/>
              <a:t>].name %&gt;&lt;/td&gt;</a:t>
            </a:r>
          </a:p>
          <a:p>
            <a:r>
              <a:rPr lang="en-SG" dirty="0" smtClean="0"/>
              <a:t>      &lt;td&gt;&lt;%- data[</a:t>
            </a:r>
            <a:r>
              <a:rPr lang="en-SG" dirty="0" err="1" smtClean="0"/>
              <a:t>i</a:t>
            </a:r>
            <a:r>
              <a:rPr lang="en-SG" dirty="0" smtClean="0"/>
              <a:t>].email %&gt;&lt;/td&gt;</a:t>
            </a:r>
          </a:p>
          <a:p>
            <a:r>
              <a:rPr lang="en-SG" dirty="0" smtClean="0"/>
              <a:t>    &lt;/</a:t>
            </a:r>
            <a:r>
              <a:rPr lang="en-SG" dirty="0" err="1" smtClean="0"/>
              <a:t>tr</a:t>
            </a:r>
            <a:r>
              <a:rPr lang="en-SG" dirty="0" smtClean="0"/>
              <a:t>&gt;</a:t>
            </a:r>
          </a:p>
          <a:p>
            <a:r>
              <a:rPr lang="en-SG" dirty="0" smtClean="0"/>
              <a:t>    &lt;% } %&gt;</a:t>
            </a:r>
          </a:p>
          <a:p>
            <a:r>
              <a:rPr lang="en-SG" dirty="0" smtClean="0"/>
              <a:t>  &lt;/table&gt;</a:t>
            </a:r>
          </a:p>
          <a:p>
            <a:r>
              <a:rPr lang="en-SG" dirty="0" smtClean="0"/>
              <a:t>&lt;/body&gt;</a:t>
            </a:r>
          </a:p>
          <a:p>
            <a:r>
              <a:rPr lang="en-SG" dirty="0" smtClean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385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&lt;!DOCTYPE html&gt;</a:t>
            </a:r>
          </a:p>
          <a:p>
            <a:r>
              <a:rPr lang="en-SG" dirty="0" smtClean="0"/>
              <a:t>&lt;html&gt;</a:t>
            </a:r>
          </a:p>
          <a:p>
            <a:r>
              <a:rPr lang="en-SG" dirty="0" smtClean="0"/>
              <a:t>&lt;head&gt;</a:t>
            </a:r>
          </a:p>
          <a:p>
            <a:r>
              <a:rPr lang="en-SG" dirty="0" smtClean="0"/>
              <a:t>  &lt;title&gt;Example 5&lt;/title&gt;</a:t>
            </a:r>
          </a:p>
          <a:p>
            <a:r>
              <a:rPr lang="en-SG" dirty="0" smtClean="0"/>
              <a:t>  &lt;link </a:t>
            </a:r>
            <a:r>
              <a:rPr lang="en-SG" dirty="0" err="1" smtClean="0"/>
              <a:t>rel</a:t>
            </a:r>
            <a:r>
              <a:rPr lang="en-SG" dirty="0" smtClean="0"/>
              <a:t>='stylesheet' </a:t>
            </a:r>
            <a:r>
              <a:rPr lang="en-SG" dirty="0" err="1" smtClean="0"/>
              <a:t>href</a:t>
            </a:r>
            <a:r>
              <a:rPr lang="en-SG" dirty="0" smtClean="0"/>
              <a:t>='/stylesheets/style.css' /&gt;</a:t>
            </a:r>
          </a:p>
          <a:p>
            <a:r>
              <a:rPr lang="en-SG" dirty="0" smtClean="0"/>
              <a:t>&lt;/head&gt;</a:t>
            </a:r>
          </a:p>
          <a:p>
            <a:r>
              <a:rPr lang="en-SG" dirty="0" smtClean="0"/>
              <a:t>&lt;body&gt;</a:t>
            </a:r>
          </a:p>
          <a:p>
            <a:r>
              <a:rPr lang="en-SG" dirty="0" smtClean="0"/>
              <a:t>  &lt;h1&gt;Example 5&lt;/h1&gt;</a:t>
            </a:r>
          </a:p>
          <a:p>
            <a:r>
              <a:rPr lang="en-SG" dirty="0" smtClean="0"/>
              <a:t>  &lt;table&gt;</a:t>
            </a:r>
          </a:p>
          <a:p>
            <a:r>
              <a:rPr lang="en-SG" dirty="0" smtClean="0"/>
              <a:t>    &lt;% for(</a:t>
            </a:r>
            <a:r>
              <a:rPr lang="en-SG" dirty="0" err="1" smtClean="0"/>
              <a:t>var</a:t>
            </a:r>
            <a:r>
              <a:rPr lang="en-SG" dirty="0" smtClean="0"/>
              <a:t> </a:t>
            </a:r>
            <a:r>
              <a:rPr lang="en-SG" dirty="0" err="1" smtClean="0"/>
              <a:t>i</a:t>
            </a:r>
            <a:r>
              <a:rPr lang="en-SG" dirty="0" smtClean="0"/>
              <a:t>=0; </a:t>
            </a:r>
            <a:r>
              <a:rPr lang="en-SG" dirty="0" err="1" smtClean="0"/>
              <a:t>i</a:t>
            </a:r>
            <a:r>
              <a:rPr lang="en-SG" dirty="0" smtClean="0"/>
              <a:t> &lt; </a:t>
            </a:r>
            <a:r>
              <a:rPr lang="en-SG" dirty="0" err="1" smtClean="0"/>
              <a:t>data.length</a:t>
            </a:r>
            <a:r>
              <a:rPr lang="en-SG" dirty="0" smtClean="0"/>
              <a:t>; </a:t>
            </a:r>
            <a:r>
              <a:rPr lang="en-SG" dirty="0" err="1" smtClean="0"/>
              <a:t>i</a:t>
            </a:r>
            <a:r>
              <a:rPr lang="en-SG" dirty="0" smtClean="0"/>
              <a:t>++) { %&gt;</a:t>
            </a:r>
          </a:p>
          <a:p>
            <a:r>
              <a:rPr lang="en-SG" dirty="0" smtClean="0"/>
              <a:t>    &lt;</a:t>
            </a:r>
            <a:r>
              <a:rPr lang="en-SG" dirty="0" err="1" smtClean="0"/>
              <a:t>tr</a:t>
            </a:r>
            <a:r>
              <a:rPr lang="en-SG" dirty="0" smtClean="0"/>
              <a:t>&gt;</a:t>
            </a:r>
          </a:p>
          <a:p>
            <a:r>
              <a:rPr lang="en-SG" dirty="0" smtClean="0"/>
              <a:t>      &lt;td&gt;&lt;%- data[</a:t>
            </a:r>
            <a:r>
              <a:rPr lang="en-SG" dirty="0" err="1" smtClean="0"/>
              <a:t>i</a:t>
            </a:r>
            <a:r>
              <a:rPr lang="en-SG" dirty="0" smtClean="0"/>
              <a:t>].name %&gt;&lt;/td&gt;</a:t>
            </a:r>
          </a:p>
          <a:p>
            <a:r>
              <a:rPr lang="en-SG" dirty="0" smtClean="0"/>
              <a:t>      &lt;td&gt;&lt;%- data[</a:t>
            </a:r>
            <a:r>
              <a:rPr lang="en-SG" dirty="0" err="1" smtClean="0"/>
              <a:t>i</a:t>
            </a:r>
            <a:r>
              <a:rPr lang="en-SG" dirty="0" smtClean="0"/>
              <a:t>].email %&gt;&lt;/td&gt;</a:t>
            </a:r>
          </a:p>
          <a:p>
            <a:r>
              <a:rPr lang="en-SG" dirty="0" smtClean="0"/>
              <a:t>    &lt;/</a:t>
            </a:r>
            <a:r>
              <a:rPr lang="en-SG" dirty="0" err="1" smtClean="0"/>
              <a:t>tr</a:t>
            </a:r>
            <a:r>
              <a:rPr lang="en-SG" dirty="0" smtClean="0"/>
              <a:t>&gt;</a:t>
            </a:r>
          </a:p>
          <a:p>
            <a:r>
              <a:rPr lang="en-SG" dirty="0" smtClean="0"/>
              <a:t>    &lt;% } %&gt;</a:t>
            </a:r>
          </a:p>
          <a:p>
            <a:r>
              <a:rPr lang="en-SG" dirty="0" smtClean="0"/>
              <a:t>  &lt;/table&gt;</a:t>
            </a:r>
          </a:p>
          <a:p>
            <a:r>
              <a:rPr lang="en-SG" dirty="0" smtClean="0"/>
              <a:t>&lt;/body&gt;</a:t>
            </a:r>
          </a:p>
          <a:p>
            <a:r>
              <a:rPr lang="en-SG" dirty="0" smtClean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567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11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80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372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&lt;!DOCTYPE html&gt;</a:t>
            </a:r>
          </a:p>
          <a:p>
            <a:r>
              <a:rPr lang="en-SG" dirty="0" smtClean="0"/>
              <a:t>&lt;html&gt;</a:t>
            </a:r>
          </a:p>
          <a:p>
            <a:r>
              <a:rPr lang="en-SG" dirty="0" smtClean="0"/>
              <a:t>&lt;head&gt;</a:t>
            </a:r>
          </a:p>
          <a:p>
            <a:r>
              <a:rPr lang="en-SG" dirty="0" smtClean="0"/>
              <a:t>  &lt;title&gt;Example 2&lt;/title&gt;</a:t>
            </a:r>
          </a:p>
          <a:p>
            <a:r>
              <a:rPr lang="en-SG" dirty="0" smtClean="0"/>
              <a:t>  &lt;link </a:t>
            </a:r>
            <a:r>
              <a:rPr lang="en-SG" dirty="0" err="1" smtClean="0"/>
              <a:t>rel</a:t>
            </a:r>
            <a:r>
              <a:rPr lang="en-SG" dirty="0" smtClean="0"/>
              <a:t>='stylesheet' </a:t>
            </a:r>
            <a:r>
              <a:rPr lang="en-SG" dirty="0" err="1" smtClean="0"/>
              <a:t>href</a:t>
            </a:r>
            <a:r>
              <a:rPr lang="en-SG" dirty="0" smtClean="0"/>
              <a:t>='/stylesheets/style.css' /&gt;</a:t>
            </a:r>
          </a:p>
          <a:p>
            <a:r>
              <a:rPr lang="en-SG" dirty="0" smtClean="0"/>
              <a:t>&lt;/head&gt;</a:t>
            </a:r>
          </a:p>
          <a:p>
            <a:r>
              <a:rPr lang="en-SG" dirty="0" smtClean="0"/>
              <a:t>&lt;body&gt;</a:t>
            </a:r>
          </a:p>
          <a:p>
            <a:r>
              <a:rPr lang="en-SG" dirty="0" smtClean="0"/>
              <a:t>  &lt;h1&gt;Example 2&lt;/h1&gt;</a:t>
            </a:r>
          </a:p>
          <a:p>
            <a:r>
              <a:rPr lang="en-SG" dirty="0" smtClean="0"/>
              <a:t>  &lt;p&gt;Hello, my name is &lt;span id="name"&gt;anonymous&lt;/span&gt;!&lt;/p&gt;</a:t>
            </a:r>
          </a:p>
          <a:p>
            <a:r>
              <a:rPr lang="en-SG" dirty="0" smtClean="0"/>
              <a:t>  &lt;script type="text/</a:t>
            </a:r>
            <a:r>
              <a:rPr lang="en-SG" dirty="0" err="1" smtClean="0"/>
              <a:t>javascript</a:t>
            </a:r>
            <a:r>
              <a:rPr lang="en-SG" dirty="0" smtClean="0"/>
              <a:t>"&gt;</a:t>
            </a:r>
          </a:p>
          <a:p>
            <a:r>
              <a:rPr lang="en-SG" dirty="0" smtClean="0"/>
              <a:t>    </a:t>
            </a:r>
            <a:r>
              <a:rPr lang="en-SG" dirty="0" err="1" smtClean="0"/>
              <a:t>var</a:t>
            </a:r>
            <a:r>
              <a:rPr lang="en-SG" dirty="0" smtClean="0"/>
              <a:t> </a:t>
            </a:r>
            <a:r>
              <a:rPr lang="en-SG" dirty="0" err="1" smtClean="0"/>
              <a:t>url</a:t>
            </a:r>
            <a:r>
              <a:rPr lang="en-SG" dirty="0" smtClean="0"/>
              <a:t> = new URL(</a:t>
            </a:r>
            <a:r>
              <a:rPr lang="en-SG" dirty="0" err="1" smtClean="0"/>
              <a:t>window.location.href</a:t>
            </a:r>
            <a:r>
              <a:rPr lang="en-SG" dirty="0" smtClean="0"/>
              <a:t>);</a:t>
            </a:r>
          </a:p>
          <a:p>
            <a:r>
              <a:rPr lang="en-SG" dirty="0" smtClean="0"/>
              <a:t>    </a:t>
            </a:r>
            <a:r>
              <a:rPr lang="en-SG" dirty="0" err="1" smtClean="0"/>
              <a:t>document.getElementById</a:t>
            </a:r>
            <a:r>
              <a:rPr lang="en-SG" dirty="0" smtClean="0"/>
              <a:t>('name').</a:t>
            </a:r>
            <a:r>
              <a:rPr lang="en-SG" dirty="0" err="1" smtClean="0"/>
              <a:t>innerHTML</a:t>
            </a:r>
            <a:r>
              <a:rPr lang="en-SG" dirty="0" smtClean="0"/>
              <a:t> = </a:t>
            </a:r>
            <a:r>
              <a:rPr lang="en-SG" dirty="0" err="1" smtClean="0"/>
              <a:t>url.searchParams.get</a:t>
            </a:r>
            <a:r>
              <a:rPr lang="en-SG" dirty="0" smtClean="0"/>
              <a:t>('name');</a:t>
            </a:r>
          </a:p>
          <a:p>
            <a:r>
              <a:rPr lang="en-SG" dirty="0" smtClean="0"/>
              <a:t>  &lt;/script&gt;</a:t>
            </a:r>
          </a:p>
          <a:p>
            <a:r>
              <a:rPr lang="en-SG" dirty="0" smtClean="0"/>
              <a:t>&lt;/body&gt;</a:t>
            </a:r>
          </a:p>
          <a:p>
            <a:r>
              <a:rPr lang="en-SG" dirty="0" smtClean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11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&lt;!DOCTYPE html&gt;</a:t>
            </a:r>
          </a:p>
          <a:p>
            <a:r>
              <a:rPr lang="en-SG" dirty="0" smtClean="0"/>
              <a:t>&lt;html&gt;</a:t>
            </a:r>
          </a:p>
          <a:p>
            <a:r>
              <a:rPr lang="en-SG" dirty="0" smtClean="0"/>
              <a:t>&lt;head&gt;</a:t>
            </a:r>
          </a:p>
          <a:p>
            <a:r>
              <a:rPr lang="en-SG" dirty="0" smtClean="0"/>
              <a:t>  &lt;title&gt;Example 2&lt;/title&gt;</a:t>
            </a:r>
          </a:p>
          <a:p>
            <a:r>
              <a:rPr lang="en-SG" dirty="0" smtClean="0"/>
              <a:t>  &lt;link </a:t>
            </a:r>
            <a:r>
              <a:rPr lang="en-SG" dirty="0" err="1" smtClean="0"/>
              <a:t>rel</a:t>
            </a:r>
            <a:r>
              <a:rPr lang="en-SG" dirty="0" smtClean="0"/>
              <a:t>='stylesheet' </a:t>
            </a:r>
            <a:r>
              <a:rPr lang="en-SG" dirty="0" err="1" smtClean="0"/>
              <a:t>href</a:t>
            </a:r>
            <a:r>
              <a:rPr lang="en-SG" dirty="0" smtClean="0"/>
              <a:t>='/stylesheets/style.css' /&gt;</a:t>
            </a:r>
          </a:p>
          <a:p>
            <a:r>
              <a:rPr lang="en-SG" dirty="0" smtClean="0"/>
              <a:t>&lt;/head&gt;</a:t>
            </a:r>
          </a:p>
          <a:p>
            <a:r>
              <a:rPr lang="en-SG" dirty="0" smtClean="0"/>
              <a:t>&lt;body&gt;</a:t>
            </a:r>
          </a:p>
          <a:p>
            <a:r>
              <a:rPr lang="en-SG" dirty="0" smtClean="0"/>
              <a:t>  &lt;h1&gt;Example 2&lt;/h1&gt;</a:t>
            </a:r>
          </a:p>
          <a:p>
            <a:r>
              <a:rPr lang="en-SG" dirty="0" smtClean="0"/>
              <a:t>  &lt;p&gt;Hello, my name is &lt;span id="name"&gt;anonymous&lt;/span&gt;!&lt;/p&gt;</a:t>
            </a:r>
          </a:p>
          <a:p>
            <a:r>
              <a:rPr lang="en-SG" dirty="0" smtClean="0"/>
              <a:t>  &lt;script type="text/</a:t>
            </a:r>
            <a:r>
              <a:rPr lang="en-SG" dirty="0" err="1" smtClean="0"/>
              <a:t>javascript</a:t>
            </a:r>
            <a:r>
              <a:rPr lang="en-SG" dirty="0" smtClean="0"/>
              <a:t>"&gt;</a:t>
            </a:r>
          </a:p>
          <a:p>
            <a:r>
              <a:rPr lang="en-SG" dirty="0" smtClean="0"/>
              <a:t>    </a:t>
            </a:r>
            <a:r>
              <a:rPr lang="en-SG" dirty="0" err="1" smtClean="0"/>
              <a:t>var</a:t>
            </a:r>
            <a:r>
              <a:rPr lang="en-SG" dirty="0" smtClean="0"/>
              <a:t> </a:t>
            </a:r>
            <a:r>
              <a:rPr lang="en-SG" dirty="0" err="1" smtClean="0"/>
              <a:t>url</a:t>
            </a:r>
            <a:r>
              <a:rPr lang="en-SG" dirty="0" smtClean="0"/>
              <a:t> = new URL(</a:t>
            </a:r>
            <a:r>
              <a:rPr lang="en-SG" dirty="0" err="1" smtClean="0"/>
              <a:t>window.location.href</a:t>
            </a:r>
            <a:r>
              <a:rPr lang="en-SG" dirty="0" smtClean="0"/>
              <a:t>);</a:t>
            </a:r>
          </a:p>
          <a:p>
            <a:r>
              <a:rPr lang="en-SG" dirty="0" smtClean="0"/>
              <a:t>    </a:t>
            </a:r>
            <a:r>
              <a:rPr lang="en-SG" dirty="0" err="1" smtClean="0"/>
              <a:t>document.getElementById</a:t>
            </a:r>
            <a:r>
              <a:rPr lang="en-SG" dirty="0" smtClean="0"/>
              <a:t>('name').</a:t>
            </a:r>
            <a:r>
              <a:rPr lang="en-SG" dirty="0" err="1" smtClean="0"/>
              <a:t>innerHTML</a:t>
            </a:r>
            <a:r>
              <a:rPr lang="en-SG" dirty="0" smtClean="0"/>
              <a:t> = </a:t>
            </a:r>
            <a:r>
              <a:rPr lang="en-SG" dirty="0" err="1" smtClean="0"/>
              <a:t>url.searchParams.get</a:t>
            </a:r>
            <a:r>
              <a:rPr lang="en-SG" dirty="0" smtClean="0"/>
              <a:t>('name');</a:t>
            </a:r>
          </a:p>
          <a:p>
            <a:r>
              <a:rPr lang="en-SG" dirty="0" smtClean="0"/>
              <a:t>  &lt;/script&gt;</a:t>
            </a:r>
          </a:p>
          <a:p>
            <a:r>
              <a:rPr lang="en-SG" dirty="0" smtClean="0"/>
              <a:t>&lt;/body&gt;</a:t>
            </a:r>
          </a:p>
          <a:p>
            <a:r>
              <a:rPr lang="en-SG" dirty="0" smtClean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01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 smtClean="0">
                <a:effectLst/>
              </a:rPr>
              <a:t>innerhtml</a:t>
            </a:r>
            <a:r>
              <a:rPr lang="en-SG" dirty="0" smtClean="0">
                <a:effectLst/>
              </a:rPr>
              <a:t> has a built-in safeguard in place. Just injecting a &lt;script&gt; element won’t expose you to </a:t>
            </a:r>
            <a:r>
              <a:rPr lang="en-SG" dirty="0" err="1" smtClean="0">
                <a:effectLst/>
              </a:rPr>
              <a:t>xss</a:t>
            </a:r>
            <a:r>
              <a:rPr lang="en-SG" dirty="0" smtClean="0">
                <a:effectLst/>
              </a:rPr>
              <a:t> attacks, because the section of the DOM you’re injecting into has already been parsed and run.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384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&lt;!DOCTYPE html&gt;</a:t>
            </a:r>
          </a:p>
          <a:p>
            <a:r>
              <a:rPr lang="en-SG" dirty="0" smtClean="0"/>
              <a:t>&lt;html&gt;</a:t>
            </a:r>
          </a:p>
          <a:p>
            <a:r>
              <a:rPr lang="en-SG" dirty="0" smtClean="0"/>
              <a:t>  &lt;head&gt;</a:t>
            </a:r>
          </a:p>
          <a:p>
            <a:r>
              <a:rPr lang="en-SG" dirty="0" smtClean="0"/>
              <a:t>    &lt;title&gt;Example 1&lt;/title&gt;</a:t>
            </a:r>
          </a:p>
          <a:p>
            <a:r>
              <a:rPr lang="en-SG" dirty="0" smtClean="0"/>
              <a:t>    &lt;link </a:t>
            </a:r>
            <a:r>
              <a:rPr lang="en-SG" dirty="0" err="1" smtClean="0"/>
              <a:t>rel</a:t>
            </a:r>
            <a:r>
              <a:rPr lang="en-SG" dirty="0" smtClean="0"/>
              <a:t>='stylesheet' </a:t>
            </a:r>
            <a:r>
              <a:rPr lang="en-SG" dirty="0" err="1" smtClean="0"/>
              <a:t>href</a:t>
            </a:r>
            <a:r>
              <a:rPr lang="en-SG" dirty="0" smtClean="0"/>
              <a:t>='/stylesheets/style.css' /&gt;</a:t>
            </a:r>
          </a:p>
          <a:p>
            <a:r>
              <a:rPr lang="en-SG" dirty="0" smtClean="0"/>
              <a:t>  &lt;/head&gt;</a:t>
            </a:r>
          </a:p>
          <a:p>
            <a:r>
              <a:rPr lang="en-SG" dirty="0" smtClean="0"/>
              <a:t>  &lt;body&gt;</a:t>
            </a:r>
          </a:p>
          <a:p>
            <a:r>
              <a:rPr lang="en-SG" dirty="0" smtClean="0"/>
              <a:t>    &lt;h1&gt;Example 1&lt;/h1&gt;</a:t>
            </a:r>
          </a:p>
          <a:p>
            <a:r>
              <a:rPr lang="en-SG" dirty="0" smtClean="0"/>
              <a:t>    &lt;p&gt;Hello my name is &lt;%- name %&gt;&lt;/p&gt;</a:t>
            </a:r>
          </a:p>
          <a:p>
            <a:r>
              <a:rPr lang="en-SG" dirty="0" smtClean="0"/>
              <a:t>  &lt;/body&gt;</a:t>
            </a:r>
          </a:p>
          <a:p>
            <a:r>
              <a:rPr lang="en-SG" dirty="0" smtClean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23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137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&lt;!DOCTYPE html&gt;</a:t>
            </a:r>
          </a:p>
          <a:p>
            <a:r>
              <a:rPr lang="en-SG" dirty="0" smtClean="0"/>
              <a:t>&lt;html&gt;</a:t>
            </a:r>
          </a:p>
          <a:p>
            <a:r>
              <a:rPr lang="en-SG" dirty="0" smtClean="0"/>
              <a:t>  &lt;head&gt;</a:t>
            </a:r>
          </a:p>
          <a:p>
            <a:r>
              <a:rPr lang="en-SG" dirty="0" smtClean="0"/>
              <a:t>    &lt;title&gt;Example 4&lt;/title&gt;</a:t>
            </a:r>
          </a:p>
          <a:p>
            <a:r>
              <a:rPr lang="en-SG" dirty="0" smtClean="0"/>
              <a:t>    &lt;link </a:t>
            </a:r>
            <a:r>
              <a:rPr lang="en-SG" dirty="0" err="1" smtClean="0"/>
              <a:t>rel</a:t>
            </a:r>
            <a:r>
              <a:rPr lang="en-SG" dirty="0" smtClean="0"/>
              <a:t>='stylesheet' </a:t>
            </a:r>
            <a:r>
              <a:rPr lang="en-SG" dirty="0" err="1" smtClean="0"/>
              <a:t>href</a:t>
            </a:r>
            <a:r>
              <a:rPr lang="en-SG" dirty="0" smtClean="0"/>
              <a:t>='/stylesheets/style.css' /&gt;</a:t>
            </a:r>
          </a:p>
          <a:p>
            <a:r>
              <a:rPr lang="en-SG" dirty="0" smtClean="0"/>
              <a:t>  &lt;/head&gt;</a:t>
            </a:r>
          </a:p>
          <a:p>
            <a:r>
              <a:rPr lang="en-SG" dirty="0" smtClean="0"/>
              <a:t>  &lt;body&gt;</a:t>
            </a:r>
          </a:p>
          <a:p>
            <a:r>
              <a:rPr lang="en-SG" dirty="0" smtClean="0"/>
              <a:t>    &lt;h1&gt;Example 4&lt;/h1&gt;</a:t>
            </a:r>
          </a:p>
          <a:p>
            <a:r>
              <a:rPr lang="en-SG" dirty="0" smtClean="0"/>
              <a:t>    &lt;p&gt;Hello my name is &lt;%= name %&gt;&lt;/p&gt;</a:t>
            </a:r>
          </a:p>
          <a:p>
            <a:r>
              <a:rPr lang="en-SG" dirty="0" smtClean="0"/>
              <a:t>  &lt;/body&gt;</a:t>
            </a:r>
          </a:p>
          <a:p>
            <a:r>
              <a:rPr lang="en-SG" dirty="0" smtClean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24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B8AB-9B4B-40C5-A990-1C688E41FD3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52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743574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8505366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98843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84146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34089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006286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288197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341324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7666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5964340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82709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8D38-7137-41CD-9B9D-FB1E64CDEC6A}" type="datetimeFigureOut">
              <a:rPr lang="en-SG" smtClean="0"/>
              <a:t>6/5/2020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F97B5-3B64-4AB9-B93E-C15BB43A8E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83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70452" y="2968662"/>
            <a:ext cx="4569460" cy="920676"/>
            <a:chOff x="3632708" y="2833997"/>
            <a:chExt cx="4569460" cy="920676"/>
          </a:xfrm>
        </p:grpSpPr>
        <p:grpSp>
          <p:nvGrpSpPr>
            <p:cNvPr id="7" name="Group 6"/>
            <p:cNvGrpSpPr/>
            <p:nvPr/>
          </p:nvGrpSpPr>
          <p:grpSpPr>
            <a:xfrm>
              <a:off x="3632708" y="2833997"/>
              <a:ext cx="4569460" cy="920676"/>
              <a:chOff x="3513836" y="2898005"/>
              <a:chExt cx="4569460" cy="9206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418965" y="2898005"/>
                <a:ext cx="36643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4000" b="1" dirty="0" err="1" smtClean="0">
                    <a:solidFill>
                      <a:srgbClr val="434A54"/>
                    </a:solidFill>
                    <a:latin typeface="Raleway" panose="020B0503030101060003" pitchFamily="34" charset="0"/>
                  </a:rPr>
                  <a:t>SecureCoding</a:t>
                </a:r>
                <a:endParaRPr lang="en-SG" sz="4000" b="1" dirty="0">
                  <a:solidFill>
                    <a:srgbClr val="434A54"/>
                  </a:solidFill>
                  <a:latin typeface="Raleway" panose="020B0503030101060003" pitchFamily="34" charset="0"/>
                </a:endParaRPr>
              </a:p>
            </p:txBody>
          </p:sp>
          <p:pic>
            <p:nvPicPr>
              <p:cNvPr id="1026" name="Picture 2" descr="https://securecoding-mimosa.herokuapp.com/images/logo-15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3836" y="2913552"/>
                <a:ext cx="905129" cy="905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4556125" y="3354563"/>
              <a:ext cx="34357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Raleway" panose="020B0503030101060003" pitchFamily="34" charset="0"/>
                </a:rPr>
                <a:t>XSS Part 1</a:t>
              </a:r>
              <a:endParaRPr lang="en-SG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8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Example 2 (Cont</a:t>
            </a:r>
            <a:r>
              <a:rPr lang="en-SG" sz="4000" b="1" dirty="0">
                <a:solidFill>
                  <a:srgbClr val="434A54"/>
                </a:solidFill>
                <a:latin typeface="Raleway" panose="020B0503030101060003" pitchFamily="34" charset="0"/>
              </a:rPr>
              <a:t>.</a:t>
            </a:r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)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1240" y="2090943"/>
            <a:ext cx="7549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 err="1">
                <a:solidFill>
                  <a:srgbClr val="434A54"/>
                </a:solidFill>
                <a:latin typeface="Raleway" panose="020B0503030101060003" pitchFamily="34" charset="0"/>
              </a:rPr>
              <a:t>router</a:t>
            </a:r>
            <a:r>
              <a:rPr lang="en-SG" sz="2000" dirty="0" err="1">
                <a:solidFill>
                  <a:srgbClr val="434A54"/>
                </a:solidFill>
                <a:latin typeface="Raleway" panose="020B0503030101060003" pitchFamily="34" charset="0"/>
              </a:rPr>
              <a:t>.get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'/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example2'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,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function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 err="1">
                <a:solidFill>
                  <a:srgbClr val="434A54"/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next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 {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 </a:t>
            </a:r>
            <a:r>
              <a:rPr lang="en-SG" sz="2000" i="1" dirty="0" err="1">
                <a:solidFill>
                  <a:srgbClr val="434A54"/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 err="1">
                <a:solidFill>
                  <a:srgbClr val="434A54"/>
                </a:solidFill>
                <a:latin typeface="Raleway" panose="020B0503030101060003" pitchFamily="34" charset="0"/>
              </a:rPr>
              <a:t>.render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'example2'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);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});</a:t>
            </a:r>
          </a:p>
          <a:p>
            <a:endParaRPr lang="en-SG" sz="2000" i="1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</a:t>
            </a:r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not passing any additional information via routing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  <a:endParaRPr lang="en-SG" sz="2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38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Example 2</a:t>
            </a:r>
            <a:endParaRPr lang="en-SG" sz="4000" b="1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1240" y="4382081"/>
            <a:ext cx="7549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</a:t>
            </a:r>
          </a:p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&lt;h1&gt;Example 2&lt;/h1&gt;</a:t>
            </a:r>
          </a:p>
          <a:p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    &lt;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p&gt;Hello my name 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is &lt;b&gt;</a:t>
            </a:r>
            <a:r>
              <a:rPr lang="en-SG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WeiLiang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&lt;/b&gt;!&lt;/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p&gt;</a:t>
            </a:r>
            <a:endParaRPr lang="en-SG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240" y="3056143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Raleway" panose="020B0503030101060003" pitchFamily="34" charset="0"/>
              </a:rPr>
              <a:t>var</a:t>
            </a:r>
            <a:r>
              <a:rPr lang="en-SG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url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= new URL(</a:t>
            </a:r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window.location.href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);</a:t>
            </a:r>
          </a:p>
          <a:p>
            <a:r>
              <a:rPr lang="en-SG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Raleway" panose="020B0503030101060003" pitchFamily="34" charset="0"/>
              </a:rPr>
              <a:t>var</a:t>
            </a:r>
            <a:r>
              <a:rPr lang="en-SG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name 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= </a:t>
            </a:r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url</a:t>
            </a:r>
            <a:r>
              <a:rPr lang="en-SG" sz="2000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.searchParams.get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'name'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);</a:t>
            </a:r>
          </a:p>
          <a:p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document.</a:t>
            </a:r>
            <a:r>
              <a:rPr lang="en-SG" sz="2000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getElementById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‘name’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).</a:t>
            </a:r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innerHTML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= 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name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;</a:t>
            </a:r>
            <a:endParaRPr lang="en-SG" sz="2000" i="1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1240" y="20379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Raleway" panose="020B0503030101060003" pitchFamily="34" charset="0"/>
              </a:rPr>
              <a:t>http://localhost:3000/example2?name=%3Cb%3EWeiLiang%3C/b%3E</a:t>
            </a:r>
          </a:p>
        </p:txBody>
      </p:sp>
    </p:spTree>
    <p:extLst>
      <p:ext uri="{BB962C8B-B14F-4D97-AF65-F5344CB8AC3E}">
        <p14:creationId xmlns:p14="http://schemas.microsoft.com/office/powerpoint/2010/main" val="11102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Example 3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1240" y="4955763"/>
            <a:ext cx="7549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</a:t>
            </a:r>
          </a:p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&lt;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h1&gt;Example 3&lt;/h1&gt;</a:t>
            </a:r>
          </a:p>
          <a:p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   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  &lt;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p&gt;I really adore the beautiful skies.&lt;/p&gt;</a:t>
            </a:r>
          </a:p>
          <a:p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 &lt;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p&gt;Read more at &lt;a </a:t>
            </a:r>
            <a:r>
              <a:rPr lang="en-SG" sz="2000" dirty="0" err="1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href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="&lt;%- content %&gt;"&gt;here&lt;/a&gt;.&lt;/p&gt;</a:t>
            </a:r>
            <a:endParaRPr lang="en-SG" sz="2000" dirty="0" smtClean="0">
              <a:solidFill>
                <a:schemeClr val="accent6">
                  <a:lumMod val="7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240" y="2090943"/>
            <a:ext cx="75493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router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.get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'/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example3'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,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function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 err="1">
                <a:solidFill>
                  <a:srgbClr val="434A54"/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next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 {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let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content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= 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.query.content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;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if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content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content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= </a:t>
            </a:r>
            <a:r>
              <a:rPr lang="en-SG" sz="2000" i="1" dirty="0" err="1">
                <a:solidFill>
                  <a:srgbClr val="434A54"/>
                </a:solidFill>
                <a:latin typeface="Raleway" panose="020B0503030101060003" pitchFamily="34" charset="0"/>
              </a:rPr>
              <a:t>content</a:t>
            </a:r>
            <a:r>
              <a:rPr lang="en-SG" sz="2000" dirty="0" err="1">
                <a:solidFill>
                  <a:srgbClr val="434A54"/>
                </a:solidFill>
                <a:latin typeface="Raleway" panose="020B0503030101060003" pitchFamily="34" charset="0"/>
              </a:rPr>
              <a:t>.replace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'&lt;'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).replace(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'&gt;'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);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else</a:t>
            </a:r>
            <a:endParaRPr lang="en-SG" sz="2000" dirty="0">
              <a:solidFill>
                <a:schemeClr val="accent6">
                  <a:lumMod val="60000"/>
                  <a:lumOff val="40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 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content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= 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'#'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;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.render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'example3'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{ content: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content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});</a:t>
            </a:r>
          </a:p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});</a:t>
            </a:r>
            <a:endParaRPr lang="en-SG" sz="2000" i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Example 3</a:t>
            </a:r>
            <a:endParaRPr lang="en-SG" sz="4000" b="1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1240" y="4074304"/>
            <a:ext cx="7549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</a:t>
            </a:r>
          </a:p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    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How to attack the web page given there’s a removal of &lt;   </a:t>
            </a:r>
          </a:p>
          <a:p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   and &gt;?</a:t>
            </a:r>
          </a:p>
          <a:p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    Try yourself!</a:t>
            </a:r>
            <a:endParaRPr lang="en-SG" sz="2000" dirty="0">
              <a:solidFill>
                <a:schemeClr val="accent2">
                  <a:lumMod val="60000"/>
                  <a:lumOff val="40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240" y="3056143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if (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content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)</a:t>
            </a:r>
          </a:p>
          <a:p>
            <a:r>
              <a:rPr lang="en-SG" sz="2000" i="1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    content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= </a:t>
            </a:r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content</a:t>
            </a:r>
            <a:r>
              <a:rPr lang="en-SG" sz="2000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.replace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'&lt;'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''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).replace(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'&gt;'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''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1240" y="2037982"/>
            <a:ext cx="754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Raleway" panose="020B0503030101060003" pitchFamily="34" charset="0"/>
              </a:rPr>
              <a:t>http://</a:t>
            </a:r>
            <a:r>
              <a:rPr lang="en-SG" sz="20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Raleway" panose="020B0503030101060003" pitchFamily="34" charset="0"/>
              </a:rPr>
              <a:t>localhost:3000/example3</a:t>
            </a:r>
            <a:endParaRPr lang="en-SG" sz="2000" i="1" dirty="0">
              <a:solidFill>
                <a:schemeClr val="accent2">
                  <a:lumMod val="20000"/>
                  <a:lumOff val="8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Example 4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1240" y="3416881"/>
            <a:ext cx="754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almost exactly the same as example 1</a:t>
            </a:r>
          </a:p>
          <a:p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    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&lt;h1&gt;Example 4&lt;/h1&gt;</a:t>
            </a:r>
          </a:p>
          <a:p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     &lt;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p&gt;Hello my name is 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&lt;%= 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name %&gt;&lt;/p&gt;</a:t>
            </a:r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240" y="2090943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router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.get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'/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example4'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,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function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 err="1">
                <a:solidFill>
                  <a:srgbClr val="434A54"/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next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 {</a:t>
            </a:r>
          </a:p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 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.render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'example4'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{ name: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.query.name });</a:t>
            </a:r>
          </a:p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});</a:t>
            </a:r>
            <a:endParaRPr lang="en-SG" sz="2000" i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Example 4</a:t>
            </a:r>
            <a:endParaRPr lang="en-SG" sz="4000" b="1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1240" y="4382081"/>
            <a:ext cx="7549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</a:t>
            </a:r>
          </a:p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    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&lt;h1&gt;Example 1&lt;/h1&gt;</a:t>
            </a:r>
          </a:p>
          <a:p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    &lt;p&gt;Hello my name is </a:t>
            </a:r>
          </a:p>
          <a:p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         </a:t>
            </a:r>
            <a:r>
              <a:rPr lang="en-SG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WeiLiang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&lt;script&gt;alert(‘test’);&lt;/script&gt;&lt;/p&gt;</a:t>
            </a:r>
          </a:p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240" y="3056143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router</a:t>
            </a:r>
            <a:r>
              <a:rPr lang="en-SG" sz="2000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.get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'/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example4'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Raleway" panose="020B0503030101060003" pitchFamily="34" charset="0"/>
              </a:rPr>
              <a:t>function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next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) {</a:t>
            </a:r>
          </a:p>
          <a:p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    </a:t>
            </a:r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.render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'example4'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{ name: 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.query.name });</a:t>
            </a:r>
          </a:p>
          <a:p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});</a:t>
            </a:r>
            <a:endParaRPr lang="en-SG" sz="2000" i="1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1240" y="20379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Raleway" panose="020B0503030101060003" pitchFamily="34" charset="0"/>
              </a:rPr>
              <a:t>http://localhost:3000/example1?name=WeiLiang%3Cscript%3Ealert(%27test%27);%3C/script%3E</a:t>
            </a:r>
          </a:p>
        </p:txBody>
      </p:sp>
    </p:spTree>
    <p:extLst>
      <p:ext uri="{BB962C8B-B14F-4D97-AF65-F5344CB8AC3E}">
        <p14:creationId xmlns:p14="http://schemas.microsoft.com/office/powerpoint/2010/main" val="24724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Why did it fail?</a:t>
            </a:r>
            <a:endParaRPr lang="en-SG" sz="4000" b="1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1240" y="2090943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By default, when utilizing </a:t>
            </a:r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&lt;%= %&gt; 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tags instead of </a:t>
            </a:r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&lt;%- %&gt;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tags, EJS automatically </a:t>
            </a:r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escapes html content 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before rendering it to the screen.</a:t>
            </a:r>
            <a:endParaRPr lang="en-SG" sz="2000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1240" y="3416881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However, it gets complicated when multiple tags are used, and you might use </a:t>
            </a:r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&lt;%- %&gt;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instead to </a:t>
            </a:r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prevent double escaping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information.</a:t>
            </a:r>
            <a:endParaRPr lang="en-SG" sz="2000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923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Includes Double Escape</a:t>
            </a:r>
            <a:endParaRPr lang="en-SG" sz="4000" b="1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1240" y="2090943"/>
            <a:ext cx="7549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&lt;</a:t>
            </a:r>
            <a:r>
              <a:rPr lang="en-SG" sz="2000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ul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&gt;</a:t>
            </a:r>
          </a:p>
          <a:p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 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  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&lt;% </a:t>
            </a:r>
            <a:r>
              <a:rPr lang="en-SG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users.forEach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(function(user){ %&gt;</a:t>
            </a:r>
          </a:p>
          <a:p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     &lt;%-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include('user/show', {user: user}); %&gt;</a:t>
            </a:r>
          </a:p>
          <a:p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 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  &lt;%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}); %&gt;</a:t>
            </a:r>
          </a:p>
          <a:p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&lt;/</a:t>
            </a:r>
            <a:r>
              <a:rPr lang="en-SG" sz="2000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ul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1240" y="4032434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Above is a possible scenario for when double-escaping html calls might happen.</a:t>
            </a:r>
            <a:endParaRPr lang="en-SG" sz="2000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541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Test Site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240" y="2090943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You may be interested in trying out yourself on a running webpage! However, most popular sites have been secured.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But not this one…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1240" y="3416881"/>
            <a:ext cx="754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https://xss-sample.herokuapp.com/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1240" y="4127266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You can share your code used with your classmates (or the 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url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), to better understand the reflection attack.</a:t>
            </a:r>
            <a:endParaRPr lang="en-SG" sz="2000" b="1" i="1" dirty="0">
              <a:solidFill>
                <a:schemeClr val="accent6">
                  <a:lumMod val="60000"/>
                  <a:lumOff val="4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56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Persistent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240" y="2090943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A persistent cross-site scripting attack occurs when a web application stores user input (for example YouTube comments, or food reviews) and later serves it to others.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1240" y="3416881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The malicious code is </a:t>
            </a:r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executed by a victim’s browser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, and the payload is stored on the victim server. It is returned </a:t>
            </a:r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as part of the response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from the HTML that a server sends.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1240" y="4742819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The attack is relatively more dangerous as it is self-propagating, and anyone that now visits the site is at risk.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3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What is XSS?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1240" y="2090943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Cross-site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scripting (XSS)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is a type of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code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injection attack that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enables attackers to inject client side scripts, typically 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javascript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, into web pages to be viewed by others.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1240" y="3416881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The attack affects the client side, but </a:t>
            </a:r>
            <a:r>
              <a:rPr lang="en-SG" sz="2000" smtClean="0">
                <a:solidFill>
                  <a:srgbClr val="434A54"/>
                </a:solidFill>
                <a:latin typeface="Raleway" panose="020B0503030101060003" pitchFamily="34" charset="0"/>
              </a:rPr>
              <a:t>is usually harmless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for the server.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240" y="4435042"/>
            <a:ext cx="754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Can be very visual. </a:t>
            </a:r>
            <a:r>
              <a:rPr lang="en-SG" sz="2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Ultra fun to execute!</a:t>
            </a:r>
            <a:endParaRPr lang="en-SG" sz="2000" b="1" i="1" dirty="0">
              <a:solidFill>
                <a:schemeClr val="accent6">
                  <a:lumMod val="60000"/>
                  <a:lumOff val="4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10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Example 5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1240" y="5263540"/>
            <a:ext cx="7549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</a:t>
            </a:r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     &lt;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td&gt;&lt;%- data[</a:t>
            </a:r>
            <a:r>
              <a:rPr lang="en-SG" sz="2000" dirty="0" err="1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i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].name %&gt;&lt;/td&gt;</a:t>
            </a:r>
          </a:p>
          <a:p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      &lt;td&gt;&lt;%- data[</a:t>
            </a:r>
            <a:r>
              <a:rPr lang="en-SG" sz="2000" dirty="0" err="1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i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].email %&gt;&lt;/td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&gt;</a:t>
            </a:r>
          </a:p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240" y="2090943"/>
            <a:ext cx="7549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router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.get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'/example1'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function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 err="1">
                <a:solidFill>
                  <a:srgbClr val="434A54"/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next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 {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 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db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.all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‘select 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* from 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user’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[],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err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rows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 =&gt; {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  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if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err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 {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     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.render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'example5'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{ rows: [] });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     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return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;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  }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  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.render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'example5'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{ data: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rows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});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});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});</a:t>
            </a:r>
            <a:endParaRPr lang="en-SG" sz="2000" i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289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Example 5 (Cont.)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1240" y="2090943"/>
            <a:ext cx="7549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let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name =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.query.name;</a:t>
            </a:r>
          </a:p>
          <a:p>
            <a:r>
              <a:rPr lang="en-SG" sz="2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let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email = </a:t>
            </a:r>
            <a:r>
              <a:rPr lang="en-SG" sz="2000" i="1" dirty="0" err="1">
                <a:solidFill>
                  <a:srgbClr val="434A54"/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 err="1">
                <a:solidFill>
                  <a:srgbClr val="434A54"/>
                </a:solidFill>
                <a:latin typeface="Raleway" panose="020B0503030101060003" pitchFamily="34" charset="0"/>
              </a:rPr>
              <a:t>.query.email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;</a:t>
            </a:r>
          </a:p>
          <a:p>
            <a:r>
              <a:rPr lang="en-SG" sz="2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let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password = 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.query.password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;</a:t>
            </a:r>
          </a:p>
          <a:p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if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name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&amp;&amp;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email 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&amp;&amp;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password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 {</a:t>
            </a:r>
          </a:p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 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db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.run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'insert into user (name, email, password) </a:t>
            </a:r>
            <a:endParaRPr lang="en-SG" sz="2000" dirty="0" smtClean="0">
              <a:solidFill>
                <a:schemeClr val="accent6">
                  <a:lumMod val="7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         values 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(?,?,?)'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[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name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email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password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], </a:t>
            </a:r>
            <a:endParaRPr lang="en-SG" sz="2000" dirty="0" smtClean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function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err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result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 {</a:t>
            </a: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console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.log(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‘Add 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user 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failed’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);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});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}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317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Example 5</a:t>
            </a:r>
            <a:endParaRPr lang="en-SG" sz="4000" b="1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1240" y="3310959"/>
            <a:ext cx="754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router</a:t>
            </a:r>
            <a:r>
              <a:rPr lang="en-SG" sz="2000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.get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'/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example5'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Raleway" panose="020B0503030101060003" pitchFamily="34" charset="0"/>
              </a:rPr>
              <a:t>function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next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) {</a:t>
            </a:r>
          </a:p>
          <a:p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    </a:t>
            </a:r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db</a:t>
            </a:r>
            <a:r>
              <a:rPr lang="en-SG" sz="2000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.all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'select * from user'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[], (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err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rows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) =&gt; {</a:t>
            </a:r>
            <a:endParaRPr lang="en-SG" sz="2000" dirty="0" smtClean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        </a:t>
            </a:r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… */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/>
            </a:r>
            <a:b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</a:b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         </a:t>
            </a:r>
            <a:r>
              <a:rPr lang="en-SG" sz="2000" i="1" dirty="0" err="1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 err="1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.render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'example5'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{ </a:t>
            </a: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data: </a:t>
            </a:r>
            <a:r>
              <a:rPr lang="en-SG" sz="2000" i="1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rows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});</a:t>
            </a:r>
            <a:b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</a:br>
            <a:r>
              <a:rPr lang="en-SG" sz="2000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    });</a:t>
            </a:r>
            <a:endParaRPr lang="en-SG" sz="2000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});</a:t>
            </a:r>
            <a:endParaRPr lang="en-SG" sz="2000" i="1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1240" y="2037982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Raleway" panose="020B0503030101060003" pitchFamily="34" charset="0"/>
              </a:rPr>
              <a:t>http://localhost:3000/example5?name=test%3Cscript%3Ewindow.location.href%20=%20%22https://www.google.com%22;%3C/script%3E&amp;password=test&amp;email=test@test.com</a:t>
            </a:r>
          </a:p>
        </p:txBody>
      </p:sp>
    </p:spTree>
    <p:extLst>
      <p:ext uri="{BB962C8B-B14F-4D97-AF65-F5344CB8AC3E}">
        <p14:creationId xmlns:p14="http://schemas.microsoft.com/office/powerpoint/2010/main" val="18413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33911" y="2722426"/>
            <a:ext cx="343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Our vulnerability</a:t>
            </a:r>
            <a:endParaRPr lang="en-SG" sz="2000" b="1" dirty="0">
              <a:solidFill>
                <a:schemeClr val="accent6">
                  <a:lumMod val="60000"/>
                  <a:lumOff val="4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3767" y="2879546"/>
            <a:ext cx="4700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Ratings</a:t>
            </a:r>
            <a:endParaRPr lang="en-SG" sz="6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83719"/>
      </p:ext>
    </p:extLst>
  </p:cSld>
  <p:clrMapOvr>
    <a:masterClrMapping/>
  </p:clrMapOvr>
  <p:transition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6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Vulnerability Rating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74077"/>
              </p:ext>
            </p:extLst>
          </p:nvPr>
        </p:nvGraphicFramePr>
        <p:xfrm>
          <a:off x="1600200" y="2297429"/>
          <a:ext cx="9131300" cy="16651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7157"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rgbClr val="424852"/>
                          </a:solidFill>
                          <a:latin typeface="Raleway" panose="020B0503030101060003" pitchFamily="34" charset="0"/>
                        </a:rPr>
                        <a:t>Vulnerability</a:t>
                      </a:r>
                      <a:endParaRPr lang="en-SG" dirty="0">
                        <a:solidFill>
                          <a:srgbClr val="424852"/>
                        </a:solidFill>
                        <a:latin typeface="Raleway" panose="020B05030301010600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424852"/>
                          </a:solidFill>
                          <a:latin typeface="Raleway" panose="020B0503030101060003" pitchFamily="34" charset="0"/>
                        </a:rPr>
                        <a:t>Risk Associated</a:t>
                      </a: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424852"/>
                          </a:solidFill>
                          <a:latin typeface="Raleway" panose="020B0503030101060003" pitchFamily="34" charset="0"/>
                        </a:rPr>
                        <a:t>Knowledge Required to Identify</a:t>
                      </a: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424852"/>
                          </a:solidFill>
                          <a:latin typeface="Raleway" panose="020B0503030101060003" pitchFamily="34" charset="0"/>
                        </a:rPr>
                        <a:t>Ease of Exploitation</a:t>
                      </a: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424852"/>
                          </a:solidFill>
                          <a:latin typeface="Raleway" panose="020B0503030101060003" pitchFamily="34" charset="0"/>
                        </a:rPr>
                        <a:t>Difficulty</a:t>
                      </a:r>
                      <a:r>
                        <a:rPr lang="en-SG" baseline="0" dirty="0" smtClean="0">
                          <a:solidFill>
                            <a:srgbClr val="424852"/>
                          </a:solidFill>
                          <a:latin typeface="Raleway" panose="020B0503030101060003" pitchFamily="34" charset="0"/>
                        </a:rPr>
                        <a:t> in Fixing</a:t>
                      </a:r>
                      <a:endParaRPr lang="en-SG" dirty="0" smtClean="0">
                        <a:solidFill>
                          <a:srgbClr val="424852"/>
                        </a:solidFill>
                        <a:latin typeface="Raleway" panose="020B05030301010600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Raleway" panose="020B0503030101060003" pitchFamily="34" charset="0"/>
                        </a:rPr>
                        <a:t>XSS Reflected</a:t>
                      </a: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baseline="0" dirty="0" smtClean="0">
                          <a:latin typeface="Raleway" panose="020B0503030101060003" pitchFamily="34" charset="0"/>
                        </a:rPr>
                        <a:t>Medium</a:t>
                      </a:r>
                      <a:endParaRPr lang="en-SG" dirty="0">
                        <a:latin typeface="Raleway" panose="020B05030301010600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 smtClean="0">
                          <a:latin typeface="Raleway" panose="020B0503030101060003" pitchFamily="34" charset="0"/>
                        </a:rPr>
                        <a:t>Automated Tools</a:t>
                      </a:r>
                      <a:endParaRPr lang="en-SG" dirty="0">
                        <a:latin typeface="Raleway" panose="020B05030301010600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 smtClean="0">
                          <a:latin typeface="Raleway" panose="020B0503030101060003" pitchFamily="34" charset="0"/>
                        </a:rPr>
                        <a:t>Easy</a:t>
                      </a:r>
                      <a:endParaRPr lang="en-SG" dirty="0">
                        <a:latin typeface="Raleway" panose="020B05030301010600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 smtClean="0">
                          <a:latin typeface="Raleway" panose="020B0503030101060003" pitchFamily="34" charset="0"/>
                        </a:rPr>
                        <a:t>Very Easy</a:t>
                      </a:r>
                      <a:endParaRPr lang="en-SG" dirty="0">
                        <a:latin typeface="Raleway" panose="020B05030301010600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038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Raleway" panose="020B0503030101060003" pitchFamily="34" charset="0"/>
                        </a:rPr>
                        <a:t>XSS Persistent</a:t>
                      </a:r>
                      <a:endParaRPr lang="en-SG" dirty="0">
                        <a:latin typeface="Raleway" panose="020B05030301010600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Raleway" panose="020B0503030101060003" pitchFamily="34" charset="0"/>
                        </a:rPr>
                        <a:t>Medium</a:t>
                      </a: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Raleway" panose="020B0503030101060003" pitchFamily="34" charset="0"/>
                        </a:rPr>
                        <a:t>Basic</a:t>
                      </a:r>
                      <a:endParaRPr lang="en-SG" dirty="0">
                        <a:latin typeface="Raleway" panose="020B05030301010600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Raleway" panose="020B0503030101060003" pitchFamily="34" charset="0"/>
                        </a:rPr>
                        <a:t>Easy</a:t>
                      </a:r>
                      <a:endParaRPr lang="en-SG" dirty="0">
                        <a:latin typeface="Raleway" panose="020B05030301010600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Raleway" panose="020B0503030101060003" pitchFamily="34" charset="0"/>
                        </a:rPr>
                        <a:t>Very</a:t>
                      </a:r>
                      <a:r>
                        <a:rPr lang="en-SG" baseline="0" dirty="0" smtClean="0">
                          <a:latin typeface="Raleway" panose="020B0503030101060003" pitchFamily="34" charset="0"/>
                        </a:rPr>
                        <a:t> Easy</a:t>
                      </a:r>
                      <a:endParaRPr lang="en-SG" dirty="0">
                        <a:latin typeface="Raleway" panose="020B05030301010600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5648" y="4942075"/>
            <a:ext cx="8260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i="1" dirty="0">
                <a:solidFill>
                  <a:srgbClr val="434A54"/>
                </a:solidFill>
                <a:latin typeface="Raleway" panose="020B0503030101060003" pitchFamily="34" charset="0"/>
              </a:rPr>
              <a:t>* Rating is based on overall experience – Rating might vary for every specific vulnerability </a:t>
            </a:r>
          </a:p>
        </p:txBody>
      </p:sp>
    </p:spTree>
    <p:extLst>
      <p:ext uri="{BB962C8B-B14F-4D97-AF65-F5344CB8AC3E}">
        <p14:creationId xmlns:p14="http://schemas.microsoft.com/office/powerpoint/2010/main" val="348370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4013" y="2682232"/>
            <a:ext cx="343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Following general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84012" y="2799160"/>
            <a:ext cx="4700746" cy="1640422"/>
            <a:chOff x="4694060" y="2839354"/>
            <a:chExt cx="4700746" cy="1640422"/>
          </a:xfrm>
        </p:grpSpPr>
        <p:sp>
          <p:nvSpPr>
            <p:cNvPr id="8" name="TextBox 7"/>
            <p:cNvSpPr txBox="1"/>
            <p:nvPr/>
          </p:nvSpPr>
          <p:spPr>
            <a:xfrm>
              <a:off x="4694061" y="2839354"/>
              <a:ext cx="47007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6000" b="1" dirty="0" smtClean="0">
                  <a:solidFill>
                    <a:srgbClr val="434A54"/>
                  </a:solidFill>
                  <a:latin typeface="Raleway" panose="020B0503030101060003" pitchFamily="34" charset="0"/>
                </a:rPr>
                <a:t>Best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060" y="3464113"/>
              <a:ext cx="47007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6000" b="1" dirty="0" smtClean="0">
                  <a:solidFill>
                    <a:srgbClr val="434A54"/>
                  </a:solidFill>
                  <a:latin typeface="Raleway" panose="020B0503030101060003" pitchFamily="34" charset="0"/>
                </a:rPr>
                <a:t>Practices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41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Some Guidelines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1240" y="2090943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Take precaution when using frameworks; </a:t>
            </a:r>
            <a:r>
              <a:rPr lang="en-SG" sz="2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There might be unexpected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1240" y="3109104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Perform strict client side input sanitization and/or output sanitization; </a:t>
            </a:r>
            <a:r>
              <a:rPr lang="en-SG" sz="2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DOM-Based attacks don’t reach servers</a:t>
            </a:r>
            <a:endParaRPr lang="en-SG" sz="2000" b="1" i="1" dirty="0">
              <a:solidFill>
                <a:schemeClr val="accent6">
                  <a:lumMod val="60000"/>
                  <a:lumOff val="4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1240" y="4127265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Understand JavaScript well; </a:t>
            </a:r>
            <a:r>
              <a:rPr lang="en-SG" sz="2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Understand the potentially harmful functions</a:t>
            </a:r>
            <a:endParaRPr lang="en-SG" sz="2000" b="1" i="1" dirty="0">
              <a:solidFill>
                <a:schemeClr val="accent6">
                  <a:lumMod val="60000"/>
                  <a:lumOff val="4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465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Normal Code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1240" y="4032434"/>
            <a:ext cx="7549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html computes to</a:t>
            </a:r>
          </a:p>
          <a:p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&lt;div id=“</a:t>
            </a:r>
            <a:r>
              <a:rPr lang="en-SG" sz="2000" dirty="0" err="1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myDiv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”&gt;</a:t>
            </a:r>
          </a:p>
          <a:p>
            <a:r>
              <a:rPr lang="en-SG" sz="2000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         Welcome, </a:t>
            </a:r>
            <a:r>
              <a:rPr lang="en-SG" sz="2000" dirty="0" err="1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WeiWei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! You are 22 years old!</a:t>
            </a:r>
          </a:p>
          <a:p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     &lt;div&gt;</a:t>
            </a:r>
            <a:endParaRPr lang="en-SG" sz="2000" dirty="0">
              <a:solidFill>
                <a:schemeClr val="accent6">
                  <a:lumMod val="50000"/>
                </a:schemeClr>
              </a:solidFill>
              <a:latin typeface="Raleway" panose="020B0503030101060003" pitchFamily="34" charset="0"/>
            </a:endParaRPr>
          </a:p>
          <a:p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240" y="2090943"/>
            <a:ext cx="7549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var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name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= 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‘</a:t>
            </a:r>
            <a:r>
              <a:rPr lang="en-SG" sz="2000" dirty="0" err="1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WeiWei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’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;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var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age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= 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‘22’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;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endParaRPr lang="en-SG" sz="2000" dirty="0" smtClean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$(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“#</a:t>
            </a:r>
            <a:r>
              <a:rPr lang="en-SG" sz="2000" dirty="0" err="1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myDiv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”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).html(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‘Welcome, ’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+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name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+ 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‘! You are ’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+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age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+ </a:t>
            </a:r>
          </a:p>
          <a:p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‘ years old!’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);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12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Infected Code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1240" y="4032434"/>
            <a:ext cx="7549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html computes to</a:t>
            </a:r>
          </a:p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&lt;div id=“</a:t>
            </a:r>
            <a:r>
              <a:rPr lang="en-SG" sz="2000" dirty="0" err="1" smtClean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myDiv</a:t>
            </a:r>
            <a:r>
              <a:rPr lang="en-SG" sz="2000" dirty="0" smtClean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”&gt;</a:t>
            </a:r>
          </a:p>
          <a:p>
            <a:r>
              <a:rPr lang="en-SG" sz="2000" dirty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         Welcome, </a:t>
            </a:r>
            <a:r>
              <a:rPr lang="en-SG" sz="2000" dirty="0" err="1" smtClean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WeiWei</a:t>
            </a:r>
            <a:r>
              <a:rPr lang="en-SG" sz="2000" dirty="0" smtClean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! You are 22</a:t>
            </a:r>
          </a:p>
          <a:p>
            <a:r>
              <a:rPr lang="en-SG" sz="2000" dirty="0" smtClean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               &lt;script&gt;alert(“</a:t>
            </a:r>
            <a:r>
              <a:rPr lang="en-SG" sz="2000" dirty="0" err="1" smtClean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xss</a:t>
            </a:r>
            <a:r>
              <a:rPr lang="en-SG" sz="2000" dirty="0" smtClean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”);&lt;/script&gt;</a:t>
            </a:r>
          </a:p>
          <a:p>
            <a:r>
              <a:rPr lang="en-SG" sz="2000" dirty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         years old!</a:t>
            </a:r>
          </a:p>
          <a:p>
            <a:r>
              <a:rPr lang="en-SG" sz="2000" dirty="0" smtClean="0">
                <a:solidFill>
                  <a:schemeClr val="accent2">
                    <a:lumMod val="50000"/>
                  </a:schemeClr>
                </a:solidFill>
                <a:latin typeface="Raleway" panose="020B0503030101060003" pitchFamily="34" charset="0"/>
              </a:rPr>
              <a:t>     &lt;div&gt;</a:t>
            </a:r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240" y="2090943"/>
            <a:ext cx="7549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var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name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= </a:t>
            </a:r>
            <a:r>
              <a:rPr lang="en-SG" sz="2000" dirty="0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‘</a:t>
            </a:r>
            <a:r>
              <a:rPr lang="en-SG" sz="2000" dirty="0" err="1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WeiWei</a:t>
            </a:r>
            <a:r>
              <a:rPr lang="en-SG" sz="2000" dirty="0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’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;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var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age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= </a:t>
            </a:r>
            <a:r>
              <a:rPr lang="en-SG" sz="2000" dirty="0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’22 &lt;script&gt;alert(“</a:t>
            </a:r>
            <a:r>
              <a:rPr lang="en-SG" sz="2000" dirty="0" err="1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xss</a:t>
            </a:r>
            <a:r>
              <a:rPr lang="en-SG" sz="2000" dirty="0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”);&lt;/script&gt;’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;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$(</a:t>
            </a:r>
            <a:r>
              <a:rPr lang="en-SG" sz="2000" dirty="0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“#</a:t>
            </a:r>
            <a:r>
              <a:rPr lang="en-SG" sz="2000" dirty="0" err="1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myDiv</a:t>
            </a:r>
            <a:r>
              <a:rPr lang="en-SG" sz="2000" dirty="0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”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).html(</a:t>
            </a:r>
            <a:r>
              <a:rPr lang="en-SG" sz="2000" dirty="0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‘Welcome, ’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+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name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+</a:t>
            </a:r>
            <a:r>
              <a:rPr lang="en-SG" sz="2000" dirty="0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 ‘! You are ’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+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age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+ </a:t>
            </a:r>
          </a:p>
          <a:p>
            <a:r>
              <a:rPr lang="en-SG" sz="2000" dirty="0" smtClean="0">
                <a:solidFill>
                  <a:schemeClr val="accent2">
                    <a:lumMod val="75000"/>
                  </a:schemeClr>
                </a:solidFill>
                <a:latin typeface="Raleway" panose="020B0503030101060003" pitchFamily="34" charset="0"/>
              </a:rPr>
              <a:t>‘ years old!’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);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506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56475" y="2722426"/>
            <a:ext cx="259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The Different</a:t>
            </a:r>
            <a:endParaRPr lang="en-SG" sz="2000" b="1" dirty="0">
              <a:solidFill>
                <a:schemeClr val="accent6">
                  <a:lumMod val="60000"/>
                  <a:lumOff val="4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6331" y="2879546"/>
            <a:ext cx="355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Categories</a:t>
            </a:r>
            <a:endParaRPr lang="en-SG" sz="48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Non Persistent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240" y="2090943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Non-persistent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cross-site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scripting,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also known as </a:t>
            </a:r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reflected </a:t>
            </a:r>
            <a:r>
              <a:rPr lang="en-SG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XSS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is one of the three major categories of XSS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attacks.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1240" y="3109104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The malicious code is </a:t>
            </a:r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executed by a victim’s browser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, and the payload is not stored anywhere. It is returned </a:t>
            </a:r>
            <a:r>
              <a:rPr lang="en-SG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as part of the response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from the HTML that a server sends.</a:t>
            </a:r>
            <a:endParaRPr lang="en-SG" sz="2000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225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Example 1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1240" y="3416881"/>
            <a:ext cx="754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html content</a:t>
            </a:r>
          </a:p>
          <a:p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    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&lt;h1&gt;Example 1&lt;/h1&gt;</a:t>
            </a:r>
          </a:p>
          <a:p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     &lt;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p&gt;Hello my name is &lt;%- name %&gt;&lt;/p&gt;</a:t>
            </a:r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240" y="2090943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router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.get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'/example1'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function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 err="1">
                <a:solidFill>
                  <a:srgbClr val="434A54"/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next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 {</a:t>
            </a:r>
          </a:p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    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.render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'example1'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, { name: </a:t>
            </a:r>
            <a:r>
              <a:rPr lang="en-SG" sz="2000" i="1" dirty="0">
                <a:solidFill>
                  <a:srgbClr val="434A54"/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.query.name });</a:t>
            </a:r>
          </a:p>
          <a:p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});</a:t>
            </a:r>
            <a:endParaRPr lang="en-SG" sz="2000" i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8975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Example 1</a:t>
            </a:r>
            <a:endParaRPr lang="en-SG" sz="4000" b="1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1240" y="4382081"/>
            <a:ext cx="7549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</a:t>
            </a:r>
          </a:p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&lt;h1&gt;Example 1&lt;/h1&gt;</a:t>
            </a:r>
          </a:p>
          <a:p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    &lt;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p&gt;Hello my name is </a:t>
            </a:r>
            <a:endParaRPr lang="en-SG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        </a:t>
            </a:r>
            <a:r>
              <a:rPr lang="en-SG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WeiLiang</a:t>
            </a:r>
            <a:r>
              <a:rPr lang="en-SG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&lt;script&gt;alert(‘test’);&lt;/script&gt;&lt;/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p&gt;</a:t>
            </a:r>
            <a:endParaRPr lang="en-SG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240" y="3056143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router</a:t>
            </a:r>
            <a:r>
              <a:rPr lang="en-SG" sz="2000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.get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'/example1'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Raleway" panose="020B0503030101060003" pitchFamily="34" charset="0"/>
              </a:rPr>
              <a:t>function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next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) {</a:t>
            </a:r>
          </a:p>
          <a:p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     </a:t>
            </a:r>
            <a:r>
              <a:rPr lang="en-SG" sz="2000" i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res</a:t>
            </a:r>
            <a:r>
              <a:rPr lang="en-SG" sz="2000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.render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'example1'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, { name: </a:t>
            </a:r>
            <a:r>
              <a:rPr lang="en-SG" sz="2000" i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req</a:t>
            </a:r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.query.name });</a:t>
            </a:r>
          </a:p>
          <a:p>
            <a:r>
              <a:rPr lang="en-SG" sz="2000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</a:rPr>
              <a:t>});</a:t>
            </a:r>
            <a:endParaRPr lang="en-SG" sz="2000" i="1" dirty="0">
              <a:solidFill>
                <a:schemeClr val="bg1">
                  <a:lumMod val="9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1240" y="20379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Raleway" panose="020B0503030101060003" pitchFamily="34" charset="0"/>
              </a:rPr>
              <a:t>http://localhost:3000/example1?name=WeiLiang%3Cscript%3Ealert(%27test%27);%3C/script%3E</a:t>
            </a:r>
          </a:p>
        </p:txBody>
      </p:sp>
    </p:spTree>
    <p:extLst>
      <p:ext uri="{BB962C8B-B14F-4D97-AF65-F5344CB8AC3E}">
        <p14:creationId xmlns:p14="http://schemas.microsoft.com/office/powerpoint/2010/main" val="4281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240" y="1072782"/>
            <a:ext cx="754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Example 2</a:t>
            </a:r>
            <a:endParaRPr lang="en-SG" sz="4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1240" y="3416881"/>
            <a:ext cx="7549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/* this is similar to the original example</a:t>
            </a:r>
          </a:p>
          <a:p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    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&lt;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h1&gt;Example 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2&lt;/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h1&gt;</a:t>
            </a:r>
          </a:p>
          <a:p>
            <a:r>
              <a:rPr lang="en-SG" sz="2000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  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   &lt;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p&gt;Hello, my name is &lt;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span id="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name"&gt;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anonymous</a:t>
            </a:r>
          </a:p>
          <a:p>
            <a:r>
              <a:rPr lang="en-SG" sz="2000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         &lt;/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span&gt;!&lt;/p</a:t>
            </a:r>
            <a:r>
              <a:rPr lang="en-SG" sz="2000" dirty="0" smtClean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&gt;</a:t>
            </a:r>
          </a:p>
          <a:p>
            <a:endParaRPr lang="en-SG" sz="2000" dirty="0" smtClean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r>
              <a:rPr lang="en-SG" sz="2000" dirty="0" smtClean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240" y="2090943"/>
            <a:ext cx="75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var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url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=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new 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URL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window.location.href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);</a:t>
            </a:r>
          </a:p>
          <a:p>
            <a:r>
              <a:rPr lang="en-SG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var</a:t>
            </a:r>
            <a:r>
              <a:rPr lang="en-SG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name 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= 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url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.searchParams.get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'name'</a:t>
            </a:r>
            <a:r>
              <a:rPr lang="en-SG" sz="2000" dirty="0">
                <a:solidFill>
                  <a:srgbClr val="434A54"/>
                </a:solidFill>
                <a:latin typeface="Raleway" panose="020B0503030101060003" pitchFamily="34" charset="0"/>
              </a:rPr>
              <a:t>);</a:t>
            </a:r>
          </a:p>
          <a:p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document.</a:t>
            </a:r>
            <a:r>
              <a:rPr lang="en-SG" sz="2000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getElementById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(</a:t>
            </a:r>
            <a:r>
              <a:rPr lang="en-SG" sz="2000" dirty="0" smtClean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‘name’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).</a:t>
            </a:r>
            <a:r>
              <a:rPr lang="en-SG" sz="2000" i="1" dirty="0" err="1" smtClean="0">
                <a:solidFill>
                  <a:srgbClr val="434A54"/>
                </a:solidFill>
                <a:latin typeface="Raleway" panose="020B0503030101060003" pitchFamily="34" charset="0"/>
              </a:rPr>
              <a:t>innerHTML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 = </a:t>
            </a:r>
            <a:r>
              <a:rPr lang="en-SG" sz="2000" i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name</a:t>
            </a:r>
            <a:r>
              <a:rPr lang="en-SG" sz="2000" dirty="0" smtClean="0">
                <a:solidFill>
                  <a:srgbClr val="434A54"/>
                </a:solidFill>
                <a:latin typeface="Raleway" panose="020B0503030101060003" pitchFamily="34" charset="0"/>
              </a:rPr>
              <a:t>;</a:t>
            </a:r>
            <a:endParaRPr lang="en-SG" sz="2000" i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1920</Words>
  <Application>Microsoft Office PowerPoint</Application>
  <PresentationFormat>Widescreen</PresentationFormat>
  <Paragraphs>317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 Light</vt:lpstr>
      <vt:lpstr>Raleway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kuahweiliang@hotmail.com</dc:creator>
  <cp:lastModifiedBy>Low Jin Kiat</cp:lastModifiedBy>
  <cp:revision>205</cp:revision>
  <dcterms:created xsi:type="dcterms:W3CDTF">2019-08-15T12:56:55Z</dcterms:created>
  <dcterms:modified xsi:type="dcterms:W3CDTF">2020-05-06T01:51:02Z</dcterms:modified>
</cp:coreProperties>
</file>