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60" r:id="rId13"/>
    <p:sldId id="271" r:id="rId14"/>
    <p:sldId id="272" r:id="rId1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F82-60A8-4802-B87F-89A24F5E8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4FB30-0BC2-49C4-9785-1DE30F762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D14E-788E-489E-9CE1-64B02518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7647-C277-486A-876F-D7024490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FFD2-3FE6-4153-9FD1-AEDFE569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45DE-8E96-42CB-B636-19864E1A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22742-B820-4F16-B957-B0C73A59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0A00-59BA-4778-ADB0-08E39E18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E464-E6CA-405A-8BBA-D82C6B2E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85B0-C0C7-4681-9A0F-9A77357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4937A-269A-4556-A637-19112C8D3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0A68-F4EF-4C77-ADB5-25A4FA7D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784D-2D19-4CF5-9637-68555D1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53CB-EA78-459D-AC67-5149671E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F93A-0F7C-4C9D-BF88-4BCE856C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30F4-DA0D-4316-ADBD-48122A81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F9FD-0D3A-4645-B887-7FD65440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A41F-CC47-4391-875B-74B92431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605C-BD24-4F9B-9FCA-EBAD2D4B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5826-8CA6-4771-9BDE-24902BB0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FD6D-3FCD-41C2-85BD-37A00E65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C59B-4D1F-4C72-8835-DD6BABEE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DF64-4257-40A1-8F2D-068DB391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3730-26C3-454D-B784-6AD7A8D2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D435-135C-4E61-A64A-EED2316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F591-634B-4B94-B190-A808123D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01AA-CA39-47FF-8F75-58B57E29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38282-0FA3-4E87-9582-57F7BE54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2F72-86A2-4FF5-8976-266C2AF2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4608-AC97-485A-AC3E-6FF66942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EC9E9-F40F-43A3-A939-72452BE1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A8CA-CCAF-4D1E-B393-1C6709C3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A249-FCF1-4D57-954D-F95ACCB3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FCE8F-D674-4DDA-BDF6-2167EBC1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91884-DE79-42EA-B435-59B6A56F3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BFC2B-D69D-4397-B9BB-9D66E1522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230AB-F806-4165-B797-FC2F684A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C1FC4-3201-4F8B-A0C3-1662B8E2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FB752-4A9D-43B4-B851-4DB66E8A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8E5D-947C-44BB-8112-0698CAEA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41284-AA53-4148-993E-6FD5C009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FBE2-3C65-401F-8D52-6CE95E8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D3B73-3E3C-4C5D-A82E-E12A2DA1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C28FF-9829-416E-8594-0A7A129F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C621-3197-4045-A413-91BFEAD2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506E-CC51-4D47-9EF9-A2E7471D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60B5-90B7-4A8E-89C2-1A31E225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349E-B0AE-4A4A-8F6B-ABF3B590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4C75-24DA-48AF-A613-96F84228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7983-DBF7-4806-A9CC-8D48A3BE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CEA1-E750-46E4-813F-75A84115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7FAC-49DD-478C-8E69-22BA4FA3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6EB5-0065-42F2-91F0-782D07F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5C9DA-78D3-47F9-AF4D-DCFECC3BE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BD7DD-0124-42D2-B24F-0C0C0029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FF2D1-7A62-46C2-9DA3-9B61B896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07FB-85A1-4E35-AF1B-8CF10BE8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57D4A-D21F-48D6-981D-7022126D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D9F7B-3C52-4E19-995C-7961F227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49C9-FFCD-4EA5-8EF6-6B13BB32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BC2B-6262-4323-846D-C3545A4DB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8AA5-FBC8-4169-A8A6-0D9ED62D2BB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D098-D3AE-4A00-ACF5-87F553899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B43F-45DA-4433-A57C-A93B3EAE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EE84-F91D-491E-892E-95E06E459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A6D-4681-4A32-ADB2-1FA3CB7C4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Zeming</a:t>
            </a:r>
            <a:r>
              <a:rPr lang="en-US" dirty="0"/>
              <a:t> Zhang Paper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51264-5C23-4F3F-9BED-3C6DDC95F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" y="773588"/>
            <a:ext cx="6132372" cy="50031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262AD1-0ED0-40E9-8B8A-214473FE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37" y="985663"/>
            <a:ext cx="2805554" cy="2257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8DBA9-8425-42FD-9D5A-2A5560A85966}"/>
              </a:ext>
            </a:extLst>
          </p:cNvPr>
          <p:cNvSpPr txBox="1"/>
          <p:nvPr/>
        </p:nvSpPr>
        <p:spPr>
          <a:xfrm>
            <a:off x="10054365" y="570315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AEB25-6198-4E55-889F-193A312A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18" y="3428999"/>
            <a:ext cx="2825783" cy="229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1F3D9D-0B06-4E31-AD56-8CE7BDBDD8B4}"/>
              </a:ext>
            </a:extLst>
          </p:cNvPr>
          <p:cNvSpPr txBox="1"/>
          <p:nvPr/>
        </p:nvSpPr>
        <p:spPr>
          <a:xfrm>
            <a:off x="7189261" y="3150952"/>
            <a:ext cx="9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CCR7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04DF-CBFA-4240-A842-5678066D06C5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 Naïve T cells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1698B8-0155-4785-8EAF-9306B088A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77" y="821865"/>
            <a:ext cx="2998910" cy="23991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840C49-2DFA-47A2-AFBF-13179DB68DF0}"/>
              </a:ext>
            </a:extLst>
          </p:cNvPr>
          <p:cNvSpPr txBox="1"/>
          <p:nvPr/>
        </p:nvSpPr>
        <p:spPr>
          <a:xfrm>
            <a:off x="7518215" y="428395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A2053-F48B-4EA4-A673-38CBFFE86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2559" y="3465839"/>
            <a:ext cx="2798136" cy="22579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B34737-E457-4915-928D-4136A24E5486}"/>
              </a:ext>
            </a:extLst>
          </p:cNvPr>
          <p:cNvSpPr txBox="1"/>
          <p:nvPr/>
        </p:nvSpPr>
        <p:spPr>
          <a:xfrm>
            <a:off x="10095611" y="3207495"/>
            <a:ext cx="9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D25394-C53A-435B-B9C5-D8D011BC0FE9}"/>
              </a:ext>
            </a:extLst>
          </p:cNvPr>
          <p:cNvSpPr/>
          <p:nvPr/>
        </p:nvSpPr>
        <p:spPr>
          <a:xfrm rot="16200000">
            <a:off x="2459801" y="1263029"/>
            <a:ext cx="1646302" cy="12827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382D60-CB28-4D2E-B310-1771FA2A6CF1}"/>
              </a:ext>
            </a:extLst>
          </p:cNvPr>
          <p:cNvSpPr/>
          <p:nvPr/>
        </p:nvSpPr>
        <p:spPr>
          <a:xfrm rot="12898642">
            <a:off x="4132512" y="1707547"/>
            <a:ext cx="920705" cy="6965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806423"/>
            <a:ext cx="6181101" cy="5042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7D806-85FE-4FE3-BFA3-B23435D5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77" y="1008638"/>
            <a:ext cx="2992626" cy="2394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F1028-4EA2-4A50-ADAF-C831B039204D}"/>
              </a:ext>
            </a:extLst>
          </p:cNvPr>
          <p:cNvSpPr txBox="1"/>
          <p:nvPr/>
        </p:nvSpPr>
        <p:spPr>
          <a:xfrm>
            <a:off x="7381986" y="63156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98679-0737-4FE9-A043-122E4ADAF3DC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 Helper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A4D9E-17D1-4B6A-A25D-18FC799D4321}"/>
              </a:ext>
            </a:extLst>
          </p:cNvPr>
          <p:cNvSpPr/>
          <p:nvPr/>
        </p:nvSpPr>
        <p:spPr>
          <a:xfrm rot="6877347">
            <a:off x="1781672" y="1843041"/>
            <a:ext cx="853863" cy="17034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BDAB6-B1AE-4CF3-BEE2-111C7216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903" y="977555"/>
            <a:ext cx="3011228" cy="2477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41F47A-EB89-452A-9663-586892ABD424}"/>
              </a:ext>
            </a:extLst>
          </p:cNvPr>
          <p:cNvSpPr txBox="1"/>
          <p:nvPr/>
        </p:nvSpPr>
        <p:spPr>
          <a:xfrm>
            <a:off x="10391319" y="63930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GZMA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24BDC-0697-40EB-B96D-74CE8E60D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166" y="3577781"/>
            <a:ext cx="2846579" cy="2297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8B5BFD-975C-4217-8DBB-F1263BCFF493}"/>
              </a:ext>
            </a:extLst>
          </p:cNvPr>
          <p:cNvSpPr txBox="1"/>
          <p:nvPr/>
        </p:nvSpPr>
        <p:spPr>
          <a:xfrm>
            <a:off x="7227198" y="3358117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CCL5</a:t>
            </a:r>
          </a:p>
        </p:txBody>
      </p:sp>
    </p:spTree>
    <p:extLst>
      <p:ext uri="{BB962C8B-B14F-4D97-AF65-F5344CB8AC3E}">
        <p14:creationId xmlns:p14="http://schemas.microsoft.com/office/powerpoint/2010/main" val="201693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806423"/>
            <a:ext cx="6181101" cy="5042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FC467-9C21-40A1-BE96-E04EA5E51D70}"/>
              </a:ext>
            </a:extLst>
          </p:cNvPr>
          <p:cNvSpPr txBox="1"/>
          <p:nvPr/>
        </p:nvSpPr>
        <p:spPr>
          <a:xfrm>
            <a:off x="10447175" y="63156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FOXP3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F0019-F2F6-4439-816A-BE36EAB07574}"/>
              </a:ext>
            </a:extLst>
          </p:cNvPr>
          <p:cNvSpPr txBox="1"/>
          <p:nvPr/>
        </p:nvSpPr>
        <p:spPr>
          <a:xfrm>
            <a:off x="7652157" y="340273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CTLA4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D55722-9B7E-4037-A1C6-3FF3D877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21" y="1027930"/>
            <a:ext cx="2933861" cy="239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E19706-3DF6-4AD2-9EF0-8237E77E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60" y="3772071"/>
            <a:ext cx="2933861" cy="2412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81916-6335-4F0C-AAB3-CF6AA912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491" y="3790453"/>
            <a:ext cx="2946585" cy="239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ABCF18-BB75-4964-B220-6C02074941AE}"/>
              </a:ext>
            </a:extLst>
          </p:cNvPr>
          <p:cNvSpPr txBox="1"/>
          <p:nvPr/>
        </p:nvSpPr>
        <p:spPr>
          <a:xfrm>
            <a:off x="10400656" y="3435970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TNFRSF9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C7D806-85FE-4FE3-BFA3-B23435D57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477" y="1008638"/>
            <a:ext cx="2992626" cy="2394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F1028-4EA2-4A50-ADAF-C831B039204D}"/>
              </a:ext>
            </a:extLst>
          </p:cNvPr>
          <p:cNvSpPr txBox="1"/>
          <p:nvPr/>
        </p:nvSpPr>
        <p:spPr>
          <a:xfrm>
            <a:off x="7585186" y="63156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98679-0737-4FE9-A043-122E4ADAF3DC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 </a:t>
            </a:r>
            <a:r>
              <a:rPr lang="en-US" dirty="0" err="1"/>
              <a:t>Tregs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A4D9E-17D1-4B6A-A25D-18FC799D4321}"/>
              </a:ext>
            </a:extLst>
          </p:cNvPr>
          <p:cNvSpPr/>
          <p:nvPr/>
        </p:nvSpPr>
        <p:spPr>
          <a:xfrm rot="6877347">
            <a:off x="3819453" y="2735684"/>
            <a:ext cx="1646302" cy="17034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806423"/>
            <a:ext cx="6181101" cy="5042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7D806-85FE-4FE3-BFA3-B23435D5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77" y="1008638"/>
            <a:ext cx="2992626" cy="2394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F1028-4EA2-4A50-ADAF-C831B039204D}"/>
              </a:ext>
            </a:extLst>
          </p:cNvPr>
          <p:cNvSpPr txBox="1"/>
          <p:nvPr/>
        </p:nvSpPr>
        <p:spPr>
          <a:xfrm>
            <a:off x="7381986" y="63156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98679-0737-4FE9-A043-122E4ADAF3DC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CD4 Exhausted CD4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A4D9E-17D1-4B6A-A25D-18FC799D4321}"/>
              </a:ext>
            </a:extLst>
          </p:cNvPr>
          <p:cNvSpPr/>
          <p:nvPr/>
        </p:nvSpPr>
        <p:spPr>
          <a:xfrm rot="6877347">
            <a:off x="3471880" y="3812669"/>
            <a:ext cx="759568" cy="3381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F484F-792D-419E-8B5A-C8812989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510" y="1000898"/>
            <a:ext cx="2927774" cy="2436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B895BB-FC76-4FAF-A584-97262A24949B}"/>
              </a:ext>
            </a:extLst>
          </p:cNvPr>
          <p:cNvSpPr txBox="1"/>
          <p:nvPr/>
        </p:nvSpPr>
        <p:spPr>
          <a:xfrm>
            <a:off x="10256094" y="63930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CXCL13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BCCCBC-E14D-467E-A70C-AC9D0C847661}"/>
              </a:ext>
            </a:extLst>
          </p:cNvPr>
          <p:cNvSpPr/>
          <p:nvPr/>
        </p:nvSpPr>
        <p:spPr>
          <a:xfrm rot="9569627">
            <a:off x="4378044" y="4519786"/>
            <a:ext cx="759568" cy="3381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F837BB-3861-433C-91D3-FF4E397A6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034" y="3537699"/>
            <a:ext cx="3179317" cy="24947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14CAF1-6267-4A8E-B207-C539F13A1691}"/>
              </a:ext>
            </a:extLst>
          </p:cNvPr>
          <p:cNvSpPr txBox="1"/>
          <p:nvPr/>
        </p:nvSpPr>
        <p:spPr>
          <a:xfrm>
            <a:off x="7317021" y="3392665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PDCD1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BEB4D-650D-45C7-9ADC-EB9A5B287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1903" y="3692710"/>
            <a:ext cx="2860649" cy="23397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8CF5D1-76BD-47EC-9DEF-6C89CBE6D3E8}"/>
              </a:ext>
            </a:extLst>
          </p:cNvPr>
          <p:cNvSpPr txBox="1"/>
          <p:nvPr/>
        </p:nvSpPr>
        <p:spPr>
          <a:xfrm>
            <a:off x="10219068" y="3380556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TIGIT</a:t>
            </a:r>
          </a:p>
        </p:txBody>
      </p:sp>
    </p:spTree>
    <p:extLst>
      <p:ext uri="{BB962C8B-B14F-4D97-AF65-F5344CB8AC3E}">
        <p14:creationId xmlns:p14="http://schemas.microsoft.com/office/powerpoint/2010/main" val="260408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4C5D-FDB5-43CC-A25B-24ACEB1E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9545-1A2A-40C0-A908-A11AAFD3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cells can be broadly characterized as</a:t>
            </a:r>
          </a:p>
          <a:p>
            <a:pPr lvl="1"/>
            <a:r>
              <a:rPr lang="en-US" dirty="0"/>
              <a:t>Naïve, Effector, Helper, Exhausted, Cytotoxic</a:t>
            </a:r>
          </a:p>
          <a:p>
            <a:r>
              <a:rPr lang="en-US" dirty="0"/>
              <a:t>Only a select few markers can distinguish the different state of CD4 and CD8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4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1E65-8D33-41A4-BD32-BD71A666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CD8 2017 Cell Liver Cancer?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EF21-090D-4F92-AFCE-8FD286F5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CD8 LEF1 naïve marker</a:t>
            </a:r>
          </a:p>
          <a:p>
            <a:r>
              <a:rPr lang="en-US" dirty="0"/>
              <a:t>CD8 CCR7 naïve marker</a:t>
            </a:r>
          </a:p>
          <a:p>
            <a:r>
              <a:rPr lang="en-US" dirty="0"/>
              <a:t>CD8 CX3CR1 CD8 effector</a:t>
            </a:r>
          </a:p>
          <a:p>
            <a:r>
              <a:rPr lang="en-US" dirty="0"/>
              <a:t>CD8 LAYN exhausted T cells</a:t>
            </a:r>
          </a:p>
          <a:p>
            <a:r>
              <a:rPr lang="en-US" dirty="0"/>
              <a:t>CD8 SLC4A10, ZBTB16, RORC MAIT mucosal-associated invariant T cells</a:t>
            </a:r>
          </a:p>
          <a:p>
            <a:r>
              <a:rPr lang="en-US" dirty="0"/>
              <a:t>CD8 GZMK effector memory?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9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A8-925F-436A-8B60-BB7651BF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CD4 2017 Cell Liver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AEE8-C2BC-445F-BF09-118838D8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CD4 CCR7 TCF7 SELL naïve marker genes</a:t>
            </a:r>
          </a:p>
          <a:p>
            <a:r>
              <a:rPr lang="en-US" dirty="0"/>
              <a:t>CD4 FOXP3 </a:t>
            </a:r>
            <a:r>
              <a:rPr lang="en-US" dirty="0" err="1"/>
              <a:t>Tregs</a:t>
            </a:r>
            <a:endParaRPr lang="en-US" dirty="0"/>
          </a:p>
          <a:p>
            <a:r>
              <a:rPr lang="en-US" dirty="0"/>
              <a:t>CD4 CTLA4 exhausted marker</a:t>
            </a:r>
          </a:p>
          <a:p>
            <a:r>
              <a:rPr lang="en-US" dirty="0"/>
              <a:t>CD4 CCL5 and GZMA Helper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7B6A8-8C45-498F-B2E9-E1D2CF9D97B6}"/>
              </a:ext>
            </a:extLst>
          </p:cNvPr>
          <p:cNvGrpSpPr/>
          <p:nvPr/>
        </p:nvGrpSpPr>
        <p:grpSpPr>
          <a:xfrm>
            <a:off x="123305" y="254000"/>
            <a:ext cx="11936385" cy="5626246"/>
            <a:chOff x="123305" y="254000"/>
            <a:chExt cx="11936385" cy="5626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B95F8A-0508-4F77-ACAE-9D68CC5A9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5" y="773588"/>
              <a:ext cx="6132372" cy="50031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180380-FB18-4480-B79B-2987752E3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5677" y="821865"/>
              <a:ext cx="2998910" cy="23991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DFC467-9C21-40A1-BE96-E04EA5E51D70}"/>
                </a:ext>
              </a:extLst>
            </p:cNvPr>
            <p:cNvSpPr txBox="1"/>
            <p:nvPr/>
          </p:nvSpPr>
          <p:spPr>
            <a:xfrm>
              <a:off x="7518215" y="428395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CD4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9D39A0-8ADF-44C8-803D-F48D9BA73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5677" y="3481117"/>
              <a:ext cx="2923383" cy="239912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BF0019-F2F6-4439-816A-BE36EAB07574}"/>
                </a:ext>
              </a:extLst>
            </p:cNvPr>
            <p:cNvSpPr txBox="1"/>
            <p:nvPr/>
          </p:nvSpPr>
          <p:spPr>
            <a:xfrm>
              <a:off x="7597728" y="3144700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CD8A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B11D0C-FDE4-4A2D-BD4E-C4A202200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1545" y="860011"/>
              <a:ext cx="2818145" cy="2322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6A8A80-0838-414C-8E7D-CFAFE358407D}"/>
                </a:ext>
              </a:extLst>
            </p:cNvPr>
            <p:cNvSpPr txBox="1"/>
            <p:nvPr/>
          </p:nvSpPr>
          <p:spPr>
            <a:xfrm>
              <a:off x="10045360" y="438666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CD25 (IL2RA)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7E69DE-B9C3-4E46-AD27-840591AE4E80}"/>
                </a:ext>
              </a:extLst>
            </p:cNvPr>
            <p:cNvSpPr txBox="1"/>
            <p:nvPr/>
          </p:nvSpPr>
          <p:spPr>
            <a:xfrm>
              <a:off x="4495800" y="254000"/>
              <a:ext cx="326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CD4 and CD8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2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" y="773588"/>
            <a:ext cx="6132372" cy="500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D39A0-8ADF-44C8-803D-F48D9BA7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18" y="893631"/>
            <a:ext cx="2861819" cy="2348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F0019-F2F6-4439-816A-BE36EAB07574}"/>
              </a:ext>
            </a:extLst>
          </p:cNvPr>
          <p:cNvSpPr txBox="1"/>
          <p:nvPr/>
        </p:nvSpPr>
        <p:spPr>
          <a:xfrm>
            <a:off x="718044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62AD1-0ED0-40E9-8B8A-214473FE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37" y="985663"/>
            <a:ext cx="2805554" cy="2257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8DBA9-8425-42FD-9D5A-2A5560A85966}"/>
              </a:ext>
            </a:extLst>
          </p:cNvPr>
          <p:cNvSpPr txBox="1"/>
          <p:nvPr/>
        </p:nvSpPr>
        <p:spPr>
          <a:xfrm>
            <a:off x="10054365" y="570315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AEB25-6198-4E55-889F-193A312AB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818" y="3428999"/>
            <a:ext cx="2825783" cy="229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1F3D9D-0B06-4E31-AD56-8CE7BDBDD8B4}"/>
              </a:ext>
            </a:extLst>
          </p:cNvPr>
          <p:cNvSpPr txBox="1"/>
          <p:nvPr/>
        </p:nvSpPr>
        <p:spPr>
          <a:xfrm>
            <a:off x="7189261" y="3150952"/>
            <a:ext cx="9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CCR7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2A5D67-D2E6-4679-B1B2-F29F277B552C}"/>
              </a:ext>
            </a:extLst>
          </p:cNvPr>
          <p:cNvSpPr/>
          <p:nvPr/>
        </p:nvSpPr>
        <p:spPr>
          <a:xfrm>
            <a:off x="4635500" y="2247900"/>
            <a:ext cx="505590" cy="381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04DF-CBFA-4240-A842-5678066D06C5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Naïve T cells</a:t>
            </a:r>
          </a:p>
        </p:txBody>
      </p:sp>
    </p:spTree>
    <p:extLst>
      <p:ext uri="{BB962C8B-B14F-4D97-AF65-F5344CB8AC3E}">
        <p14:creationId xmlns:p14="http://schemas.microsoft.com/office/powerpoint/2010/main" val="14182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" y="773588"/>
            <a:ext cx="6132372" cy="500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D39A0-8ADF-44C8-803D-F48D9BA7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18" y="893631"/>
            <a:ext cx="2861819" cy="2348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F0019-F2F6-4439-816A-BE36EAB07574}"/>
              </a:ext>
            </a:extLst>
          </p:cNvPr>
          <p:cNvSpPr txBox="1"/>
          <p:nvPr/>
        </p:nvSpPr>
        <p:spPr>
          <a:xfrm>
            <a:off x="718044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04DF-CBFA-4240-A842-5678066D06C5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Effector T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9287C-D558-40E7-B338-0215741D1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809" y="826612"/>
            <a:ext cx="2879494" cy="2415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B10F10-75FF-4910-B493-BC6127B81B59}"/>
              </a:ext>
            </a:extLst>
          </p:cNvPr>
          <p:cNvSpPr txBox="1"/>
          <p:nvPr/>
        </p:nvSpPr>
        <p:spPr>
          <a:xfrm>
            <a:off x="1023862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CX3CR1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298F6-E6E2-4385-8128-11AE65F97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18" y="3429000"/>
            <a:ext cx="2771797" cy="22422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AADCD0-A754-4622-B4A5-3ECFFDF5979D}"/>
              </a:ext>
            </a:extLst>
          </p:cNvPr>
          <p:cNvSpPr txBox="1"/>
          <p:nvPr/>
        </p:nvSpPr>
        <p:spPr>
          <a:xfrm>
            <a:off x="7056213" y="3150952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FGFBP2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E5251-27C8-4162-97A0-AFDDDD72B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505" y="3468530"/>
            <a:ext cx="2771797" cy="22541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6F774-4A8A-4E9A-9EF9-1A6688CED92C}"/>
              </a:ext>
            </a:extLst>
          </p:cNvPr>
          <p:cNvSpPr txBox="1"/>
          <p:nvPr/>
        </p:nvSpPr>
        <p:spPr>
          <a:xfrm>
            <a:off x="10144801" y="3170717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FCGR3A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29A771-5CE9-4C18-93DB-798F54E2972E}"/>
              </a:ext>
            </a:extLst>
          </p:cNvPr>
          <p:cNvSpPr/>
          <p:nvPr/>
        </p:nvSpPr>
        <p:spPr>
          <a:xfrm rot="3820175">
            <a:off x="772303" y="3583415"/>
            <a:ext cx="1646302" cy="9397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267F91-8446-4094-8E4C-CD787A55928F}"/>
              </a:ext>
            </a:extLst>
          </p:cNvPr>
          <p:cNvSpPr/>
          <p:nvPr/>
        </p:nvSpPr>
        <p:spPr>
          <a:xfrm rot="8691492">
            <a:off x="1397379" y="3743546"/>
            <a:ext cx="1646302" cy="9397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" y="773588"/>
            <a:ext cx="6132372" cy="500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D39A0-8ADF-44C8-803D-F48D9BA7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18" y="893631"/>
            <a:ext cx="2861819" cy="2348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F0019-F2F6-4439-816A-BE36EAB07574}"/>
              </a:ext>
            </a:extLst>
          </p:cNvPr>
          <p:cNvSpPr txBox="1"/>
          <p:nvPr/>
        </p:nvSpPr>
        <p:spPr>
          <a:xfrm>
            <a:off x="718044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04DF-CBFA-4240-A842-5678066D06C5}"/>
              </a:ext>
            </a:extLst>
          </p:cNvPr>
          <p:cNvSpPr txBox="1"/>
          <p:nvPr/>
        </p:nvSpPr>
        <p:spPr>
          <a:xfrm>
            <a:off x="4495800" y="25400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Exhausted T cells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10F10-75FF-4910-B493-BC6127B81B59}"/>
              </a:ext>
            </a:extLst>
          </p:cNvPr>
          <p:cNvSpPr txBox="1"/>
          <p:nvPr/>
        </p:nvSpPr>
        <p:spPr>
          <a:xfrm>
            <a:off x="1023862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ADCD0-A754-4622-B4A5-3ECFFDF5979D}"/>
              </a:ext>
            </a:extLst>
          </p:cNvPr>
          <p:cNvSpPr txBox="1"/>
          <p:nvPr/>
        </p:nvSpPr>
        <p:spPr>
          <a:xfrm>
            <a:off x="7056213" y="3150952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CTLA4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3850D-BC38-4EC3-B358-EDFC4B7F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913" y="883762"/>
            <a:ext cx="2864782" cy="2348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221B0-4560-40DE-94CB-0547E7F35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61" y="3429000"/>
            <a:ext cx="2842676" cy="2328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1B952-AD48-442B-94CF-08BE3FFEB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762" y="3403902"/>
            <a:ext cx="2842676" cy="23187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993324-32C0-4853-8DAF-5D9B55C98041}"/>
              </a:ext>
            </a:extLst>
          </p:cNvPr>
          <p:cNvSpPr txBox="1"/>
          <p:nvPr/>
        </p:nvSpPr>
        <p:spPr>
          <a:xfrm>
            <a:off x="10246760" y="3200834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HAVCR2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FA23D7-5172-4FED-9178-409127FF02CE}"/>
              </a:ext>
            </a:extLst>
          </p:cNvPr>
          <p:cNvSpPr/>
          <p:nvPr/>
        </p:nvSpPr>
        <p:spPr>
          <a:xfrm rot="9774335">
            <a:off x="2765883" y="4256155"/>
            <a:ext cx="1228680" cy="7950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" y="773588"/>
            <a:ext cx="6132372" cy="500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D39A0-8ADF-44C8-803D-F48D9BA7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18" y="893631"/>
            <a:ext cx="2861819" cy="2348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F0019-F2F6-4439-816A-BE36EAB07574}"/>
              </a:ext>
            </a:extLst>
          </p:cNvPr>
          <p:cNvSpPr txBox="1"/>
          <p:nvPr/>
        </p:nvSpPr>
        <p:spPr>
          <a:xfrm>
            <a:off x="718044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04DF-CBFA-4240-A842-5678066D06C5}"/>
              </a:ext>
            </a:extLst>
          </p:cNvPr>
          <p:cNvSpPr txBox="1"/>
          <p:nvPr/>
        </p:nvSpPr>
        <p:spPr>
          <a:xfrm>
            <a:off x="4495800" y="2540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MAIT mucosal-associated invariant T cells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50F97-11D1-40A2-9AB1-24FA630F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37" y="935755"/>
            <a:ext cx="2821070" cy="2339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87E29-C34C-4C66-AE53-B2974328A48C}"/>
              </a:ext>
            </a:extLst>
          </p:cNvPr>
          <p:cNvSpPr txBox="1"/>
          <p:nvPr/>
        </p:nvSpPr>
        <p:spPr>
          <a:xfrm>
            <a:off x="10001406" y="545361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SLC4A10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1ADD9-770F-41EF-8702-4CAC3078A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818" y="3392492"/>
            <a:ext cx="2791001" cy="22529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85D99A-671A-48F6-853E-3F4945260A17}"/>
              </a:ext>
            </a:extLst>
          </p:cNvPr>
          <p:cNvSpPr txBox="1"/>
          <p:nvPr/>
        </p:nvSpPr>
        <p:spPr>
          <a:xfrm>
            <a:off x="7014307" y="3156164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ZBTB16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40D09-0F1F-45A5-8A60-2D35F180F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636" y="3371770"/>
            <a:ext cx="2821071" cy="2273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4C9B82-B6FA-489B-BCF4-3A46779E5D98}"/>
              </a:ext>
            </a:extLst>
          </p:cNvPr>
          <p:cNvSpPr txBox="1"/>
          <p:nvPr/>
        </p:nvSpPr>
        <p:spPr>
          <a:xfrm>
            <a:off x="10001406" y="3132637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RORC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75BDBF-553D-49FC-BDF6-7AE6C3C2D772}"/>
              </a:ext>
            </a:extLst>
          </p:cNvPr>
          <p:cNvSpPr/>
          <p:nvPr/>
        </p:nvSpPr>
        <p:spPr>
          <a:xfrm rot="8691492">
            <a:off x="853224" y="2308978"/>
            <a:ext cx="855076" cy="7565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73BCB5-39F3-4685-9008-FEF0C51D3642}"/>
              </a:ext>
            </a:extLst>
          </p:cNvPr>
          <p:cNvSpPr/>
          <p:nvPr/>
        </p:nvSpPr>
        <p:spPr>
          <a:xfrm rot="12898642">
            <a:off x="2191180" y="2896918"/>
            <a:ext cx="1646302" cy="75652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5F8A-0508-4F77-ACAE-9D68CC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" y="773588"/>
            <a:ext cx="6132372" cy="500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D39A0-8ADF-44C8-803D-F48D9BA7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18" y="893631"/>
            <a:ext cx="2861819" cy="2348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F0019-F2F6-4439-816A-BE36EAB07574}"/>
              </a:ext>
            </a:extLst>
          </p:cNvPr>
          <p:cNvSpPr txBox="1"/>
          <p:nvPr/>
        </p:nvSpPr>
        <p:spPr>
          <a:xfrm>
            <a:off x="7180448" y="524299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04DF-CBFA-4240-A842-5678066D06C5}"/>
              </a:ext>
            </a:extLst>
          </p:cNvPr>
          <p:cNvSpPr txBox="1"/>
          <p:nvPr/>
        </p:nvSpPr>
        <p:spPr>
          <a:xfrm>
            <a:off x="2292824" y="254000"/>
            <a:ext cx="655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CD8 GMZK Intermediate between Effector and Exhausted T cells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84683-E91D-49DF-B466-2C3F9127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671" y="893631"/>
            <a:ext cx="2845755" cy="2348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147E29-51E3-4587-AC05-17337DEE6A8C}"/>
              </a:ext>
            </a:extLst>
          </p:cNvPr>
          <p:cNvSpPr txBox="1"/>
          <p:nvPr/>
        </p:nvSpPr>
        <p:spPr>
          <a:xfrm>
            <a:off x="10054365" y="588922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GMZK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4E790-5F16-43B4-86B0-7E8E453A745A}"/>
              </a:ext>
            </a:extLst>
          </p:cNvPr>
          <p:cNvSpPr/>
          <p:nvPr/>
        </p:nvSpPr>
        <p:spPr>
          <a:xfrm rot="18011499">
            <a:off x="1198077" y="2514904"/>
            <a:ext cx="1659527" cy="13806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172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Zeming Zhang Paper Reanalysis</vt:lpstr>
      <vt:lpstr>CD8 2017 Cell Liver Cancer?</vt:lpstr>
      <vt:lpstr>CD4 2017 Cell Liver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Zeming Zhang Paper Reanalysis</dc:title>
  <dc:creator>Shaw, Tim</dc:creator>
  <cp:lastModifiedBy>Shaw, Tim</cp:lastModifiedBy>
  <cp:revision>32</cp:revision>
  <cp:lastPrinted>2020-03-15T21:28:05Z</cp:lastPrinted>
  <dcterms:created xsi:type="dcterms:W3CDTF">2020-03-15T01:37:00Z</dcterms:created>
  <dcterms:modified xsi:type="dcterms:W3CDTF">2020-03-16T20:59:19Z</dcterms:modified>
</cp:coreProperties>
</file>