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03"/>
    <p:restoredTop sz="89370"/>
  </p:normalViewPr>
  <p:slideViewPr>
    <p:cSldViewPr snapToGrid="0" snapToObjects="1">
      <p:cViewPr varScale="1">
        <p:scale>
          <a:sx n="173" d="100"/>
          <a:sy n="173" d="100"/>
        </p:scale>
        <p:origin x="4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22CAE-4103-D44C-92A3-12A9D6FDD7A5}" type="datetimeFigureOut">
              <a:rPr lang="en-US" smtClean="0"/>
              <a:t>1/18/19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28874B-7AD4-AD47-B39E-54F8B29AE426}" type="slidenum">
              <a:rPr lang="en-US" smtClean="0"/>
              <a:t>‹#›</a:t>
            </a:fld>
            <a:endParaRPr lang="en-US"/>
          </a:p>
        </p:txBody>
      </p:sp>
    </p:spTree>
    <p:extLst>
      <p:ext uri="{BB962C8B-B14F-4D97-AF65-F5344CB8AC3E}">
        <p14:creationId xmlns:p14="http://schemas.microsoft.com/office/powerpoint/2010/main" val="385473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the PAW pipeline (https://</a:t>
            </a:r>
            <a:r>
              <a:rPr lang="en-US" dirty="0" err="1"/>
              <a:t>github.com</a:t>
            </a:r>
            <a:r>
              <a:rPr lang="en-US" dirty="0"/>
              <a:t>/</a:t>
            </a:r>
            <a:r>
              <a:rPr lang="en-US" dirty="0" err="1"/>
              <a:t>pwilmart</a:t>
            </a:r>
            <a:r>
              <a:rPr lang="en-US" dirty="0"/>
              <a:t>/</a:t>
            </a:r>
            <a:r>
              <a:rPr lang="en-US" dirty="0" err="1"/>
              <a:t>PAW_pipeline.git</a:t>
            </a:r>
            <a:r>
              <a:rPr lang="en-US" dirty="0"/>
              <a:t>).</a:t>
            </a:r>
          </a:p>
          <a:p>
            <a:endParaRPr lang="en-US" dirty="0"/>
          </a:p>
          <a:p>
            <a:r>
              <a:rPr lang="en-US" dirty="0"/>
              <a:t>Protein inference and protein grouping steps.</a:t>
            </a:r>
          </a:p>
        </p:txBody>
      </p:sp>
      <p:sp>
        <p:nvSpPr>
          <p:cNvPr id="4" name="Slide Number Placeholder 3"/>
          <p:cNvSpPr>
            <a:spLocks noGrp="1"/>
          </p:cNvSpPr>
          <p:nvPr>
            <p:ph type="sldNum" sz="quarter" idx="5"/>
          </p:nvPr>
        </p:nvSpPr>
        <p:spPr/>
        <p:txBody>
          <a:bodyPr/>
          <a:lstStyle/>
          <a:p>
            <a:fld id="{9828874B-7AD4-AD47-B39E-54F8B29AE426}" type="slidenum">
              <a:rPr lang="en-US" smtClean="0"/>
              <a:t>1</a:t>
            </a:fld>
            <a:endParaRPr lang="en-US"/>
          </a:p>
        </p:txBody>
      </p:sp>
    </p:spTree>
    <p:extLst>
      <p:ext uri="{BB962C8B-B14F-4D97-AF65-F5344CB8AC3E}">
        <p14:creationId xmlns:p14="http://schemas.microsoft.com/office/powerpoint/2010/main" val="723869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the “Pattern” command to select all of the files so we can give them a nice name. “p m*” will select all files starting with an “m” character.</a:t>
            </a:r>
          </a:p>
        </p:txBody>
      </p:sp>
      <p:sp>
        <p:nvSpPr>
          <p:cNvPr id="4" name="Slide Number Placeholder 3"/>
          <p:cNvSpPr>
            <a:spLocks noGrp="1"/>
          </p:cNvSpPr>
          <p:nvPr>
            <p:ph type="sldNum" sz="quarter" idx="5"/>
          </p:nvPr>
        </p:nvSpPr>
        <p:spPr/>
        <p:txBody>
          <a:bodyPr/>
          <a:lstStyle/>
          <a:p>
            <a:fld id="{9828874B-7AD4-AD47-B39E-54F8B29AE426}" type="slidenum">
              <a:rPr lang="en-US" smtClean="0"/>
              <a:t>10</a:t>
            </a:fld>
            <a:endParaRPr lang="en-US"/>
          </a:p>
        </p:txBody>
      </p:sp>
    </p:spTree>
    <p:extLst>
      <p:ext uri="{BB962C8B-B14F-4D97-AF65-F5344CB8AC3E}">
        <p14:creationId xmlns:p14="http://schemas.microsoft.com/office/powerpoint/2010/main" val="1989923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24 matching files are echoed and a sample name is asked for. We will use “</a:t>
            </a:r>
            <a:r>
              <a:rPr lang="en-US" dirty="0" err="1"/>
              <a:t>CarbonSources</a:t>
            </a:r>
            <a:r>
              <a:rPr lang="en-US" dirty="0"/>
              <a:t>” for the effective sample name.</a:t>
            </a:r>
          </a:p>
        </p:txBody>
      </p:sp>
      <p:sp>
        <p:nvSpPr>
          <p:cNvPr id="4" name="Slide Number Placeholder 3"/>
          <p:cNvSpPr>
            <a:spLocks noGrp="1"/>
          </p:cNvSpPr>
          <p:nvPr>
            <p:ph type="sldNum" sz="quarter" idx="5"/>
          </p:nvPr>
        </p:nvSpPr>
        <p:spPr/>
        <p:txBody>
          <a:bodyPr/>
          <a:lstStyle/>
          <a:p>
            <a:fld id="{9828874B-7AD4-AD47-B39E-54F8B29AE426}" type="slidenum">
              <a:rPr lang="en-US" smtClean="0"/>
              <a:t>11</a:t>
            </a:fld>
            <a:endParaRPr lang="en-US"/>
          </a:p>
        </p:txBody>
      </p:sp>
    </p:spTree>
    <p:extLst>
      <p:ext uri="{BB962C8B-B14F-4D97-AF65-F5344CB8AC3E}">
        <p14:creationId xmlns:p14="http://schemas.microsoft.com/office/powerpoint/2010/main" val="242552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double check what has been assigned to samples so far, we can type the “Show” command. It tells us that we have one sample with 24 files. Collecting files to assign to samples is usually an iterative process.</a:t>
            </a:r>
          </a:p>
        </p:txBody>
      </p:sp>
      <p:sp>
        <p:nvSpPr>
          <p:cNvPr id="4" name="Slide Number Placeholder 3"/>
          <p:cNvSpPr>
            <a:spLocks noGrp="1"/>
          </p:cNvSpPr>
          <p:nvPr>
            <p:ph type="sldNum" sz="quarter" idx="5"/>
          </p:nvPr>
        </p:nvSpPr>
        <p:spPr/>
        <p:txBody>
          <a:bodyPr/>
          <a:lstStyle/>
          <a:p>
            <a:fld id="{9828874B-7AD4-AD47-B39E-54F8B29AE426}" type="slidenum">
              <a:rPr lang="en-US" smtClean="0"/>
              <a:t>12</a:t>
            </a:fld>
            <a:endParaRPr lang="en-US"/>
          </a:p>
        </p:txBody>
      </p:sp>
    </p:spTree>
    <p:extLst>
      <p:ext uri="{BB962C8B-B14F-4D97-AF65-F5344CB8AC3E}">
        <p14:creationId xmlns:p14="http://schemas.microsoft.com/office/powerpoint/2010/main" val="3182643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make sure that we have no leftover files (files not yet assigned to samples) by typing the “list” command again. It shows that we do not have any remaining files. We type the “Done” command to exit the command processor and get back to the protein inference algorithm.</a:t>
            </a:r>
          </a:p>
        </p:txBody>
      </p:sp>
      <p:sp>
        <p:nvSpPr>
          <p:cNvPr id="4" name="Slide Number Placeholder 3"/>
          <p:cNvSpPr>
            <a:spLocks noGrp="1"/>
          </p:cNvSpPr>
          <p:nvPr>
            <p:ph type="sldNum" sz="quarter" idx="5"/>
          </p:nvPr>
        </p:nvSpPr>
        <p:spPr/>
        <p:txBody>
          <a:bodyPr/>
          <a:lstStyle/>
          <a:p>
            <a:fld id="{9828874B-7AD4-AD47-B39E-54F8B29AE426}" type="slidenum">
              <a:rPr lang="en-US" smtClean="0"/>
              <a:t>13</a:t>
            </a:fld>
            <a:endParaRPr lang="en-US"/>
          </a:p>
        </p:txBody>
      </p:sp>
    </p:spTree>
    <p:extLst>
      <p:ext uri="{BB962C8B-B14F-4D97-AF65-F5344CB8AC3E}">
        <p14:creationId xmlns:p14="http://schemas.microsoft.com/office/powerpoint/2010/main" val="3304133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files to samples mapping(s) have been defined, so we can read in the filtered results files. After the files have been read in, we get a PSM FDR report. It is broken down by charge state and by modification state.</a:t>
            </a:r>
          </a:p>
        </p:txBody>
      </p:sp>
      <p:sp>
        <p:nvSpPr>
          <p:cNvPr id="4" name="Slide Number Placeholder 3"/>
          <p:cNvSpPr>
            <a:spLocks noGrp="1"/>
          </p:cNvSpPr>
          <p:nvPr>
            <p:ph type="sldNum" sz="quarter" idx="5"/>
          </p:nvPr>
        </p:nvSpPr>
        <p:spPr/>
        <p:txBody>
          <a:bodyPr/>
          <a:lstStyle/>
          <a:p>
            <a:fld id="{9828874B-7AD4-AD47-B39E-54F8B29AE426}" type="slidenum">
              <a:rPr lang="en-US" smtClean="0"/>
              <a:t>14</a:t>
            </a:fld>
            <a:endParaRPr lang="en-US"/>
          </a:p>
        </p:txBody>
      </p:sp>
    </p:spTree>
    <p:extLst>
      <p:ext uri="{BB962C8B-B14F-4D97-AF65-F5344CB8AC3E}">
        <p14:creationId xmlns:p14="http://schemas.microsoft.com/office/powerpoint/2010/main" val="2628657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FDR report, the protein inference starts by making peptide sets for each protein that had any PSMs that passed the thresholds. Any proteins having peptide sets with fewer distinct peptides than the minimum cutoff (2 here) are removed. The next step is to group proteins having indistinguishable peptide sets (also called redundant proteins).</a:t>
            </a:r>
          </a:p>
        </p:txBody>
      </p:sp>
      <p:sp>
        <p:nvSpPr>
          <p:cNvPr id="4" name="Slide Number Placeholder 3"/>
          <p:cNvSpPr>
            <a:spLocks noGrp="1"/>
          </p:cNvSpPr>
          <p:nvPr>
            <p:ph type="sldNum" sz="quarter" idx="5"/>
          </p:nvPr>
        </p:nvSpPr>
        <p:spPr/>
        <p:txBody>
          <a:bodyPr/>
          <a:lstStyle/>
          <a:p>
            <a:fld id="{9828874B-7AD4-AD47-B39E-54F8B29AE426}" type="slidenum">
              <a:rPr lang="en-US" smtClean="0"/>
              <a:t>15</a:t>
            </a:fld>
            <a:endParaRPr lang="en-US"/>
          </a:p>
        </p:txBody>
      </p:sp>
    </p:spTree>
    <p:extLst>
      <p:ext uri="{BB962C8B-B14F-4D97-AF65-F5344CB8AC3E}">
        <p14:creationId xmlns:p14="http://schemas.microsoft.com/office/powerpoint/2010/main" val="3564905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Grouping redundant proteins decreased the number of proteins from 5150 to 5028. Next, we do the main parsimony step and remove proteins whose peptide sets are subsets of proteins having larger peptide sets.</a:t>
            </a:r>
          </a:p>
        </p:txBody>
      </p:sp>
      <p:sp>
        <p:nvSpPr>
          <p:cNvPr id="4" name="Slide Number Placeholder 3"/>
          <p:cNvSpPr>
            <a:spLocks noGrp="1"/>
          </p:cNvSpPr>
          <p:nvPr>
            <p:ph type="sldNum" sz="quarter" idx="5"/>
          </p:nvPr>
        </p:nvSpPr>
        <p:spPr/>
        <p:txBody>
          <a:bodyPr/>
          <a:lstStyle/>
          <a:p>
            <a:fld id="{9828874B-7AD4-AD47-B39E-54F8B29AE426}" type="slidenum">
              <a:rPr lang="en-US" smtClean="0"/>
              <a:t>16</a:t>
            </a:fld>
            <a:endParaRPr lang="en-US"/>
          </a:p>
        </p:txBody>
      </p:sp>
    </p:spTree>
    <p:extLst>
      <p:ext uri="{BB962C8B-B14F-4D97-AF65-F5344CB8AC3E}">
        <p14:creationId xmlns:p14="http://schemas.microsoft.com/office/powerpoint/2010/main" val="3897806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subset removal, we have 4945 protein groups. Yeast has a simple genome, so protein grouping does not alter the protein numbers as much as we see for species like human and mouse. The protein grouping algorithm runs automatically.</a:t>
            </a:r>
          </a:p>
        </p:txBody>
      </p:sp>
      <p:sp>
        <p:nvSpPr>
          <p:cNvPr id="4" name="Slide Number Placeholder 3"/>
          <p:cNvSpPr>
            <a:spLocks noGrp="1"/>
          </p:cNvSpPr>
          <p:nvPr>
            <p:ph type="sldNum" sz="quarter" idx="5"/>
          </p:nvPr>
        </p:nvSpPr>
        <p:spPr/>
        <p:txBody>
          <a:bodyPr/>
          <a:lstStyle/>
          <a:p>
            <a:fld id="{9828874B-7AD4-AD47-B39E-54F8B29AE426}" type="slidenum">
              <a:rPr lang="en-US" smtClean="0"/>
              <a:t>17</a:t>
            </a:fld>
            <a:endParaRPr lang="en-US"/>
          </a:p>
        </p:txBody>
      </p:sp>
    </p:spTree>
    <p:extLst>
      <p:ext uri="{BB962C8B-B14F-4D97-AF65-F5344CB8AC3E}">
        <p14:creationId xmlns:p14="http://schemas.microsoft.com/office/powerpoint/2010/main" val="96499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protein grouping algorithm is an extension of the basic parsimony concepts. If two proteins have nearly identical peptides sets, they will be grouped. If one protein has a peptide set that is almost a subset of a protein with a larger peptide set, the subset protein will be absorbed. The test conditions are weight tests. The weights are the total spectral counts. When the “weight” of one protein’s unique and shared peptides are much larger than another protein’s unique “weight”, protein grouping will happen. The grouping is iterative and continues until the final number of groups is no longer changing. Grouped proteins get their peptide’s shared and unique status redefined after grouping. This can have some effects on quantitative results for highly homologous protein families. </a:t>
            </a:r>
          </a:p>
          <a:p>
            <a:endParaRPr lang="en-US" dirty="0"/>
          </a:p>
          <a:p>
            <a:r>
              <a:rPr lang="en-US" dirty="0"/>
              <a:t>Aside – since the proteins that get grouped have some unique peptides (they have to have some or they would have already been grouped), the set of peptides associated with the proteins in a grouped family will not be present in all protein sequences. Some detail is lost after grouping. That is why the grouping is done in ADDITION TO the regular protein reports.  </a:t>
            </a:r>
          </a:p>
        </p:txBody>
      </p:sp>
      <p:sp>
        <p:nvSpPr>
          <p:cNvPr id="4" name="Slide Number Placeholder 3"/>
          <p:cNvSpPr>
            <a:spLocks noGrp="1"/>
          </p:cNvSpPr>
          <p:nvPr>
            <p:ph type="sldNum" sz="quarter" idx="5"/>
          </p:nvPr>
        </p:nvSpPr>
        <p:spPr/>
        <p:txBody>
          <a:bodyPr/>
          <a:lstStyle/>
          <a:p>
            <a:fld id="{9828874B-7AD4-AD47-B39E-54F8B29AE426}" type="slidenum">
              <a:rPr lang="en-US" smtClean="0"/>
              <a:t>18</a:t>
            </a:fld>
            <a:endParaRPr lang="en-US"/>
          </a:p>
        </p:txBody>
      </p:sp>
    </p:spTree>
    <p:extLst>
      <p:ext uri="{BB962C8B-B14F-4D97-AF65-F5344CB8AC3E}">
        <p14:creationId xmlns:p14="http://schemas.microsoft.com/office/powerpoint/2010/main" val="2394768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protein grouping console output is usually really interesting to read through. All details during the iterative steps are logged. After the final set of protein families has been determined, the family memberships are logged. The protein descriptions for the grouped proteins indicated similar proteins. Housekeeping genes are frequently grouped.</a:t>
            </a:r>
          </a:p>
        </p:txBody>
      </p:sp>
      <p:sp>
        <p:nvSpPr>
          <p:cNvPr id="4" name="Slide Number Placeholder 3"/>
          <p:cNvSpPr>
            <a:spLocks noGrp="1"/>
          </p:cNvSpPr>
          <p:nvPr>
            <p:ph type="sldNum" sz="quarter" idx="5"/>
          </p:nvPr>
        </p:nvSpPr>
        <p:spPr/>
        <p:txBody>
          <a:bodyPr/>
          <a:lstStyle/>
          <a:p>
            <a:fld id="{9828874B-7AD4-AD47-B39E-54F8B29AE426}" type="slidenum">
              <a:rPr lang="en-US" smtClean="0"/>
              <a:t>19</a:t>
            </a:fld>
            <a:endParaRPr lang="en-US"/>
          </a:p>
        </p:txBody>
      </p:sp>
    </p:spTree>
    <p:extLst>
      <p:ext uri="{BB962C8B-B14F-4D97-AF65-F5344CB8AC3E}">
        <p14:creationId xmlns:p14="http://schemas.microsoft.com/office/powerpoint/2010/main" val="3883152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IDLE, open the “</a:t>
            </a:r>
            <a:r>
              <a:rPr lang="en-US" dirty="0" err="1"/>
              <a:t>PAW_results.py</a:t>
            </a:r>
            <a:r>
              <a:rPr lang="en-US" dirty="0"/>
              <a:t>” script.</a:t>
            </a:r>
          </a:p>
        </p:txBody>
      </p:sp>
      <p:sp>
        <p:nvSpPr>
          <p:cNvPr id="4" name="Slide Number Placeholder 3"/>
          <p:cNvSpPr>
            <a:spLocks noGrp="1"/>
          </p:cNvSpPr>
          <p:nvPr>
            <p:ph type="sldNum" sz="quarter" idx="5"/>
          </p:nvPr>
        </p:nvSpPr>
        <p:spPr/>
        <p:txBody>
          <a:bodyPr/>
          <a:lstStyle/>
          <a:p>
            <a:fld id="{9828874B-7AD4-AD47-B39E-54F8B29AE426}" type="slidenum">
              <a:rPr lang="en-US" smtClean="0"/>
              <a:t>2</a:t>
            </a:fld>
            <a:endParaRPr lang="en-US"/>
          </a:p>
        </p:txBody>
      </p:sp>
    </p:spTree>
    <p:extLst>
      <p:ext uri="{BB962C8B-B14F-4D97-AF65-F5344CB8AC3E}">
        <p14:creationId xmlns:p14="http://schemas.microsoft.com/office/powerpoint/2010/main" val="282965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statistics are logged at the end.</a:t>
            </a:r>
          </a:p>
        </p:txBody>
      </p:sp>
      <p:sp>
        <p:nvSpPr>
          <p:cNvPr id="4" name="Slide Number Placeholder 3"/>
          <p:cNvSpPr>
            <a:spLocks noGrp="1"/>
          </p:cNvSpPr>
          <p:nvPr>
            <p:ph type="sldNum" sz="quarter" idx="5"/>
          </p:nvPr>
        </p:nvSpPr>
        <p:spPr/>
        <p:txBody>
          <a:bodyPr/>
          <a:lstStyle/>
          <a:p>
            <a:fld id="{9828874B-7AD4-AD47-B39E-54F8B29AE426}" type="slidenum">
              <a:rPr lang="en-US" smtClean="0"/>
              <a:t>20</a:t>
            </a:fld>
            <a:endParaRPr lang="en-US"/>
          </a:p>
        </p:txBody>
      </p:sp>
    </p:spTree>
    <p:extLst>
      <p:ext uri="{BB962C8B-B14F-4D97-AF65-F5344CB8AC3E}">
        <p14:creationId xmlns:p14="http://schemas.microsoft.com/office/powerpoint/2010/main" val="2614031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new “</a:t>
            </a:r>
            <a:r>
              <a:rPr lang="en-US" dirty="0" err="1"/>
              <a:t>results_files</a:t>
            </a:r>
            <a:r>
              <a:rPr lang="en-US" dirty="0"/>
              <a:t>” folder added to our project folder.</a:t>
            </a:r>
          </a:p>
        </p:txBody>
      </p:sp>
      <p:sp>
        <p:nvSpPr>
          <p:cNvPr id="4" name="Slide Number Placeholder 3"/>
          <p:cNvSpPr>
            <a:spLocks noGrp="1"/>
          </p:cNvSpPr>
          <p:nvPr>
            <p:ph type="sldNum" sz="quarter" idx="5"/>
          </p:nvPr>
        </p:nvSpPr>
        <p:spPr/>
        <p:txBody>
          <a:bodyPr/>
          <a:lstStyle/>
          <a:p>
            <a:fld id="{9828874B-7AD4-AD47-B39E-54F8B29AE426}" type="slidenum">
              <a:rPr lang="en-US" smtClean="0"/>
              <a:t>21</a:t>
            </a:fld>
            <a:endParaRPr lang="en-US"/>
          </a:p>
        </p:txBody>
      </p:sp>
    </p:spTree>
    <p:extLst>
      <p:ext uri="{BB962C8B-B14F-4D97-AF65-F5344CB8AC3E}">
        <p14:creationId xmlns:p14="http://schemas.microsoft.com/office/powerpoint/2010/main" val="3855851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folder has our tab-delimited text summary files. There will be a detailed peptide file for each biological sample (we have only one here: CarbonSource_peptide_resuls_8.txt). We have the redundant protein and peptide reports generated before protein grouping. We have the non-redundant reports produced by the protein grouping step, and we have log files that duplicate most of the console output.</a:t>
            </a:r>
          </a:p>
        </p:txBody>
      </p:sp>
      <p:sp>
        <p:nvSpPr>
          <p:cNvPr id="4" name="Slide Number Placeholder 3"/>
          <p:cNvSpPr>
            <a:spLocks noGrp="1"/>
          </p:cNvSpPr>
          <p:nvPr>
            <p:ph type="sldNum" sz="quarter" idx="5"/>
          </p:nvPr>
        </p:nvSpPr>
        <p:spPr/>
        <p:txBody>
          <a:bodyPr/>
          <a:lstStyle/>
          <a:p>
            <a:fld id="{9828874B-7AD4-AD47-B39E-54F8B29AE426}" type="slidenum">
              <a:rPr lang="en-US" smtClean="0"/>
              <a:t>22</a:t>
            </a:fld>
            <a:endParaRPr lang="en-US"/>
          </a:p>
        </p:txBody>
      </p:sp>
    </p:spTree>
    <p:extLst>
      <p:ext uri="{BB962C8B-B14F-4D97-AF65-F5344CB8AC3E}">
        <p14:creationId xmlns:p14="http://schemas.microsoft.com/office/powerpoint/2010/main" val="3297199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script and click Open.</a:t>
            </a:r>
          </a:p>
        </p:txBody>
      </p:sp>
      <p:sp>
        <p:nvSpPr>
          <p:cNvPr id="4" name="Slide Number Placeholder 3"/>
          <p:cNvSpPr>
            <a:spLocks noGrp="1"/>
          </p:cNvSpPr>
          <p:nvPr>
            <p:ph type="sldNum" sz="quarter" idx="5"/>
          </p:nvPr>
        </p:nvSpPr>
        <p:spPr/>
        <p:txBody>
          <a:bodyPr/>
          <a:lstStyle/>
          <a:p>
            <a:fld id="{9828874B-7AD4-AD47-B39E-54F8B29AE426}" type="slidenum">
              <a:rPr lang="en-US" smtClean="0"/>
              <a:t>3</a:t>
            </a:fld>
            <a:endParaRPr lang="en-US"/>
          </a:p>
        </p:txBody>
      </p:sp>
    </p:spTree>
    <p:extLst>
      <p:ext uri="{BB962C8B-B14F-4D97-AF65-F5344CB8AC3E}">
        <p14:creationId xmlns:p14="http://schemas.microsoft.com/office/powerpoint/2010/main" val="1736215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couple of parameters that you might want to occasionally change. Two peptides per protein is a HIGHLY recommended setting. Sometimes you may need single peptide per protein IDs. The PAW pipeline does not have any explicit protein FDR algorithms. There is a one-to-one relationship between incorrect PSMs and incorrect proteins when using a one peptide per protein setting. Sometimes semi-tryptic or non-tryptic peptides are important. The “</a:t>
            </a:r>
            <a:r>
              <a:rPr lang="en-US" dirty="0" err="1"/>
              <a:t>minimum_ntt_per_peptide</a:t>
            </a:r>
            <a:r>
              <a:rPr lang="en-US" dirty="0"/>
              <a:t>” parameter would need adjustment in those cases.</a:t>
            </a:r>
          </a:p>
        </p:txBody>
      </p:sp>
      <p:sp>
        <p:nvSpPr>
          <p:cNvPr id="4" name="Slide Number Placeholder 3"/>
          <p:cNvSpPr>
            <a:spLocks noGrp="1"/>
          </p:cNvSpPr>
          <p:nvPr>
            <p:ph type="sldNum" sz="quarter" idx="5"/>
          </p:nvPr>
        </p:nvSpPr>
        <p:spPr/>
        <p:txBody>
          <a:bodyPr/>
          <a:lstStyle/>
          <a:p>
            <a:fld id="{9828874B-7AD4-AD47-B39E-54F8B29AE426}" type="slidenum">
              <a:rPr lang="en-US" smtClean="0"/>
              <a:t>4</a:t>
            </a:fld>
            <a:endParaRPr lang="en-US"/>
          </a:p>
        </p:txBody>
      </p:sp>
    </p:spTree>
    <p:extLst>
      <p:ext uri="{BB962C8B-B14F-4D97-AF65-F5344CB8AC3E}">
        <p14:creationId xmlns:p14="http://schemas.microsoft.com/office/powerpoint/2010/main" val="360761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script (Run Module command from the Run menu).</a:t>
            </a:r>
          </a:p>
        </p:txBody>
      </p:sp>
      <p:sp>
        <p:nvSpPr>
          <p:cNvPr id="4" name="Slide Number Placeholder 3"/>
          <p:cNvSpPr>
            <a:spLocks noGrp="1"/>
          </p:cNvSpPr>
          <p:nvPr>
            <p:ph type="sldNum" sz="quarter" idx="5"/>
          </p:nvPr>
        </p:nvSpPr>
        <p:spPr/>
        <p:txBody>
          <a:bodyPr/>
          <a:lstStyle/>
          <a:p>
            <a:fld id="{9828874B-7AD4-AD47-B39E-54F8B29AE426}" type="slidenum">
              <a:rPr lang="en-US" smtClean="0"/>
              <a:t>5</a:t>
            </a:fld>
            <a:endParaRPr lang="en-US"/>
          </a:p>
        </p:txBody>
      </p:sp>
    </p:spTree>
    <p:extLst>
      <p:ext uri="{BB962C8B-B14F-4D97-AF65-F5344CB8AC3E}">
        <p14:creationId xmlns:p14="http://schemas.microsoft.com/office/powerpoint/2010/main" val="2598583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IDLE console windows indicates that a folder dialog box has been popped up for “</a:t>
            </a:r>
            <a:r>
              <a:rPr lang="en-US" dirty="0" err="1"/>
              <a:t>filtered_files</a:t>
            </a:r>
            <a:r>
              <a:rPr lang="en-US" dirty="0"/>
              <a:t>” folder selection.</a:t>
            </a:r>
          </a:p>
        </p:txBody>
      </p:sp>
      <p:sp>
        <p:nvSpPr>
          <p:cNvPr id="4" name="Slide Number Placeholder 3"/>
          <p:cNvSpPr>
            <a:spLocks noGrp="1"/>
          </p:cNvSpPr>
          <p:nvPr>
            <p:ph type="sldNum" sz="quarter" idx="5"/>
          </p:nvPr>
        </p:nvSpPr>
        <p:spPr/>
        <p:txBody>
          <a:bodyPr/>
          <a:lstStyle/>
          <a:p>
            <a:fld id="{9828874B-7AD4-AD47-B39E-54F8B29AE426}" type="slidenum">
              <a:rPr lang="en-US" smtClean="0"/>
              <a:t>6</a:t>
            </a:fld>
            <a:endParaRPr lang="en-US"/>
          </a:p>
        </p:txBody>
      </p:sp>
    </p:spTree>
    <p:extLst>
      <p:ext uri="{BB962C8B-B14F-4D97-AF65-F5344CB8AC3E}">
        <p14:creationId xmlns:p14="http://schemas.microsoft.com/office/powerpoint/2010/main" val="2232592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to the “</a:t>
            </a:r>
            <a:r>
              <a:rPr lang="en-US" dirty="0" err="1"/>
              <a:t>filtered_files</a:t>
            </a:r>
            <a:r>
              <a:rPr lang="en-US" dirty="0"/>
              <a:t>” folder inside your project folder. Select the folder and then click the “Select Folder” button.</a:t>
            </a:r>
          </a:p>
        </p:txBody>
      </p:sp>
      <p:sp>
        <p:nvSpPr>
          <p:cNvPr id="4" name="Slide Number Placeholder 3"/>
          <p:cNvSpPr>
            <a:spLocks noGrp="1"/>
          </p:cNvSpPr>
          <p:nvPr>
            <p:ph type="sldNum" sz="quarter" idx="5"/>
          </p:nvPr>
        </p:nvSpPr>
        <p:spPr/>
        <p:txBody>
          <a:bodyPr/>
          <a:lstStyle/>
          <a:p>
            <a:fld id="{9828874B-7AD4-AD47-B39E-54F8B29AE426}" type="slidenum">
              <a:rPr lang="en-US" smtClean="0"/>
              <a:t>7</a:t>
            </a:fld>
            <a:endParaRPr lang="en-US"/>
          </a:p>
        </p:txBody>
      </p:sp>
    </p:spTree>
    <p:extLst>
      <p:ext uri="{BB962C8B-B14F-4D97-AF65-F5344CB8AC3E}">
        <p14:creationId xmlns:p14="http://schemas.microsoft.com/office/powerpoint/2010/main" val="1439895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 filtered top hit summary files are parsed and a simple command interpreter is started. This allows assigning the RAW files to the biological samples. Many experiment have multiple biological samples. Shotgun analysis of biological samples often requires multiple dimensions of separation, so several RAW files might correspond to single biological samples. We have the “Help” information on this slide. The pattern matching is like most file system pattern matching (known as Glob patterns, see https://</a:t>
            </a:r>
            <a:r>
              <a:rPr lang="en-US" dirty="0" err="1"/>
              <a:t>en.wikipedia.org</a:t>
            </a:r>
            <a:r>
              <a:rPr lang="en-US" dirty="0"/>
              <a:t>/wiki/Glob_(programming)).</a:t>
            </a:r>
          </a:p>
        </p:txBody>
      </p:sp>
      <p:sp>
        <p:nvSpPr>
          <p:cNvPr id="4" name="Slide Number Placeholder 3"/>
          <p:cNvSpPr>
            <a:spLocks noGrp="1"/>
          </p:cNvSpPr>
          <p:nvPr>
            <p:ph type="sldNum" sz="quarter" idx="5"/>
          </p:nvPr>
        </p:nvSpPr>
        <p:spPr/>
        <p:txBody>
          <a:bodyPr/>
          <a:lstStyle/>
          <a:p>
            <a:fld id="{9828874B-7AD4-AD47-B39E-54F8B29AE426}" type="slidenum">
              <a:rPr lang="en-US" smtClean="0"/>
              <a:t>8</a:t>
            </a:fld>
            <a:endParaRPr lang="en-US"/>
          </a:p>
        </p:txBody>
      </p:sp>
    </p:spTree>
    <p:extLst>
      <p:ext uri="{BB962C8B-B14F-4D97-AF65-F5344CB8AC3E}">
        <p14:creationId xmlns:p14="http://schemas.microsoft.com/office/powerpoint/2010/main" val="3229967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command to do first is to “List” the files. We have the 24 fractions for this sample. Since this is a 9-plex TMT experiment, the 9 biological samples are hidden. The 24 fractions are really just one effective biological sample.</a:t>
            </a:r>
          </a:p>
        </p:txBody>
      </p:sp>
      <p:sp>
        <p:nvSpPr>
          <p:cNvPr id="4" name="Slide Number Placeholder 3"/>
          <p:cNvSpPr>
            <a:spLocks noGrp="1"/>
          </p:cNvSpPr>
          <p:nvPr>
            <p:ph type="sldNum" sz="quarter" idx="5"/>
          </p:nvPr>
        </p:nvSpPr>
        <p:spPr/>
        <p:txBody>
          <a:bodyPr/>
          <a:lstStyle/>
          <a:p>
            <a:fld id="{9828874B-7AD4-AD47-B39E-54F8B29AE426}" type="slidenum">
              <a:rPr lang="en-US" smtClean="0"/>
              <a:t>9</a:t>
            </a:fld>
            <a:endParaRPr lang="en-US"/>
          </a:p>
        </p:txBody>
      </p:sp>
    </p:spTree>
    <p:extLst>
      <p:ext uri="{BB962C8B-B14F-4D97-AF65-F5344CB8AC3E}">
        <p14:creationId xmlns:p14="http://schemas.microsoft.com/office/powerpoint/2010/main" val="401290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5D79-95C9-0E40-B0F0-4BBB9DB98B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044781-7530-5042-AC43-9DB39978FA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F1ADB8-0BA2-4043-9B53-96F2DE2EFED1}"/>
              </a:ext>
            </a:extLst>
          </p:cNvPr>
          <p:cNvSpPr>
            <a:spLocks noGrp="1"/>
          </p:cNvSpPr>
          <p:nvPr>
            <p:ph type="dt" sz="half" idx="10"/>
          </p:nvPr>
        </p:nvSpPr>
        <p:spPr/>
        <p:txBody>
          <a:bodyPr/>
          <a:lstStyle/>
          <a:p>
            <a:fld id="{1BD5E9CB-9916-F64D-B3DD-681A10B192B6}" type="datetimeFigureOut">
              <a:rPr lang="en-US" smtClean="0"/>
              <a:t>1/18/19</a:t>
            </a:fld>
            <a:endParaRPr lang="en-US"/>
          </a:p>
        </p:txBody>
      </p:sp>
      <p:sp>
        <p:nvSpPr>
          <p:cNvPr id="5" name="Footer Placeholder 4">
            <a:extLst>
              <a:ext uri="{FF2B5EF4-FFF2-40B4-BE49-F238E27FC236}">
                <a16:creationId xmlns:a16="http://schemas.microsoft.com/office/drawing/2014/main" id="{C8C3310B-A499-AC4B-A495-5E2B8E734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ACBD1-550B-3E4A-873D-D25E698FE130}"/>
              </a:ext>
            </a:extLst>
          </p:cNvPr>
          <p:cNvSpPr>
            <a:spLocks noGrp="1"/>
          </p:cNvSpPr>
          <p:nvPr>
            <p:ph type="sldNum" sz="quarter" idx="12"/>
          </p:nvPr>
        </p:nvSpPr>
        <p:spPr/>
        <p:txBody>
          <a:bodyPr/>
          <a:lstStyle/>
          <a:p>
            <a:fld id="{D270FD94-54FB-894F-92D6-95F0E6236D54}" type="slidenum">
              <a:rPr lang="en-US" smtClean="0"/>
              <a:t>‹#›</a:t>
            </a:fld>
            <a:endParaRPr lang="en-US"/>
          </a:p>
        </p:txBody>
      </p:sp>
    </p:spTree>
    <p:extLst>
      <p:ext uri="{BB962C8B-B14F-4D97-AF65-F5344CB8AC3E}">
        <p14:creationId xmlns:p14="http://schemas.microsoft.com/office/powerpoint/2010/main" val="30337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B5CA-4DA4-1A45-900A-555CF9FDFA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C68E05-7A4A-7B4A-A27C-5827274549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B3A63-EB0B-BC4F-8969-E703B1C0FE8E}"/>
              </a:ext>
            </a:extLst>
          </p:cNvPr>
          <p:cNvSpPr>
            <a:spLocks noGrp="1"/>
          </p:cNvSpPr>
          <p:nvPr>
            <p:ph type="dt" sz="half" idx="10"/>
          </p:nvPr>
        </p:nvSpPr>
        <p:spPr/>
        <p:txBody>
          <a:bodyPr/>
          <a:lstStyle/>
          <a:p>
            <a:fld id="{1BD5E9CB-9916-F64D-B3DD-681A10B192B6}" type="datetimeFigureOut">
              <a:rPr lang="en-US" smtClean="0"/>
              <a:t>1/18/19</a:t>
            </a:fld>
            <a:endParaRPr lang="en-US"/>
          </a:p>
        </p:txBody>
      </p:sp>
      <p:sp>
        <p:nvSpPr>
          <p:cNvPr id="5" name="Footer Placeholder 4">
            <a:extLst>
              <a:ext uri="{FF2B5EF4-FFF2-40B4-BE49-F238E27FC236}">
                <a16:creationId xmlns:a16="http://schemas.microsoft.com/office/drawing/2014/main" id="{6A3D3316-BB1A-7242-BDA5-A5D8A0CB1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3357B-4FC6-4E41-812E-86CAE9E1577C}"/>
              </a:ext>
            </a:extLst>
          </p:cNvPr>
          <p:cNvSpPr>
            <a:spLocks noGrp="1"/>
          </p:cNvSpPr>
          <p:nvPr>
            <p:ph type="sldNum" sz="quarter" idx="12"/>
          </p:nvPr>
        </p:nvSpPr>
        <p:spPr/>
        <p:txBody>
          <a:bodyPr/>
          <a:lstStyle/>
          <a:p>
            <a:fld id="{D270FD94-54FB-894F-92D6-95F0E6236D54}" type="slidenum">
              <a:rPr lang="en-US" smtClean="0"/>
              <a:t>‹#›</a:t>
            </a:fld>
            <a:endParaRPr lang="en-US"/>
          </a:p>
        </p:txBody>
      </p:sp>
    </p:spTree>
    <p:extLst>
      <p:ext uri="{BB962C8B-B14F-4D97-AF65-F5344CB8AC3E}">
        <p14:creationId xmlns:p14="http://schemas.microsoft.com/office/powerpoint/2010/main" val="4213957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60EE5-EF2D-884D-A44F-7D8967BBF2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48F10B-2AF4-D742-9A48-DD4EF509306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59B76-EBD9-8745-9EFA-0895AEE3F465}"/>
              </a:ext>
            </a:extLst>
          </p:cNvPr>
          <p:cNvSpPr>
            <a:spLocks noGrp="1"/>
          </p:cNvSpPr>
          <p:nvPr>
            <p:ph type="dt" sz="half" idx="10"/>
          </p:nvPr>
        </p:nvSpPr>
        <p:spPr/>
        <p:txBody>
          <a:bodyPr/>
          <a:lstStyle/>
          <a:p>
            <a:fld id="{1BD5E9CB-9916-F64D-B3DD-681A10B192B6}" type="datetimeFigureOut">
              <a:rPr lang="en-US" smtClean="0"/>
              <a:t>1/18/19</a:t>
            </a:fld>
            <a:endParaRPr lang="en-US"/>
          </a:p>
        </p:txBody>
      </p:sp>
      <p:sp>
        <p:nvSpPr>
          <p:cNvPr id="5" name="Footer Placeholder 4">
            <a:extLst>
              <a:ext uri="{FF2B5EF4-FFF2-40B4-BE49-F238E27FC236}">
                <a16:creationId xmlns:a16="http://schemas.microsoft.com/office/drawing/2014/main" id="{92662A19-C500-8747-945F-C069C3D0E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62874-DC7F-EE42-9E2B-AAE64D218C9C}"/>
              </a:ext>
            </a:extLst>
          </p:cNvPr>
          <p:cNvSpPr>
            <a:spLocks noGrp="1"/>
          </p:cNvSpPr>
          <p:nvPr>
            <p:ph type="sldNum" sz="quarter" idx="12"/>
          </p:nvPr>
        </p:nvSpPr>
        <p:spPr/>
        <p:txBody>
          <a:bodyPr/>
          <a:lstStyle/>
          <a:p>
            <a:fld id="{D270FD94-54FB-894F-92D6-95F0E6236D54}" type="slidenum">
              <a:rPr lang="en-US" smtClean="0"/>
              <a:t>‹#›</a:t>
            </a:fld>
            <a:endParaRPr lang="en-US"/>
          </a:p>
        </p:txBody>
      </p:sp>
    </p:spTree>
    <p:extLst>
      <p:ext uri="{BB962C8B-B14F-4D97-AF65-F5344CB8AC3E}">
        <p14:creationId xmlns:p14="http://schemas.microsoft.com/office/powerpoint/2010/main" val="367438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7A26-C7AE-6344-BCEB-B40FCC7F9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F65B38-890C-CA44-9BE2-7AD8E61E8E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E0467-194E-BF46-BCD1-1E3881057D13}"/>
              </a:ext>
            </a:extLst>
          </p:cNvPr>
          <p:cNvSpPr>
            <a:spLocks noGrp="1"/>
          </p:cNvSpPr>
          <p:nvPr>
            <p:ph type="dt" sz="half" idx="10"/>
          </p:nvPr>
        </p:nvSpPr>
        <p:spPr/>
        <p:txBody>
          <a:bodyPr/>
          <a:lstStyle/>
          <a:p>
            <a:fld id="{1BD5E9CB-9916-F64D-B3DD-681A10B192B6}" type="datetimeFigureOut">
              <a:rPr lang="en-US" smtClean="0"/>
              <a:t>1/18/19</a:t>
            </a:fld>
            <a:endParaRPr lang="en-US"/>
          </a:p>
        </p:txBody>
      </p:sp>
      <p:sp>
        <p:nvSpPr>
          <p:cNvPr id="5" name="Footer Placeholder 4">
            <a:extLst>
              <a:ext uri="{FF2B5EF4-FFF2-40B4-BE49-F238E27FC236}">
                <a16:creationId xmlns:a16="http://schemas.microsoft.com/office/drawing/2014/main" id="{6ED9D53F-13DC-264B-B8B3-826ED478A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35790-11A3-3D4B-A55B-46469E644C3F}"/>
              </a:ext>
            </a:extLst>
          </p:cNvPr>
          <p:cNvSpPr>
            <a:spLocks noGrp="1"/>
          </p:cNvSpPr>
          <p:nvPr>
            <p:ph type="sldNum" sz="quarter" idx="12"/>
          </p:nvPr>
        </p:nvSpPr>
        <p:spPr/>
        <p:txBody>
          <a:bodyPr/>
          <a:lstStyle/>
          <a:p>
            <a:fld id="{D270FD94-54FB-894F-92D6-95F0E6236D54}" type="slidenum">
              <a:rPr lang="en-US" smtClean="0"/>
              <a:t>‹#›</a:t>
            </a:fld>
            <a:endParaRPr lang="en-US"/>
          </a:p>
        </p:txBody>
      </p:sp>
    </p:spTree>
    <p:extLst>
      <p:ext uri="{BB962C8B-B14F-4D97-AF65-F5344CB8AC3E}">
        <p14:creationId xmlns:p14="http://schemas.microsoft.com/office/powerpoint/2010/main" val="310191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1E3A-9879-D447-9F1A-FB2C21536B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5355DF-0C9B-9842-A232-247E407D3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8DA0C21-3833-F34A-9C6B-3E7FDE6760D2}"/>
              </a:ext>
            </a:extLst>
          </p:cNvPr>
          <p:cNvSpPr>
            <a:spLocks noGrp="1"/>
          </p:cNvSpPr>
          <p:nvPr>
            <p:ph type="dt" sz="half" idx="10"/>
          </p:nvPr>
        </p:nvSpPr>
        <p:spPr/>
        <p:txBody>
          <a:bodyPr/>
          <a:lstStyle/>
          <a:p>
            <a:fld id="{1BD5E9CB-9916-F64D-B3DD-681A10B192B6}" type="datetimeFigureOut">
              <a:rPr lang="en-US" smtClean="0"/>
              <a:t>1/18/19</a:t>
            </a:fld>
            <a:endParaRPr lang="en-US"/>
          </a:p>
        </p:txBody>
      </p:sp>
      <p:sp>
        <p:nvSpPr>
          <p:cNvPr id="5" name="Footer Placeholder 4">
            <a:extLst>
              <a:ext uri="{FF2B5EF4-FFF2-40B4-BE49-F238E27FC236}">
                <a16:creationId xmlns:a16="http://schemas.microsoft.com/office/drawing/2014/main" id="{DB544B28-0354-7A41-B9AD-D397670AC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8F353-9451-1549-B76D-D06576F921B8}"/>
              </a:ext>
            </a:extLst>
          </p:cNvPr>
          <p:cNvSpPr>
            <a:spLocks noGrp="1"/>
          </p:cNvSpPr>
          <p:nvPr>
            <p:ph type="sldNum" sz="quarter" idx="12"/>
          </p:nvPr>
        </p:nvSpPr>
        <p:spPr/>
        <p:txBody>
          <a:bodyPr/>
          <a:lstStyle/>
          <a:p>
            <a:fld id="{D270FD94-54FB-894F-92D6-95F0E6236D54}" type="slidenum">
              <a:rPr lang="en-US" smtClean="0"/>
              <a:t>‹#›</a:t>
            </a:fld>
            <a:endParaRPr lang="en-US"/>
          </a:p>
        </p:txBody>
      </p:sp>
    </p:spTree>
    <p:extLst>
      <p:ext uri="{BB962C8B-B14F-4D97-AF65-F5344CB8AC3E}">
        <p14:creationId xmlns:p14="http://schemas.microsoft.com/office/powerpoint/2010/main" val="3299476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CBCF-0201-6341-AA10-851F11E2D0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42E572-BA17-9D4E-9612-E10603F72A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5FA615-E3FC-4D4A-93BF-FCCA701861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537A68-5CED-9B4F-8A63-B7AC22CAFDF9}"/>
              </a:ext>
            </a:extLst>
          </p:cNvPr>
          <p:cNvSpPr>
            <a:spLocks noGrp="1"/>
          </p:cNvSpPr>
          <p:nvPr>
            <p:ph type="dt" sz="half" idx="10"/>
          </p:nvPr>
        </p:nvSpPr>
        <p:spPr/>
        <p:txBody>
          <a:bodyPr/>
          <a:lstStyle/>
          <a:p>
            <a:fld id="{1BD5E9CB-9916-F64D-B3DD-681A10B192B6}" type="datetimeFigureOut">
              <a:rPr lang="en-US" smtClean="0"/>
              <a:t>1/18/19</a:t>
            </a:fld>
            <a:endParaRPr lang="en-US"/>
          </a:p>
        </p:txBody>
      </p:sp>
      <p:sp>
        <p:nvSpPr>
          <p:cNvPr id="6" name="Footer Placeholder 5">
            <a:extLst>
              <a:ext uri="{FF2B5EF4-FFF2-40B4-BE49-F238E27FC236}">
                <a16:creationId xmlns:a16="http://schemas.microsoft.com/office/drawing/2014/main" id="{9BC1456B-03AF-1C47-BB80-8EA6BB448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2C244-AAA0-464E-B4CA-784FABD8311B}"/>
              </a:ext>
            </a:extLst>
          </p:cNvPr>
          <p:cNvSpPr>
            <a:spLocks noGrp="1"/>
          </p:cNvSpPr>
          <p:nvPr>
            <p:ph type="sldNum" sz="quarter" idx="12"/>
          </p:nvPr>
        </p:nvSpPr>
        <p:spPr/>
        <p:txBody>
          <a:bodyPr/>
          <a:lstStyle/>
          <a:p>
            <a:fld id="{D270FD94-54FB-894F-92D6-95F0E6236D54}" type="slidenum">
              <a:rPr lang="en-US" smtClean="0"/>
              <a:t>‹#›</a:t>
            </a:fld>
            <a:endParaRPr lang="en-US"/>
          </a:p>
        </p:txBody>
      </p:sp>
    </p:spTree>
    <p:extLst>
      <p:ext uri="{BB962C8B-B14F-4D97-AF65-F5344CB8AC3E}">
        <p14:creationId xmlns:p14="http://schemas.microsoft.com/office/powerpoint/2010/main" val="717640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8123-4569-8148-8903-55FE248311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DDB347-A03F-114D-990C-A43ACE4BF6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A548967-D6AB-D34E-A51E-58E4AFF869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08C809-157E-0547-A32D-8C7E2F714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2276F1-64AC-B840-B2D4-E6767E63D90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E37C62-255D-C24B-9058-40C2750F5D10}"/>
              </a:ext>
            </a:extLst>
          </p:cNvPr>
          <p:cNvSpPr>
            <a:spLocks noGrp="1"/>
          </p:cNvSpPr>
          <p:nvPr>
            <p:ph type="dt" sz="half" idx="10"/>
          </p:nvPr>
        </p:nvSpPr>
        <p:spPr/>
        <p:txBody>
          <a:bodyPr/>
          <a:lstStyle/>
          <a:p>
            <a:fld id="{1BD5E9CB-9916-F64D-B3DD-681A10B192B6}" type="datetimeFigureOut">
              <a:rPr lang="en-US" smtClean="0"/>
              <a:t>1/18/19</a:t>
            </a:fld>
            <a:endParaRPr lang="en-US"/>
          </a:p>
        </p:txBody>
      </p:sp>
      <p:sp>
        <p:nvSpPr>
          <p:cNvPr id="8" name="Footer Placeholder 7">
            <a:extLst>
              <a:ext uri="{FF2B5EF4-FFF2-40B4-BE49-F238E27FC236}">
                <a16:creationId xmlns:a16="http://schemas.microsoft.com/office/drawing/2014/main" id="{A08D6AFF-2D33-0E4A-9B18-D2930CFE91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4B7CBE-634D-3646-926F-F4DDE3B28B54}"/>
              </a:ext>
            </a:extLst>
          </p:cNvPr>
          <p:cNvSpPr>
            <a:spLocks noGrp="1"/>
          </p:cNvSpPr>
          <p:nvPr>
            <p:ph type="sldNum" sz="quarter" idx="12"/>
          </p:nvPr>
        </p:nvSpPr>
        <p:spPr/>
        <p:txBody>
          <a:bodyPr/>
          <a:lstStyle/>
          <a:p>
            <a:fld id="{D270FD94-54FB-894F-92D6-95F0E6236D54}" type="slidenum">
              <a:rPr lang="en-US" smtClean="0"/>
              <a:t>‹#›</a:t>
            </a:fld>
            <a:endParaRPr lang="en-US"/>
          </a:p>
        </p:txBody>
      </p:sp>
    </p:spTree>
    <p:extLst>
      <p:ext uri="{BB962C8B-B14F-4D97-AF65-F5344CB8AC3E}">
        <p14:creationId xmlns:p14="http://schemas.microsoft.com/office/powerpoint/2010/main" val="112858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81F0-787E-E844-A0A1-67FDF36446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FD5B65-2015-B34C-A1D2-3C6ACD601617}"/>
              </a:ext>
            </a:extLst>
          </p:cNvPr>
          <p:cNvSpPr>
            <a:spLocks noGrp="1"/>
          </p:cNvSpPr>
          <p:nvPr>
            <p:ph type="dt" sz="half" idx="10"/>
          </p:nvPr>
        </p:nvSpPr>
        <p:spPr/>
        <p:txBody>
          <a:bodyPr/>
          <a:lstStyle/>
          <a:p>
            <a:fld id="{1BD5E9CB-9916-F64D-B3DD-681A10B192B6}" type="datetimeFigureOut">
              <a:rPr lang="en-US" smtClean="0"/>
              <a:t>1/18/19</a:t>
            </a:fld>
            <a:endParaRPr lang="en-US"/>
          </a:p>
        </p:txBody>
      </p:sp>
      <p:sp>
        <p:nvSpPr>
          <p:cNvPr id="4" name="Footer Placeholder 3">
            <a:extLst>
              <a:ext uri="{FF2B5EF4-FFF2-40B4-BE49-F238E27FC236}">
                <a16:creationId xmlns:a16="http://schemas.microsoft.com/office/drawing/2014/main" id="{95F6D55E-B99D-A24A-9365-A0FB743BB0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4717B9-749D-A94F-8332-B3FBCE91E83B}"/>
              </a:ext>
            </a:extLst>
          </p:cNvPr>
          <p:cNvSpPr>
            <a:spLocks noGrp="1"/>
          </p:cNvSpPr>
          <p:nvPr>
            <p:ph type="sldNum" sz="quarter" idx="12"/>
          </p:nvPr>
        </p:nvSpPr>
        <p:spPr/>
        <p:txBody>
          <a:bodyPr/>
          <a:lstStyle/>
          <a:p>
            <a:fld id="{D270FD94-54FB-894F-92D6-95F0E6236D54}" type="slidenum">
              <a:rPr lang="en-US" smtClean="0"/>
              <a:t>‹#›</a:t>
            </a:fld>
            <a:endParaRPr lang="en-US"/>
          </a:p>
        </p:txBody>
      </p:sp>
    </p:spTree>
    <p:extLst>
      <p:ext uri="{BB962C8B-B14F-4D97-AF65-F5344CB8AC3E}">
        <p14:creationId xmlns:p14="http://schemas.microsoft.com/office/powerpoint/2010/main" val="42697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62342-8865-1B46-A80C-0690830E8E26}"/>
              </a:ext>
            </a:extLst>
          </p:cNvPr>
          <p:cNvSpPr>
            <a:spLocks noGrp="1"/>
          </p:cNvSpPr>
          <p:nvPr>
            <p:ph type="dt" sz="half" idx="10"/>
          </p:nvPr>
        </p:nvSpPr>
        <p:spPr/>
        <p:txBody>
          <a:bodyPr/>
          <a:lstStyle/>
          <a:p>
            <a:fld id="{1BD5E9CB-9916-F64D-B3DD-681A10B192B6}" type="datetimeFigureOut">
              <a:rPr lang="en-US" smtClean="0"/>
              <a:t>1/18/19</a:t>
            </a:fld>
            <a:endParaRPr lang="en-US"/>
          </a:p>
        </p:txBody>
      </p:sp>
      <p:sp>
        <p:nvSpPr>
          <p:cNvPr id="3" name="Footer Placeholder 2">
            <a:extLst>
              <a:ext uri="{FF2B5EF4-FFF2-40B4-BE49-F238E27FC236}">
                <a16:creationId xmlns:a16="http://schemas.microsoft.com/office/drawing/2014/main" id="{5A44A2D3-10AC-A245-A729-822F761FF2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6B40CF-6C48-9C4F-ACA1-25977D1E8627}"/>
              </a:ext>
            </a:extLst>
          </p:cNvPr>
          <p:cNvSpPr>
            <a:spLocks noGrp="1"/>
          </p:cNvSpPr>
          <p:nvPr>
            <p:ph type="sldNum" sz="quarter" idx="12"/>
          </p:nvPr>
        </p:nvSpPr>
        <p:spPr/>
        <p:txBody>
          <a:bodyPr/>
          <a:lstStyle/>
          <a:p>
            <a:fld id="{D270FD94-54FB-894F-92D6-95F0E6236D54}" type="slidenum">
              <a:rPr lang="en-US" smtClean="0"/>
              <a:t>‹#›</a:t>
            </a:fld>
            <a:endParaRPr lang="en-US"/>
          </a:p>
        </p:txBody>
      </p:sp>
    </p:spTree>
    <p:extLst>
      <p:ext uri="{BB962C8B-B14F-4D97-AF65-F5344CB8AC3E}">
        <p14:creationId xmlns:p14="http://schemas.microsoft.com/office/powerpoint/2010/main" val="200739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BC70-5002-CC4C-90ED-9C34B4C56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32DCBB-209B-8740-8994-870256D0D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0FD3E5-D7E6-7046-BC71-7BF363B1B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7238E0-AD94-744B-B852-CA17CA20D844}"/>
              </a:ext>
            </a:extLst>
          </p:cNvPr>
          <p:cNvSpPr>
            <a:spLocks noGrp="1"/>
          </p:cNvSpPr>
          <p:nvPr>
            <p:ph type="dt" sz="half" idx="10"/>
          </p:nvPr>
        </p:nvSpPr>
        <p:spPr/>
        <p:txBody>
          <a:bodyPr/>
          <a:lstStyle/>
          <a:p>
            <a:fld id="{1BD5E9CB-9916-F64D-B3DD-681A10B192B6}" type="datetimeFigureOut">
              <a:rPr lang="en-US" smtClean="0"/>
              <a:t>1/18/19</a:t>
            </a:fld>
            <a:endParaRPr lang="en-US"/>
          </a:p>
        </p:txBody>
      </p:sp>
      <p:sp>
        <p:nvSpPr>
          <p:cNvPr id="6" name="Footer Placeholder 5">
            <a:extLst>
              <a:ext uri="{FF2B5EF4-FFF2-40B4-BE49-F238E27FC236}">
                <a16:creationId xmlns:a16="http://schemas.microsoft.com/office/drawing/2014/main" id="{2BE8A764-81FA-2E44-AE50-AC9FD53912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B052D-9357-DD49-9184-59DD12ED6AFB}"/>
              </a:ext>
            </a:extLst>
          </p:cNvPr>
          <p:cNvSpPr>
            <a:spLocks noGrp="1"/>
          </p:cNvSpPr>
          <p:nvPr>
            <p:ph type="sldNum" sz="quarter" idx="12"/>
          </p:nvPr>
        </p:nvSpPr>
        <p:spPr/>
        <p:txBody>
          <a:bodyPr/>
          <a:lstStyle/>
          <a:p>
            <a:fld id="{D270FD94-54FB-894F-92D6-95F0E6236D54}" type="slidenum">
              <a:rPr lang="en-US" smtClean="0"/>
              <a:t>‹#›</a:t>
            </a:fld>
            <a:endParaRPr lang="en-US"/>
          </a:p>
        </p:txBody>
      </p:sp>
    </p:spTree>
    <p:extLst>
      <p:ext uri="{BB962C8B-B14F-4D97-AF65-F5344CB8AC3E}">
        <p14:creationId xmlns:p14="http://schemas.microsoft.com/office/powerpoint/2010/main" val="290459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8BA8-74C1-1A4E-BF71-1AE43A87A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3AEB63-540D-D741-8A34-F3979BF70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E08E52-7270-3D40-B8BB-0F6C906CF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992609-BE10-FF40-AF53-DE5395D761F5}"/>
              </a:ext>
            </a:extLst>
          </p:cNvPr>
          <p:cNvSpPr>
            <a:spLocks noGrp="1"/>
          </p:cNvSpPr>
          <p:nvPr>
            <p:ph type="dt" sz="half" idx="10"/>
          </p:nvPr>
        </p:nvSpPr>
        <p:spPr/>
        <p:txBody>
          <a:bodyPr/>
          <a:lstStyle/>
          <a:p>
            <a:fld id="{1BD5E9CB-9916-F64D-B3DD-681A10B192B6}" type="datetimeFigureOut">
              <a:rPr lang="en-US" smtClean="0"/>
              <a:t>1/18/19</a:t>
            </a:fld>
            <a:endParaRPr lang="en-US"/>
          </a:p>
        </p:txBody>
      </p:sp>
      <p:sp>
        <p:nvSpPr>
          <p:cNvPr id="6" name="Footer Placeholder 5">
            <a:extLst>
              <a:ext uri="{FF2B5EF4-FFF2-40B4-BE49-F238E27FC236}">
                <a16:creationId xmlns:a16="http://schemas.microsoft.com/office/drawing/2014/main" id="{7C50D139-3D25-494E-9FCF-E93864E48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5A717-FC1B-6845-9934-8CA9E4C4D001}"/>
              </a:ext>
            </a:extLst>
          </p:cNvPr>
          <p:cNvSpPr>
            <a:spLocks noGrp="1"/>
          </p:cNvSpPr>
          <p:nvPr>
            <p:ph type="sldNum" sz="quarter" idx="12"/>
          </p:nvPr>
        </p:nvSpPr>
        <p:spPr/>
        <p:txBody>
          <a:bodyPr/>
          <a:lstStyle/>
          <a:p>
            <a:fld id="{D270FD94-54FB-894F-92D6-95F0E6236D54}" type="slidenum">
              <a:rPr lang="en-US" smtClean="0"/>
              <a:t>‹#›</a:t>
            </a:fld>
            <a:endParaRPr lang="en-US"/>
          </a:p>
        </p:txBody>
      </p:sp>
    </p:spTree>
    <p:extLst>
      <p:ext uri="{BB962C8B-B14F-4D97-AF65-F5344CB8AC3E}">
        <p14:creationId xmlns:p14="http://schemas.microsoft.com/office/powerpoint/2010/main" val="301166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05C277-15DE-464B-AB26-B790E092D0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A054DD-FA6B-664E-B727-0F8ED9FA3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67B3E-305E-A240-B786-0E9EAB5674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5E9CB-9916-F64D-B3DD-681A10B192B6}" type="datetimeFigureOut">
              <a:rPr lang="en-US" smtClean="0"/>
              <a:t>1/18/19</a:t>
            </a:fld>
            <a:endParaRPr lang="en-US"/>
          </a:p>
        </p:txBody>
      </p:sp>
      <p:sp>
        <p:nvSpPr>
          <p:cNvPr id="5" name="Footer Placeholder 4">
            <a:extLst>
              <a:ext uri="{FF2B5EF4-FFF2-40B4-BE49-F238E27FC236}">
                <a16:creationId xmlns:a16="http://schemas.microsoft.com/office/drawing/2014/main" id="{186A79C8-C0E8-8D49-9238-FCC7B48F35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822DCC-18A8-FA4C-BB41-0818B10882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0FD94-54FB-894F-92D6-95F0E6236D54}" type="slidenum">
              <a:rPr lang="en-US" smtClean="0"/>
              <a:t>‹#›</a:t>
            </a:fld>
            <a:endParaRPr lang="en-US"/>
          </a:p>
        </p:txBody>
      </p:sp>
    </p:spTree>
    <p:extLst>
      <p:ext uri="{BB962C8B-B14F-4D97-AF65-F5344CB8AC3E}">
        <p14:creationId xmlns:p14="http://schemas.microsoft.com/office/powerpoint/2010/main" val="1748486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30ED-2F21-DB42-80E1-2994206829E8}"/>
              </a:ext>
            </a:extLst>
          </p:cNvPr>
          <p:cNvSpPr>
            <a:spLocks noGrp="1"/>
          </p:cNvSpPr>
          <p:nvPr>
            <p:ph type="ctrTitle"/>
          </p:nvPr>
        </p:nvSpPr>
        <p:spPr/>
        <p:txBody>
          <a:bodyPr/>
          <a:lstStyle/>
          <a:p>
            <a:r>
              <a:rPr lang="en-US" dirty="0" err="1"/>
              <a:t>PAW_results.py</a:t>
            </a:r>
            <a:r>
              <a:rPr lang="en-US" dirty="0"/>
              <a:t> Guide</a:t>
            </a:r>
          </a:p>
        </p:txBody>
      </p:sp>
      <p:sp>
        <p:nvSpPr>
          <p:cNvPr id="3" name="Subtitle 2">
            <a:extLst>
              <a:ext uri="{FF2B5EF4-FFF2-40B4-BE49-F238E27FC236}">
                <a16:creationId xmlns:a16="http://schemas.microsoft.com/office/drawing/2014/main" id="{FB10DB2F-75A7-E94E-8481-E3519ADD3763}"/>
              </a:ext>
            </a:extLst>
          </p:cNvPr>
          <p:cNvSpPr>
            <a:spLocks noGrp="1"/>
          </p:cNvSpPr>
          <p:nvPr>
            <p:ph type="subTitle" idx="1"/>
          </p:nvPr>
        </p:nvSpPr>
        <p:spPr/>
        <p:txBody>
          <a:bodyPr/>
          <a:lstStyle/>
          <a:p>
            <a:r>
              <a:rPr lang="en-US" dirty="0"/>
              <a:t>Phil Wilmarth</a:t>
            </a:r>
            <a:br>
              <a:rPr lang="en-US" dirty="0"/>
            </a:br>
            <a:r>
              <a:rPr lang="en-US" dirty="0"/>
              <a:t>January 18, 2019</a:t>
            </a:r>
          </a:p>
        </p:txBody>
      </p:sp>
    </p:spTree>
    <p:extLst>
      <p:ext uri="{BB962C8B-B14F-4D97-AF65-F5344CB8AC3E}">
        <p14:creationId xmlns:p14="http://schemas.microsoft.com/office/powerpoint/2010/main" val="1920899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A82F95-FA67-9241-9295-17239B57DDCF}"/>
              </a:ext>
            </a:extLst>
          </p:cNvPr>
          <p:cNvPicPr>
            <a:picLocks noChangeAspect="1"/>
          </p:cNvPicPr>
          <p:nvPr/>
        </p:nvPicPr>
        <p:blipFill>
          <a:blip r:embed="rId3"/>
          <a:stretch>
            <a:fillRect/>
          </a:stretch>
        </p:blipFill>
        <p:spPr>
          <a:xfrm>
            <a:off x="2660650" y="31750"/>
            <a:ext cx="6870700" cy="6794500"/>
          </a:xfrm>
          <a:prstGeom prst="rect">
            <a:avLst/>
          </a:prstGeom>
        </p:spPr>
      </p:pic>
      <p:sp>
        <p:nvSpPr>
          <p:cNvPr id="4" name="Oval 3">
            <a:extLst>
              <a:ext uri="{FF2B5EF4-FFF2-40B4-BE49-F238E27FC236}">
                <a16:creationId xmlns:a16="http://schemas.microsoft.com/office/drawing/2014/main" id="{0E5D3D14-8098-AB4B-904C-2EB750573A0F}"/>
              </a:ext>
            </a:extLst>
          </p:cNvPr>
          <p:cNvSpPr/>
          <p:nvPr/>
        </p:nvSpPr>
        <p:spPr>
          <a:xfrm>
            <a:off x="6096000" y="6327059"/>
            <a:ext cx="828368" cy="47706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524C78-A849-4D40-A554-F7CB25ED425D}"/>
              </a:ext>
            </a:extLst>
          </p:cNvPr>
          <p:cNvSpPr txBox="1"/>
          <p:nvPr/>
        </p:nvSpPr>
        <p:spPr>
          <a:xfrm>
            <a:off x="5014450" y="5589639"/>
            <a:ext cx="4439266" cy="646331"/>
          </a:xfrm>
          <a:prstGeom prst="rect">
            <a:avLst/>
          </a:prstGeom>
          <a:noFill/>
        </p:spPr>
        <p:txBody>
          <a:bodyPr wrap="square" rtlCol="0">
            <a:spAutoFit/>
          </a:bodyPr>
          <a:lstStyle/>
          <a:p>
            <a:r>
              <a:rPr lang="en-US" b="1" dirty="0">
                <a:solidFill>
                  <a:srgbClr val="FF0000"/>
                </a:solidFill>
              </a:rPr>
              <a:t>We want to select all 24 fractions:</a:t>
            </a:r>
            <a:br>
              <a:rPr lang="en-US" b="1" dirty="0">
                <a:solidFill>
                  <a:srgbClr val="FF0000"/>
                </a:solidFill>
              </a:rPr>
            </a:br>
            <a:r>
              <a:rPr lang="en-US" b="1" dirty="0">
                <a:solidFill>
                  <a:srgbClr val="FF0000"/>
                </a:solidFill>
              </a:rPr>
              <a:t>Glob pattern – anything that starts with “m”</a:t>
            </a:r>
          </a:p>
        </p:txBody>
      </p:sp>
    </p:spTree>
    <p:extLst>
      <p:ext uri="{BB962C8B-B14F-4D97-AF65-F5344CB8AC3E}">
        <p14:creationId xmlns:p14="http://schemas.microsoft.com/office/powerpoint/2010/main" val="632895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14B799-369F-9F41-90BF-9046CDB6F012}"/>
              </a:ext>
            </a:extLst>
          </p:cNvPr>
          <p:cNvPicPr>
            <a:picLocks noChangeAspect="1"/>
          </p:cNvPicPr>
          <p:nvPr/>
        </p:nvPicPr>
        <p:blipFill>
          <a:blip r:embed="rId3"/>
          <a:stretch>
            <a:fillRect/>
          </a:stretch>
        </p:blipFill>
        <p:spPr>
          <a:xfrm>
            <a:off x="2660650" y="31750"/>
            <a:ext cx="6870700" cy="6794500"/>
          </a:xfrm>
          <a:prstGeom prst="rect">
            <a:avLst/>
          </a:prstGeom>
        </p:spPr>
      </p:pic>
      <p:pic>
        <p:nvPicPr>
          <p:cNvPr id="5" name="Picture 4">
            <a:extLst>
              <a:ext uri="{FF2B5EF4-FFF2-40B4-BE49-F238E27FC236}">
                <a16:creationId xmlns:a16="http://schemas.microsoft.com/office/drawing/2014/main" id="{7057C6E3-369E-A247-9265-21C60034A1E9}"/>
              </a:ext>
            </a:extLst>
          </p:cNvPr>
          <p:cNvPicPr>
            <a:picLocks noChangeAspect="1"/>
          </p:cNvPicPr>
          <p:nvPr/>
        </p:nvPicPr>
        <p:blipFill>
          <a:blip r:embed="rId3"/>
          <a:stretch>
            <a:fillRect/>
          </a:stretch>
        </p:blipFill>
        <p:spPr>
          <a:xfrm>
            <a:off x="2660650" y="31750"/>
            <a:ext cx="6870700" cy="6794500"/>
          </a:xfrm>
          <a:prstGeom prst="rect">
            <a:avLst/>
          </a:prstGeom>
        </p:spPr>
      </p:pic>
      <p:sp>
        <p:nvSpPr>
          <p:cNvPr id="6" name="Rounded Rectangle 5">
            <a:extLst>
              <a:ext uri="{FF2B5EF4-FFF2-40B4-BE49-F238E27FC236}">
                <a16:creationId xmlns:a16="http://schemas.microsoft.com/office/drawing/2014/main" id="{15F75936-D6C1-DD47-B05A-8272EA54EC7C}"/>
              </a:ext>
            </a:extLst>
          </p:cNvPr>
          <p:cNvSpPr/>
          <p:nvPr/>
        </p:nvSpPr>
        <p:spPr>
          <a:xfrm>
            <a:off x="6268065" y="2485103"/>
            <a:ext cx="494070" cy="23597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5158744-D254-0E4A-9CC9-4329A09EFAA8}"/>
              </a:ext>
            </a:extLst>
          </p:cNvPr>
          <p:cNvSpPr txBox="1"/>
          <p:nvPr/>
        </p:nvSpPr>
        <p:spPr>
          <a:xfrm>
            <a:off x="5228303" y="3675259"/>
            <a:ext cx="2585964" cy="1477328"/>
          </a:xfrm>
          <a:prstGeom prst="rect">
            <a:avLst/>
          </a:prstGeom>
          <a:noFill/>
        </p:spPr>
        <p:txBody>
          <a:bodyPr wrap="none" rtlCol="0">
            <a:spAutoFit/>
          </a:bodyPr>
          <a:lstStyle/>
          <a:p>
            <a:r>
              <a:rPr lang="en-US" b="1" dirty="0">
                <a:solidFill>
                  <a:srgbClr val="FF0000"/>
                </a:solidFill>
              </a:rPr>
              <a:t>All 24 fractions are one</a:t>
            </a:r>
            <a:br>
              <a:rPr lang="en-US" b="1" dirty="0">
                <a:solidFill>
                  <a:srgbClr val="FF0000"/>
                </a:solidFill>
              </a:rPr>
            </a:br>
            <a:r>
              <a:rPr lang="en-US" b="1" dirty="0">
                <a:solidFill>
                  <a:srgbClr val="FF0000"/>
                </a:solidFill>
              </a:rPr>
              <a:t>biological sample for </a:t>
            </a:r>
            <a:br>
              <a:rPr lang="en-US" b="1" dirty="0">
                <a:solidFill>
                  <a:srgbClr val="FF0000"/>
                </a:solidFill>
              </a:rPr>
            </a:br>
            <a:r>
              <a:rPr lang="en-US" b="1" dirty="0">
                <a:solidFill>
                  <a:srgbClr val="FF0000"/>
                </a:solidFill>
              </a:rPr>
              <a:t>protein inference</a:t>
            </a:r>
          </a:p>
          <a:p>
            <a:endParaRPr lang="en-US" b="1" dirty="0">
              <a:solidFill>
                <a:srgbClr val="FF0000"/>
              </a:solidFill>
            </a:endParaRPr>
          </a:p>
          <a:p>
            <a:r>
              <a:rPr lang="en-US" b="1" dirty="0">
                <a:solidFill>
                  <a:srgbClr val="FF0000"/>
                </a:solidFill>
              </a:rPr>
              <a:t>TMT dimension is hidden</a:t>
            </a:r>
          </a:p>
        </p:txBody>
      </p:sp>
      <p:sp>
        <p:nvSpPr>
          <p:cNvPr id="8" name="Oval 7">
            <a:extLst>
              <a:ext uri="{FF2B5EF4-FFF2-40B4-BE49-F238E27FC236}">
                <a16:creationId xmlns:a16="http://schemas.microsoft.com/office/drawing/2014/main" id="{6FC60447-31BD-A54C-A26C-362E8EB77A62}"/>
              </a:ext>
            </a:extLst>
          </p:cNvPr>
          <p:cNvSpPr/>
          <p:nvPr/>
        </p:nvSpPr>
        <p:spPr>
          <a:xfrm>
            <a:off x="3900948" y="6400800"/>
            <a:ext cx="1496962" cy="3170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D4384A9-0D45-4341-821D-A00F7541D84F}"/>
              </a:ext>
            </a:extLst>
          </p:cNvPr>
          <p:cNvSpPr txBox="1"/>
          <p:nvPr/>
        </p:nvSpPr>
        <p:spPr>
          <a:xfrm>
            <a:off x="5537737" y="6282813"/>
            <a:ext cx="1483098" cy="369332"/>
          </a:xfrm>
          <a:prstGeom prst="rect">
            <a:avLst/>
          </a:prstGeom>
          <a:noFill/>
        </p:spPr>
        <p:txBody>
          <a:bodyPr wrap="none" rtlCol="0">
            <a:spAutoFit/>
          </a:bodyPr>
          <a:lstStyle/>
          <a:p>
            <a:r>
              <a:rPr lang="en-US" b="1" dirty="0">
                <a:solidFill>
                  <a:srgbClr val="FF0000"/>
                </a:solidFill>
              </a:rPr>
              <a:t>Sample name</a:t>
            </a:r>
          </a:p>
        </p:txBody>
      </p:sp>
    </p:spTree>
    <p:extLst>
      <p:ext uri="{BB962C8B-B14F-4D97-AF65-F5344CB8AC3E}">
        <p14:creationId xmlns:p14="http://schemas.microsoft.com/office/powerpoint/2010/main" val="19967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FFF5D4-C722-3940-BEE4-F25DC557081D}"/>
              </a:ext>
            </a:extLst>
          </p:cNvPr>
          <p:cNvPicPr>
            <a:picLocks noChangeAspect="1"/>
          </p:cNvPicPr>
          <p:nvPr/>
        </p:nvPicPr>
        <p:blipFill>
          <a:blip r:embed="rId3"/>
          <a:stretch>
            <a:fillRect/>
          </a:stretch>
        </p:blipFill>
        <p:spPr>
          <a:xfrm>
            <a:off x="2660650" y="31750"/>
            <a:ext cx="6870700" cy="6794500"/>
          </a:xfrm>
          <a:prstGeom prst="rect">
            <a:avLst/>
          </a:prstGeom>
        </p:spPr>
      </p:pic>
      <p:sp>
        <p:nvSpPr>
          <p:cNvPr id="4" name="Oval 3">
            <a:extLst>
              <a:ext uri="{FF2B5EF4-FFF2-40B4-BE49-F238E27FC236}">
                <a16:creationId xmlns:a16="http://schemas.microsoft.com/office/drawing/2014/main" id="{4CE8CB53-A5F9-B04F-B666-C1189EE0E492}"/>
              </a:ext>
            </a:extLst>
          </p:cNvPr>
          <p:cNvSpPr/>
          <p:nvPr/>
        </p:nvSpPr>
        <p:spPr>
          <a:xfrm>
            <a:off x="6179574" y="2123768"/>
            <a:ext cx="715297" cy="3170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663A418-EB16-6B46-A6EE-E4F669D66C6D}"/>
              </a:ext>
            </a:extLst>
          </p:cNvPr>
          <p:cNvSpPr/>
          <p:nvPr/>
        </p:nvSpPr>
        <p:spPr>
          <a:xfrm>
            <a:off x="2660650" y="2182761"/>
            <a:ext cx="2619273" cy="6268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6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F58B9D-763E-9347-9C50-BCA4C0E292D2}"/>
              </a:ext>
            </a:extLst>
          </p:cNvPr>
          <p:cNvPicPr>
            <a:picLocks noChangeAspect="1"/>
          </p:cNvPicPr>
          <p:nvPr/>
        </p:nvPicPr>
        <p:blipFill>
          <a:blip r:embed="rId3"/>
          <a:stretch>
            <a:fillRect/>
          </a:stretch>
        </p:blipFill>
        <p:spPr>
          <a:xfrm>
            <a:off x="2660650" y="31750"/>
            <a:ext cx="6870700" cy="6794500"/>
          </a:xfrm>
          <a:prstGeom prst="rect">
            <a:avLst/>
          </a:prstGeom>
        </p:spPr>
      </p:pic>
      <p:sp>
        <p:nvSpPr>
          <p:cNvPr id="4" name="Oval 3">
            <a:extLst>
              <a:ext uri="{FF2B5EF4-FFF2-40B4-BE49-F238E27FC236}">
                <a16:creationId xmlns:a16="http://schemas.microsoft.com/office/drawing/2014/main" id="{521A53FA-2A12-AD45-81A7-AD11C79C066D}"/>
              </a:ext>
            </a:extLst>
          </p:cNvPr>
          <p:cNvSpPr/>
          <p:nvPr/>
        </p:nvSpPr>
        <p:spPr>
          <a:xfrm>
            <a:off x="6231194" y="5936226"/>
            <a:ext cx="597309" cy="3097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CC4C78E-45C0-7E4A-B29A-00EF042FE3FF}"/>
              </a:ext>
            </a:extLst>
          </p:cNvPr>
          <p:cNvSpPr txBox="1"/>
          <p:nvPr/>
        </p:nvSpPr>
        <p:spPr>
          <a:xfrm>
            <a:off x="4129548" y="6142703"/>
            <a:ext cx="1282659" cy="369332"/>
          </a:xfrm>
          <a:prstGeom prst="rect">
            <a:avLst/>
          </a:prstGeom>
          <a:noFill/>
        </p:spPr>
        <p:txBody>
          <a:bodyPr wrap="none" rtlCol="0">
            <a:spAutoFit/>
          </a:bodyPr>
          <a:lstStyle/>
          <a:p>
            <a:r>
              <a:rPr lang="en-US" b="1" dirty="0">
                <a:solidFill>
                  <a:srgbClr val="FF0000"/>
                </a:solidFill>
              </a:rPr>
              <a:t>No files left</a:t>
            </a:r>
          </a:p>
        </p:txBody>
      </p:sp>
      <p:sp>
        <p:nvSpPr>
          <p:cNvPr id="6" name="Oval 5">
            <a:extLst>
              <a:ext uri="{FF2B5EF4-FFF2-40B4-BE49-F238E27FC236}">
                <a16:creationId xmlns:a16="http://schemas.microsoft.com/office/drawing/2014/main" id="{8390E5AE-7FB2-F247-90CE-07901ABC0C27}"/>
              </a:ext>
            </a:extLst>
          </p:cNvPr>
          <p:cNvSpPr/>
          <p:nvPr/>
        </p:nvSpPr>
        <p:spPr>
          <a:xfrm>
            <a:off x="6231194" y="6381238"/>
            <a:ext cx="597309" cy="3097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94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9868B6-8BB0-E047-AA71-AF56AB1A4E01}"/>
              </a:ext>
            </a:extLst>
          </p:cNvPr>
          <p:cNvPicPr>
            <a:picLocks noChangeAspect="1"/>
          </p:cNvPicPr>
          <p:nvPr/>
        </p:nvPicPr>
        <p:blipFill>
          <a:blip r:embed="rId3"/>
          <a:stretch>
            <a:fillRect/>
          </a:stretch>
        </p:blipFill>
        <p:spPr>
          <a:xfrm>
            <a:off x="1619250" y="31750"/>
            <a:ext cx="8953500" cy="6794500"/>
          </a:xfrm>
          <a:prstGeom prst="rect">
            <a:avLst/>
          </a:prstGeom>
        </p:spPr>
      </p:pic>
      <p:cxnSp>
        <p:nvCxnSpPr>
          <p:cNvPr id="5" name="Straight Connector 4">
            <a:extLst>
              <a:ext uri="{FF2B5EF4-FFF2-40B4-BE49-F238E27FC236}">
                <a16:creationId xmlns:a16="http://schemas.microsoft.com/office/drawing/2014/main" id="{F94949E4-AF66-044C-860E-466397FFCA18}"/>
              </a:ext>
            </a:extLst>
          </p:cNvPr>
          <p:cNvCxnSpPr/>
          <p:nvPr/>
        </p:nvCxnSpPr>
        <p:spPr>
          <a:xfrm>
            <a:off x="5331542" y="840658"/>
            <a:ext cx="3244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24ED14C5-408D-724D-8522-FC40BF5DFA8A}"/>
              </a:ext>
            </a:extLst>
          </p:cNvPr>
          <p:cNvSpPr/>
          <p:nvPr/>
        </p:nvSpPr>
        <p:spPr>
          <a:xfrm>
            <a:off x="1619250" y="825910"/>
            <a:ext cx="2945376" cy="38345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F50C692-961A-A242-A82A-C6A6B4D4BCCD}"/>
              </a:ext>
            </a:extLst>
          </p:cNvPr>
          <p:cNvSpPr txBox="1"/>
          <p:nvPr/>
        </p:nvSpPr>
        <p:spPr>
          <a:xfrm>
            <a:off x="4564626" y="2610465"/>
            <a:ext cx="2257221" cy="369332"/>
          </a:xfrm>
          <a:prstGeom prst="rect">
            <a:avLst/>
          </a:prstGeom>
          <a:noFill/>
        </p:spPr>
        <p:txBody>
          <a:bodyPr wrap="none" rtlCol="0">
            <a:spAutoFit/>
          </a:bodyPr>
          <a:lstStyle/>
          <a:p>
            <a:r>
              <a:rPr lang="en-US" b="1" dirty="0">
                <a:solidFill>
                  <a:srgbClr val="FF0000"/>
                </a:solidFill>
              </a:rPr>
              <a:t>Data loading progress</a:t>
            </a:r>
          </a:p>
        </p:txBody>
      </p:sp>
      <p:cxnSp>
        <p:nvCxnSpPr>
          <p:cNvPr id="9" name="Straight Connector 8">
            <a:extLst>
              <a:ext uri="{FF2B5EF4-FFF2-40B4-BE49-F238E27FC236}">
                <a16:creationId xmlns:a16="http://schemas.microsoft.com/office/drawing/2014/main" id="{DF9669B0-3738-944E-97FB-3BE94760881D}"/>
              </a:ext>
            </a:extLst>
          </p:cNvPr>
          <p:cNvCxnSpPr>
            <a:cxnSpLocks/>
          </p:cNvCxnSpPr>
          <p:nvPr/>
        </p:nvCxnSpPr>
        <p:spPr>
          <a:xfrm>
            <a:off x="1678859" y="5262717"/>
            <a:ext cx="26866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04B1B0-A4DA-1C42-A8D7-ECF38764D991}"/>
              </a:ext>
            </a:extLst>
          </p:cNvPr>
          <p:cNvSpPr txBox="1"/>
          <p:nvPr/>
        </p:nvSpPr>
        <p:spPr>
          <a:xfrm>
            <a:off x="3370006" y="5257800"/>
            <a:ext cx="417102" cy="369332"/>
          </a:xfrm>
          <a:prstGeom prst="rect">
            <a:avLst/>
          </a:prstGeom>
          <a:noFill/>
        </p:spPr>
        <p:txBody>
          <a:bodyPr wrap="none" rtlCol="0">
            <a:spAutoFit/>
          </a:bodyPr>
          <a:lstStyle/>
          <a:p>
            <a:r>
              <a:rPr lang="en-US" dirty="0">
                <a:solidFill>
                  <a:srgbClr val="FF0000"/>
                </a:solidFill>
              </a:rPr>
              <a:t>2+</a:t>
            </a:r>
          </a:p>
        </p:txBody>
      </p:sp>
      <p:sp>
        <p:nvSpPr>
          <p:cNvPr id="12" name="TextBox 11">
            <a:extLst>
              <a:ext uri="{FF2B5EF4-FFF2-40B4-BE49-F238E27FC236}">
                <a16:creationId xmlns:a16="http://schemas.microsoft.com/office/drawing/2014/main" id="{4FA422D6-4530-AF4C-9D8F-7ADA9BD13B8C}"/>
              </a:ext>
            </a:extLst>
          </p:cNvPr>
          <p:cNvSpPr txBox="1"/>
          <p:nvPr/>
        </p:nvSpPr>
        <p:spPr>
          <a:xfrm>
            <a:off x="4709652" y="5257800"/>
            <a:ext cx="417102" cy="369332"/>
          </a:xfrm>
          <a:prstGeom prst="rect">
            <a:avLst/>
          </a:prstGeom>
          <a:noFill/>
        </p:spPr>
        <p:txBody>
          <a:bodyPr wrap="none" rtlCol="0">
            <a:spAutoFit/>
          </a:bodyPr>
          <a:lstStyle/>
          <a:p>
            <a:r>
              <a:rPr lang="en-US" dirty="0">
                <a:solidFill>
                  <a:srgbClr val="FF0000"/>
                </a:solidFill>
              </a:rPr>
              <a:t>3+</a:t>
            </a:r>
          </a:p>
        </p:txBody>
      </p:sp>
      <p:sp>
        <p:nvSpPr>
          <p:cNvPr id="13" name="TextBox 12">
            <a:extLst>
              <a:ext uri="{FF2B5EF4-FFF2-40B4-BE49-F238E27FC236}">
                <a16:creationId xmlns:a16="http://schemas.microsoft.com/office/drawing/2014/main" id="{7550D554-BEA2-7F4B-93EA-7B0E94ED6332}"/>
              </a:ext>
            </a:extLst>
          </p:cNvPr>
          <p:cNvSpPr txBox="1"/>
          <p:nvPr/>
        </p:nvSpPr>
        <p:spPr>
          <a:xfrm>
            <a:off x="5848119" y="5257800"/>
            <a:ext cx="417102" cy="369332"/>
          </a:xfrm>
          <a:prstGeom prst="rect">
            <a:avLst/>
          </a:prstGeom>
          <a:noFill/>
        </p:spPr>
        <p:txBody>
          <a:bodyPr wrap="none" rtlCol="0">
            <a:spAutoFit/>
          </a:bodyPr>
          <a:lstStyle/>
          <a:p>
            <a:r>
              <a:rPr lang="en-US" dirty="0">
                <a:solidFill>
                  <a:srgbClr val="FF0000"/>
                </a:solidFill>
              </a:rPr>
              <a:t>4+</a:t>
            </a:r>
          </a:p>
        </p:txBody>
      </p:sp>
      <p:sp>
        <p:nvSpPr>
          <p:cNvPr id="15" name="Rectangle 14">
            <a:extLst>
              <a:ext uri="{FF2B5EF4-FFF2-40B4-BE49-F238E27FC236}">
                <a16:creationId xmlns:a16="http://schemas.microsoft.com/office/drawing/2014/main" id="{795F1937-895E-8643-9AE7-DF0A543151A4}"/>
              </a:ext>
            </a:extLst>
          </p:cNvPr>
          <p:cNvSpPr/>
          <p:nvPr/>
        </p:nvSpPr>
        <p:spPr>
          <a:xfrm>
            <a:off x="2949678" y="5338916"/>
            <a:ext cx="1342103" cy="376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8C2097-5C2D-184E-B388-50FC3AB67AF1}"/>
              </a:ext>
            </a:extLst>
          </p:cNvPr>
          <p:cNvSpPr/>
          <p:nvPr/>
        </p:nvSpPr>
        <p:spPr>
          <a:xfrm>
            <a:off x="4321278" y="5338916"/>
            <a:ext cx="1164352" cy="376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21206D-9972-D14A-AAAE-F1AA03AA2665}"/>
              </a:ext>
            </a:extLst>
          </p:cNvPr>
          <p:cNvSpPr/>
          <p:nvPr/>
        </p:nvSpPr>
        <p:spPr>
          <a:xfrm>
            <a:off x="5515128" y="5338916"/>
            <a:ext cx="1062653" cy="376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731846A7-F7C2-3A49-B5E7-692F2B7BEC2D}"/>
              </a:ext>
            </a:extLst>
          </p:cNvPr>
          <p:cNvCxnSpPr>
            <a:stCxn id="15" idx="2"/>
          </p:cNvCxnSpPr>
          <p:nvPr/>
        </p:nvCxnSpPr>
        <p:spPr>
          <a:xfrm flipH="1">
            <a:off x="3421626" y="5715000"/>
            <a:ext cx="199104" cy="5825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75F7C27-0062-E94A-9591-B6A001ABDB00}"/>
              </a:ext>
            </a:extLst>
          </p:cNvPr>
          <p:cNvCxnSpPr>
            <a:stCxn id="16" idx="2"/>
          </p:cNvCxnSpPr>
          <p:nvPr/>
        </p:nvCxnSpPr>
        <p:spPr>
          <a:xfrm flipH="1">
            <a:off x="4564626" y="5715000"/>
            <a:ext cx="338828" cy="5899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6721B71-E9AF-4148-B7BC-C880153CD29E}"/>
              </a:ext>
            </a:extLst>
          </p:cNvPr>
          <p:cNvCxnSpPr>
            <a:stCxn id="17" idx="2"/>
          </p:cNvCxnSpPr>
          <p:nvPr/>
        </p:nvCxnSpPr>
        <p:spPr>
          <a:xfrm flipH="1">
            <a:off x="5515127" y="5715000"/>
            <a:ext cx="531328" cy="5825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371C07-72FA-BA44-8497-74311DBEC7F0}"/>
              </a:ext>
            </a:extLst>
          </p:cNvPr>
          <p:cNvCxnSpPr>
            <a:cxnSpLocks/>
          </p:cNvCxnSpPr>
          <p:nvPr/>
        </p:nvCxnSpPr>
        <p:spPr>
          <a:xfrm>
            <a:off x="1678859" y="5563828"/>
            <a:ext cx="78412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FA55A7F-6C13-1245-9E2E-E9F25ADC97E6}"/>
              </a:ext>
            </a:extLst>
          </p:cNvPr>
          <p:cNvCxnSpPr>
            <a:cxnSpLocks/>
          </p:cNvCxnSpPr>
          <p:nvPr/>
        </p:nvCxnSpPr>
        <p:spPr>
          <a:xfrm flipV="1">
            <a:off x="1678859" y="6327058"/>
            <a:ext cx="614515" cy="12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34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90A8E5-8FF3-B645-95DA-277D7EEEE201}"/>
              </a:ext>
            </a:extLst>
          </p:cNvPr>
          <p:cNvPicPr>
            <a:picLocks noChangeAspect="1"/>
          </p:cNvPicPr>
          <p:nvPr/>
        </p:nvPicPr>
        <p:blipFill>
          <a:blip r:embed="rId3"/>
          <a:stretch>
            <a:fillRect/>
          </a:stretch>
        </p:blipFill>
        <p:spPr>
          <a:xfrm>
            <a:off x="1619250" y="31750"/>
            <a:ext cx="8953500" cy="6794500"/>
          </a:xfrm>
          <a:prstGeom prst="rect">
            <a:avLst/>
          </a:prstGeom>
        </p:spPr>
      </p:pic>
      <p:sp>
        <p:nvSpPr>
          <p:cNvPr id="4" name="Oval 3">
            <a:extLst>
              <a:ext uri="{FF2B5EF4-FFF2-40B4-BE49-F238E27FC236}">
                <a16:creationId xmlns:a16="http://schemas.microsoft.com/office/drawing/2014/main" id="{28192EB2-D8BC-4C41-9FA9-836AD58DCEF0}"/>
              </a:ext>
            </a:extLst>
          </p:cNvPr>
          <p:cNvSpPr/>
          <p:nvPr/>
        </p:nvSpPr>
        <p:spPr>
          <a:xfrm>
            <a:off x="1437968" y="2639961"/>
            <a:ext cx="3325761" cy="15633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9BCC25F-20FD-B34C-AF8F-C248E7524A1C}"/>
              </a:ext>
            </a:extLst>
          </p:cNvPr>
          <p:cNvSpPr txBox="1"/>
          <p:nvPr/>
        </p:nvSpPr>
        <p:spPr>
          <a:xfrm>
            <a:off x="5692877" y="3038168"/>
            <a:ext cx="3693447" cy="369332"/>
          </a:xfrm>
          <a:prstGeom prst="rect">
            <a:avLst/>
          </a:prstGeom>
          <a:noFill/>
        </p:spPr>
        <p:txBody>
          <a:bodyPr wrap="none" rtlCol="0">
            <a:spAutoFit/>
          </a:bodyPr>
          <a:lstStyle/>
          <a:p>
            <a:r>
              <a:rPr lang="en-US" b="1" dirty="0">
                <a:solidFill>
                  <a:srgbClr val="FF0000"/>
                </a:solidFill>
              </a:rPr>
              <a:t>Redundant peptide set grouping first</a:t>
            </a:r>
          </a:p>
        </p:txBody>
      </p:sp>
    </p:spTree>
    <p:extLst>
      <p:ext uri="{BB962C8B-B14F-4D97-AF65-F5344CB8AC3E}">
        <p14:creationId xmlns:p14="http://schemas.microsoft.com/office/powerpoint/2010/main" val="364231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B90BC0-0B4E-6A48-89E8-5D57A4C6038B}"/>
              </a:ext>
            </a:extLst>
          </p:cNvPr>
          <p:cNvPicPr>
            <a:picLocks noChangeAspect="1"/>
          </p:cNvPicPr>
          <p:nvPr/>
        </p:nvPicPr>
        <p:blipFill>
          <a:blip r:embed="rId3"/>
          <a:stretch>
            <a:fillRect/>
          </a:stretch>
        </p:blipFill>
        <p:spPr>
          <a:xfrm>
            <a:off x="1028700" y="31750"/>
            <a:ext cx="10134600" cy="6794500"/>
          </a:xfrm>
          <a:prstGeom prst="rect">
            <a:avLst/>
          </a:prstGeom>
        </p:spPr>
      </p:pic>
      <p:sp>
        <p:nvSpPr>
          <p:cNvPr id="4" name="Oval 3">
            <a:extLst>
              <a:ext uri="{FF2B5EF4-FFF2-40B4-BE49-F238E27FC236}">
                <a16:creationId xmlns:a16="http://schemas.microsoft.com/office/drawing/2014/main" id="{5E9FF37E-58EC-1E41-9741-466FCEFBC1C4}"/>
              </a:ext>
            </a:extLst>
          </p:cNvPr>
          <p:cNvSpPr/>
          <p:nvPr/>
        </p:nvSpPr>
        <p:spPr>
          <a:xfrm>
            <a:off x="1091381" y="1437968"/>
            <a:ext cx="3945193" cy="118724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4701FAA-1535-3B43-AD92-F8AA0D9800A9}"/>
              </a:ext>
            </a:extLst>
          </p:cNvPr>
          <p:cNvSpPr txBox="1"/>
          <p:nvPr/>
        </p:nvSpPr>
        <p:spPr>
          <a:xfrm>
            <a:off x="5176684" y="1662259"/>
            <a:ext cx="2900153" cy="369332"/>
          </a:xfrm>
          <a:prstGeom prst="rect">
            <a:avLst/>
          </a:prstGeom>
          <a:noFill/>
        </p:spPr>
        <p:txBody>
          <a:bodyPr wrap="none" rtlCol="0">
            <a:spAutoFit/>
          </a:bodyPr>
          <a:lstStyle/>
          <a:p>
            <a:r>
              <a:rPr lang="en-US" b="1" dirty="0">
                <a:solidFill>
                  <a:srgbClr val="FF0000"/>
                </a:solidFill>
              </a:rPr>
              <a:t>Peptide subset removal next</a:t>
            </a:r>
          </a:p>
        </p:txBody>
      </p:sp>
    </p:spTree>
    <p:extLst>
      <p:ext uri="{BB962C8B-B14F-4D97-AF65-F5344CB8AC3E}">
        <p14:creationId xmlns:p14="http://schemas.microsoft.com/office/powerpoint/2010/main" val="3646293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8F884C-C56C-8D41-8D82-FC66D6E81E12}"/>
              </a:ext>
            </a:extLst>
          </p:cNvPr>
          <p:cNvPicPr>
            <a:picLocks noChangeAspect="1"/>
          </p:cNvPicPr>
          <p:nvPr/>
        </p:nvPicPr>
        <p:blipFill>
          <a:blip r:embed="rId3"/>
          <a:stretch>
            <a:fillRect/>
          </a:stretch>
        </p:blipFill>
        <p:spPr>
          <a:xfrm>
            <a:off x="1028700" y="31750"/>
            <a:ext cx="10134600" cy="6794500"/>
          </a:xfrm>
          <a:prstGeom prst="rect">
            <a:avLst/>
          </a:prstGeom>
        </p:spPr>
      </p:pic>
      <p:sp>
        <p:nvSpPr>
          <p:cNvPr id="4" name="Oval 3">
            <a:extLst>
              <a:ext uri="{FF2B5EF4-FFF2-40B4-BE49-F238E27FC236}">
                <a16:creationId xmlns:a16="http://schemas.microsoft.com/office/drawing/2014/main" id="{8AD9AFF8-9993-CE4E-B4D7-9F3C42F5359F}"/>
              </a:ext>
            </a:extLst>
          </p:cNvPr>
          <p:cNvSpPr/>
          <p:nvPr/>
        </p:nvSpPr>
        <p:spPr>
          <a:xfrm>
            <a:off x="1887794" y="3281516"/>
            <a:ext cx="1954161" cy="494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4DD1155-1389-BA42-9561-AF97580CDADA}"/>
              </a:ext>
            </a:extLst>
          </p:cNvPr>
          <p:cNvSpPr txBox="1"/>
          <p:nvPr/>
        </p:nvSpPr>
        <p:spPr>
          <a:xfrm>
            <a:off x="4953001" y="2728452"/>
            <a:ext cx="3458447" cy="369332"/>
          </a:xfrm>
          <a:prstGeom prst="rect">
            <a:avLst/>
          </a:prstGeom>
          <a:noFill/>
        </p:spPr>
        <p:txBody>
          <a:bodyPr wrap="none" rtlCol="0">
            <a:spAutoFit/>
          </a:bodyPr>
          <a:lstStyle/>
          <a:p>
            <a:r>
              <a:rPr lang="en-US" b="1" dirty="0">
                <a:solidFill>
                  <a:srgbClr val="FF0000"/>
                </a:solidFill>
              </a:rPr>
              <a:t>4945 protein IDs, 209 were decoys</a:t>
            </a:r>
          </a:p>
        </p:txBody>
      </p:sp>
      <p:sp>
        <p:nvSpPr>
          <p:cNvPr id="7" name="TextBox 6">
            <a:extLst>
              <a:ext uri="{FF2B5EF4-FFF2-40B4-BE49-F238E27FC236}">
                <a16:creationId xmlns:a16="http://schemas.microsoft.com/office/drawing/2014/main" id="{BA79CA41-E14D-A044-BB55-DBC57383B1A8}"/>
              </a:ext>
            </a:extLst>
          </p:cNvPr>
          <p:cNvSpPr txBox="1"/>
          <p:nvPr/>
        </p:nvSpPr>
        <p:spPr>
          <a:xfrm>
            <a:off x="6039464" y="3922760"/>
            <a:ext cx="3612143" cy="369332"/>
          </a:xfrm>
          <a:prstGeom prst="rect">
            <a:avLst/>
          </a:prstGeom>
          <a:noFill/>
        </p:spPr>
        <p:txBody>
          <a:bodyPr wrap="none" rtlCol="0">
            <a:spAutoFit/>
          </a:bodyPr>
          <a:lstStyle/>
          <a:p>
            <a:r>
              <a:rPr lang="en-US" b="1" dirty="0">
                <a:solidFill>
                  <a:srgbClr val="FF0000"/>
                </a:solidFill>
              </a:rPr>
              <a:t>Protein grouping runs automatically</a:t>
            </a:r>
          </a:p>
        </p:txBody>
      </p:sp>
      <p:cxnSp>
        <p:nvCxnSpPr>
          <p:cNvPr id="9" name="Straight Arrow Connector 8">
            <a:extLst>
              <a:ext uri="{FF2B5EF4-FFF2-40B4-BE49-F238E27FC236}">
                <a16:creationId xmlns:a16="http://schemas.microsoft.com/office/drawing/2014/main" id="{4710B643-F9A4-9741-A1F4-9FE822C02EE1}"/>
              </a:ext>
            </a:extLst>
          </p:cNvPr>
          <p:cNvCxnSpPr/>
          <p:nvPr/>
        </p:nvCxnSpPr>
        <p:spPr>
          <a:xfrm flipH="1">
            <a:off x="3841955" y="2993923"/>
            <a:ext cx="1091380" cy="3834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859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11802-92D9-844C-A9C9-A2E4D5D5092E}"/>
              </a:ext>
            </a:extLst>
          </p:cNvPr>
          <p:cNvPicPr>
            <a:picLocks noChangeAspect="1"/>
          </p:cNvPicPr>
          <p:nvPr/>
        </p:nvPicPr>
        <p:blipFill>
          <a:blip r:embed="rId3"/>
          <a:stretch>
            <a:fillRect/>
          </a:stretch>
        </p:blipFill>
        <p:spPr>
          <a:xfrm>
            <a:off x="1028700" y="38813"/>
            <a:ext cx="10134600" cy="6794500"/>
          </a:xfrm>
          <a:prstGeom prst="rect">
            <a:avLst/>
          </a:prstGeom>
        </p:spPr>
      </p:pic>
      <p:sp>
        <p:nvSpPr>
          <p:cNvPr id="4" name="TextBox 3">
            <a:extLst>
              <a:ext uri="{FF2B5EF4-FFF2-40B4-BE49-F238E27FC236}">
                <a16:creationId xmlns:a16="http://schemas.microsoft.com/office/drawing/2014/main" id="{D6BE6F4F-8449-0243-A741-1F7C8939028F}"/>
              </a:ext>
            </a:extLst>
          </p:cNvPr>
          <p:cNvSpPr txBox="1"/>
          <p:nvPr/>
        </p:nvSpPr>
        <p:spPr>
          <a:xfrm>
            <a:off x="6096000" y="877529"/>
            <a:ext cx="3740704" cy="369332"/>
          </a:xfrm>
          <a:prstGeom prst="rect">
            <a:avLst/>
          </a:prstGeom>
          <a:noFill/>
        </p:spPr>
        <p:txBody>
          <a:bodyPr wrap="none" rtlCol="0">
            <a:spAutoFit/>
          </a:bodyPr>
          <a:lstStyle/>
          <a:p>
            <a:r>
              <a:rPr lang="en-US" b="1" dirty="0">
                <a:solidFill>
                  <a:srgbClr val="FF0000"/>
                </a:solidFill>
              </a:rPr>
              <a:t>Unique spectral count of left protein </a:t>
            </a:r>
          </a:p>
        </p:txBody>
      </p:sp>
      <p:sp>
        <p:nvSpPr>
          <p:cNvPr id="5" name="TextBox 4">
            <a:extLst>
              <a:ext uri="{FF2B5EF4-FFF2-40B4-BE49-F238E27FC236}">
                <a16:creationId xmlns:a16="http://schemas.microsoft.com/office/drawing/2014/main" id="{C924FC71-7E86-694B-A4EA-6954133818C8}"/>
              </a:ext>
            </a:extLst>
          </p:cNvPr>
          <p:cNvSpPr txBox="1"/>
          <p:nvPr/>
        </p:nvSpPr>
        <p:spPr>
          <a:xfrm>
            <a:off x="6484374" y="1560871"/>
            <a:ext cx="2929328" cy="369332"/>
          </a:xfrm>
          <a:prstGeom prst="rect">
            <a:avLst/>
          </a:prstGeom>
          <a:noFill/>
        </p:spPr>
        <p:txBody>
          <a:bodyPr wrap="none" rtlCol="0">
            <a:spAutoFit/>
          </a:bodyPr>
          <a:lstStyle/>
          <a:p>
            <a:r>
              <a:rPr lang="en-US" b="1" dirty="0">
                <a:solidFill>
                  <a:srgbClr val="FF0000"/>
                </a:solidFill>
              </a:rPr>
              <a:t>Shared spectral count of pair</a:t>
            </a:r>
          </a:p>
        </p:txBody>
      </p:sp>
      <p:sp>
        <p:nvSpPr>
          <p:cNvPr id="6" name="TextBox 5">
            <a:extLst>
              <a:ext uri="{FF2B5EF4-FFF2-40B4-BE49-F238E27FC236}">
                <a16:creationId xmlns:a16="http://schemas.microsoft.com/office/drawing/2014/main" id="{B4F68A0F-0C77-E74E-ACBE-B8A34970FDEA}"/>
              </a:ext>
            </a:extLst>
          </p:cNvPr>
          <p:cNvSpPr txBox="1"/>
          <p:nvPr/>
        </p:nvSpPr>
        <p:spPr>
          <a:xfrm>
            <a:off x="6791633" y="2332704"/>
            <a:ext cx="3834639" cy="369332"/>
          </a:xfrm>
          <a:prstGeom prst="rect">
            <a:avLst/>
          </a:prstGeom>
          <a:noFill/>
        </p:spPr>
        <p:txBody>
          <a:bodyPr wrap="none" rtlCol="0">
            <a:spAutoFit/>
          </a:bodyPr>
          <a:lstStyle/>
          <a:p>
            <a:r>
              <a:rPr lang="en-US" b="1" dirty="0">
                <a:solidFill>
                  <a:srgbClr val="FF0000"/>
                </a:solidFill>
              </a:rPr>
              <a:t>Unique spectral count of right protein </a:t>
            </a:r>
          </a:p>
        </p:txBody>
      </p:sp>
      <p:cxnSp>
        <p:nvCxnSpPr>
          <p:cNvPr id="8" name="Straight Arrow Connector 7">
            <a:extLst>
              <a:ext uri="{FF2B5EF4-FFF2-40B4-BE49-F238E27FC236}">
                <a16:creationId xmlns:a16="http://schemas.microsoft.com/office/drawing/2014/main" id="{DBBB1BFE-A050-1640-A097-53C69EC12AD5}"/>
              </a:ext>
            </a:extLst>
          </p:cNvPr>
          <p:cNvCxnSpPr>
            <a:cxnSpLocks/>
          </p:cNvCxnSpPr>
          <p:nvPr/>
        </p:nvCxnSpPr>
        <p:spPr>
          <a:xfrm flipH="1" flipV="1">
            <a:off x="6096000" y="693175"/>
            <a:ext cx="90948" cy="1843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6F5D512-B535-8048-97DA-A8C416D7445B}"/>
              </a:ext>
            </a:extLst>
          </p:cNvPr>
          <p:cNvCxnSpPr>
            <a:cxnSpLocks/>
          </p:cNvCxnSpPr>
          <p:nvPr/>
        </p:nvCxnSpPr>
        <p:spPr>
          <a:xfrm flipH="1" flipV="1">
            <a:off x="6438900" y="1469006"/>
            <a:ext cx="90948" cy="1843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02D78F8-2FAA-0D4E-923F-53012EF7BA2C}"/>
              </a:ext>
            </a:extLst>
          </p:cNvPr>
          <p:cNvCxnSpPr>
            <a:cxnSpLocks/>
          </p:cNvCxnSpPr>
          <p:nvPr/>
        </p:nvCxnSpPr>
        <p:spPr>
          <a:xfrm flipH="1" flipV="1">
            <a:off x="6791633" y="2216257"/>
            <a:ext cx="90948" cy="1843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9A079D7-4656-4F46-A055-D61CCDFC0BF6}"/>
              </a:ext>
            </a:extLst>
          </p:cNvPr>
          <p:cNvSpPr/>
          <p:nvPr/>
        </p:nvSpPr>
        <p:spPr>
          <a:xfrm>
            <a:off x="5921477" y="3620729"/>
            <a:ext cx="1305233" cy="3908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8237EA2-FF82-5F45-B5B9-1A071E2E0984}"/>
              </a:ext>
            </a:extLst>
          </p:cNvPr>
          <p:cNvCxnSpPr/>
          <p:nvPr/>
        </p:nvCxnSpPr>
        <p:spPr>
          <a:xfrm>
            <a:off x="1327355" y="3886200"/>
            <a:ext cx="459412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58DAD0F-CA26-FF46-85C0-3E0BE34BAF6A}"/>
              </a:ext>
            </a:extLst>
          </p:cNvPr>
          <p:cNvSpPr txBox="1"/>
          <p:nvPr/>
        </p:nvSpPr>
        <p:spPr>
          <a:xfrm>
            <a:off x="7278330" y="3436063"/>
            <a:ext cx="2732286" cy="369332"/>
          </a:xfrm>
          <a:prstGeom prst="rect">
            <a:avLst/>
          </a:prstGeom>
          <a:noFill/>
        </p:spPr>
        <p:txBody>
          <a:bodyPr wrap="none" rtlCol="0">
            <a:spAutoFit/>
          </a:bodyPr>
          <a:lstStyle/>
          <a:p>
            <a:r>
              <a:rPr lang="en-US" b="1" dirty="0">
                <a:solidFill>
                  <a:srgbClr val="FF0000"/>
                </a:solidFill>
              </a:rPr>
              <a:t>9 is small compared to 596</a:t>
            </a:r>
          </a:p>
        </p:txBody>
      </p:sp>
    </p:spTree>
    <p:extLst>
      <p:ext uri="{BB962C8B-B14F-4D97-AF65-F5344CB8AC3E}">
        <p14:creationId xmlns:p14="http://schemas.microsoft.com/office/powerpoint/2010/main" val="3399122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93472E-1BC7-1F4E-80E2-6617DFA654E4}"/>
              </a:ext>
            </a:extLst>
          </p:cNvPr>
          <p:cNvPicPr>
            <a:picLocks noChangeAspect="1"/>
          </p:cNvPicPr>
          <p:nvPr/>
        </p:nvPicPr>
        <p:blipFill>
          <a:blip r:embed="rId3"/>
          <a:stretch>
            <a:fillRect/>
          </a:stretch>
        </p:blipFill>
        <p:spPr>
          <a:xfrm>
            <a:off x="0" y="101081"/>
            <a:ext cx="12192000" cy="6655837"/>
          </a:xfrm>
          <a:prstGeom prst="rect">
            <a:avLst/>
          </a:prstGeom>
        </p:spPr>
      </p:pic>
      <p:sp>
        <p:nvSpPr>
          <p:cNvPr id="5" name="Rounded Rectangle 4">
            <a:extLst>
              <a:ext uri="{FF2B5EF4-FFF2-40B4-BE49-F238E27FC236}">
                <a16:creationId xmlns:a16="http://schemas.microsoft.com/office/drawing/2014/main" id="{626388F0-CA42-D24C-AF93-D6126BC26111}"/>
              </a:ext>
            </a:extLst>
          </p:cNvPr>
          <p:cNvSpPr/>
          <p:nvPr/>
        </p:nvSpPr>
        <p:spPr>
          <a:xfrm>
            <a:off x="0" y="1393723"/>
            <a:ext cx="2072148" cy="37608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B90C33D-75BF-384B-BAC7-2E3BAF41C4A1}"/>
              </a:ext>
            </a:extLst>
          </p:cNvPr>
          <p:cNvSpPr txBox="1"/>
          <p:nvPr/>
        </p:nvSpPr>
        <p:spPr>
          <a:xfrm>
            <a:off x="9593825" y="3524866"/>
            <a:ext cx="1862561" cy="646331"/>
          </a:xfrm>
          <a:prstGeom prst="rect">
            <a:avLst/>
          </a:prstGeom>
          <a:noFill/>
        </p:spPr>
        <p:txBody>
          <a:bodyPr wrap="none" rtlCol="0">
            <a:spAutoFit/>
          </a:bodyPr>
          <a:lstStyle/>
          <a:p>
            <a:r>
              <a:rPr lang="en-US" b="1" dirty="0">
                <a:solidFill>
                  <a:srgbClr val="FF0000"/>
                </a:solidFill>
              </a:rPr>
              <a:t>Grouped proteins</a:t>
            </a:r>
            <a:br>
              <a:rPr lang="en-US" b="1" dirty="0">
                <a:solidFill>
                  <a:srgbClr val="FF0000"/>
                </a:solidFill>
              </a:rPr>
            </a:br>
            <a:r>
              <a:rPr lang="en-US" b="1" dirty="0">
                <a:solidFill>
                  <a:srgbClr val="FF0000"/>
                </a:solidFill>
              </a:rPr>
              <a:t>are sensible</a:t>
            </a:r>
          </a:p>
        </p:txBody>
      </p:sp>
      <p:cxnSp>
        <p:nvCxnSpPr>
          <p:cNvPr id="8" name="Straight Arrow Connector 7">
            <a:extLst>
              <a:ext uri="{FF2B5EF4-FFF2-40B4-BE49-F238E27FC236}">
                <a16:creationId xmlns:a16="http://schemas.microsoft.com/office/drawing/2014/main" id="{CF4ADD9A-2F56-864A-B137-37475E28F95D}"/>
              </a:ext>
            </a:extLst>
          </p:cNvPr>
          <p:cNvCxnSpPr>
            <a:cxnSpLocks/>
          </p:cNvCxnSpPr>
          <p:nvPr/>
        </p:nvCxnSpPr>
        <p:spPr>
          <a:xfrm flipH="1">
            <a:off x="3119285" y="3908323"/>
            <a:ext cx="6415547" cy="5309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0C1EAC7-C0F8-CF43-A3EF-63ECC810DA0A}"/>
              </a:ext>
            </a:extLst>
          </p:cNvPr>
          <p:cNvCxnSpPr>
            <a:cxnSpLocks/>
          </p:cNvCxnSpPr>
          <p:nvPr/>
        </p:nvCxnSpPr>
        <p:spPr>
          <a:xfrm flipH="1">
            <a:off x="4431890" y="3908323"/>
            <a:ext cx="5102942" cy="11135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D6CF78D-3E81-394D-8D1A-6FBFBF16FC19}"/>
              </a:ext>
            </a:extLst>
          </p:cNvPr>
          <p:cNvCxnSpPr/>
          <p:nvPr/>
        </p:nvCxnSpPr>
        <p:spPr>
          <a:xfrm flipH="1">
            <a:off x="3996813" y="3908323"/>
            <a:ext cx="5538019" cy="23081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34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5C5F84-FCAD-524A-977D-D7E35C30D2A6}"/>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C42177D0-5001-AE41-9A7C-329C9712795A}"/>
              </a:ext>
            </a:extLst>
          </p:cNvPr>
          <p:cNvSpPr/>
          <p:nvPr/>
        </p:nvSpPr>
        <p:spPr>
          <a:xfrm>
            <a:off x="2743200" y="671052"/>
            <a:ext cx="2013155" cy="3097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729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3F315F-2D84-BA4E-8BED-E3431CDE3CC5}"/>
              </a:ext>
            </a:extLst>
          </p:cNvPr>
          <p:cNvPicPr>
            <a:picLocks noChangeAspect="1"/>
          </p:cNvPicPr>
          <p:nvPr/>
        </p:nvPicPr>
        <p:blipFill>
          <a:blip r:embed="rId3"/>
          <a:stretch>
            <a:fillRect/>
          </a:stretch>
        </p:blipFill>
        <p:spPr>
          <a:xfrm>
            <a:off x="0" y="101081"/>
            <a:ext cx="12192000" cy="6655837"/>
          </a:xfrm>
          <a:prstGeom prst="rect">
            <a:avLst/>
          </a:prstGeom>
        </p:spPr>
      </p:pic>
      <p:sp>
        <p:nvSpPr>
          <p:cNvPr id="4" name="Rounded Rectangle 3">
            <a:extLst>
              <a:ext uri="{FF2B5EF4-FFF2-40B4-BE49-F238E27FC236}">
                <a16:creationId xmlns:a16="http://schemas.microsoft.com/office/drawing/2014/main" id="{D8520911-80AA-FB45-912D-432FADB3B8BD}"/>
              </a:ext>
            </a:extLst>
          </p:cNvPr>
          <p:cNvSpPr/>
          <p:nvPr/>
        </p:nvSpPr>
        <p:spPr>
          <a:xfrm>
            <a:off x="-51619" y="5007077"/>
            <a:ext cx="7226709" cy="144534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C859F7-1C41-CE47-B1AC-7BE8DC17DA86}"/>
              </a:ext>
            </a:extLst>
          </p:cNvPr>
          <p:cNvSpPr txBox="1"/>
          <p:nvPr/>
        </p:nvSpPr>
        <p:spPr>
          <a:xfrm>
            <a:off x="7388942" y="5545082"/>
            <a:ext cx="1977977" cy="369332"/>
          </a:xfrm>
          <a:prstGeom prst="rect">
            <a:avLst/>
          </a:prstGeom>
          <a:noFill/>
        </p:spPr>
        <p:txBody>
          <a:bodyPr wrap="none" rtlCol="0">
            <a:spAutoFit/>
          </a:bodyPr>
          <a:lstStyle/>
          <a:p>
            <a:r>
              <a:rPr lang="en-US" b="1" dirty="0">
                <a:solidFill>
                  <a:srgbClr val="FF0000"/>
                </a:solidFill>
              </a:rPr>
              <a:t>Summary statistics</a:t>
            </a:r>
          </a:p>
        </p:txBody>
      </p:sp>
    </p:spTree>
    <p:extLst>
      <p:ext uri="{BB962C8B-B14F-4D97-AF65-F5344CB8AC3E}">
        <p14:creationId xmlns:p14="http://schemas.microsoft.com/office/powerpoint/2010/main" val="2520625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F4C116-FFB6-CD43-B480-EB6EF6AF99A8}"/>
              </a:ext>
            </a:extLst>
          </p:cNvPr>
          <p:cNvPicPr>
            <a:picLocks noChangeAspect="1"/>
          </p:cNvPicPr>
          <p:nvPr/>
        </p:nvPicPr>
        <p:blipFill>
          <a:blip r:embed="rId3"/>
          <a:stretch>
            <a:fillRect/>
          </a:stretch>
        </p:blipFill>
        <p:spPr>
          <a:xfrm>
            <a:off x="1739900" y="939800"/>
            <a:ext cx="8712200" cy="4978400"/>
          </a:xfrm>
          <a:prstGeom prst="rect">
            <a:avLst/>
          </a:prstGeom>
        </p:spPr>
      </p:pic>
      <p:sp>
        <p:nvSpPr>
          <p:cNvPr id="4" name="Oval 3">
            <a:extLst>
              <a:ext uri="{FF2B5EF4-FFF2-40B4-BE49-F238E27FC236}">
                <a16:creationId xmlns:a16="http://schemas.microsoft.com/office/drawing/2014/main" id="{D8CB5263-3565-E24B-9073-189267C948F8}"/>
              </a:ext>
            </a:extLst>
          </p:cNvPr>
          <p:cNvSpPr/>
          <p:nvPr/>
        </p:nvSpPr>
        <p:spPr>
          <a:xfrm>
            <a:off x="3104535" y="2632587"/>
            <a:ext cx="1541207" cy="3687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2731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80674-7327-0046-B489-1D7886DA5FA2}"/>
              </a:ext>
            </a:extLst>
          </p:cNvPr>
          <p:cNvPicPr>
            <a:picLocks noChangeAspect="1"/>
          </p:cNvPicPr>
          <p:nvPr/>
        </p:nvPicPr>
        <p:blipFill>
          <a:blip r:embed="rId3"/>
          <a:stretch>
            <a:fillRect/>
          </a:stretch>
        </p:blipFill>
        <p:spPr>
          <a:xfrm>
            <a:off x="1739900" y="939800"/>
            <a:ext cx="8712200" cy="4978400"/>
          </a:xfrm>
          <a:prstGeom prst="rect">
            <a:avLst/>
          </a:prstGeom>
        </p:spPr>
      </p:pic>
      <p:sp>
        <p:nvSpPr>
          <p:cNvPr id="4" name="TextBox 3">
            <a:extLst>
              <a:ext uri="{FF2B5EF4-FFF2-40B4-BE49-F238E27FC236}">
                <a16:creationId xmlns:a16="http://schemas.microsoft.com/office/drawing/2014/main" id="{4543462B-8EA2-7B43-A086-11A5C23FEF9E}"/>
              </a:ext>
            </a:extLst>
          </p:cNvPr>
          <p:cNvSpPr txBox="1"/>
          <p:nvPr/>
        </p:nvSpPr>
        <p:spPr>
          <a:xfrm>
            <a:off x="3768213" y="4601497"/>
            <a:ext cx="2452979" cy="646331"/>
          </a:xfrm>
          <a:prstGeom prst="rect">
            <a:avLst/>
          </a:prstGeom>
          <a:noFill/>
        </p:spPr>
        <p:txBody>
          <a:bodyPr wrap="none" rtlCol="0">
            <a:spAutoFit/>
          </a:bodyPr>
          <a:lstStyle/>
          <a:p>
            <a:r>
              <a:rPr lang="en-US" b="1" dirty="0">
                <a:solidFill>
                  <a:srgbClr val="FF0000"/>
                </a:solidFill>
              </a:rPr>
              <a:t>Redundant protein and </a:t>
            </a:r>
            <a:br>
              <a:rPr lang="en-US" b="1" dirty="0">
                <a:solidFill>
                  <a:srgbClr val="FF0000"/>
                </a:solidFill>
              </a:rPr>
            </a:br>
            <a:r>
              <a:rPr lang="en-US" b="1" dirty="0">
                <a:solidFill>
                  <a:srgbClr val="FF0000"/>
                </a:solidFill>
              </a:rPr>
              <a:t>peptide reports</a:t>
            </a:r>
          </a:p>
        </p:txBody>
      </p:sp>
      <p:sp>
        <p:nvSpPr>
          <p:cNvPr id="5" name="TextBox 4">
            <a:extLst>
              <a:ext uri="{FF2B5EF4-FFF2-40B4-BE49-F238E27FC236}">
                <a16:creationId xmlns:a16="http://schemas.microsoft.com/office/drawing/2014/main" id="{D0F7A600-3B23-1F4C-8B5E-38BA06A3FC84}"/>
              </a:ext>
            </a:extLst>
          </p:cNvPr>
          <p:cNvSpPr txBox="1"/>
          <p:nvPr/>
        </p:nvSpPr>
        <p:spPr>
          <a:xfrm>
            <a:off x="5911645" y="3506020"/>
            <a:ext cx="3327834" cy="646331"/>
          </a:xfrm>
          <a:prstGeom prst="rect">
            <a:avLst/>
          </a:prstGeom>
          <a:noFill/>
        </p:spPr>
        <p:txBody>
          <a:bodyPr wrap="none" rtlCol="0">
            <a:spAutoFit/>
          </a:bodyPr>
          <a:lstStyle/>
          <a:p>
            <a:r>
              <a:rPr lang="en-US" b="1" dirty="0">
                <a:solidFill>
                  <a:srgbClr val="FF0000"/>
                </a:solidFill>
              </a:rPr>
              <a:t>Grouped, non-redundant protein</a:t>
            </a:r>
            <a:br>
              <a:rPr lang="en-US" b="1" dirty="0">
                <a:solidFill>
                  <a:srgbClr val="FF0000"/>
                </a:solidFill>
              </a:rPr>
            </a:br>
            <a:r>
              <a:rPr lang="en-US" b="1" dirty="0">
                <a:solidFill>
                  <a:srgbClr val="FF0000"/>
                </a:solidFill>
              </a:rPr>
              <a:t> and peptide reports</a:t>
            </a:r>
          </a:p>
        </p:txBody>
      </p:sp>
      <p:cxnSp>
        <p:nvCxnSpPr>
          <p:cNvPr id="7" name="Straight Arrow Connector 6">
            <a:extLst>
              <a:ext uri="{FF2B5EF4-FFF2-40B4-BE49-F238E27FC236}">
                <a16:creationId xmlns:a16="http://schemas.microsoft.com/office/drawing/2014/main" id="{A6399A7B-9C74-7545-AAE8-4C2BABC469EA}"/>
              </a:ext>
            </a:extLst>
          </p:cNvPr>
          <p:cNvCxnSpPr/>
          <p:nvPr/>
        </p:nvCxnSpPr>
        <p:spPr>
          <a:xfrm>
            <a:off x="3790335" y="3520768"/>
            <a:ext cx="294968" cy="10438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B2D4B1C-33D1-2942-A127-36704D593813}"/>
              </a:ext>
            </a:extLst>
          </p:cNvPr>
          <p:cNvCxnSpPr>
            <a:cxnSpLocks/>
          </p:cNvCxnSpPr>
          <p:nvPr/>
        </p:nvCxnSpPr>
        <p:spPr>
          <a:xfrm>
            <a:off x="5361039" y="2560739"/>
            <a:ext cx="565354" cy="10526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CB3C27-F579-2C4C-B260-E9CF11DDBB36}"/>
              </a:ext>
            </a:extLst>
          </p:cNvPr>
          <p:cNvSpPr txBox="1"/>
          <p:nvPr/>
        </p:nvSpPr>
        <p:spPr>
          <a:xfrm>
            <a:off x="4984953" y="4074243"/>
            <a:ext cx="960519" cy="369332"/>
          </a:xfrm>
          <a:prstGeom prst="rect">
            <a:avLst/>
          </a:prstGeom>
          <a:noFill/>
        </p:spPr>
        <p:txBody>
          <a:bodyPr wrap="none" rtlCol="0">
            <a:spAutoFit/>
          </a:bodyPr>
          <a:lstStyle/>
          <a:p>
            <a:r>
              <a:rPr lang="en-US" b="1" dirty="0">
                <a:solidFill>
                  <a:srgbClr val="FF0000"/>
                </a:solidFill>
              </a:rPr>
              <a:t>Log files</a:t>
            </a:r>
          </a:p>
        </p:txBody>
      </p:sp>
      <p:cxnSp>
        <p:nvCxnSpPr>
          <p:cNvPr id="12" name="Straight Arrow Connector 11">
            <a:extLst>
              <a:ext uri="{FF2B5EF4-FFF2-40B4-BE49-F238E27FC236}">
                <a16:creationId xmlns:a16="http://schemas.microsoft.com/office/drawing/2014/main" id="{BF25420D-2589-EB43-9AA2-DBA1654F81DB}"/>
              </a:ext>
            </a:extLst>
          </p:cNvPr>
          <p:cNvCxnSpPr/>
          <p:nvPr/>
        </p:nvCxnSpPr>
        <p:spPr>
          <a:xfrm>
            <a:off x="4741604" y="2927555"/>
            <a:ext cx="486697" cy="11151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1B6E98D-87DD-4647-A6C7-FAA92479D35D}"/>
              </a:ext>
            </a:extLst>
          </p:cNvPr>
          <p:cNvSpPr txBox="1"/>
          <p:nvPr/>
        </p:nvSpPr>
        <p:spPr>
          <a:xfrm>
            <a:off x="5125065" y="1083073"/>
            <a:ext cx="2432782" cy="369332"/>
          </a:xfrm>
          <a:prstGeom prst="rect">
            <a:avLst/>
          </a:prstGeom>
          <a:noFill/>
        </p:spPr>
        <p:txBody>
          <a:bodyPr wrap="none" rtlCol="0">
            <a:spAutoFit/>
          </a:bodyPr>
          <a:lstStyle/>
          <a:p>
            <a:r>
              <a:rPr lang="en-US" b="1" dirty="0">
                <a:solidFill>
                  <a:srgbClr val="FF0000"/>
                </a:solidFill>
              </a:rPr>
              <a:t>Detailed peptide report</a:t>
            </a:r>
          </a:p>
        </p:txBody>
      </p:sp>
      <p:cxnSp>
        <p:nvCxnSpPr>
          <p:cNvPr id="15" name="Straight Arrow Connector 14">
            <a:extLst>
              <a:ext uri="{FF2B5EF4-FFF2-40B4-BE49-F238E27FC236}">
                <a16:creationId xmlns:a16="http://schemas.microsoft.com/office/drawing/2014/main" id="{E2C40F85-FB55-5B43-ADBC-D513BBBAF1F6}"/>
              </a:ext>
            </a:extLst>
          </p:cNvPr>
          <p:cNvCxnSpPr>
            <a:cxnSpLocks/>
          </p:cNvCxnSpPr>
          <p:nvPr/>
        </p:nvCxnSpPr>
        <p:spPr>
          <a:xfrm flipV="1">
            <a:off x="4085303" y="1309485"/>
            <a:ext cx="1039762" cy="7713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56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35D8DD-20E0-F644-BE65-B8FA465E2082}"/>
              </a:ext>
            </a:extLst>
          </p:cNvPr>
          <p:cNvPicPr>
            <a:picLocks noChangeAspect="1"/>
          </p:cNvPicPr>
          <p:nvPr/>
        </p:nvPicPr>
        <p:blipFill>
          <a:blip r:embed="rId3"/>
          <a:stretch>
            <a:fillRect/>
          </a:stretch>
        </p:blipFill>
        <p:spPr>
          <a:xfrm>
            <a:off x="450850" y="266700"/>
            <a:ext cx="11290300" cy="6324600"/>
          </a:xfrm>
          <a:prstGeom prst="rect">
            <a:avLst/>
          </a:prstGeom>
        </p:spPr>
      </p:pic>
      <p:sp>
        <p:nvSpPr>
          <p:cNvPr id="4" name="Oval 3">
            <a:extLst>
              <a:ext uri="{FF2B5EF4-FFF2-40B4-BE49-F238E27FC236}">
                <a16:creationId xmlns:a16="http://schemas.microsoft.com/office/drawing/2014/main" id="{722E049B-2930-5F4E-9C40-8FB1E0C3CF54}"/>
              </a:ext>
            </a:extLst>
          </p:cNvPr>
          <p:cNvSpPr/>
          <p:nvPr/>
        </p:nvSpPr>
        <p:spPr>
          <a:xfrm>
            <a:off x="1600200" y="3937819"/>
            <a:ext cx="6341806" cy="494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901492F-2226-2B4C-AD59-790264FA1249}"/>
              </a:ext>
            </a:extLst>
          </p:cNvPr>
          <p:cNvSpPr/>
          <p:nvPr/>
        </p:nvSpPr>
        <p:spPr>
          <a:xfrm>
            <a:off x="9475839" y="6127955"/>
            <a:ext cx="1386348" cy="4350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DB517B-C986-F748-AD56-19E60572A74D}"/>
              </a:ext>
            </a:extLst>
          </p:cNvPr>
          <p:cNvSpPr txBox="1"/>
          <p:nvPr/>
        </p:nvSpPr>
        <p:spPr>
          <a:xfrm>
            <a:off x="8008374" y="4055806"/>
            <a:ext cx="301686" cy="369332"/>
          </a:xfrm>
          <a:prstGeom prst="rect">
            <a:avLst/>
          </a:prstGeom>
          <a:noFill/>
        </p:spPr>
        <p:txBody>
          <a:bodyPr wrap="non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8FEB1647-C78C-D346-89D6-D784BCA5E9EB}"/>
              </a:ext>
            </a:extLst>
          </p:cNvPr>
          <p:cNvSpPr txBox="1"/>
          <p:nvPr/>
        </p:nvSpPr>
        <p:spPr>
          <a:xfrm>
            <a:off x="9119419" y="6160827"/>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391611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FADBD9-5558-5648-8BC9-564883F883FC}"/>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B0276C83-FE8A-564D-B54A-E9C630D569F2}"/>
              </a:ext>
            </a:extLst>
          </p:cNvPr>
          <p:cNvSpPr/>
          <p:nvPr/>
        </p:nvSpPr>
        <p:spPr>
          <a:xfrm>
            <a:off x="2381866" y="2603093"/>
            <a:ext cx="7396316" cy="15264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609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B3D6A6-F455-464F-84B3-26AC37ACFF8D}"/>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B80D8F9E-5CE9-3740-8EB6-9150CB4E4C35}"/>
              </a:ext>
            </a:extLst>
          </p:cNvPr>
          <p:cNvSpPr/>
          <p:nvPr/>
        </p:nvSpPr>
        <p:spPr>
          <a:xfrm>
            <a:off x="3805084" y="862781"/>
            <a:ext cx="1917290" cy="29496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86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9A490C-D4CD-C94F-9745-10B92752FB80}"/>
              </a:ext>
            </a:extLst>
          </p:cNvPr>
          <p:cNvPicPr>
            <a:picLocks noChangeAspect="1"/>
          </p:cNvPicPr>
          <p:nvPr/>
        </p:nvPicPr>
        <p:blipFill>
          <a:blip r:embed="rId3"/>
          <a:stretch>
            <a:fillRect/>
          </a:stretch>
        </p:blipFill>
        <p:spPr>
          <a:xfrm>
            <a:off x="2660650" y="31750"/>
            <a:ext cx="6870700" cy="6794500"/>
          </a:xfrm>
          <a:prstGeom prst="rect">
            <a:avLst/>
          </a:prstGeom>
        </p:spPr>
      </p:pic>
      <p:sp>
        <p:nvSpPr>
          <p:cNvPr id="4" name="Oval 3">
            <a:extLst>
              <a:ext uri="{FF2B5EF4-FFF2-40B4-BE49-F238E27FC236}">
                <a16:creationId xmlns:a16="http://schemas.microsoft.com/office/drawing/2014/main" id="{F657192A-E3E5-504B-8FB7-A28D133343C5}"/>
              </a:ext>
            </a:extLst>
          </p:cNvPr>
          <p:cNvSpPr/>
          <p:nvPr/>
        </p:nvSpPr>
        <p:spPr>
          <a:xfrm>
            <a:off x="2389239" y="1902542"/>
            <a:ext cx="3392129" cy="47932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686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C3A978-48A8-9F40-96B8-FD9C3F3F27CE}"/>
              </a:ext>
            </a:extLst>
          </p:cNvPr>
          <p:cNvPicPr>
            <a:picLocks noChangeAspect="1"/>
          </p:cNvPicPr>
          <p:nvPr/>
        </p:nvPicPr>
        <p:blipFill>
          <a:blip r:embed="rId3"/>
          <a:stretch>
            <a:fillRect/>
          </a:stretch>
        </p:blipFill>
        <p:spPr>
          <a:xfrm>
            <a:off x="450850" y="266700"/>
            <a:ext cx="11290300" cy="6324600"/>
          </a:xfrm>
          <a:prstGeom prst="rect">
            <a:avLst/>
          </a:prstGeom>
        </p:spPr>
      </p:pic>
      <p:sp>
        <p:nvSpPr>
          <p:cNvPr id="4" name="Oval 3">
            <a:extLst>
              <a:ext uri="{FF2B5EF4-FFF2-40B4-BE49-F238E27FC236}">
                <a16:creationId xmlns:a16="http://schemas.microsoft.com/office/drawing/2014/main" id="{6281A26A-6D49-3D4F-82A8-CF1001B125F4}"/>
              </a:ext>
            </a:extLst>
          </p:cNvPr>
          <p:cNvSpPr/>
          <p:nvPr/>
        </p:nvSpPr>
        <p:spPr>
          <a:xfrm>
            <a:off x="1666568" y="1342103"/>
            <a:ext cx="5309419" cy="4424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6744C70-4DA2-AD42-8629-10656ED9FD61}"/>
              </a:ext>
            </a:extLst>
          </p:cNvPr>
          <p:cNvSpPr/>
          <p:nvPr/>
        </p:nvSpPr>
        <p:spPr>
          <a:xfrm>
            <a:off x="9343103" y="6076335"/>
            <a:ext cx="1526458" cy="5149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6A38E0C-8335-D343-BAF9-CD314DA74673}"/>
              </a:ext>
            </a:extLst>
          </p:cNvPr>
          <p:cNvSpPr txBox="1"/>
          <p:nvPr/>
        </p:nvSpPr>
        <p:spPr>
          <a:xfrm>
            <a:off x="7049729" y="1378663"/>
            <a:ext cx="301686" cy="369332"/>
          </a:xfrm>
          <a:prstGeom prst="rect">
            <a:avLst/>
          </a:prstGeom>
          <a:noFill/>
        </p:spPr>
        <p:txBody>
          <a:bodyPr wrap="non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42500632-B3ED-184C-A788-1177A016F9E6}"/>
              </a:ext>
            </a:extLst>
          </p:cNvPr>
          <p:cNvSpPr txBox="1"/>
          <p:nvPr/>
        </p:nvSpPr>
        <p:spPr>
          <a:xfrm>
            <a:off x="8942439" y="6149151"/>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136850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BD88B4-15BC-E240-B4BD-0C38EB5E9FF4}"/>
              </a:ext>
            </a:extLst>
          </p:cNvPr>
          <p:cNvPicPr>
            <a:picLocks noChangeAspect="1"/>
          </p:cNvPicPr>
          <p:nvPr/>
        </p:nvPicPr>
        <p:blipFill>
          <a:blip r:embed="rId3"/>
          <a:stretch>
            <a:fillRect/>
          </a:stretch>
        </p:blipFill>
        <p:spPr>
          <a:xfrm>
            <a:off x="2660650" y="31750"/>
            <a:ext cx="6870700" cy="6794500"/>
          </a:xfrm>
          <a:prstGeom prst="rect">
            <a:avLst/>
          </a:prstGeom>
        </p:spPr>
      </p:pic>
      <p:sp>
        <p:nvSpPr>
          <p:cNvPr id="4" name="Oval 3">
            <a:extLst>
              <a:ext uri="{FF2B5EF4-FFF2-40B4-BE49-F238E27FC236}">
                <a16:creationId xmlns:a16="http://schemas.microsoft.com/office/drawing/2014/main" id="{ADCD3DC2-DDAF-6245-ADAA-BAC1207EF7B2}"/>
              </a:ext>
            </a:extLst>
          </p:cNvPr>
          <p:cNvSpPr/>
          <p:nvPr/>
        </p:nvSpPr>
        <p:spPr>
          <a:xfrm>
            <a:off x="2322871" y="2204884"/>
            <a:ext cx="4586748" cy="7816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4313787-9102-2544-9D09-0F2DC1FCE4E7}"/>
              </a:ext>
            </a:extLst>
          </p:cNvPr>
          <p:cNvSpPr txBox="1"/>
          <p:nvPr/>
        </p:nvSpPr>
        <p:spPr>
          <a:xfrm>
            <a:off x="3362637" y="3062944"/>
            <a:ext cx="6255880" cy="3539430"/>
          </a:xfrm>
          <a:prstGeom prst="rect">
            <a:avLst/>
          </a:prstGeom>
          <a:noFill/>
        </p:spPr>
        <p:txBody>
          <a:bodyPr wrap="none" rtlCol="0">
            <a:spAutoFit/>
          </a:bodyPr>
          <a:lstStyle/>
          <a:p>
            <a:r>
              <a:rPr lang="en-US" sz="1600" dirty="0">
                <a:solidFill>
                  <a:srgbClr val="FF0000"/>
                </a:solidFill>
              </a:rPr>
              <a:t>(commands are not case sensitive and first letter is sufficient.)</a:t>
            </a:r>
          </a:p>
          <a:p>
            <a:r>
              <a:rPr lang="en-US" sz="1600" dirty="0">
                <a:solidFill>
                  <a:srgbClr val="FF0000"/>
                </a:solidFill>
              </a:rPr>
              <a:t> </a:t>
            </a:r>
          </a:p>
          <a:p>
            <a:r>
              <a:rPr lang="en-US" sz="1600" dirty="0">
                <a:solidFill>
                  <a:srgbClr val="FF0000"/>
                </a:solidFill>
              </a:rPr>
              <a:t>...Auto: automatically parse the sample names from the filenames,</a:t>
            </a:r>
          </a:p>
          <a:p>
            <a:r>
              <a:rPr lang="en-US" sz="1600" dirty="0">
                <a:solidFill>
                  <a:srgbClr val="FF0000"/>
                </a:solidFill>
              </a:rPr>
              <a:t>...Each: treat each filename as a separate sample,</a:t>
            </a:r>
          </a:p>
          <a:p>
            <a:r>
              <a:rPr lang="en-US" sz="1600" dirty="0">
                <a:solidFill>
                  <a:srgbClr val="FF0000"/>
                </a:solidFill>
              </a:rPr>
              <a:t>...Help: prints this message,</a:t>
            </a:r>
          </a:p>
          <a:p>
            <a:r>
              <a:rPr lang="en-US" sz="1600" dirty="0">
                <a:solidFill>
                  <a:srgbClr val="FF0000"/>
                </a:solidFill>
              </a:rPr>
              <a:t>...List: lists all of the (remaining) filename(s),</a:t>
            </a:r>
          </a:p>
          <a:p>
            <a:r>
              <a:rPr lang="en-US" sz="1600" dirty="0">
                <a:solidFill>
                  <a:srgbClr val="FF0000"/>
                </a:solidFill>
              </a:rPr>
              <a:t>...Pattern pattern: glob-style search pattern to get a subset of filenames</a:t>
            </a:r>
          </a:p>
          <a:p>
            <a:r>
              <a:rPr lang="en-US" sz="1600" dirty="0">
                <a:solidFill>
                  <a:srgbClr val="FF0000"/>
                </a:solidFill>
              </a:rPr>
              <a:t>      ("*" or "*.*" is all files,</a:t>
            </a:r>
          </a:p>
          <a:p>
            <a:r>
              <a:rPr lang="en-US" sz="1600" dirty="0">
                <a:solidFill>
                  <a:srgbClr val="FF0000"/>
                </a:solidFill>
              </a:rPr>
              <a:t>       "*.txt" is all files that have a "txt" extension,</a:t>
            </a:r>
          </a:p>
          <a:p>
            <a:r>
              <a:rPr lang="en-US" sz="1600" dirty="0">
                <a:solidFill>
                  <a:srgbClr val="FF0000"/>
                </a:solidFill>
              </a:rPr>
              <a:t>       "a*" is all files that start with the letter "a",</a:t>
            </a:r>
          </a:p>
          <a:p>
            <a:r>
              <a:rPr lang="en-US" sz="1600" dirty="0">
                <a:solidFill>
                  <a:srgbClr val="FF0000"/>
                </a:solidFill>
              </a:rPr>
              <a:t>       "*string*" is all files that contain "string", etc.),</a:t>
            </a:r>
          </a:p>
          <a:p>
            <a:r>
              <a:rPr lang="en-US" sz="1600" dirty="0">
                <a:solidFill>
                  <a:srgbClr val="FF0000"/>
                </a:solidFill>
              </a:rPr>
              <a:t>...Reset: start over,</a:t>
            </a:r>
          </a:p>
          <a:p>
            <a:r>
              <a:rPr lang="en-US" sz="1600" dirty="0">
                <a:solidFill>
                  <a:srgbClr val="FF0000"/>
                </a:solidFill>
              </a:rPr>
              <a:t>...Show: print the current samples and associated files [verbose],</a:t>
            </a:r>
          </a:p>
          <a:p>
            <a:r>
              <a:rPr lang="en-US" sz="1600" dirty="0">
                <a:solidFill>
                  <a:srgbClr val="FF0000"/>
                </a:solidFill>
              </a:rPr>
              <a:t>...Done: exit from the command loop and return to processing.</a:t>
            </a:r>
          </a:p>
        </p:txBody>
      </p:sp>
    </p:spTree>
    <p:extLst>
      <p:ext uri="{BB962C8B-B14F-4D97-AF65-F5344CB8AC3E}">
        <p14:creationId xmlns:p14="http://schemas.microsoft.com/office/powerpoint/2010/main" val="271628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E3EF85-F4FA-FB4A-B447-D649D7275412}"/>
              </a:ext>
            </a:extLst>
          </p:cNvPr>
          <p:cNvPicPr>
            <a:picLocks noChangeAspect="1"/>
          </p:cNvPicPr>
          <p:nvPr/>
        </p:nvPicPr>
        <p:blipFill>
          <a:blip r:embed="rId3"/>
          <a:stretch>
            <a:fillRect/>
          </a:stretch>
        </p:blipFill>
        <p:spPr>
          <a:xfrm>
            <a:off x="2660650" y="31750"/>
            <a:ext cx="6870700" cy="6794500"/>
          </a:xfrm>
          <a:prstGeom prst="rect">
            <a:avLst/>
          </a:prstGeom>
        </p:spPr>
      </p:pic>
      <p:sp>
        <p:nvSpPr>
          <p:cNvPr id="4" name="Oval 3">
            <a:extLst>
              <a:ext uri="{FF2B5EF4-FFF2-40B4-BE49-F238E27FC236}">
                <a16:creationId xmlns:a16="http://schemas.microsoft.com/office/drawing/2014/main" id="{6EF6D48D-FDF1-8449-AE43-626F2C4FBAEA}"/>
              </a:ext>
            </a:extLst>
          </p:cNvPr>
          <p:cNvSpPr/>
          <p:nvPr/>
        </p:nvSpPr>
        <p:spPr>
          <a:xfrm>
            <a:off x="6096000" y="2256503"/>
            <a:ext cx="614516" cy="3908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848CEA3-41E1-CD44-B474-CF6414457E8A}"/>
              </a:ext>
            </a:extLst>
          </p:cNvPr>
          <p:cNvSpPr txBox="1"/>
          <p:nvPr/>
        </p:nvSpPr>
        <p:spPr>
          <a:xfrm>
            <a:off x="5316794" y="4092677"/>
            <a:ext cx="2979405" cy="646331"/>
          </a:xfrm>
          <a:prstGeom prst="rect">
            <a:avLst/>
          </a:prstGeom>
          <a:noFill/>
        </p:spPr>
        <p:txBody>
          <a:bodyPr wrap="none" rtlCol="0">
            <a:spAutoFit/>
          </a:bodyPr>
          <a:lstStyle/>
          <a:p>
            <a:r>
              <a:rPr lang="en-US" b="1" dirty="0">
                <a:solidFill>
                  <a:srgbClr val="FF0000"/>
                </a:solidFill>
              </a:rPr>
              <a:t>The 24 filtered file names</a:t>
            </a:r>
            <a:br>
              <a:rPr lang="en-US" b="1" dirty="0">
                <a:solidFill>
                  <a:srgbClr val="FF0000"/>
                </a:solidFill>
              </a:rPr>
            </a:br>
            <a:r>
              <a:rPr lang="en-US" b="1" dirty="0">
                <a:solidFill>
                  <a:srgbClr val="FF0000"/>
                </a:solidFill>
              </a:rPr>
              <a:t>(files have not been read yet)</a:t>
            </a:r>
          </a:p>
        </p:txBody>
      </p:sp>
    </p:spTree>
    <p:extLst>
      <p:ext uri="{BB962C8B-B14F-4D97-AF65-F5344CB8AC3E}">
        <p14:creationId xmlns:p14="http://schemas.microsoft.com/office/powerpoint/2010/main" val="3486179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1359</Words>
  <Application>Microsoft Macintosh PowerPoint</Application>
  <PresentationFormat>Widescreen</PresentationFormat>
  <Paragraphs>93</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PAW_results.py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19</cp:revision>
  <dcterms:created xsi:type="dcterms:W3CDTF">2019-01-18T22:25:46Z</dcterms:created>
  <dcterms:modified xsi:type="dcterms:W3CDTF">2019-01-19T01:16:06Z</dcterms:modified>
</cp:coreProperties>
</file>