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84" r:id="rId2"/>
    <p:sldId id="256" r:id="rId3"/>
    <p:sldId id="257" r:id="rId4"/>
    <p:sldId id="258" r:id="rId5"/>
    <p:sldId id="259" r:id="rId6"/>
    <p:sldId id="285" r:id="rId7"/>
    <p:sldId id="260" r:id="rId8"/>
    <p:sldId id="261" r:id="rId9"/>
    <p:sldId id="262" r:id="rId10"/>
    <p:sldId id="263" r:id="rId11"/>
    <p:sldId id="286" r:id="rId12"/>
    <p:sldId id="264" r:id="rId13"/>
    <p:sldId id="265" r:id="rId14"/>
    <p:sldId id="266" r:id="rId15"/>
    <p:sldId id="267" r:id="rId16"/>
    <p:sldId id="268" r:id="rId17"/>
    <p:sldId id="269" r:id="rId18"/>
    <p:sldId id="270" r:id="rId19"/>
    <p:sldId id="271" r:id="rId20"/>
    <p:sldId id="272" r:id="rId21"/>
    <p:sldId id="273" r:id="rId22"/>
    <p:sldId id="274" r:id="rId23"/>
    <p:sldId id="287" r:id="rId24"/>
    <p:sldId id="275" r:id="rId25"/>
    <p:sldId id="276" r:id="rId26"/>
    <p:sldId id="277" r:id="rId27"/>
    <p:sldId id="278" r:id="rId28"/>
    <p:sldId id="279" r:id="rId29"/>
    <p:sldId id="280" r:id="rId30"/>
    <p:sldId id="281"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33"/>
    <p:restoredTop sz="87272"/>
  </p:normalViewPr>
  <p:slideViewPr>
    <p:cSldViewPr snapToGrid="0" snapToObjects="1">
      <p:cViewPr varScale="1">
        <p:scale>
          <a:sx n="169" d="100"/>
          <a:sy n="169" d="100"/>
        </p:scale>
        <p:origin x="416" y="192"/>
      </p:cViewPr>
      <p:guideLst/>
    </p:cSldViewPr>
  </p:slideViewPr>
  <p:notesTextViewPr>
    <p:cViewPr>
      <p:scale>
        <a:sx n="1" d="1"/>
        <a:sy n="1" d="1"/>
      </p:scale>
      <p:origin x="0" y="0"/>
    </p:cViewPr>
  </p:notesTextViewPr>
  <p:notesViewPr>
    <p:cSldViewPr snapToGrid="0" snapToObjects="1">
      <p:cViewPr varScale="1">
        <p:scale>
          <a:sx n="147" d="100"/>
          <a:sy n="147" d="100"/>
        </p:scale>
        <p:origin x="453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2FE22-6833-2F41-86BD-1BE15F9BE80E}"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BB200-FBDA-9642-ABFB-FC160C29A266}" type="slidenum">
              <a:rPr lang="en-US" smtClean="0"/>
              <a:t>‹#›</a:t>
            </a:fld>
            <a:endParaRPr lang="en-US"/>
          </a:p>
        </p:txBody>
      </p:sp>
    </p:spTree>
    <p:extLst>
      <p:ext uri="{BB962C8B-B14F-4D97-AF65-F5344CB8AC3E}">
        <p14:creationId xmlns:p14="http://schemas.microsoft.com/office/powerpoint/2010/main" val="352871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 IDLE and Open the </a:t>
            </a:r>
            <a:r>
              <a:rPr lang="en-US" dirty="0" err="1"/>
              <a:t>comet_GUI.py</a:t>
            </a:r>
            <a:r>
              <a:rPr lang="en-US" dirty="0"/>
              <a:t> script.</a:t>
            </a:r>
          </a:p>
        </p:txBody>
      </p:sp>
      <p:sp>
        <p:nvSpPr>
          <p:cNvPr id="4" name="Slide Number Placeholder 3"/>
          <p:cNvSpPr>
            <a:spLocks noGrp="1"/>
          </p:cNvSpPr>
          <p:nvPr>
            <p:ph type="sldNum" sz="quarter" idx="5"/>
          </p:nvPr>
        </p:nvSpPr>
        <p:spPr/>
        <p:txBody>
          <a:bodyPr/>
          <a:lstStyle/>
          <a:p>
            <a:fld id="{859BB200-FBDA-9642-ABFB-FC160C29A266}" type="slidenum">
              <a:rPr lang="en-US" smtClean="0"/>
              <a:t>2</a:t>
            </a:fld>
            <a:endParaRPr lang="en-US"/>
          </a:p>
        </p:txBody>
      </p:sp>
    </p:spTree>
    <p:extLst>
      <p:ext uri="{BB962C8B-B14F-4D97-AF65-F5344CB8AC3E}">
        <p14:creationId xmlns:p14="http://schemas.microsoft.com/office/powerpoint/2010/main" val="100136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picking the protein database, most of the other parameters have good defaults. NOTE: high resolution MS2 data (Q-</a:t>
            </a:r>
            <a:r>
              <a:rPr lang="en-US" dirty="0" err="1"/>
              <a:t>Exactives</a:t>
            </a:r>
            <a:r>
              <a:rPr lang="en-US" dirty="0"/>
              <a:t>) needs a different fragment ion tolerance (editing the </a:t>
            </a:r>
            <a:r>
              <a:rPr lang="en-US" dirty="0" err="1"/>
              <a:t>comet.params</a:t>
            </a:r>
            <a:r>
              <a:rPr lang="en-US" dirty="0"/>
              <a:t> file works best). If you have TMT data, the reagent should be specified as a static modification. Click the “Change static modifications” button to do that.</a:t>
            </a:r>
          </a:p>
        </p:txBody>
      </p:sp>
      <p:sp>
        <p:nvSpPr>
          <p:cNvPr id="4" name="Slide Number Placeholder 3"/>
          <p:cNvSpPr>
            <a:spLocks noGrp="1"/>
          </p:cNvSpPr>
          <p:nvPr>
            <p:ph type="sldNum" sz="quarter" idx="5"/>
          </p:nvPr>
        </p:nvSpPr>
        <p:spPr/>
        <p:txBody>
          <a:bodyPr/>
          <a:lstStyle/>
          <a:p>
            <a:fld id="{859BB200-FBDA-9642-ABFB-FC160C29A266}" type="slidenum">
              <a:rPr lang="en-US" smtClean="0"/>
              <a:t>13</a:t>
            </a:fld>
            <a:endParaRPr lang="en-US"/>
          </a:p>
        </p:txBody>
      </p:sp>
    </p:spTree>
    <p:extLst>
      <p:ext uri="{BB962C8B-B14F-4D97-AF65-F5344CB8AC3E}">
        <p14:creationId xmlns:p14="http://schemas.microsoft.com/office/powerpoint/2010/main" val="4001608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static modification is alkylation of </a:t>
            </a:r>
            <a:r>
              <a:rPr lang="en-US" dirty="0" err="1"/>
              <a:t>Cys</a:t>
            </a:r>
            <a:r>
              <a:rPr lang="en-US" dirty="0"/>
              <a:t>. Click the “TMT labels” button to add the reagent masses to the N-term and Lys residues.</a:t>
            </a:r>
          </a:p>
        </p:txBody>
      </p:sp>
      <p:sp>
        <p:nvSpPr>
          <p:cNvPr id="4" name="Slide Number Placeholder 3"/>
          <p:cNvSpPr>
            <a:spLocks noGrp="1"/>
          </p:cNvSpPr>
          <p:nvPr>
            <p:ph type="sldNum" sz="quarter" idx="5"/>
          </p:nvPr>
        </p:nvSpPr>
        <p:spPr/>
        <p:txBody>
          <a:bodyPr/>
          <a:lstStyle/>
          <a:p>
            <a:fld id="{859BB200-FBDA-9642-ABFB-FC160C29A266}" type="slidenum">
              <a:rPr lang="en-US" smtClean="0"/>
              <a:t>14</a:t>
            </a:fld>
            <a:endParaRPr lang="en-US"/>
          </a:p>
        </p:txBody>
      </p:sp>
    </p:spTree>
    <p:extLst>
      <p:ext uri="{BB962C8B-B14F-4D97-AF65-F5344CB8AC3E}">
        <p14:creationId xmlns:p14="http://schemas.microsoft.com/office/powerpoint/2010/main" val="1484754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the 229 delta mass is now correctly specified. Click the “Done” button to get back to the main window.</a:t>
            </a:r>
          </a:p>
        </p:txBody>
      </p:sp>
      <p:sp>
        <p:nvSpPr>
          <p:cNvPr id="4" name="Slide Number Placeholder 3"/>
          <p:cNvSpPr>
            <a:spLocks noGrp="1"/>
          </p:cNvSpPr>
          <p:nvPr>
            <p:ph type="sldNum" sz="quarter" idx="5"/>
          </p:nvPr>
        </p:nvSpPr>
        <p:spPr/>
        <p:txBody>
          <a:bodyPr/>
          <a:lstStyle/>
          <a:p>
            <a:fld id="{859BB200-FBDA-9642-ABFB-FC160C29A266}" type="slidenum">
              <a:rPr lang="en-US" smtClean="0"/>
              <a:t>15</a:t>
            </a:fld>
            <a:endParaRPr lang="en-US"/>
          </a:p>
        </p:txBody>
      </p:sp>
    </p:spTree>
    <p:extLst>
      <p:ext uri="{BB962C8B-B14F-4D97-AF65-F5344CB8AC3E}">
        <p14:creationId xmlns:p14="http://schemas.microsoft.com/office/powerpoint/2010/main" val="1977055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create the “</a:t>
            </a:r>
            <a:r>
              <a:rPr lang="en-US" dirty="0" err="1"/>
              <a:t>comet.params</a:t>
            </a:r>
            <a:r>
              <a:rPr lang="en-US" dirty="0"/>
              <a:t>” file in the folder with the “.ms2” files before we can start the Comet searches. Click the “Save Setting and Create Parameters File” button.</a:t>
            </a:r>
          </a:p>
        </p:txBody>
      </p:sp>
      <p:sp>
        <p:nvSpPr>
          <p:cNvPr id="4" name="Slide Number Placeholder 3"/>
          <p:cNvSpPr>
            <a:spLocks noGrp="1"/>
          </p:cNvSpPr>
          <p:nvPr>
            <p:ph type="sldNum" sz="quarter" idx="5"/>
          </p:nvPr>
        </p:nvSpPr>
        <p:spPr/>
        <p:txBody>
          <a:bodyPr/>
          <a:lstStyle/>
          <a:p>
            <a:fld id="{859BB200-FBDA-9642-ABFB-FC160C29A266}" type="slidenum">
              <a:rPr lang="en-US" smtClean="0"/>
              <a:t>16</a:t>
            </a:fld>
            <a:endParaRPr lang="en-US"/>
          </a:p>
        </p:txBody>
      </p:sp>
    </p:spTree>
    <p:extLst>
      <p:ext uri="{BB962C8B-B14F-4D97-AF65-F5344CB8AC3E}">
        <p14:creationId xmlns:p14="http://schemas.microsoft.com/office/powerpoint/2010/main" val="1718066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the “</a:t>
            </a:r>
            <a:r>
              <a:rPr lang="en-US" dirty="0" err="1"/>
              <a:t>msn_files</a:t>
            </a:r>
            <a:r>
              <a:rPr lang="en-US" dirty="0"/>
              <a:t>” folder, select the folder, and click the “Select Folder” button.</a:t>
            </a:r>
          </a:p>
        </p:txBody>
      </p:sp>
      <p:sp>
        <p:nvSpPr>
          <p:cNvPr id="4" name="Slide Number Placeholder 3"/>
          <p:cNvSpPr>
            <a:spLocks noGrp="1"/>
          </p:cNvSpPr>
          <p:nvPr>
            <p:ph type="sldNum" sz="quarter" idx="5"/>
          </p:nvPr>
        </p:nvSpPr>
        <p:spPr/>
        <p:txBody>
          <a:bodyPr/>
          <a:lstStyle/>
          <a:p>
            <a:fld id="{859BB200-FBDA-9642-ABFB-FC160C29A266}" type="slidenum">
              <a:rPr lang="en-US" smtClean="0"/>
              <a:t>17</a:t>
            </a:fld>
            <a:endParaRPr lang="en-US"/>
          </a:p>
        </p:txBody>
      </p:sp>
    </p:spTree>
    <p:extLst>
      <p:ext uri="{BB962C8B-B14F-4D97-AF65-F5344CB8AC3E}">
        <p14:creationId xmlns:p14="http://schemas.microsoft.com/office/powerpoint/2010/main" val="3726357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ASIDE: after the folder has been selected, a “</a:t>
            </a:r>
            <a:r>
              <a:rPr lang="en-US" dirty="0" err="1"/>
              <a:t>comet.params</a:t>
            </a:r>
            <a:r>
              <a:rPr lang="en-US" dirty="0"/>
              <a:t>” file will be written. This file can be opened with any text editor and any of the other Comet parameters can be changed before starting the Comet searches. The GUI is just a helper application to cover the most basic functionality. Comet has many more parameters available.</a:t>
            </a:r>
          </a:p>
        </p:txBody>
      </p:sp>
      <p:sp>
        <p:nvSpPr>
          <p:cNvPr id="4" name="Slide Number Placeholder 3"/>
          <p:cNvSpPr>
            <a:spLocks noGrp="1"/>
          </p:cNvSpPr>
          <p:nvPr>
            <p:ph type="sldNum" sz="quarter" idx="5"/>
          </p:nvPr>
        </p:nvSpPr>
        <p:spPr/>
        <p:txBody>
          <a:bodyPr/>
          <a:lstStyle/>
          <a:p>
            <a:fld id="{859BB200-FBDA-9642-ABFB-FC160C29A266}" type="slidenum">
              <a:rPr lang="en-US" smtClean="0"/>
              <a:t>18</a:t>
            </a:fld>
            <a:endParaRPr lang="en-US"/>
          </a:p>
        </p:txBody>
      </p:sp>
    </p:spTree>
    <p:extLst>
      <p:ext uri="{BB962C8B-B14F-4D97-AF65-F5344CB8AC3E}">
        <p14:creationId xmlns:p14="http://schemas.microsoft.com/office/powerpoint/2010/main" val="4165524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different ways to run the Comet searches. If you have set up a Windows batch file to point to Comet, and have edited the “</a:t>
            </a:r>
            <a:r>
              <a:rPr lang="en-US" dirty="0" err="1"/>
              <a:t>comet_GUI.py</a:t>
            </a:r>
            <a:r>
              <a:rPr lang="en-US" dirty="0"/>
              <a:t>” script to match, then the “Run Comet” button will work. The status bar will show the progress. Depending on number of files and search settings, Comet may take (many) several minutes to run (it is quite fast).</a:t>
            </a:r>
          </a:p>
        </p:txBody>
      </p:sp>
      <p:sp>
        <p:nvSpPr>
          <p:cNvPr id="4" name="Slide Number Placeholder 3"/>
          <p:cNvSpPr>
            <a:spLocks noGrp="1"/>
          </p:cNvSpPr>
          <p:nvPr>
            <p:ph type="sldNum" sz="quarter" idx="5"/>
          </p:nvPr>
        </p:nvSpPr>
        <p:spPr/>
        <p:txBody>
          <a:bodyPr/>
          <a:lstStyle/>
          <a:p>
            <a:fld id="{859BB200-FBDA-9642-ABFB-FC160C29A266}" type="slidenum">
              <a:rPr lang="en-US" smtClean="0"/>
              <a:t>19</a:t>
            </a:fld>
            <a:endParaRPr lang="en-US"/>
          </a:p>
        </p:txBody>
      </p:sp>
    </p:spTree>
    <p:extLst>
      <p:ext uri="{BB962C8B-B14F-4D97-AF65-F5344CB8AC3E}">
        <p14:creationId xmlns:p14="http://schemas.microsoft.com/office/powerpoint/2010/main" val="2282297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conversion process that has to happen after the Comet searches have created the SQT files. Several matches per MS2 spectrum have to be scored to get the </a:t>
            </a:r>
            <a:r>
              <a:rPr lang="en-US" dirty="0" err="1"/>
              <a:t>deltaCN</a:t>
            </a:r>
            <a:r>
              <a:rPr lang="en-US" dirty="0"/>
              <a:t> score. We only want to keep the top scoring match after we have the </a:t>
            </a:r>
            <a:r>
              <a:rPr lang="en-US" dirty="0" err="1"/>
              <a:t>deltaCN</a:t>
            </a:r>
            <a:r>
              <a:rPr lang="en-US" dirty="0"/>
              <a:t> values. There is a “</a:t>
            </a:r>
            <a:r>
              <a:rPr lang="en-US" dirty="0" err="1"/>
              <a:t>sqt_converter.py</a:t>
            </a:r>
            <a:r>
              <a:rPr lang="en-US" dirty="0"/>
              <a:t>” script that creates top-hit summary text files. When everything is done, the status bar will say that conversions have completed.</a:t>
            </a:r>
          </a:p>
        </p:txBody>
      </p:sp>
      <p:sp>
        <p:nvSpPr>
          <p:cNvPr id="4" name="Slide Number Placeholder 3"/>
          <p:cNvSpPr>
            <a:spLocks noGrp="1"/>
          </p:cNvSpPr>
          <p:nvPr>
            <p:ph type="sldNum" sz="quarter" idx="5"/>
          </p:nvPr>
        </p:nvSpPr>
        <p:spPr/>
        <p:txBody>
          <a:bodyPr/>
          <a:lstStyle/>
          <a:p>
            <a:fld id="{859BB200-FBDA-9642-ABFB-FC160C29A266}" type="slidenum">
              <a:rPr lang="en-US" smtClean="0"/>
              <a:t>20</a:t>
            </a:fld>
            <a:endParaRPr lang="en-US"/>
          </a:p>
        </p:txBody>
      </p:sp>
    </p:spTree>
    <p:extLst>
      <p:ext uri="{BB962C8B-B14F-4D97-AF65-F5344CB8AC3E}">
        <p14:creationId xmlns:p14="http://schemas.microsoft.com/office/powerpoint/2010/main" val="2472398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console Python window does not log any output from Comet during the Comet searches. Those are spawned as Windows command processes. The conversion script does log information to the console.</a:t>
            </a:r>
          </a:p>
        </p:txBody>
      </p:sp>
      <p:sp>
        <p:nvSpPr>
          <p:cNvPr id="4" name="Slide Number Placeholder 3"/>
          <p:cNvSpPr>
            <a:spLocks noGrp="1"/>
          </p:cNvSpPr>
          <p:nvPr>
            <p:ph type="sldNum" sz="quarter" idx="5"/>
          </p:nvPr>
        </p:nvSpPr>
        <p:spPr/>
        <p:txBody>
          <a:bodyPr/>
          <a:lstStyle/>
          <a:p>
            <a:fld id="{859BB200-FBDA-9642-ABFB-FC160C29A266}" type="slidenum">
              <a:rPr lang="en-US" smtClean="0"/>
              <a:t>21</a:t>
            </a:fld>
            <a:endParaRPr lang="en-US"/>
          </a:p>
        </p:txBody>
      </p:sp>
    </p:spTree>
    <p:extLst>
      <p:ext uri="{BB962C8B-B14F-4D97-AF65-F5344CB8AC3E}">
        <p14:creationId xmlns:p14="http://schemas.microsoft.com/office/powerpoint/2010/main" val="2579168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tells you when it is finished.</a:t>
            </a:r>
          </a:p>
        </p:txBody>
      </p:sp>
      <p:sp>
        <p:nvSpPr>
          <p:cNvPr id="4" name="Slide Number Placeholder 3"/>
          <p:cNvSpPr>
            <a:spLocks noGrp="1"/>
          </p:cNvSpPr>
          <p:nvPr>
            <p:ph type="sldNum" sz="quarter" idx="5"/>
          </p:nvPr>
        </p:nvSpPr>
        <p:spPr/>
        <p:txBody>
          <a:bodyPr/>
          <a:lstStyle/>
          <a:p>
            <a:fld id="{859BB200-FBDA-9642-ABFB-FC160C29A266}" type="slidenum">
              <a:rPr lang="en-US" smtClean="0"/>
              <a:t>22</a:t>
            </a:fld>
            <a:endParaRPr lang="en-US"/>
          </a:p>
        </p:txBody>
      </p:sp>
    </p:spTree>
    <p:extLst>
      <p:ext uri="{BB962C8B-B14F-4D97-AF65-F5344CB8AC3E}">
        <p14:creationId xmlns:p14="http://schemas.microsoft.com/office/powerpoint/2010/main" val="332708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where the PAW pipeline scripts are located and select the “</a:t>
            </a:r>
            <a:r>
              <a:rPr lang="en-US" dirty="0" err="1"/>
              <a:t>comet_GUI.py</a:t>
            </a:r>
            <a:r>
              <a:rPr lang="en-US" dirty="0"/>
              <a:t>” script. Click the “Open” button.</a:t>
            </a:r>
          </a:p>
        </p:txBody>
      </p:sp>
      <p:sp>
        <p:nvSpPr>
          <p:cNvPr id="4" name="Slide Number Placeholder 3"/>
          <p:cNvSpPr>
            <a:spLocks noGrp="1"/>
          </p:cNvSpPr>
          <p:nvPr>
            <p:ph type="sldNum" sz="quarter" idx="5"/>
          </p:nvPr>
        </p:nvSpPr>
        <p:spPr/>
        <p:txBody>
          <a:bodyPr/>
          <a:lstStyle/>
          <a:p>
            <a:fld id="{859BB200-FBDA-9642-ABFB-FC160C29A266}" type="slidenum">
              <a:rPr lang="en-US" smtClean="0"/>
              <a:t>3</a:t>
            </a:fld>
            <a:endParaRPr lang="en-US"/>
          </a:p>
        </p:txBody>
      </p:sp>
    </p:spTree>
    <p:extLst>
      <p:ext uri="{BB962C8B-B14F-4D97-AF65-F5344CB8AC3E}">
        <p14:creationId xmlns:p14="http://schemas.microsoft.com/office/powerpoint/2010/main" val="302133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run Comet searches via standard command lines. We need to move to the folder with the “.ms2” files (top oval). Then we have to launch the older 2016 version of Comet. I have a batch file named “comet2016” in a location that is on my main search path (the PATH environment variable). We pass it a wild card for all ms2 files (“*.ms2”). There will be console output as the search progresses.</a:t>
            </a:r>
          </a:p>
        </p:txBody>
      </p:sp>
      <p:sp>
        <p:nvSpPr>
          <p:cNvPr id="4" name="Slide Number Placeholder 3"/>
          <p:cNvSpPr>
            <a:spLocks noGrp="1"/>
          </p:cNvSpPr>
          <p:nvPr>
            <p:ph type="sldNum" sz="quarter" idx="5"/>
          </p:nvPr>
        </p:nvSpPr>
        <p:spPr/>
        <p:txBody>
          <a:bodyPr/>
          <a:lstStyle/>
          <a:p>
            <a:fld id="{859BB200-FBDA-9642-ABFB-FC160C29A266}" type="slidenum">
              <a:rPr lang="en-US" smtClean="0"/>
              <a:t>24</a:t>
            </a:fld>
            <a:endParaRPr lang="en-US"/>
          </a:p>
        </p:txBody>
      </p:sp>
    </p:spTree>
    <p:extLst>
      <p:ext uri="{BB962C8B-B14F-4D97-AF65-F5344CB8AC3E}">
        <p14:creationId xmlns:p14="http://schemas.microsoft.com/office/powerpoint/2010/main" val="256007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folder I have for Windows batch files. The folder in in the search path (PATH variable).</a:t>
            </a:r>
          </a:p>
        </p:txBody>
      </p:sp>
      <p:sp>
        <p:nvSpPr>
          <p:cNvPr id="4" name="Slide Number Placeholder 3"/>
          <p:cNvSpPr>
            <a:spLocks noGrp="1"/>
          </p:cNvSpPr>
          <p:nvPr>
            <p:ph type="sldNum" sz="quarter" idx="5"/>
          </p:nvPr>
        </p:nvSpPr>
        <p:spPr/>
        <p:txBody>
          <a:bodyPr/>
          <a:lstStyle/>
          <a:p>
            <a:fld id="{859BB200-FBDA-9642-ABFB-FC160C29A266}" type="slidenum">
              <a:rPr lang="en-US" smtClean="0"/>
              <a:t>25</a:t>
            </a:fld>
            <a:endParaRPr lang="en-US"/>
          </a:p>
        </p:txBody>
      </p:sp>
    </p:spTree>
    <p:extLst>
      <p:ext uri="{BB962C8B-B14F-4D97-AF65-F5344CB8AC3E}">
        <p14:creationId xmlns:p14="http://schemas.microsoft.com/office/powerpoint/2010/main" val="3444871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batch file for launching the 2016 version of Comet.</a:t>
            </a:r>
          </a:p>
        </p:txBody>
      </p:sp>
      <p:sp>
        <p:nvSpPr>
          <p:cNvPr id="4" name="Slide Number Placeholder 3"/>
          <p:cNvSpPr>
            <a:spLocks noGrp="1"/>
          </p:cNvSpPr>
          <p:nvPr>
            <p:ph type="sldNum" sz="quarter" idx="5"/>
          </p:nvPr>
        </p:nvSpPr>
        <p:spPr/>
        <p:txBody>
          <a:bodyPr/>
          <a:lstStyle/>
          <a:p>
            <a:fld id="{859BB200-FBDA-9642-ABFB-FC160C29A266}" type="slidenum">
              <a:rPr lang="en-US" smtClean="0"/>
              <a:t>26</a:t>
            </a:fld>
            <a:endParaRPr lang="en-US"/>
          </a:p>
        </p:txBody>
      </p:sp>
    </p:spTree>
    <p:extLst>
      <p:ext uri="{BB962C8B-B14F-4D97-AF65-F5344CB8AC3E}">
        <p14:creationId xmlns:p14="http://schemas.microsoft.com/office/powerpoint/2010/main" val="3960664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the main prompt back after the searches have finished.</a:t>
            </a:r>
          </a:p>
        </p:txBody>
      </p:sp>
      <p:sp>
        <p:nvSpPr>
          <p:cNvPr id="4" name="Slide Number Placeholder 3"/>
          <p:cNvSpPr>
            <a:spLocks noGrp="1"/>
          </p:cNvSpPr>
          <p:nvPr>
            <p:ph type="sldNum" sz="quarter" idx="5"/>
          </p:nvPr>
        </p:nvSpPr>
        <p:spPr/>
        <p:txBody>
          <a:bodyPr/>
          <a:lstStyle/>
          <a:p>
            <a:fld id="{859BB200-FBDA-9642-ABFB-FC160C29A266}" type="slidenum">
              <a:rPr lang="en-US" smtClean="0"/>
              <a:t>27</a:t>
            </a:fld>
            <a:endParaRPr lang="en-US"/>
          </a:p>
        </p:txBody>
      </p:sp>
    </p:spTree>
    <p:extLst>
      <p:ext uri="{BB962C8B-B14F-4D97-AF65-F5344CB8AC3E}">
        <p14:creationId xmlns:p14="http://schemas.microsoft.com/office/powerpoint/2010/main" val="1687557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run the “</a:t>
            </a:r>
            <a:r>
              <a:rPr lang="en-US" dirty="0" err="1"/>
              <a:t>sqt_converter.py</a:t>
            </a:r>
            <a:r>
              <a:rPr lang="en-US" dirty="0"/>
              <a:t>” script. Open in IDLE the usual way (select script then Open).</a:t>
            </a:r>
          </a:p>
        </p:txBody>
      </p:sp>
      <p:sp>
        <p:nvSpPr>
          <p:cNvPr id="4" name="Slide Number Placeholder 3"/>
          <p:cNvSpPr>
            <a:spLocks noGrp="1"/>
          </p:cNvSpPr>
          <p:nvPr>
            <p:ph type="sldNum" sz="quarter" idx="5"/>
          </p:nvPr>
        </p:nvSpPr>
        <p:spPr/>
        <p:txBody>
          <a:bodyPr/>
          <a:lstStyle/>
          <a:p>
            <a:fld id="{859BB200-FBDA-9642-ABFB-FC160C29A266}" type="slidenum">
              <a:rPr lang="en-US" smtClean="0"/>
              <a:t>28</a:t>
            </a:fld>
            <a:endParaRPr lang="en-US"/>
          </a:p>
        </p:txBody>
      </p:sp>
    </p:spTree>
    <p:extLst>
      <p:ext uri="{BB962C8B-B14F-4D97-AF65-F5344CB8AC3E}">
        <p14:creationId xmlns:p14="http://schemas.microsoft.com/office/powerpoint/2010/main" val="4280072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script (Run menu or F5 key).</a:t>
            </a:r>
          </a:p>
        </p:txBody>
      </p:sp>
      <p:sp>
        <p:nvSpPr>
          <p:cNvPr id="4" name="Slide Number Placeholder 3"/>
          <p:cNvSpPr>
            <a:spLocks noGrp="1"/>
          </p:cNvSpPr>
          <p:nvPr>
            <p:ph type="sldNum" sz="quarter" idx="5"/>
          </p:nvPr>
        </p:nvSpPr>
        <p:spPr/>
        <p:txBody>
          <a:bodyPr/>
          <a:lstStyle/>
          <a:p>
            <a:fld id="{859BB200-FBDA-9642-ABFB-FC160C29A266}" type="slidenum">
              <a:rPr lang="en-US" smtClean="0"/>
              <a:t>29</a:t>
            </a:fld>
            <a:endParaRPr lang="en-US"/>
          </a:p>
        </p:txBody>
      </p:sp>
    </p:spTree>
    <p:extLst>
      <p:ext uri="{BB962C8B-B14F-4D97-AF65-F5344CB8AC3E}">
        <p14:creationId xmlns:p14="http://schemas.microsoft.com/office/powerpoint/2010/main" val="2330188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all of the 24 SQT files and then click the “Open” button.</a:t>
            </a:r>
          </a:p>
        </p:txBody>
      </p:sp>
      <p:sp>
        <p:nvSpPr>
          <p:cNvPr id="4" name="Slide Number Placeholder 3"/>
          <p:cNvSpPr>
            <a:spLocks noGrp="1"/>
          </p:cNvSpPr>
          <p:nvPr>
            <p:ph type="sldNum" sz="quarter" idx="5"/>
          </p:nvPr>
        </p:nvSpPr>
        <p:spPr/>
        <p:txBody>
          <a:bodyPr/>
          <a:lstStyle/>
          <a:p>
            <a:fld id="{859BB200-FBDA-9642-ABFB-FC160C29A266}" type="slidenum">
              <a:rPr lang="en-US" smtClean="0"/>
              <a:t>30</a:t>
            </a:fld>
            <a:endParaRPr lang="en-US"/>
          </a:p>
        </p:txBody>
      </p:sp>
    </p:spTree>
    <p:extLst>
      <p:ext uri="{BB962C8B-B14F-4D97-AF65-F5344CB8AC3E}">
        <p14:creationId xmlns:p14="http://schemas.microsoft.com/office/powerpoint/2010/main" val="1226776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converter script will log progress to the console (and log file).</a:t>
            </a:r>
          </a:p>
        </p:txBody>
      </p:sp>
      <p:sp>
        <p:nvSpPr>
          <p:cNvPr id="4" name="Slide Number Placeholder 3"/>
          <p:cNvSpPr>
            <a:spLocks noGrp="1"/>
          </p:cNvSpPr>
          <p:nvPr>
            <p:ph type="sldNum" sz="quarter" idx="5"/>
          </p:nvPr>
        </p:nvSpPr>
        <p:spPr/>
        <p:txBody>
          <a:bodyPr/>
          <a:lstStyle/>
          <a:p>
            <a:fld id="{859BB200-FBDA-9642-ABFB-FC160C29A266}" type="slidenum">
              <a:rPr lang="en-US" smtClean="0"/>
              <a:t>31</a:t>
            </a:fld>
            <a:endParaRPr lang="en-US"/>
          </a:p>
        </p:txBody>
      </p:sp>
    </p:spTree>
    <p:extLst>
      <p:ext uri="{BB962C8B-B14F-4D97-AF65-F5344CB8AC3E}">
        <p14:creationId xmlns:p14="http://schemas.microsoft.com/office/powerpoint/2010/main" val="4075712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done all of the steps, either from the main GUI application or more manually, we will have more files in the “</a:t>
            </a:r>
            <a:r>
              <a:rPr lang="en-US" dirty="0" err="1"/>
              <a:t>msn_files</a:t>
            </a:r>
            <a:r>
              <a:rPr lang="en-US" dirty="0"/>
              <a:t>” folder. The SQT files are created by Comet. The “.txt” files (not the ”.</a:t>
            </a:r>
            <a:r>
              <a:rPr lang="en-US" dirty="0" err="1"/>
              <a:t>PAW_tmt.txt</a:t>
            </a:r>
            <a:r>
              <a:rPr lang="en-US" dirty="0"/>
              <a:t>” files) are created by the converter script.</a:t>
            </a:r>
          </a:p>
        </p:txBody>
      </p:sp>
      <p:sp>
        <p:nvSpPr>
          <p:cNvPr id="4" name="Slide Number Placeholder 3"/>
          <p:cNvSpPr>
            <a:spLocks noGrp="1"/>
          </p:cNvSpPr>
          <p:nvPr>
            <p:ph type="sldNum" sz="quarter" idx="5"/>
          </p:nvPr>
        </p:nvSpPr>
        <p:spPr/>
        <p:txBody>
          <a:bodyPr/>
          <a:lstStyle/>
          <a:p>
            <a:fld id="{859BB200-FBDA-9642-ABFB-FC160C29A266}" type="slidenum">
              <a:rPr lang="en-US" smtClean="0"/>
              <a:t>32</a:t>
            </a:fld>
            <a:endParaRPr lang="en-US"/>
          </a:p>
        </p:txBody>
      </p:sp>
    </p:spTree>
    <p:extLst>
      <p:ext uri="{BB962C8B-B14F-4D97-AF65-F5344CB8AC3E}">
        <p14:creationId xmlns:p14="http://schemas.microsoft.com/office/powerpoint/2010/main" val="133009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“Run Module” command from the “Run” menu of the code window.</a:t>
            </a:r>
          </a:p>
        </p:txBody>
      </p:sp>
      <p:sp>
        <p:nvSpPr>
          <p:cNvPr id="4" name="Slide Number Placeholder 3"/>
          <p:cNvSpPr>
            <a:spLocks noGrp="1"/>
          </p:cNvSpPr>
          <p:nvPr>
            <p:ph type="sldNum" sz="quarter" idx="5"/>
          </p:nvPr>
        </p:nvSpPr>
        <p:spPr/>
        <p:txBody>
          <a:bodyPr/>
          <a:lstStyle/>
          <a:p>
            <a:fld id="{859BB200-FBDA-9642-ABFB-FC160C29A266}" type="slidenum">
              <a:rPr lang="en-US" smtClean="0"/>
              <a:t>4</a:t>
            </a:fld>
            <a:endParaRPr lang="en-US"/>
          </a:p>
        </p:txBody>
      </p:sp>
    </p:spTree>
    <p:extLst>
      <p:ext uri="{BB962C8B-B14F-4D97-AF65-F5344CB8AC3E}">
        <p14:creationId xmlns:p14="http://schemas.microsoft.com/office/powerpoint/2010/main" val="187813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GUI window will launch. The GUI presents a subset of Comet parameters with some recommended defaults for many. A first ting to do is select the protein FASTA database file by clicking on the “Database” button.</a:t>
            </a:r>
          </a:p>
        </p:txBody>
      </p:sp>
      <p:sp>
        <p:nvSpPr>
          <p:cNvPr id="4" name="Slide Number Placeholder 3"/>
          <p:cNvSpPr>
            <a:spLocks noGrp="1"/>
          </p:cNvSpPr>
          <p:nvPr>
            <p:ph type="sldNum" sz="quarter" idx="5"/>
          </p:nvPr>
        </p:nvSpPr>
        <p:spPr/>
        <p:txBody>
          <a:bodyPr/>
          <a:lstStyle/>
          <a:p>
            <a:fld id="{859BB200-FBDA-9642-ABFB-FC160C29A266}" type="slidenum">
              <a:rPr lang="en-US" smtClean="0"/>
              <a:t>5</a:t>
            </a:fld>
            <a:endParaRPr lang="en-US"/>
          </a:p>
        </p:txBody>
      </p:sp>
    </p:spTree>
    <p:extLst>
      <p:ext uri="{BB962C8B-B14F-4D97-AF65-F5344CB8AC3E}">
        <p14:creationId xmlns:p14="http://schemas.microsoft.com/office/powerpoint/2010/main" val="3412520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protein FASTA files is an essential part of proteomics data analysis. You can find scripts here (https://</a:t>
            </a:r>
            <a:r>
              <a:rPr lang="en-US" dirty="0" err="1"/>
              <a:t>github.com</a:t>
            </a:r>
            <a:r>
              <a:rPr lang="en-US" dirty="0"/>
              <a:t>/</a:t>
            </a:r>
            <a:r>
              <a:rPr lang="en-US" dirty="0" err="1"/>
              <a:t>pwilmart</a:t>
            </a:r>
            <a:r>
              <a:rPr lang="en-US" dirty="0"/>
              <a:t>/</a:t>
            </a:r>
            <a:r>
              <a:rPr lang="en-US" dirty="0" err="1"/>
              <a:t>fasta_utilities.git</a:t>
            </a:r>
            <a:r>
              <a:rPr lang="en-US" dirty="0"/>
              <a:t>) to help with that. There are various ways to approach the problem. I created a separate folder for yeast databases on the drive where I am doing analysis. </a:t>
            </a:r>
          </a:p>
        </p:txBody>
      </p:sp>
      <p:sp>
        <p:nvSpPr>
          <p:cNvPr id="4" name="Slide Number Placeholder 3"/>
          <p:cNvSpPr>
            <a:spLocks noGrp="1"/>
          </p:cNvSpPr>
          <p:nvPr>
            <p:ph type="sldNum" sz="quarter" idx="5"/>
          </p:nvPr>
        </p:nvSpPr>
        <p:spPr/>
        <p:txBody>
          <a:bodyPr/>
          <a:lstStyle/>
          <a:p>
            <a:fld id="{859BB200-FBDA-9642-ABFB-FC160C29A266}" type="slidenum">
              <a:rPr lang="en-US" smtClean="0"/>
              <a:t>7</a:t>
            </a:fld>
            <a:endParaRPr lang="en-US"/>
          </a:p>
        </p:txBody>
      </p:sp>
    </p:spTree>
    <p:extLst>
      <p:ext uri="{BB962C8B-B14F-4D97-AF65-F5344CB8AC3E}">
        <p14:creationId xmlns:p14="http://schemas.microsoft.com/office/powerpoint/2010/main" val="1374275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core, we keep track of many databases from several sources. We have a database folder inside a sync folder so we can keep databases updated and push them out to our analysis systems. </a:t>
            </a:r>
          </a:p>
        </p:txBody>
      </p:sp>
      <p:sp>
        <p:nvSpPr>
          <p:cNvPr id="4" name="Slide Number Placeholder 3"/>
          <p:cNvSpPr>
            <a:spLocks noGrp="1"/>
          </p:cNvSpPr>
          <p:nvPr>
            <p:ph type="sldNum" sz="quarter" idx="5"/>
          </p:nvPr>
        </p:nvSpPr>
        <p:spPr/>
        <p:txBody>
          <a:bodyPr/>
          <a:lstStyle/>
          <a:p>
            <a:fld id="{859BB200-FBDA-9642-ABFB-FC160C29A266}" type="slidenum">
              <a:rPr lang="en-US" smtClean="0"/>
              <a:t>8</a:t>
            </a:fld>
            <a:endParaRPr lang="en-US"/>
          </a:p>
        </p:txBody>
      </p:sp>
    </p:spTree>
    <p:extLst>
      <p:ext uri="{BB962C8B-B14F-4D97-AF65-F5344CB8AC3E}">
        <p14:creationId xmlns:p14="http://schemas.microsoft.com/office/powerpoint/2010/main" val="258507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mostly use </a:t>
            </a:r>
            <a:r>
              <a:rPr lang="en-US" dirty="0" err="1"/>
              <a:t>UniProt</a:t>
            </a:r>
            <a:r>
              <a:rPr lang="en-US" dirty="0"/>
              <a:t> protein databases. They are automatically named and organized by the “</a:t>
            </a:r>
            <a:r>
              <a:rPr lang="en-US" dirty="0" err="1"/>
              <a:t>UniProt_reference_proteome_manager.py</a:t>
            </a:r>
            <a:r>
              <a:rPr lang="en-US" dirty="0"/>
              <a:t>” script.</a:t>
            </a:r>
          </a:p>
        </p:txBody>
      </p:sp>
      <p:sp>
        <p:nvSpPr>
          <p:cNvPr id="4" name="Slide Number Placeholder 3"/>
          <p:cNvSpPr>
            <a:spLocks noGrp="1"/>
          </p:cNvSpPr>
          <p:nvPr>
            <p:ph type="sldNum" sz="quarter" idx="5"/>
          </p:nvPr>
        </p:nvSpPr>
        <p:spPr/>
        <p:txBody>
          <a:bodyPr/>
          <a:lstStyle/>
          <a:p>
            <a:fld id="{859BB200-FBDA-9642-ABFB-FC160C29A266}" type="slidenum">
              <a:rPr lang="en-US" smtClean="0"/>
              <a:t>9</a:t>
            </a:fld>
            <a:endParaRPr lang="en-US"/>
          </a:p>
        </p:txBody>
      </p:sp>
    </p:spTree>
    <p:extLst>
      <p:ext uri="{BB962C8B-B14F-4D97-AF65-F5344CB8AC3E}">
        <p14:creationId xmlns:p14="http://schemas.microsoft.com/office/powerpoint/2010/main" val="899602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script will download a lift of databases of interest, name and organize them so you can keep them straight, add contaminants, and decoys.</a:t>
            </a:r>
          </a:p>
        </p:txBody>
      </p:sp>
      <p:sp>
        <p:nvSpPr>
          <p:cNvPr id="4" name="Slide Number Placeholder 3"/>
          <p:cNvSpPr>
            <a:spLocks noGrp="1"/>
          </p:cNvSpPr>
          <p:nvPr>
            <p:ph type="sldNum" sz="quarter" idx="5"/>
          </p:nvPr>
        </p:nvSpPr>
        <p:spPr/>
        <p:txBody>
          <a:bodyPr/>
          <a:lstStyle/>
          <a:p>
            <a:fld id="{859BB200-FBDA-9642-ABFB-FC160C29A266}" type="slidenum">
              <a:rPr lang="en-US" smtClean="0"/>
              <a:t>10</a:t>
            </a:fld>
            <a:endParaRPr lang="en-US"/>
          </a:p>
        </p:txBody>
      </p:sp>
    </p:spTree>
    <p:extLst>
      <p:ext uri="{BB962C8B-B14F-4D97-AF65-F5344CB8AC3E}">
        <p14:creationId xmlns:p14="http://schemas.microsoft.com/office/powerpoint/2010/main" val="654339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Clicking the “database” button brings up a file dialog box. Browse to the location where you have prepared a target/decoy database with common contaminants, select the file, and click the “Open” button. </a:t>
            </a:r>
          </a:p>
        </p:txBody>
      </p:sp>
      <p:sp>
        <p:nvSpPr>
          <p:cNvPr id="4" name="Slide Number Placeholder 3"/>
          <p:cNvSpPr>
            <a:spLocks noGrp="1"/>
          </p:cNvSpPr>
          <p:nvPr>
            <p:ph type="sldNum" sz="quarter" idx="5"/>
          </p:nvPr>
        </p:nvSpPr>
        <p:spPr/>
        <p:txBody>
          <a:bodyPr/>
          <a:lstStyle/>
          <a:p>
            <a:fld id="{859BB200-FBDA-9642-ABFB-FC160C29A266}" type="slidenum">
              <a:rPr lang="en-US" smtClean="0"/>
              <a:t>12</a:t>
            </a:fld>
            <a:endParaRPr lang="en-US"/>
          </a:p>
        </p:txBody>
      </p:sp>
    </p:spTree>
    <p:extLst>
      <p:ext uri="{BB962C8B-B14F-4D97-AF65-F5344CB8AC3E}">
        <p14:creationId xmlns:p14="http://schemas.microsoft.com/office/powerpoint/2010/main" val="4067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9B17-A1A7-AF49-B072-61B83ABB8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355A0D-B8A4-114A-9D94-0E1B7868F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5F35B5-6A90-2742-9469-3BD1E997C9D8}"/>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5" name="Footer Placeholder 4">
            <a:extLst>
              <a:ext uri="{FF2B5EF4-FFF2-40B4-BE49-F238E27FC236}">
                <a16:creationId xmlns:a16="http://schemas.microsoft.com/office/drawing/2014/main" id="{C93DEC2E-5A57-AD4B-A2AF-F962F7AD6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83D73-16AB-B541-8BC1-29094010243E}"/>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396280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62AF-BAE7-214A-A694-17098B560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4845C0-F8CB-1B4B-B553-20DE0ED999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8668C-5EE9-D449-8AAB-EC7B640441DE}"/>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5" name="Footer Placeholder 4">
            <a:extLst>
              <a:ext uri="{FF2B5EF4-FFF2-40B4-BE49-F238E27FC236}">
                <a16:creationId xmlns:a16="http://schemas.microsoft.com/office/drawing/2014/main" id="{F11F59E0-AA49-1341-A4CD-49CC4536F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043A5-3FA0-7544-A89F-2F7566A95EC1}"/>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87901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F14A2-D1B7-F448-9201-27CE1DAB9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9C05CF-5491-3545-993C-EAE49DEDBF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4C30F-46AD-5748-8C2F-4A24359D8636}"/>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5" name="Footer Placeholder 4">
            <a:extLst>
              <a:ext uri="{FF2B5EF4-FFF2-40B4-BE49-F238E27FC236}">
                <a16:creationId xmlns:a16="http://schemas.microsoft.com/office/drawing/2014/main" id="{FD7949A3-BD6B-E649-A743-049A426FD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7E4E51-43FB-6B4A-AF99-F36E363B7D4B}"/>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254643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9C15-A169-BE48-B679-7FD38AAC3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AE2829-FDB2-5546-8A47-BA0CE713A3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57169-C0CE-CF44-A8F7-8FB18BCE0FC9}"/>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5" name="Footer Placeholder 4">
            <a:extLst>
              <a:ext uri="{FF2B5EF4-FFF2-40B4-BE49-F238E27FC236}">
                <a16:creationId xmlns:a16="http://schemas.microsoft.com/office/drawing/2014/main" id="{85B0F8AC-80CF-0C49-82ED-06CC4EC8D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49382-8DE5-A446-B665-B195C08C4732}"/>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142643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7D3D-503A-6049-A16B-EBA8BC6BE2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CCCA68-2149-5C47-A09C-1DFB37820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987920-25B7-8F4D-AEA4-6C1B07DAED9B}"/>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5" name="Footer Placeholder 4">
            <a:extLst>
              <a:ext uri="{FF2B5EF4-FFF2-40B4-BE49-F238E27FC236}">
                <a16:creationId xmlns:a16="http://schemas.microsoft.com/office/drawing/2014/main" id="{14612A81-BF89-D146-AA5F-4ED4AE009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C4F5F-731F-0749-AEA5-4D4FE4A9D449}"/>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261298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3772-97B6-A840-AF40-034EDA0DD0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E8FDB6-89D2-D645-800E-EDA8281E22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1BCCC-D6BF-5149-A419-4B3F3097B8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ACABE2-F768-9843-9623-E371AFF58049}"/>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6" name="Footer Placeholder 5">
            <a:extLst>
              <a:ext uri="{FF2B5EF4-FFF2-40B4-BE49-F238E27FC236}">
                <a16:creationId xmlns:a16="http://schemas.microsoft.com/office/drawing/2014/main" id="{DBD726D3-5B89-D74C-8DFA-64FFC6B59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FBC2D-E850-6A48-919A-B8AEC4733567}"/>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183309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1EC6-1B40-2241-B35A-41D2F7455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84CBF9-2312-F64B-BAB9-9667AAEBB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D0C040-FEED-1749-9EFC-5739F05668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B2A0E3-E190-554A-9837-AE80F0ECDB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0334C8-1216-F242-8490-72ABD98FAE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E718D4-E2D1-5C4A-8384-83624BB118C4}"/>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8" name="Footer Placeholder 7">
            <a:extLst>
              <a:ext uri="{FF2B5EF4-FFF2-40B4-BE49-F238E27FC236}">
                <a16:creationId xmlns:a16="http://schemas.microsoft.com/office/drawing/2014/main" id="{641AAE79-2FAE-D641-A99C-34599FF597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1388B4-3521-6B4B-A387-84DF36F72074}"/>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186058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4ABA-C8CC-CD4E-A25D-8230B9D0D1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335ABD-E176-EB46-AE3B-4D041DB2FE4A}"/>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4" name="Footer Placeholder 3">
            <a:extLst>
              <a:ext uri="{FF2B5EF4-FFF2-40B4-BE49-F238E27FC236}">
                <a16:creationId xmlns:a16="http://schemas.microsoft.com/office/drawing/2014/main" id="{D9E3F01E-CBC8-D24D-8E48-1A608B427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0889A2-105E-714D-8B6B-E29698FA28B0}"/>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293071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01F6F-1028-6540-A820-639F534FF094}"/>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3" name="Footer Placeholder 2">
            <a:extLst>
              <a:ext uri="{FF2B5EF4-FFF2-40B4-BE49-F238E27FC236}">
                <a16:creationId xmlns:a16="http://schemas.microsoft.com/office/drawing/2014/main" id="{12BD2183-4C17-2E47-87E6-844F935B6B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721BA6-6478-F64E-BAED-7D7A75CEA6AA}"/>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59185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2736-4109-3C4E-B5F9-2FD601F8E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43ECAB-D95C-954A-A3C6-BF9CD214C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E3714C-2B8D-B942-9F65-A12287B38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084E31-B4C6-FE49-B7F9-505C5240F247}"/>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6" name="Footer Placeholder 5">
            <a:extLst>
              <a:ext uri="{FF2B5EF4-FFF2-40B4-BE49-F238E27FC236}">
                <a16:creationId xmlns:a16="http://schemas.microsoft.com/office/drawing/2014/main" id="{31EBC31F-0ADD-7040-A924-525C7FBF1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2268A-62D5-1F4C-BEE1-2D5825C671F2}"/>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166482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0CF1-8DD4-DB47-93CE-01BA9E8F1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C98FC1-CC3E-A747-B26F-43440D729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034F01-588D-0C46-906E-8D96E0F1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D5F8B3-1E80-D74A-914B-9D0896862024}"/>
              </a:ext>
            </a:extLst>
          </p:cNvPr>
          <p:cNvSpPr>
            <a:spLocks noGrp="1"/>
          </p:cNvSpPr>
          <p:nvPr>
            <p:ph type="dt" sz="half" idx="10"/>
          </p:nvPr>
        </p:nvSpPr>
        <p:spPr/>
        <p:txBody>
          <a:bodyPr/>
          <a:lstStyle/>
          <a:p>
            <a:fld id="{21A622CB-D7ED-BA4C-94C6-30678C010292}" type="datetimeFigureOut">
              <a:rPr lang="en-US" smtClean="0"/>
              <a:t>1/14/19</a:t>
            </a:fld>
            <a:endParaRPr lang="en-US"/>
          </a:p>
        </p:txBody>
      </p:sp>
      <p:sp>
        <p:nvSpPr>
          <p:cNvPr id="6" name="Footer Placeholder 5">
            <a:extLst>
              <a:ext uri="{FF2B5EF4-FFF2-40B4-BE49-F238E27FC236}">
                <a16:creationId xmlns:a16="http://schemas.microsoft.com/office/drawing/2014/main" id="{41B50CC0-2F66-F446-AB92-E8FC69CC8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61C1D-EB22-A943-B974-C2413697EA15}"/>
              </a:ext>
            </a:extLst>
          </p:cNvPr>
          <p:cNvSpPr>
            <a:spLocks noGrp="1"/>
          </p:cNvSpPr>
          <p:nvPr>
            <p:ph type="sldNum" sz="quarter" idx="12"/>
          </p:nvPr>
        </p:nvSpPr>
        <p:spPr/>
        <p:txBody>
          <a:bodyPr/>
          <a:lstStyle/>
          <a:p>
            <a:fld id="{903DE995-7FBE-DB4A-9BD0-27229CFB62AC}" type="slidenum">
              <a:rPr lang="en-US" smtClean="0"/>
              <a:t>‹#›</a:t>
            </a:fld>
            <a:endParaRPr lang="en-US"/>
          </a:p>
        </p:txBody>
      </p:sp>
    </p:spTree>
    <p:extLst>
      <p:ext uri="{BB962C8B-B14F-4D97-AF65-F5344CB8AC3E}">
        <p14:creationId xmlns:p14="http://schemas.microsoft.com/office/powerpoint/2010/main" val="369633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E6A4A-EC3B-6946-89F4-CDE56B0CA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6712B1-B1C4-0444-A832-45D4EF530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DCD25B-1BEF-6146-A2E0-E3892C352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622CB-D7ED-BA4C-94C6-30678C010292}" type="datetimeFigureOut">
              <a:rPr lang="en-US" smtClean="0"/>
              <a:t>1/14/19</a:t>
            </a:fld>
            <a:endParaRPr lang="en-US"/>
          </a:p>
        </p:txBody>
      </p:sp>
      <p:sp>
        <p:nvSpPr>
          <p:cNvPr id="5" name="Footer Placeholder 4">
            <a:extLst>
              <a:ext uri="{FF2B5EF4-FFF2-40B4-BE49-F238E27FC236}">
                <a16:creationId xmlns:a16="http://schemas.microsoft.com/office/drawing/2014/main" id="{6C9A44B2-DAF1-A148-89E2-6EA288C73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B1CCA0-5A26-194E-8DE1-F16401E71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DE995-7FBE-DB4A-9BD0-27229CFB62AC}" type="slidenum">
              <a:rPr lang="en-US" smtClean="0"/>
              <a:t>‹#›</a:t>
            </a:fld>
            <a:endParaRPr lang="en-US"/>
          </a:p>
        </p:txBody>
      </p:sp>
    </p:spTree>
    <p:extLst>
      <p:ext uri="{BB962C8B-B14F-4D97-AF65-F5344CB8AC3E}">
        <p14:creationId xmlns:p14="http://schemas.microsoft.com/office/powerpoint/2010/main" val="3316999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9F67-FD43-894D-BFF4-C14EB94F9DA4}"/>
              </a:ext>
            </a:extLst>
          </p:cNvPr>
          <p:cNvSpPr>
            <a:spLocks noGrp="1"/>
          </p:cNvSpPr>
          <p:nvPr>
            <p:ph type="ctrTitle"/>
          </p:nvPr>
        </p:nvSpPr>
        <p:spPr/>
        <p:txBody>
          <a:bodyPr/>
          <a:lstStyle/>
          <a:p>
            <a:r>
              <a:rPr lang="en-US" dirty="0" err="1"/>
              <a:t>Comet_GUI.py</a:t>
            </a:r>
            <a:r>
              <a:rPr lang="en-US" dirty="0"/>
              <a:t> guide</a:t>
            </a:r>
          </a:p>
        </p:txBody>
      </p:sp>
      <p:sp>
        <p:nvSpPr>
          <p:cNvPr id="3" name="Subtitle 2">
            <a:extLst>
              <a:ext uri="{FF2B5EF4-FFF2-40B4-BE49-F238E27FC236}">
                <a16:creationId xmlns:a16="http://schemas.microsoft.com/office/drawing/2014/main" id="{095F9E42-69F7-4A46-AF5D-3574E97E65C2}"/>
              </a:ext>
            </a:extLst>
          </p:cNvPr>
          <p:cNvSpPr>
            <a:spLocks noGrp="1"/>
          </p:cNvSpPr>
          <p:nvPr>
            <p:ph type="subTitle" idx="1"/>
          </p:nvPr>
        </p:nvSpPr>
        <p:spPr/>
        <p:txBody>
          <a:bodyPr/>
          <a:lstStyle/>
          <a:p>
            <a:r>
              <a:rPr lang="en-US" dirty="0"/>
              <a:t>Phil Wilmarth</a:t>
            </a:r>
            <a:br>
              <a:rPr lang="en-US" dirty="0"/>
            </a:br>
            <a:r>
              <a:rPr lang="en-US" dirty="0"/>
              <a:t>Jan. 14, 2019</a:t>
            </a:r>
          </a:p>
        </p:txBody>
      </p:sp>
    </p:spTree>
    <p:extLst>
      <p:ext uri="{BB962C8B-B14F-4D97-AF65-F5344CB8AC3E}">
        <p14:creationId xmlns:p14="http://schemas.microsoft.com/office/powerpoint/2010/main" val="2176115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1F5193-AED0-CC4B-B5AE-48CC39ACCA9B}"/>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165917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3E57-C634-354C-A29A-D424F4C8B459}"/>
              </a:ext>
            </a:extLst>
          </p:cNvPr>
          <p:cNvSpPr>
            <a:spLocks noGrp="1"/>
          </p:cNvSpPr>
          <p:nvPr>
            <p:ph type="title"/>
          </p:nvPr>
        </p:nvSpPr>
        <p:spPr/>
        <p:txBody>
          <a:bodyPr/>
          <a:lstStyle/>
          <a:p>
            <a:r>
              <a:rPr lang="en-US" dirty="0"/>
              <a:t>Back to the guide…</a:t>
            </a:r>
          </a:p>
        </p:txBody>
      </p:sp>
    </p:spTree>
    <p:extLst>
      <p:ext uri="{BB962C8B-B14F-4D97-AF65-F5344CB8AC3E}">
        <p14:creationId xmlns:p14="http://schemas.microsoft.com/office/powerpoint/2010/main" val="315528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C346B1-D4D1-EF44-A1C2-2567BD8CE0B6}"/>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ounded Rectangle 3">
            <a:extLst>
              <a:ext uri="{FF2B5EF4-FFF2-40B4-BE49-F238E27FC236}">
                <a16:creationId xmlns:a16="http://schemas.microsoft.com/office/drawing/2014/main" id="{74251D6C-EB39-7A4F-88C7-A3A239180921}"/>
              </a:ext>
            </a:extLst>
          </p:cNvPr>
          <p:cNvSpPr/>
          <p:nvPr/>
        </p:nvSpPr>
        <p:spPr>
          <a:xfrm>
            <a:off x="1964826" y="2093296"/>
            <a:ext cx="7949991" cy="42319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8426E62-0202-3F4D-9C36-6D2174D78562}"/>
              </a:ext>
            </a:extLst>
          </p:cNvPr>
          <p:cNvSpPr/>
          <p:nvPr/>
        </p:nvSpPr>
        <p:spPr>
          <a:xfrm>
            <a:off x="9612536" y="6189203"/>
            <a:ext cx="1103325" cy="423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37CCC3A-567E-6B4E-A070-56909D296198}"/>
              </a:ext>
            </a:extLst>
          </p:cNvPr>
          <p:cNvSpPr txBox="1"/>
          <p:nvPr/>
        </p:nvSpPr>
        <p:spPr>
          <a:xfrm>
            <a:off x="10013355" y="2147157"/>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D81FB989-B1B4-5F46-BD54-3F4B79903587}"/>
              </a:ext>
            </a:extLst>
          </p:cNvPr>
          <p:cNvSpPr txBox="1"/>
          <p:nvPr/>
        </p:nvSpPr>
        <p:spPr>
          <a:xfrm>
            <a:off x="9168227" y="6216134"/>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131251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F82D8C-6AB5-9A47-BF0B-CF29F98DCC93}"/>
              </a:ext>
            </a:extLst>
          </p:cNvPr>
          <p:cNvPicPr>
            <a:picLocks noChangeAspect="1"/>
          </p:cNvPicPr>
          <p:nvPr/>
        </p:nvPicPr>
        <p:blipFill>
          <a:blip r:embed="rId3"/>
          <a:stretch>
            <a:fillRect/>
          </a:stretch>
        </p:blipFill>
        <p:spPr>
          <a:xfrm>
            <a:off x="3829050" y="590550"/>
            <a:ext cx="4533900" cy="5676900"/>
          </a:xfrm>
          <a:prstGeom prst="rect">
            <a:avLst/>
          </a:prstGeom>
        </p:spPr>
      </p:pic>
      <p:sp>
        <p:nvSpPr>
          <p:cNvPr id="4" name="Rounded Rectangle 3">
            <a:extLst>
              <a:ext uri="{FF2B5EF4-FFF2-40B4-BE49-F238E27FC236}">
                <a16:creationId xmlns:a16="http://schemas.microsoft.com/office/drawing/2014/main" id="{B039C520-4C63-4642-88FC-E2C3985567C5}"/>
              </a:ext>
            </a:extLst>
          </p:cNvPr>
          <p:cNvSpPr/>
          <p:nvPr/>
        </p:nvSpPr>
        <p:spPr>
          <a:xfrm>
            <a:off x="3725613" y="1035312"/>
            <a:ext cx="4715584" cy="36273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4B4F93C-E4D2-5344-83FB-BF776CE43D4D}"/>
              </a:ext>
            </a:extLst>
          </p:cNvPr>
          <p:cNvCxnSpPr/>
          <p:nvPr/>
        </p:nvCxnSpPr>
        <p:spPr>
          <a:xfrm flipH="1">
            <a:off x="6483927" y="1715445"/>
            <a:ext cx="4156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75A1C0-F7F4-E343-AE6C-1C55658E62B5}"/>
              </a:ext>
            </a:extLst>
          </p:cNvPr>
          <p:cNvSpPr txBox="1"/>
          <p:nvPr/>
        </p:nvSpPr>
        <p:spPr>
          <a:xfrm>
            <a:off x="7012919" y="1530779"/>
            <a:ext cx="2003305" cy="369332"/>
          </a:xfrm>
          <a:prstGeom prst="rect">
            <a:avLst/>
          </a:prstGeom>
          <a:noFill/>
        </p:spPr>
        <p:txBody>
          <a:bodyPr wrap="none" rtlCol="0">
            <a:spAutoFit/>
          </a:bodyPr>
          <a:lstStyle/>
          <a:p>
            <a:r>
              <a:rPr lang="en-US" b="1" dirty="0">
                <a:solidFill>
                  <a:srgbClr val="FF0000"/>
                </a:solidFill>
              </a:rPr>
              <a:t>Good default value</a:t>
            </a:r>
          </a:p>
        </p:txBody>
      </p:sp>
      <p:cxnSp>
        <p:nvCxnSpPr>
          <p:cNvPr id="10" name="Straight Arrow Connector 9">
            <a:extLst>
              <a:ext uri="{FF2B5EF4-FFF2-40B4-BE49-F238E27FC236}">
                <a16:creationId xmlns:a16="http://schemas.microsoft.com/office/drawing/2014/main" id="{E43110D4-AECD-A94D-B17E-41C5890521CD}"/>
              </a:ext>
            </a:extLst>
          </p:cNvPr>
          <p:cNvCxnSpPr/>
          <p:nvPr/>
        </p:nvCxnSpPr>
        <p:spPr>
          <a:xfrm flipH="1">
            <a:off x="8487232" y="2835144"/>
            <a:ext cx="4156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476CC2-7D35-084F-A5E1-39FCEC745565}"/>
              </a:ext>
            </a:extLst>
          </p:cNvPr>
          <p:cNvSpPr txBox="1"/>
          <p:nvPr/>
        </p:nvSpPr>
        <p:spPr>
          <a:xfrm>
            <a:off x="9016224" y="2650478"/>
            <a:ext cx="1635384" cy="369332"/>
          </a:xfrm>
          <a:prstGeom prst="rect">
            <a:avLst/>
          </a:prstGeom>
          <a:noFill/>
        </p:spPr>
        <p:txBody>
          <a:bodyPr wrap="none" rtlCol="0">
            <a:spAutoFit/>
          </a:bodyPr>
          <a:lstStyle/>
          <a:p>
            <a:r>
              <a:rPr lang="en-US" b="1" dirty="0">
                <a:solidFill>
                  <a:srgbClr val="FF0000"/>
                </a:solidFill>
              </a:rPr>
              <a:t>These are good</a:t>
            </a:r>
          </a:p>
        </p:txBody>
      </p:sp>
      <p:cxnSp>
        <p:nvCxnSpPr>
          <p:cNvPr id="12" name="Straight Arrow Connector 11">
            <a:extLst>
              <a:ext uri="{FF2B5EF4-FFF2-40B4-BE49-F238E27FC236}">
                <a16:creationId xmlns:a16="http://schemas.microsoft.com/office/drawing/2014/main" id="{F5FA0F83-672C-BE49-803E-208585AE087B}"/>
              </a:ext>
            </a:extLst>
          </p:cNvPr>
          <p:cNvCxnSpPr/>
          <p:nvPr/>
        </p:nvCxnSpPr>
        <p:spPr>
          <a:xfrm flipH="1">
            <a:off x="5666235" y="3421443"/>
            <a:ext cx="4156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1A6FB58-17B7-CD4E-B393-8CC8B393A01B}"/>
              </a:ext>
            </a:extLst>
          </p:cNvPr>
          <p:cNvSpPr txBox="1"/>
          <p:nvPr/>
        </p:nvSpPr>
        <p:spPr>
          <a:xfrm>
            <a:off x="6195227" y="3229220"/>
            <a:ext cx="1736309" cy="369332"/>
          </a:xfrm>
          <a:prstGeom prst="rect">
            <a:avLst/>
          </a:prstGeom>
          <a:noFill/>
        </p:spPr>
        <p:txBody>
          <a:bodyPr wrap="none" rtlCol="0">
            <a:spAutoFit/>
          </a:bodyPr>
          <a:lstStyle/>
          <a:p>
            <a:r>
              <a:rPr lang="en-US" b="1" dirty="0">
                <a:solidFill>
                  <a:srgbClr val="FF0000"/>
                </a:solidFill>
              </a:rPr>
              <a:t>Pick the enzyme</a:t>
            </a:r>
          </a:p>
        </p:txBody>
      </p:sp>
      <p:sp>
        <p:nvSpPr>
          <p:cNvPr id="14" name="TextBox 13">
            <a:extLst>
              <a:ext uri="{FF2B5EF4-FFF2-40B4-BE49-F238E27FC236}">
                <a16:creationId xmlns:a16="http://schemas.microsoft.com/office/drawing/2014/main" id="{DA9862D7-D338-3144-B55C-0B4B09E6A6EF}"/>
              </a:ext>
            </a:extLst>
          </p:cNvPr>
          <p:cNvSpPr txBox="1"/>
          <p:nvPr/>
        </p:nvSpPr>
        <p:spPr>
          <a:xfrm>
            <a:off x="7073375" y="4103464"/>
            <a:ext cx="2339936" cy="646331"/>
          </a:xfrm>
          <a:prstGeom prst="rect">
            <a:avLst/>
          </a:prstGeom>
          <a:noFill/>
        </p:spPr>
        <p:txBody>
          <a:bodyPr wrap="none" rtlCol="0">
            <a:spAutoFit/>
          </a:bodyPr>
          <a:lstStyle/>
          <a:p>
            <a:r>
              <a:rPr lang="en-US" b="1" dirty="0">
                <a:solidFill>
                  <a:srgbClr val="FF0000"/>
                </a:solidFill>
              </a:rPr>
              <a:t>Keep modifications to</a:t>
            </a:r>
            <a:br>
              <a:rPr lang="en-US" b="1" dirty="0">
                <a:solidFill>
                  <a:srgbClr val="FF0000"/>
                </a:solidFill>
              </a:rPr>
            </a:br>
            <a:r>
              <a:rPr lang="en-US" b="1" dirty="0">
                <a:solidFill>
                  <a:srgbClr val="FF0000"/>
                </a:solidFill>
              </a:rPr>
              <a:t>an absolute minimum</a:t>
            </a:r>
          </a:p>
        </p:txBody>
      </p:sp>
      <p:sp>
        <p:nvSpPr>
          <p:cNvPr id="15" name="Rectangle 14">
            <a:extLst>
              <a:ext uri="{FF2B5EF4-FFF2-40B4-BE49-F238E27FC236}">
                <a16:creationId xmlns:a16="http://schemas.microsoft.com/office/drawing/2014/main" id="{2200232D-6AFC-D84B-AB87-545314724741}"/>
              </a:ext>
            </a:extLst>
          </p:cNvPr>
          <p:cNvSpPr/>
          <p:nvPr/>
        </p:nvSpPr>
        <p:spPr>
          <a:xfrm>
            <a:off x="5221904" y="5063207"/>
            <a:ext cx="1791015" cy="3702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01EC073-9CDD-5549-89AD-84777951DA79}"/>
              </a:ext>
            </a:extLst>
          </p:cNvPr>
          <p:cNvSpPr txBox="1"/>
          <p:nvPr/>
        </p:nvSpPr>
        <p:spPr>
          <a:xfrm>
            <a:off x="7206039" y="5074543"/>
            <a:ext cx="975332" cy="369332"/>
          </a:xfrm>
          <a:prstGeom prst="rect">
            <a:avLst/>
          </a:prstGeom>
          <a:noFill/>
        </p:spPr>
        <p:txBody>
          <a:bodyPr wrap="none" rtlCol="0">
            <a:spAutoFit/>
          </a:bodyPr>
          <a:lstStyle/>
          <a:p>
            <a:r>
              <a:rPr lang="en-US" b="1" dirty="0">
                <a:solidFill>
                  <a:srgbClr val="FF0000"/>
                </a:solidFill>
              </a:rPr>
              <a:t>For TMT</a:t>
            </a:r>
          </a:p>
        </p:txBody>
      </p:sp>
    </p:spTree>
    <p:extLst>
      <p:ext uri="{BB962C8B-B14F-4D97-AF65-F5344CB8AC3E}">
        <p14:creationId xmlns:p14="http://schemas.microsoft.com/office/powerpoint/2010/main" val="241113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C55135-BE5E-1048-B18E-36C512712739}"/>
              </a:ext>
            </a:extLst>
          </p:cNvPr>
          <p:cNvPicPr>
            <a:picLocks noChangeAspect="1"/>
          </p:cNvPicPr>
          <p:nvPr/>
        </p:nvPicPr>
        <p:blipFill>
          <a:blip r:embed="rId3"/>
          <a:stretch>
            <a:fillRect/>
          </a:stretch>
        </p:blipFill>
        <p:spPr>
          <a:xfrm>
            <a:off x="3742764" y="0"/>
            <a:ext cx="4706471" cy="6858000"/>
          </a:xfrm>
          <a:prstGeom prst="rect">
            <a:avLst/>
          </a:prstGeom>
        </p:spPr>
      </p:pic>
      <p:sp>
        <p:nvSpPr>
          <p:cNvPr id="4" name="Rounded Rectangle 3">
            <a:extLst>
              <a:ext uri="{FF2B5EF4-FFF2-40B4-BE49-F238E27FC236}">
                <a16:creationId xmlns:a16="http://schemas.microsoft.com/office/drawing/2014/main" id="{E137E6C3-9A91-AF42-A303-394122FE632D}"/>
              </a:ext>
            </a:extLst>
          </p:cNvPr>
          <p:cNvSpPr/>
          <p:nvPr/>
        </p:nvSpPr>
        <p:spPr>
          <a:xfrm>
            <a:off x="5184119" y="6491484"/>
            <a:ext cx="911881" cy="3665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23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6B9CD5-141A-9D4F-96EE-E6B1DED87489}"/>
              </a:ext>
            </a:extLst>
          </p:cNvPr>
          <p:cNvPicPr>
            <a:picLocks noChangeAspect="1"/>
          </p:cNvPicPr>
          <p:nvPr/>
        </p:nvPicPr>
        <p:blipFill>
          <a:blip r:embed="rId3"/>
          <a:stretch>
            <a:fillRect/>
          </a:stretch>
        </p:blipFill>
        <p:spPr>
          <a:xfrm>
            <a:off x="3742764" y="0"/>
            <a:ext cx="4706471" cy="6858000"/>
          </a:xfrm>
          <a:prstGeom prst="rect">
            <a:avLst/>
          </a:prstGeom>
        </p:spPr>
      </p:pic>
      <p:sp>
        <p:nvSpPr>
          <p:cNvPr id="4" name="Rounded Rectangle 3">
            <a:extLst>
              <a:ext uri="{FF2B5EF4-FFF2-40B4-BE49-F238E27FC236}">
                <a16:creationId xmlns:a16="http://schemas.microsoft.com/office/drawing/2014/main" id="{D1365F7A-3814-D04F-8C11-F9D8D1A1B8F8}"/>
              </a:ext>
            </a:extLst>
          </p:cNvPr>
          <p:cNvSpPr/>
          <p:nvPr/>
        </p:nvSpPr>
        <p:spPr>
          <a:xfrm>
            <a:off x="6096000" y="6499041"/>
            <a:ext cx="894248" cy="3589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225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CB7B0-FFE9-7947-8372-994EDD57E1FC}"/>
              </a:ext>
            </a:extLst>
          </p:cNvPr>
          <p:cNvPicPr>
            <a:picLocks noChangeAspect="1"/>
          </p:cNvPicPr>
          <p:nvPr/>
        </p:nvPicPr>
        <p:blipFill>
          <a:blip r:embed="rId3"/>
          <a:stretch>
            <a:fillRect/>
          </a:stretch>
        </p:blipFill>
        <p:spPr>
          <a:xfrm>
            <a:off x="3829050" y="590550"/>
            <a:ext cx="4533900" cy="5676900"/>
          </a:xfrm>
          <a:prstGeom prst="rect">
            <a:avLst/>
          </a:prstGeom>
        </p:spPr>
      </p:pic>
      <p:sp>
        <p:nvSpPr>
          <p:cNvPr id="4" name="Rounded Rectangle 3">
            <a:extLst>
              <a:ext uri="{FF2B5EF4-FFF2-40B4-BE49-F238E27FC236}">
                <a16:creationId xmlns:a16="http://schemas.microsoft.com/office/drawing/2014/main" id="{58B719FD-8BC3-B641-AE89-0E32587D3CC3}"/>
              </a:ext>
            </a:extLst>
          </p:cNvPr>
          <p:cNvSpPr/>
          <p:nvPr/>
        </p:nvSpPr>
        <p:spPr>
          <a:xfrm>
            <a:off x="4919623" y="5357931"/>
            <a:ext cx="2403134" cy="36273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942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333E3-2CBB-A54F-A90B-4C714A8D52E2}"/>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ectangle 3">
            <a:extLst>
              <a:ext uri="{FF2B5EF4-FFF2-40B4-BE49-F238E27FC236}">
                <a16:creationId xmlns:a16="http://schemas.microsoft.com/office/drawing/2014/main" id="{9E6AC861-407D-E046-A243-5099FB5F3FF1}"/>
              </a:ext>
            </a:extLst>
          </p:cNvPr>
          <p:cNvSpPr/>
          <p:nvPr/>
        </p:nvSpPr>
        <p:spPr>
          <a:xfrm>
            <a:off x="2040397" y="1345150"/>
            <a:ext cx="5622426" cy="3400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1B11069-FDDF-BB42-A10D-D8CA0B67C021}"/>
              </a:ext>
            </a:extLst>
          </p:cNvPr>
          <p:cNvSpPr/>
          <p:nvPr/>
        </p:nvSpPr>
        <p:spPr>
          <a:xfrm>
            <a:off x="9461395" y="6226988"/>
            <a:ext cx="1216681" cy="3702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2486B7-3A33-B240-89A8-6DE53847AD26}"/>
              </a:ext>
            </a:extLst>
          </p:cNvPr>
          <p:cNvSpPr txBox="1"/>
          <p:nvPr/>
        </p:nvSpPr>
        <p:spPr>
          <a:xfrm>
            <a:off x="7768621" y="1360265"/>
            <a:ext cx="301686" cy="369332"/>
          </a:xfrm>
          <a:prstGeom prst="rect">
            <a:avLst/>
          </a:prstGeom>
          <a:noFill/>
        </p:spPr>
        <p:txBody>
          <a:bodyPr wrap="none" rtlCol="0">
            <a:spAutoFit/>
          </a:bodyPr>
          <a:lstStyle/>
          <a:p>
            <a:r>
              <a:rPr lang="en-US" b="1" dirty="0">
                <a:solidFill>
                  <a:srgbClr val="FF0000"/>
                </a:solidFill>
              </a:rPr>
              <a:t>1</a:t>
            </a:r>
          </a:p>
        </p:txBody>
      </p:sp>
      <p:sp>
        <p:nvSpPr>
          <p:cNvPr id="9" name="TextBox 8">
            <a:extLst>
              <a:ext uri="{FF2B5EF4-FFF2-40B4-BE49-F238E27FC236}">
                <a16:creationId xmlns:a16="http://schemas.microsoft.com/office/drawing/2014/main" id="{8D8EDAA6-B043-3143-A739-521C7609BC94}"/>
              </a:ext>
            </a:extLst>
          </p:cNvPr>
          <p:cNvSpPr txBox="1"/>
          <p:nvPr/>
        </p:nvSpPr>
        <p:spPr>
          <a:xfrm>
            <a:off x="9024347" y="6226988"/>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3313491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180A34-EE6A-214C-A02B-999CEEF60BD5}"/>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141082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D096EB-DB29-474C-BBE1-4F78C1750F69}"/>
              </a:ext>
            </a:extLst>
          </p:cNvPr>
          <p:cNvPicPr>
            <a:picLocks noChangeAspect="1"/>
          </p:cNvPicPr>
          <p:nvPr/>
        </p:nvPicPr>
        <p:blipFill>
          <a:blip r:embed="rId3"/>
          <a:stretch>
            <a:fillRect/>
          </a:stretch>
        </p:blipFill>
        <p:spPr>
          <a:xfrm>
            <a:off x="3829050" y="387350"/>
            <a:ext cx="4533900" cy="6083300"/>
          </a:xfrm>
          <a:prstGeom prst="rect">
            <a:avLst/>
          </a:prstGeom>
        </p:spPr>
      </p:pic>
      <p:sp>
        <p:nvSpPr>
          <p:cNvPr id="4" name="Oval 3">
            <a:extLst>
              <a:ext uri="{FF2B5EF4-FFF2-40B4-BE49-F238E27FC236}">
                <a16:creationId xmlns:a16="http://schemas.microsoft.com/office/drawing/2014/main" id="{4E070C11-3C7C-474E-9939-CE3BF821EB25}"/>
              </a:ext>
            </a:extLst>
          </p:cNvPr>
          <p:cNvSpPr/>
          <p:nvPr/>
        </p:nvSpPr>
        <p:spPr>
          <a:xfrm>
            <a:off x="5327702" y="5410830"/>
            <a:ext cx="1564305" cy="4231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84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375F94-AAC8-4A40-8938-E0A1D407ABA8}"/>
              </a:ext>
            </a:extLst>
          </p:cNvPr>
          <p:cNvPicPr>
            <a:picLocks noChangeAspect="1"/>
          </p:cNvPicPr>
          <p:nvPr/>
        </p:nvPicPr>
        <p:blipFill>
          <a:blip r:embed="rId3"/>
          <a:stretch>
            <a:fillRect/>
          </a:stretch>
        </p:blipFill>
        <p:spPr>
          <a:xfrm>
            <a:off x="2901950" y="31750"/>
            <a:ext cx="6388100" cy="6794500"/>
          </a:xfrm>
          <a:prstGeom prst="rect">
            <a:avLst/>
          </a:prstGeom>
        </p:spPr>
      </p:pic>
      <p:sp>
        <p:nvSpPr>
          <p:cNvPr id="6" name="Oval 5">
            <a:extLst>
              <a:ext uri="{FF2B5EF4-FFF2-40B4-BE49-F238E27FC236}">
                <a16:creationId xmlns:a16="http://schemas.microsoft.com/office/drawing/2014/main" id="{4FDE6682-7390-6347-880D-72147BCC9D89}"/>
              </a:ext>
            </a:extLst>
          </p:cNvPr>
          <p:cNvSpPr/>
          <p:nvPr/>
        </p:nvSpPr>
        <p:spPr>
          <a:xfrm>
            <a:off x="2614731" y="680132"/>
            <a:ext cx="2395576" cy="2947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48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2B6494-A139-954A-AD27-B63508ABF234}"/>
              </a:ext>
            </a:extLst>
          </p:cNvPr>
          <p:cNvPicPr>
            <a:picLocks noChangeAspect="1"/>
          </p:cNvPicPr>
          <p:nvPr/>
        </p:nvPicPr>
        <p:blipFill>
          <a:blip r:embed="rId3"/>
          <a:stretch>
            <a:fillRect/>
          </a:stretch>
        </p:blipFill>
        <p:spPr>
          <a:xfrm>
            <a:off x="3829050" y="387350"/>
            <a:ext cx="4533900" cy="6083300"/>
          </a:xfrm>
          <a:prstGeom prst="rect">
            <a:avLst/>
          </a:prstGeom>
        </p:spPr>
      </p:pic>
    </p:spTree>
    <p:extLst>
      <p:ext uri="{BB962C8B-B14F-4D97-AF65-F5344CB8AC3E}">
        <p14:creationId xmlns:p14="http://schemas.microsoft.com/office/powerpoint/2010/main" val="3141537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55DC2-E808-A24F-B6BA-DBA5B88E890D}"/>
              </a:ext>
            </a:extLst>
          </p:cNvPr>
          <p:cNvPicPr>
            <a:picLocks noChangeAspect="1"/>
          </p:cNvPicPr>
          <p:nvPr/>
        </p:nvPicPr>
        <p:blipFill>
          <a:blip r:embed="rId3"/>
          <a:stretch>
            <a:fillRect/>
          </a:stretch>
        </p:blipFill>
        <p:spPr>
          <a:xfrm>
            <a:off x="2311400" y="31750"/>
            <a:ext cx="7569200" cy="6794500"/>
          </a:xfrm>
          <a:prstGeom prst="rect">
            <a:avLst/>
          </a:prstGeom>
        </p:spPr>
      </p:pic>
    </p:spTree>
    <p:extLst>
      <p:ext uri="{BB962C8B-B14F-4D97-AF65-F5344CB8AC3E}">
        <p14:creationId xmlns:p14="http://schemas.microsoft.com/office/powerpoint/2010/main" val="591668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AE726A-8EDD-9445-9624-B2CE847ED99F}"/>
              </a:ext>
            </a:extLst>
          </p:cNvPr>
          <p:cNvPicPr>
            <a:picLocks noChangeAspect="1"/>
          </p:cNvPicPr>
          <p:nvPr/>
        </p:nvPicPr>
        <p:blipFill>
          <a:blip r:embed="rId3"/>
          <a:stretch>
            <a:fillRect/>
          </a:stretch>
        </p:blipFill>
        <p:spPr>
          <a:xfrm>
            <a:off x="2311400" y="31750"/>
            <a:ext cx="7569200" cy="6794500"/>
          </a:xfrm>
          <a:prstGeom prst="rect">
            <a:avLst/>
          </a:prstGeom>
        </p:spPr>
      </p:pic>
    </p:spTree>
    <p:extLst>
      <p:ext uri="{BB962C8B-B14F-4D97-AF65-F5344CB8AC3E}">
        <p14:creationId xmlns:p14="http://schemas.microsoft.com/office/powerpoint/2010/main" val="304264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9292-285F-A144-AA8D-998CC64D80D1}"/>
              </a:ext>
            </a:extLst>
          </p:cNvPr>
          <p:cNvSpPr>
            <a:spLocks noGrp="1"/>
          </p:cNvSpPr>
          <p:nvPr>
            <p:ph type="title"/>
          </p:nvPr>
        </p:nvSpPr>
        <p:spPr/>
        <p:txBody>
          <a:bodyPr/>
          <a:lstStyle/>
          <a:p>
            <a:r>
              <a:rPr lang="en-US" dirty="0"/>
              <a:t>Alternative way to run Comet searches</a:t>
            </a:r>
          </a:p>
        </p:txBody>
      </p:sp>
    </p:spTree>
    <p:extLst>
      <p:ext uri="{BB962C8B-B14F-4D97-AF65-F5344CB8AC3E}">
        <p14:creationId xmlns:p14="http://schemas.microsoft.com/office/powerpoint/2010/main" val="3607539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E69E89-9C67-C64B-B80D-3F5D659B66F7}"/>
              </a:ext>
            </a:extLst>
          </p:cNvPr>
          <p:cNvPicPr>
            <a:picLocks noChangeAspect="1"/>
          </p:cNvPicPr>
          <p:nvPr/>
        </p:nvPicPr>
        <p:blipFill>
          <a:blip r:embed="rId3"/>
          <a:stretch>
            <a:fillRect/>
          </a:stretch>
        </p:blipFill>
        <p:spPr>
          <a:xfrm>
            <a:off x="1606550" y="990600"/>
            <a:ext cx="8978900" cy="4876800"/>
          </a:xfrm>
          <a:prstGeom prst="rect">
            <a:avLst/>
          </a:prstGeom>
        </p:spPr>
      </p:pic>
      <p:sp>
        <p:nvSpPr>
          <p:cNvPr id="4" name="Oval 3">
            <a:extLst>
              <a:ext uri="{FF2B5EF4-FFF2-40B4-BE49-F238E27FC236}">
                <a16:creationId xmlns:a16="http://schemas.microsoft.com/office/drawing/2014/main" id="{4260A9E1-8756-EC4A-9E0E-F85A57754D1D}"/>
              </a:ext>
            </a:extLst>
          </p:cNvPr>
          <p:cNvSpPr/>
          <p:nvPr/>
        </p:nvSpPr>
        <p:spPr>
          <a:xfrm>
            <a:off x="1659449" y="1617203"/>
            <a:ext cx="3680271" cy="80860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ACAC31B-39AB-DA4E-9BFC-CCCA5963564F}"/>
              </a:ext>
            </a:extLst>
          </p:cNvPr>
          <p:cNvSpPr/>
          <p:nvPr/>
        </p:nvSpPr>
        <p:spPr>
          <a:xfrm>
            <a:off x="4526658" y="2342678"/>
            <a:ext cx="1148668" cy="2796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371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31C298-07D7-9E4D-93E8-7EA4C5D2FC15}"/>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3125938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D65B1-9F66-9048-9E6F-D6EF8D5E68C8}"/>
              </a:ext>
            </a:extLst>
          </p:cNvPr>
          <p:cNvPicPr>
            <a:picLocks noChangeAspect="1"/>
          </p:cNvPicPr>
          <p:nvPr/>
        </p:nvPicPr>
        <p:blipFill>
          <a:blip r:embed="rId3"/>
          <a:stretch>
            <a:fillRect/>
          </a:stretch>
        </p:blipFill>
        <p:spPr>
          <a:xfrm>
            <a:off x="2578100" y="1790700"/>
            <a:ext cx="7035800" cy="3276600"/>
          </a:xfrm>
          <a:prstGeom prst="rect">
            <a:avLst/>
          </a:prstGeom>
        </p:spPr>
      </p:pic>
    </p:spTree>
    <p:extLst>
      <p:ext uri="{BB962C8B-B14F-4D97-AF65-F5344CB8AC3E}">
        <p14:creationId xmlns:p14="http://schemas.microsoft.com/office/powerpoint/2010/main" val="9857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72F9E-2E8B-D247-B4C2-89E3FA2BE40B}"/>
              </a:ext>
            </a:extLst>
          </p:cNvPr>
          <p:cNvPicPr>
            <a:picLocks noChangeAspect="1"/>
          </p:cNvPicPr>
          <p:nvPr/>
        </p:nvPicPr>
        <p:blipFill>
          <a:blip r:embed="rId3"/>
          <a:stretch>
            <a:fillRect/>
          </a:stretch>
        </p:blipFill>
        <p:spPr>
          <a:xfrm>
            <a:off x="1606550" y="990600"/>
            <a:ext cx="8978900" cy="4876800"/>
          </a:xfrm>
          <a:prstGeom prst="rect">
            <a:avLst/>
          </a:prstGeom>
        </p:spPr>
      </p:pic>
    </p:spTree>
    <p:extLst>
      <p:ext uri="{BB962C8B-B14F-4D97-AF65-F5344CB8AC3E}">
        <p14:creationId xmlns:p14="http://schemas.microsoft.com/office/powerpoint/2010/main" val="569233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DEBAFC-721E-2547-A7B9-9B134D3DDA01}"/>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ounded Rectangle 3">
            <a:extLst>
              <a:ext uri="{FF2B5EF4-FFF2-40B4-BE49-F238E27FC236}">
                <a16:creationId xmlns:a16="http://schemas.microsoft.com/office/drawing/2014/main" id="{91189C99-E045-8C4B-B24A-82F7F0EB93C6}"/>
              </a:ext>
            </a:extLst>
          </p:cNvPr>
          <p:cNvSpPr/>
          <p:nvPr/>
        </p:nvSpPr>
        <p:spPr>
          <a:xfrm>
            <a:off x="2063068" y="4337732"/>
            <a:ext cx="6446142" cy="40052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3D190BEE-7BDE-BF4D-9E43-5BC91A81B7BE}"/>
              </a:ext>
            </a:extLst>
          </p:cNvPr>
          <p:cNvSpPr/>
          <p:nvPr/>
        </p:nvSpPr>
        <p:spPr>
          <a:xfrm>
            <a:off x="9688106" y="6249660"/>
            <a:ext cx="974856" cy="3400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5A8381C-CAAA-6546-9EE7-E58C09A351F3}"/>
              </a:ext>
            </a:extLst>
          </p:cNvPr>
          <p:cNvSpPr txBox="1"/>
          <p:nvPr/>
        </p:nvSpPr>
        <p:spPr>
          <a:xfrm>
            <a:off x="8599894" y="4420860"/>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41ABA08E-7538-3743-B22C-D46FFE535357}"/>
              </a:ext>
            </a:extLst>
          </p:cNvPr>
          <p:cNvSpPr txBox="1"/>
          <p:nvPr/>
        </p:nvSpPr>
        <p:spPr>
          <a:xfrm>
            <a:off x="9288842" y="6235027"/>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3015235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E36639-184C-AF45-A919-F2622A26664A}"/>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F36FF07A-69AC-F143-94D8-79EA9F31479F}"/>
              </a:ext>
            </a:extLst>
          </p:cNvPr>
          <p:cNvSpPr/>
          <p:nvPr/>
        </p:nvSpPr>
        <p:spPr>
          <a:xfrm>
            <a:off x="3899425" y="823716"/>
            <a:ext cx="1730558" cy="3551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99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9F6E3C-FFE0-BB45-8966-F5541D7882F8}"/>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ectangle 3">
            <a:extLst>
              <a:ext uri="{FF2B5EF4-FFF2-40B4-BE49-F238E27FC236}">
                <a16:creationId xmlns:a16="http://schemas.microsoft.com/office/drawing/2014/main" id="{692F2332-6AA7-884E-9FFF-59A763578D0B}"/>
              </a:ext>
            </a:extLst>
          </p:cNvPr>
          <p:cNvSpPr/>
          <p:nvPr/>
        </p:nvSpPr>
        <p:spPr>
          <a:xfrm>
            <a:off x="1964826" y="2312450"/>
            <a:ext cx="5788681" cy="4383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AC42EBA-B821-9F48-8549-F39C64E13367}"/>
              </a:ext>
            </a:extLst>
          </p:cNvPr>
          <p:cNvSpPr/>
          <p:nvPr/>
        </p:nvSpPr>
        <p:spPr>
          <a:xfrm>
            <a:off x="9536965" y="6189203"/>
            <a:ext cx="1201567" cy="47829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AC82DF-4E34-284C-B6C1-66889235F73C}"/>
              </a:ext>
            </a:extLst>
          </p:cNvPr>
          <p:cNvSpPr txBox="1"/>
          <p:nvPr/>
        </p:nvSpPr>
        <p:spPr>
          <a:xfrm>
            <a:off x="7821521" y="2350235"/>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D5F40D55-C873-1941-9C29-62C8C967D511}"/>
              </a:ext>
            </a:extLst>
          </p:cNvPr>
          <p:cNvSpPr txBox="1"/>
          <p:nvPr/>
        </p:nvSpPr>
        <p:spPr>
          <a:xfrm>
            <a:off x="9145260" y="6243685"/>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1153467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9E3794-84B6-6E4D-96C4-9856465B317B}"/>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TextBox 3">
            <a:extLst>
              <a:ext uri="{FF2B5EF4-FFF2-40B4-BE49-F238E27FC236}">
                <a16:creationId xmlns:a16="http://schemas.microsoft.com/office/drawing/2014/main" id="{90486F8B-6892-184A-8742-BB7EAC820448}"/>
              </a:ext>
            </a:extLst>
          </p:cNvPr>
          <p:cNvSpPr txBox="1"/>
          <p:nvPr/>
        </p:nvSpPr>
        <p:spPr>
          <a:xfrm>
            <a:off x="7912205" y="2826327"/>
            <a:ext cx="1657826" cy="646331"/>
          </a:xfrm>
          <a:prstGeom prst="rect">
            <a:avLst/>
          </a:prstGeom>
          <a:noFill/>
        </p:spPr>
        <p:txBody>
          <a:bodyPr wrap="none" rtlCol="0">
            <a:spAutoFit/>
          </a:bodyPr>
          <a:lstStyle/>
          <a:p>
            <a:r>
              <a:rPr lang="en-US" b="1" dirty="0">
                <a:solidFill>
                  <a:srgbClr val="FF0000"/>
                </a:solidFill>
              </a:rPr>
              <a:t>Select all of the</a:t>
            </a:r>
            <a:br>
              <a:rPr lang="en-US" b="1" dirty="0">
                <a:solidFill>
                  <a:srgbClr val="FF0000"/>
                </a:solidFill>
              </a:rPr>
            </a:br>
            <a:r>
              <a:rPr lang="en-US" b="1" dirty="0">
                <a:solidFill>
                  <a:srgbClr val="FF0000"/>
                </a:solidFill>
              </a:rPr>
              <a:t>SQT files</a:t>
            </a:r>
          </a:p>
        </p:txBody>
      </p:sp>
      <p:sp>
        <p:nvSpPr>
          <p:cNvPr id="5" name="Rectangle 4">
            <a:extLst>
              <a:ext uri="{FF2B5EF4-FFF2-40B4-BE49-F238E27FC236}">
                <a16:creationId xmlns:a16="http://schemas.microsoft.com/office/drawing/2014/main" id="{E960B164-953A-DD47-8FC2-C85F193D0A49}"/>
              </a:ext>
            </a:extLst>
          </p:cNvPr>
          <p:cNvSpPr/>
          <p:nvPr/>
        </p:nvSpPr>
        <p:spPr>
          <a:xfrm>
            <a:off x="9672992" y="6264774"/>
            <a:ext cx="989970" cy="3098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62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AA55A-35EB-0E44-B83A-4D5C155501DC}"/>
              </a:ext>
            </a:extLst>
          </p:cNvPr>
          <p:cNvPicPr>
            <a:picLocks noChangeAspect="1"/>
          </p:cNvPicPr>
          <p:nvPr/>
        </p:nvPicPr>
        <p:blipFill>
          <a:blip r:embed="rId3"/>
          <a:stretch>
            <a:fillRect/>
          </a:stretch>
        </p:blipFill>
        <p:spPr>
          <a:xfrm>
            <a:off x="2311400" y="31750"/>
            <a:ext cx="7569200" cy="6794500"/>
          </a:xfrm>
          <a:prstGeom prst="rect">
            <a:avLst/>
          </a:prstGeom>
        </p:spPr>
      </p:pic>
    </p:spTree>
    <p:extLst>
      <p:ext uri="{BB962C8B-B14F-4D97-AF65-F5344CB8AC3E}">
        <p14:creationId xmlns:p14="http://schemas.microsoft.com/office/powerpoint/2010/main" val="3088258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393237-6142-984D-950C-98B4E6FE3527}"/>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220623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12C31E-EB1A-8E46-BD96-877F40DA9CA8}"/>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04707C2F-3E58-824D-BDB8-1816718CF466}"/>
              </a:ext>
            </a:extLst>
          </p:cNvPr>
          <p:cNvSpPr/>
          <p:nvPr/>
        </p:nvSpPr>
        <p:spPr>
          <a:xfrm>
            <a:off x="3906982" y="846387"/>
            <a:ext cx="1609646" cy="34006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50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CEC6FA-52DA-5D48-88FE-A71D5643C421}"/>
              </a:ext>
            </a:extLst>
          </p:cNvPr>
          <p:cNvPicPr>
            <a:picLocks noChangeAspect="1"/>
          </p:cNvPicPr>
          <p:nvPr/>
        </p:nvPicPr>
        <p:blipFill>
          <a:blip r:embed="rId3"/>
          <a:stretch>
            <a:fillRect/>
          </a:stretch>
        </p:blipFill>
        <p:spPr>
          <a:xfrm>
            <a:off x="3829050" y="590550"/>
            <a:ext cx="4533900" cy="5676900"/>
          </a:xfrm>
          <a:prstGeom prst="rect">
            <a:avLst/>
          </a:prstGeom>
        </p:spPr>
      </p:pic>
      <p:sp>
        <p:nvSpPr>
          <p:cNvPr id="4" name="Rounded Rectangle 3">
            <a:extLst>
              <a:ext uri="{FF2B5EF4-FFF2-40B4-BE49-F238E27FC236}">
                <a16:creationId xmlns:a16="http://schemas.microsoft.com/office/drawing/2014/main" id="{99507C9F-5290-C845-9BA7-19B25529C824}"/>
              </a:ext>
            </a:extLst>
          </p:cNvPr>
          <p:cNvSpPr/>
          <p:nvPr/>
        </p:nvSpPr>
        <p:spPr>
          <a:xfrm>
            <a:off x="3657600" y="982413"/>
            <a:ext cx="1224238" cy="45342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49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CFF9-1732-D643-8AEF-A4A7B1621DF9}"/>
              </a:ext>
            </a:extLst>
          </p:cNvPr>
          <p:cNvSpPr>
            <a:spLocks noGrp="1"/>
          </p:cNvSpPr>
          <p:nvPr>
            <p:ph type="title"/>
          </p:nvPr>
        </p:nvSpPr>
        <p:spPr/>
        <p:txBody>
          <a:bodyPr/>
          <a:lstStyle/>
          <a:p>
            <a:r>
              <a:rPr lang="en-US" dirty="0"/>
              <a:t>Protein database sidebar</a:t>
            </a:r>
          </a:p>
        </p:txBody>
      </p:sp>
    </p:spTree>
    <p:extLst>
      <p:ext uri="{BB962C8B-B14F-4D97-AF65-F5344CB8AC3E}">
        <p14:creationId xmlns:p14="http://schemas.microsoft.com/office/powerpoint/2010/main" val="55021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B52EFA-4F9B-744B-A4A4-578517F49164}"/>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256974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E06C3-72BD-A54C-A491-FCF251780746}"/>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254358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15B8E-49EA-A849-B2B3-A27B5C9CD39B}"/>
              </a:ext>
            </a:extLst>
          </p:cNvPr>
          <p:cNvPicPr>
            <a:picLocks noChangeAspect="1"/>
          </p:cNvPicPr>
          <p:nvPr/>
        </p:nvPicPr>
        <p:blipFill>
          <a:blip r:embed="rId3"/>
          <a:stretch>
            <a:fillRect/>
          </a:stretch>
        </p:blipFill>
        <p:spPr>
          <a:xfrm>
            <a:off x="1847850" y="1085850"/>
            <a:ext cx="8496300" cy="4686300"/>
          </a:xfrm>
          <a:prstGeom prst="rect">
            <a:avLst/>
          </a:prstGeom>
        </p:spPr>
      </p:pic>
    </p:spTree>
    <p:extLst>
      <p:ext uri="{BB962C8B-B14F-4D97-AF65-F5344CB8AC3E}">
        <p14:creationId xmlns:p14="http://schemas.microsoft.com/office/powerpoint/2010/main" val="21557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1102</Words>
  <Application>Microsoft Macintosh PowerPoint</Application>
  <PresentationFormat>Widescreen</PresentationFormat>
  <Paragraphs>75</Paragraphs>
  <Slides>32</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Comet_GUI.py guide</vt:lpstr>
      <vt:lpstr>PowerPoint Presentation</vt:lpstr>
      <vt:lpstr>PowerPoint Presentation</vt:lpstr>
      <vt:lpstr>PowerPoint Presentation</vt:lpstr>
      <vt:lpstr>PowerPoint Presentation</vt:lpstr>
      <vt:lpstr>Protein database sidebar</vt:lpstr>
      <vt:lpstr>PowerPoint Presentation</vt:lpstr>
      <vt:lpstr>PowerPoint Presentation</vt:lpstr>
      <vt:lpstr>PowerPoint Presentation</vt:lpstr>
      <vt:lpstr>PowerPoint Presentation</vt:lpstr>
      <vt:lpstr>Back to the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Alternative way to run Comet searches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12</cp:revision>
  <dcterms:created xsi:type="dcterms:W3CDTF">2019-01-14T23:03:28Z</dcterms:created>
  <dcterms:modified xsi:type="dcterms:W3CDTF">2019-01-15T01:48:21Z</dcterms:modified>
</cp:coreProperties>
</file>