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4"/>
    <p:restoredTop sz="85739"/>
  </p:normalViewPr>
  <p:slideViewPr>
    <p:cSldViewPr snapToGrid="0" snapToObjects="1">
      <p:cViewPr varScale="1">
        <p:scale>
          <a:sx n="166" d="100"/>
          <a:sy n="166" d="100"/>
        </p:scale>
        <p:origin x="1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7FC09-CA77-D943-826A-E2D1EFB4E7CC}"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57259-524D-A645-8B24-9D44B9737929}" type="slidenum">
              <a:rPr lang="en-US" smtClean="0"/>
              <a:t>‹#›</a:t>
            </a:fld>
            <a:endParaRPr lang="en-US"/>
          </a:p>
        </p:txBody>
      </p:sp>
    </p:spTree>
    <p:extLst>
      <p:ext uri="{BB962C8B-B14F-4D97-AF65-F5344CB8AC3E}">
        <p14:creationId xmlns:p14="http://schemas.microsoft.com/office/powerpoint/2010/main" val="83463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of public data (PRIDE: PXD002875) from this publication – {Paulo, J.A., O’Connell, J.D., </a:t>
            </a:r>
            <a:r>
              <a:rPr lang="en-US" dirty="0" err="1"/>
              <a:t>Gaun</a:t>
            </a:r>
            <a:r>
              <a:rPr lang="en-US" dirty="0"/>
              <a:t>, A. and </a:t>
            </a:r>
            <a:r>
              <a:rPr lang="en-US" dirty="0" err="1"/>
              <a:t>Gygi</a:t>
            </a:r>
            <a:r>
              <a:rPr lang="en-US" dirty="0"/>
              <a:t>, S.P., 2015. Proteome-wide quantitative multiplexed profiling of protein expression: carbon-source dependency in Saccharomyces cerevisiae. </a:t>
            </a:r>
            <a:r>
              <a:rPr lang="en-US" i="1" dirty="0"/>
              <a:t>Molecular biology of the cell</a:t>
            </a:r>
            <a:r>
              <a:rPr lang="en-US" dirty="0"/>
              <a:t>, </a:t>
            </a:r>
            <a:r>
              <a:rPr lang="en-US" i="1" dirty="0"/>
              <a:t>26</a:t>
            </a:r>
            <a:r>
              <a:rPr lang="en-US" dirty="0"/>
              <a:t>(22), pp.4063-4074.}. It is a 9-plex TMT experiment with yeast on three different carbon sources, each done in triplicate. The files were downloaded from PRIDE, a project folder created (PXD002875_CarbonSources), a “</a:t>
            </a:r>
            <a:r>
              <a:rPr lang="en-US" dirty="0" err="1"/>
              <a:t>raw_files</a:t>
            </a:r>
            <a:r>
              <a:rPr lang="en-US" dirty="0"/>
              <a:t>” sub-folder created to hold the 24 </a:t>
            </a:r>
            <a:r>
              <a:rPr lang="en-US" dirty="0" err="1"/>
              <a:t>Thermo</a:t>
            </a:r>
            <a:r>
              <a:rPr lang="en-US" dirty="0"/>
              <a:t> RAW files.</a:t>
            </a:r>
          </a:p>
        </p:txBody>
      </p:sp>
      <p:sp>
        <p:nvSpPr>
          <p:cNvPr id="4" name="Slide Number Placeholder 3"/>
          <p:cNvSpPr>
            <a:spLocks noGrp="1"/>
          </p:cNvSpPr>
          <p:nvPr>
            <p:ph type="sldNum" sz="quarter" idx="5"/>
          </p:nvPr>
        </p:nvSpPr>
        <p:spPr/>
        <p:txBody>
          <a:bodyPr/>
          <a:lstStyle/>
          <a:p>
            <a:fld id="{BD557259-524D-A645-8B24-9D44B9737929}" type="slidenum">
              <a:rPr lang="en-US" smtClean="0"/>
              <a:t>2</a:t>
            </a:fld>
            <a:endParaRPr lang="en-US"/>
          </a:p>
        </p:txBody>
      </p:sp>
    </p:spTree>
    <p:extLst>
      <p:ext uri="{BB962C8B-B14F-4D97-AF65-F5344CB8AC3E}">
        <p14:creationId xmlns:p14="http://schemas.microsoft.com/office/powerpoint/2010/main" val="139210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location of the RAW files and select all of the RAW files that you want to process. This is a standard multiple file selection operation. Once the files are highlighted, click the “Open” button.</a:t>
            </a:r>
          </a:p>
        </p:txBody>
      </p:sp>
      <p:sp>
        <p:nvSpPr>
          <p:cNvPr id="4" name="Slide Number Placeholder 3"/>
          <p:cNvSpPr>
            <a:spLocks noGrp="1"/>
          </p:cNvSpPr>
          <p:nvPr>
            <p:ph type="sldNum" sz="quarter" idx="5"/>
          </p:nvPr>
        </p:nvSpPr>
        <p:spPr/>
        <p:txBody>
          <a:bodyPr/>
          <a:lstStyle/>
          <a:p>
            <a:fld id="{BD557259-524D-A645-8B24-9D44B9737929}" type="slidenum">
              <a:rPr lang="en-US" smtClean="0"/>
              <a:t>11</a:t>
            </a:fld>
            <a:endParaRPr lang="en-US"/>
          </a:p>
        </p:txBody>
      </p:sp>
    </p:spTree>
    <p:extLst>
      <p:ext uri="{BB962C8B-B14F-4D97-AF65-F5344CB8AC3E}">
        <p14:creationId xmlns:p14="http://schemas.microsoft.com/office/powerpoint/2010/main" val="361194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field will indicate your selection. The defaults for “Minimum ion count” and “Minimum Intensity” are very minimal and probably do not need to be changed. The “Data to extract” radio buttons are very important. This data is TMT done with the SPS MS3 method, so we want the last button (MS3 TMT). </a:t>
            </a:r>
            <a:r>
              <a:rPr lang="en-US" dirty="0" err="1"/>
              <a:t>Thermo</a:t>
            </a:r>
            <a:r>
              <a:rPr lang="en-US" dirty="0"/>
              <a:t> instruments often collect data in profile mode. They always log </a:t>
            </a:r>
            <a:r>
              <a:rPr lang="en-US" dirty="0" err="1"/>
              <a:t>cetroided</a:t>
            </a:r>
            <a:r>
              <a:rPr lang="en-US" dirty="0"/>
              <a:t> data to the RAW files. For current Orbitrap instruments, centroided data works fine, so the “Yes” radio buttons for centroid data can be left in their default settings for both MS2 and MS3 scans. After the RAW files have been selected and the parameters set, then the RAW files can be converted to text files using </a:t>
            </a:r>
            <a:r>
              <a:rPr lang="en-US" dirty="0" err="1"/>
              <a:t>MSConvert</a:t>
            </a:r>
            <a:r>
              <a:rPr lang="en-US" dirty="0"/>
              <a:t> by clicking the “Start Conversion” button. The text files will be compressed to save disc space.</a:t>
            </a:r>
          </a:p>
        </p:txBody>
      </p:sp>
      <p:sp>
        <p:nvSpPr>
          <p:cNvPr id="4" name="Slide Number Placeholder 3"/>
          <p:cNvSpPr>
            <a:spLocks noGrp="1"/>
          </p:cNvSpPr>
          <p:nvPr>
            <p:ph type="sldNum" sz="quarter" idx="5"/>
          </p:nvPr>
        </p:nvSpPr>
        <p:spPr/>
        <p:txBody>
          <a:bodyPr/>
          <a:lstStyle/>
          <a:p>
            <a:fld id="{BD557259-524D-A645-8B24-9D44B9737929}" type="slidenum">
              <a:rPr lang="en-US" smtClean="0"/>
              <a:t>12</a:t>
            </a:fld>
            <a:endParaRPr lang="en-US"/>
          </a:p>
        </p:txBody>
      </p:sp>
    </p:spTree>
    <p:extLst>
      <p:ext uri="{BB962C8B-B14F-4D97-AF65-F5344CB8AC3E}">
        <p14:creationId xmlns:p14="http://schemas.microsoft.com/office/powerpoint/2010/main" val="420277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things happen during the conversion. </a:t>
            </a:r>
            <a:r>
              <a:rPr lang="en-US" dirty="0" err="1"/>
              <a:t>MSConvert</a:t>
            </a:r>
            <a:r>
              <a:rPr lang="en-US" dirty="0"/>
              <a:t> will create the compressed text files. Those files will be scanned twice, once to get the MS2 scans for the Comet searches (saved in a new “</a:t>
            </a:r>
            <a:r>
              <a:rPr lang="en-US" dirty="0" err="1"/>
              <a:t>msn_files</a:t>
            </a:r>
            <a:r>
              <a:rPr lang="en-US" dirty="0"/>
              <a:t>” folder in MS2 format), and once to get the reporter ion intensities. The reporter ions are saved in tab-delimited text files (one for each RAW file) and added to the </a:t>
            </a:r>
            <a:r>
              <a:rPr lang="en-US" dirty="0" err="1"/>
              <a:t>msn_files</a:t>
            </a:r>
            <a:r>
              <a:rPr lang="en-US" dirty="0"/>
              <a:t> folder. The console window shows the conversion progress.</a:t>
            </a:r>
          </a:p>
        </p:txBody>
      </p:sp>
      <p:sp>
        <p:nvSpPr>
          <p:cNvPr id="4" name="Slide Number Placeholder 3"/>
          <p:cNvSpPr>
            <a:spLocks noGrp="1"/>
          </p:cNvSpPr>
          <p:nvPr>
            <p:ph type="sldNum" sz="quarter" idx="5"/>
          </p:nvPr>
        </p:nvSpPr>
        <p:spPr/>
        <p:txBody>
          <a:bodyPr/>
          <a:lstStyle/>
          <a:p>
            <a:fld id="{BD557259-524D-A645-8B24-9D44B9737929}" type="slidenum">
              <a:rPr lang="en-US" smtClean="0"/>
              <a:t>13</a:t>
            </a:fld>
            <a:endParaRPr lang="en-US"/>
          </a:p>
        </p:txBody>
      </p:sp>
    </p:spTree>
    <p:extLst>
      <p:ext uri="{BB962C8B-B14F-4D97-AF65-F5344CB8AC3E}">
        <p14:creationId xmlns:p14="http://schemas.microsoft.com/office/powerpoint/2010/main" val="209963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status bar tells you when the conversions are finished.</a:t>
            </a:r>
          </a:p>
        </p:txBody>
      </p:sp>
      <p:sp>
        <p:nvSpPr>
          <p:cNvPr id="4" name="Slide Number Placeholder 3"/>
          <p:cNvSpPr>
            <a:spLocks noGrp="1"/>
          </p:cNvSpPr>
          <p:nvPr>
            <p:ph type="sldNum" sz="quarter" idx="5"/>
          </p:nvPr>
        </p:nvSpPr>
        <p:spPr/>
        <p:txBody>
          <a:bodyPr/>
          <a:lstStyle/>
          <a:p>
            <a:fld id="{BD557259-524D-A645-8B24-9D44B9737929}" type="slidenum">
              <a:rPr lang="en-US" smtClean="0"/>
              <a:t>14</a:t>
            </a:fld>
            <a:endParaRPr lang="en-US"/>
          </a:p>
        </p:txBody>
      </p:sp>
    </p:spTree>
    <p:extLst>
      <p:ext uri="{BB962C8B-B14F-4D97-AF65-F5344CB8AC3E}">
        <p14:creationId xmlns:p14="http://schemas.microsoft.com/office/powerpoint/2010/main" val="292168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clicking the “Quit” button (or closing the GUI window), you will get the “&gt;&gt;&gt;” prompt back in the console window.</a:t>
            </a:r>
          </a:p>
        </p:txBody>
      </p:sp>
      <p:sp>
        <p:nvSpPr>
          <p:cNvPr id="4" name="Slide Number Placeholder 3"/>
          <p:cNvSpPr>
            <a:spLocks noGrp="1"/>
          </p:cNvSpPr>
          <p:nvPr>
            <p:ph type="sldNum" sz="quarter" idx="5"/>
          </p:nvPr>
        </p:nvSpPr>
        <p:spPr/>
        <p:txBody>
          <a:bodyPr/>
          <a:lstStyle/>
          <a:p>
            <a:fld id="{BD557259-524D-A645-8B24-9D44B9737929}" type="slidenum">
              <a:rPr lang="en-US" smtClean="0"/>
              <a:t>15</a:t>
            </a:fld>
            <a:endParaRPr lang="en-US"/>
          </a:p>
        </p:txBody>
      </p:sp>
    </p:spTree>
    <p:extLst>
      <p:ext uri="{BB962C8B-B14F-4D97-AF65-F5344CB8AC3E}">
        <p14:creationId xmlns:p14="http://schemas.microsoft.com/office/powerpoint/2010/main" val="183064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err="1"/>
              <a:t>MSConvert</a:t>
            </a:r>
            <a:r>
              <a:rPr lang="en-US" dirty="0"/>
              <a:t> has run, there will be a “.</a:t>
            </a:r>
            <a:r>
              <a:rPr lang="en-US" dirty="0" err="1"/>
              <a:t>txt.gz</a:t>
            </a:r>
            <a:r>
              <a:rPr lang="en-US" dirty="0"/>
              <a:t>” file for each “.raw” file. These files can be uncompressed and examined with any text editor that can handle large file sizes.</a:t>
            </a:r>
          </a:p>
        </p:txBody>
      </p:sp>
      <p:sp>
        <p:nvSpPr>
          <p:cNvPr id="4" name="Slide Number Placeholder 3"/>
          <p:cNvSpPr>
            <a:spLocks noGrp="1"/>
          </p:cNvSpPr>
          <p:nvPr>
            <p:ph type="sldNum" sz="quarter" idx="5"/>
          </p:nvPr>
        </p:nvSpPr>
        <p:spPr/>
        <p:txBody>
          <a:bodyPr/>
          <a:lstStyle/>
          <a:p>
            <a:fld id="{BD557259-524D-A645-8B24-9D44B9737929}" type="slidenum">
              <a:rPr lang="en-US" smtClean="0"/>
              <a:t>16</a:t>
            </a:fld>
            <a:endParaRPr lang="en-US"/>
          </a:p>
        </p:txBody>
      </p:sp>
    </p:spTree>
    <p:extLst>
      <p:ext uri="{BB962C8B-B14F-4D97-AF65-F5344CB8AC3E}">
        <p14:creationId xmlns:p14="http://schemas.microsoft.com/office/powerpoint/2010/main" val="654369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t>
            </a:r>
            <a:r>
              <a:rPr lang="en-US" dirty="0" err="1"/>
              <a:t>msn_files</a:t>
            </a:r>
            <a:r>
              <a:rPr lang="en-US" dirty="0"/>
              <a:t>” folder has been created in the project folder.</a:t>
            </a:r>
          </a:p>
        </p:txBody>
      </p:sp>
      <p:sp>
        <p:nvSpPr>
          <p:cNvPr id="4" name="Slide Number Placeholder 3"/>
          <p:cNvSpPr>
            <a:spLocks noGrp="1"/>
          </p:cNvSpPr>
          <p:nvPr>
            <p:ph type="sldNum" sz="quarter" idx="5"/>
          </p:nvPr>
        </p:nvSpPr>
        <p:spPr/>
        <p:txBody>
          <a:bodyPr/>
          <a:lstStyle/>
          <a:p>
            <a:fld id="{BD557259-524D-A645-8B24-9D44B9737929}" type="slidenum">
              <a:rPr lang="en-US" smtClean="0"/>
              <a:t>17</a:t>
            </a:fld>
            <a:endParaRPr lang="en-US"/>
          </a:p>
        </p:txBody>
      </p:sp>
    </p:spTree>
    <p:extLst>
      <p:ext uri="{BB962C8B-B14F-4D97-AF65-F5344CB8AC3E}">
        <p14:creationId xmlns:p14="http://schemas.microsoft.com/office/powerpoint/2010/main" val="23850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that folder are two sets of files: the “.ms2” files with the peak lists for Comet searches, and “.</a:t>
            </a:r>
            <a:r>
              <a:rPr lang="en-US" dirty="0" err="1"/>
              <a:t>PAW_tmt.txt</a:t>
            </a:r>
            <a:r>
              <a:rPr lang="en-US" dirty="0"/>
              <a:t>” files containing the reporter ion intensities. The intensities are peak heights (maximum intensity value inside narrow windows centered around each reporter ion’s theoretical m/z value).</a:t>
            </a:r>
          </a:p>
        </p:txBody>
      </p:sp>
      <p:sp>
        <p:nvSpPr>
          <p:cNvPr id="4" name="Slide Number Placeholder 3"/>
          <p:cNvSpPr>
            <a:spLocks noGrp="1"/>
          </p:cNvSpPr>
          <p:nvPr>
            <p:ph type="sldNum" sz="quarter" idx="5"/>
          </p:nvPr>
        </p:nvSpPr>
        <p:spPr/>
        <p:txBody>
          <a:bodyPr/>
          <a:lstStyle/>
          <a:p>
            <a:fld id="{BD557259-524D-A645-8B24-9D44B9737929}" type="slidenum">
              <a:rPr lang="en-US" smtClean="0"/>
              <a:t>18</a:t>
            </a:fld>
            <a:endParaRPr lang="en-US"/>
          </a:p>
        </p:txBody>
      </p:sp>
    </p:spTree>
    <p:extLst>
      <p:ext uri="{BB962C8B-B14F-4D97-AF65-F5344CB8AC3E}">
        <p14:creationId xmlns:p14="http://schemas.microsoft.com/office/powerpoint/2010/main" val="2043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sub folder. The PAW pipeline creates folders at different pipeline stages and keeps them inside of the main project folder. The starting point should be a </a:t>
            </a:r>
            <a:r>
              <a:rPr lang="en-US" dirty="0" err="1"/>
              <a:t>raw_files</a:t>
            </a:r>
            <a:r>
              <a:rPr lang="en-US" dirty="0"/>
              <a:t> folder within the project folder. </a:t>
            </a:r>
          </a:p>
        </p:txBody>
      </p:sp>
      <p:sp>
        <p:nvSpPr>
          <p:cNvPr id="4" name="Slide Number Placeholder 3"/>
          <p:cNvSpPr>
            <a:spLocks noGrp="1"/>
          </p:cNvSpPr>
          <p:nvPr>
            <p:ph type="sldNum" sz="quarter" idx="5"/>
          </p:nvPr>
        </p:nvSpPr>
        <p:spPr/>
        <p:txBody>
          <a:bodyPr/>
          <a:lstStyle/>
          <a:p>
            <a:fld id="{BD557259-524D-A645-8B24-9D44B9737929}" type="slidenum">
              <a:rPr lang="en-US" smtClean="0"/>
              <a:t>3</a:t>
            </a:fld>
            <a:endParaRPr lang="en-US"/>
          </a:p>
        </p:txBody>
      </p:sp>
    </p:spTree>
    <p:extLst>
      <p:ext uri="{BB962C8B-B14F-4D97-AF65-F5344CB8AC3E}">
        <p14:creationId xmlns:p14="http://schemas.microsoft.com/office/powerpoint/2010/main" val="35278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RAW files.</a:t>
            </a:r>
          </a:p>
        </p:txBody>
      </p:sp>
      <p:sp>
        <p:nvSpPr>
          <p:cNvPr id="4" name="Slide Number Placeholder 3"/>
          <p:cNvSpPr>
            <a:spLocks noGrp="1"/>
          </p:cNvSpPr>
          <p:nvPr>
            <p:ph type="sldNum" sz="quarter" idx="5"/>
          </p:nvPr>
        </p:nvSpPr>
        <p:spPr/>
        <p:txBody>
          <a:bodyPr/>
          <a:lstStyle/>
          <a:p>
            <a:fld id="{BD557259-524D-A645-8B24-9D44B9737929}" type="slidenum">
              <a:rPr lang="en-US" smtClean="0"/>
              <a:t>4</a:t>
            </a:fld>
            <a:endParaRPr lang="en-US"/>
          </a:p>
        </p:txBody>
      </p:sp>
    </p:spTree>
    <p:extLst>
      <p:ext uri="{BB962C8B-B14F-4D97-AF65-F5344CB8AC3E}">
        <p14:creationId xmlns:p14="http://schemas.microsoft.com/office/powerpoint/2010/main" val="82347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run Python scripts that use </a:t>
            </a:r>
            <a:r>
              <a:rPr lang="en-US" dirty="0" err="1"/>
              <a:t>numpy</a:t>
            </a:r>
            <a:r>
              <a:rPr lang="en-US" dirty="0"/>
              <a:t> and pandas. These are not part of the Python standard library. An easy way to manage all of these dependencies is to use Anaconda’s scientific Python 3 distribution. We have installed that here on a Windows 10 system. We need Windows 7 or 10 to run the </a:t>
            </a:r>
            <a:r>
              <a:rPr lang="en-US" dirty="0" err="1"/>
              <a:t>MSConvert</a:t>
            </a:r>
            <a:r>
              <a:rPr lang="en-US" dirty="0"/>
              <a:t> program that is part of the </a:t>
            </a:r>
            <a:r>
              <a:rPr lang="en-US" dirty="0" err="1"/>
              <a:t>Proteowizard</a:t>
            </a:r>
            <a:r>
              <a:rPr lang="en-US" dirty="0"/>
              <a:t> toolkit. We need to launch the Anaconda Prompt command window. It has some environmental variable defined that will make life easier.</a:t>
            </a:r>
          </a:p>
        </p:txBody>
      </p:sp>
      <p:sp>
        <p:nvSpPr>
          <p:cNvPr id="4" name="Slide Number Placeholder 3"/>
          <p:cNvSpPr>
            <a:spLocks noGrp="1"/>
          </p:cNvSpPr>
          <p:nvPr>
            <p:ph type="sldNum" sz="quarter" idx="5"/>
          </p:nvPr>
        </p:nvSpPr>
        <p:spPr/>
        <p:txBody>
          <a:bodyPr/>
          <a:lstStyle/>
          <a:p>
            <a:fld id="{BD557259-524D-A645-8B24-9D44B9737929}" type="slidenum">
              <a:rPr lang="en-US" smtClean="0"/>
              <a:t>5</a:t>
            </a:fld>
            <a:endParaRPr lang="en-US"/>
          </a:p>
        </p:txBody>
      </p:sp>
    </p:spTree>
    <p:extLst>
      <p:ext uri="{BB962C8B-B14F-4D97-AF65-F5344CB8AC3E}">
        <p14:creationId xmlns:p14="http://schemas.microsoft.com/office/powerpoint/2010/main" val="150669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the command window open, we will type just one command: idle (on Windows; idle3 on OSX). This will launch the integrated development environment that is part of the Python standard library. It has a console shell window, supports multiple code editing windows, and has an integrated debugger.</a:t>
            </a:r>
          </a:p>
        </p:txBody>
      </p:sp>
      <p:sp>
        <p:nvSpPr>
          <p:cNvPr id="4" name="Slide Number Placeholder 3"/>
          <p:cNvSpPr>
            <a:spLocks noGrp="1"/>
          </p:cNvSpPr>
          <p:nvPr>
            <p:ph type="sldNum" sz="quarter" idx="5"/>
          </p:nvPr>
        </p:nvSpPr>
        <p:spPr/>
        <p:txBody>
          <a:bodyPr/>
          <a:lstStyle/>
          <a:p>
            <a:fld id="{BD557259-524D-A645-8B24-9D44B9737929}" type="slidenum">
              <a:rPr lang="en-US" smtClean="0"/>
              <a:t>6</a:t>
            </a:fld>
            <a:endParaRPr lang="en-US"/>
          </a:p>
        </p:txBody>
      </p:sp>
    </p:spTree>
    <p:extLst>
      <p:ext uri="{BB962C8B-B14F-4D97-AF65-F5344CB8AC3E}">
        <p14:creationId xmlns:p14="http://schemas.microsoft.com/office/powerpoint/2010/main" val="125181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Idle will launch with a console “Shell” window. This is like any basic command window, but a little more flexible. It is resizable and saves lines. You can easily copy output to the clipboard. We need to open the “</a:t>
            </a:r>
            <a:r>
              <a:rPr lang="en-US" dirty="0" err="1"/>
              <a:t>MSConvert_GUI.py</a:t>
            </a:r>
            <a:r>
              <a:rPr lang="en-US" dirty="0"/>
              <a:t>” script from the PAW pipeline (https://</a:t>
            </a:r>
            <a:r>
              <a:rPr lang="en-US" dirty="0" err="1"/>
              <a:t>github.com</a:t>
            </a:r>
            <a:r>
              <a:rPr lang="en-US" dirty="0"/>
              <a:t>/</a:t>
            </a:r>
            <a:r>
              <a:rPr lang="en-US" dirty="0" err="1"/>
              <a:t>pwilmart</a:t>
            </a:r>
            <a:r>
              <a:rPr lang="en-US" dirty="0"/>
              <a:t>/</a:t>
            </a:r>
            <a:r>
              <a:rPr lang="en-US" dirty="0" err="1"/>
              <a:t>PAW_pipeline.git</a:t>
            </a:r>
            <a:r>
              <a:rPr lang="en-US" dirty="0"/>
              <a:t>).</a:t>
            </a:r>
          </a:p>
        </p:txBody>
      </p:sp>
      <p:sp>
        <p:nvSpPr>
          <p:cNvPr id="4" name="Slide Number Placeholder 3"/>
          <p:cNvSpPr>
            <a:spLocks noGrp="1"/>
          </p:cNvSpPr>
          <p:nvPr>
            <p:ph type="sldNum" sz="quarter" idx="5"/>
          </p:nvPr>
        </p:nvSpPr>
        <p:spPr/>
        <p:txBody>
          <a:bodyPr/>
          <a:lstStyle/>
          <a:p>
            <a:fld id="{BD557259-524D-A645-8B24-9D44B9737929}" type="slidenum">
              <a:rPr lang="en-US" smtClean="0"/>
              <a:t>7</a:t>
            </a:fld>
            <a:endParaRPr lang="en-US"/>
          </a:p>
        </p:txBody>
      </p:sp>
    </p:spTree>
    <p:extLst>
      <p:ext uri="{BB962C8B-B14F-4D97-AF65-F5344CB8AC3E}">
        <p14:creationId xmlns:p14="http://schemas.microsoft.com/office/powerpoint/2010/main" val="17575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location where your PAW pipeline scripts are located. Select “</a:t>
            </a:r>
            <a:r>
              <a:rPr lang="en-US" dirty="0" err="1"/>
              <a:t>MSConvert_GUI.py</a:t>
            </a:r>
            <a:r>
              <a:rPr lang="en-US" dirty="0"/>
              <a:t>” and click the “Open” button.</a:t>
            </a:r>
          </a:p>
        </p:txBody>
      </p:sp>
      <p:sp>
        <p:nvSpPr>
          <p:cNvPr id="4" name="Slide Number Placeholder 3"/>
          <p:cNvSpPr>
            <a:spLocks noGrp="1"/>
          </p:cNvSpPr>
          <p:nvPr>
            <p:ph type="sldNum" sz="quarter" idx="5"/>
          </p:nvPr>
        </p:nvSpPr>
        <p:spPr/>
        <p:txBody>
          <a:bodyPr/>
          <a:lstStyle/>
          <a:p>
            <a:fld id="{BD557259-524D-A645-8B24-9D44B9737929}" type="slidenum">
              <a:rPr lang="en-US" smtClean="0"/>
              <a:t>8</a:t>
            </a:fld>
            <a:endParaRPr lang="en-US"/>
          </a:p>
        </p:txBody>
      </p:sp>
    </p:spTree>
    <p:extLst>
      <p:ext uri="{BB962C8B-B14F-4D97-AF65-F5344CB8AC3E}">
        <p14:creationId xmlns:p14="http://schemas.microsoft.com/office/powerpoint/2010/main" val="384301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open a code window. From that window, select the “Run Module” command from the “Run” menu (or the F5 key).</a:t>
            </a:r>
          </a:p>
        </p:txBody>
      </p:sp>
      <p:sp>
        <p:nvSpPr>
          <p:cNvPr id="4" name="Slide Number Placeholder 3"/>
          <p:cNvSpPr>
            <a:spLocks noGrp="1"/>
          </p:cNvSpPr>
          <p:nvPr>
            <p:ph type="sldNum" sz="quarter" idx="5"/>
          </p:nvPr>
        </p:nvSpPr>
        <p:spPr/>
        <p:txBody>
          <a:bodyPr/>
          <a:lstStyle/>
          <a:p>
            <a:fld id="{BD557259-524D-A645-8B24-9D44B9737929}" type="slidenum">
              <a:rPr lang="en-US" smtClean="0"/>
              <a:t>9</a:t>
            </a:fld>
            <a:endParaRPr lang="en-US"/>
          </a:p>
        </p:txBody>
      </p:sp>
    </p:spTree>
    <p:extLst>
      <p:ext uri="{BB962C8B-B14F-4D97-AF65-F5344CB8AC3E}">
        <p14:creationId xmlns:p14="http://schemas.microsoft.com/office/powerpoint/2010/main" val="359264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launch a small GUI window. Click the “Load Files” button (top left).</a:t>
            </a:r>
          </a:p>
        </p:txBody>
      </p:sp>
      <p:sp>
        <p:nvSpPr>
          <p:cNvPr id="4" name="Slide Number Placeholder 3"/>
          <p:cNvSpPr>
            <a:spLocks noGrp="1"/>
          </p:cNvSpPr>
          <p:nvPr>
            <p:ph type="sldNum" sz="quarter" idx="5"/>
          </p:nvPr>
        </p:nvSpPr>
        <p:spPr/>
        <p:txBody>
          <a:bodyPr/>
          <a:lstStyle/>
          <a:p>
            <a:fld id="{BD557259-524D-A645-8B24-9D44B9737929}" type="slidenum">
              <a:rPr lang="en-US" smtClean="0"/>
              <a:t>10</a:t>
            </a:fld>
            <a:endParaRPr lang="en-US"/>
          </a:p>
        </p:txBody>
      </p:sp>
    </p:spTree>
    <p:extLst>
      <p:ext uri="{BB962C8B-B14F-4D97-AF65-F5344CB8AC3E}">
        <p14:creationId xmlns:p14="http://schemas.microsoft.com/office/powerpoint/2010/main" val="243358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EB01-8A54-0E46-A0C2-007860B83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E66FE-F472-BE47-93D7-027FC4707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68A343-16AE-1940-9857-55471397E0F0}"/>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5" name="Footer Placeholder 4">
            <a:extLst>
              <a:ext uri="{FF2B5EF4-FFF2-40B4-BE49-F238E27FC236}">
                <a16:creationId xmlns:a16="http://schemas.microsoft.com/office/drawing/2014/main" id="{E20EAF42-79FB-9E47-9389-6AFC94F9C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72E7F-6CFB-724B-AD84-FB72FB7DE1A3}"/>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16282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8EB0-B127-0D46-A9DB-64939B633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455A8D-455A-F24B-8557-42791121AB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8B56C-8934-BC4A-9839-6BB335D74740}"/>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5" name="Footer Placeholder 4">
            <a:extLst>
              <a:ext uri="{FF2B5EF4-FFF2-40B4-BE49-F238E27FC236}">
                <a16:creationId xmlns:a16="http://schemas.microsoft.com/office/drawing/2014/main" id="{EAEE3BFD-298A-9A41-B315-CA7869217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CF8BF-7333-6C46-8FB5-20C218A4814F}"/>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10917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3CA57-3B7C-F142-8514-48C9224B5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B4D4CB-B7AD-C543-A2E5-83D103A768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7588E-996B-FD45-A025-6A836259D597}"/>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5" name="Footer Placeholder 4">
            <a:extLst>
              <a:ext uri="{FF2B5EF4-FFF2-40B4-BE49-F238E27FC236}">
                <a16:creationId xmlns:a16="http://schemas.microsoft.com/office/drawing/2014/main" id="{EF498B67-80EB-2B4D-A479-4802D32AC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DE417-5AF0-254C-9264-1CC3EF6BEB36}"/>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20771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C52E-7A47-A743-9373-AF10C1C23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280AB-CC08-4F48-B392-96674FC1AF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5B11F-FEFE-6048-BE2C-89A478010BFE}"/>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5" name="Footer Placeholder 4">
            <a:extLst>
              <a:ext uri="{FF2B5EF4-FFF2-40B4-BE49-F238E27FC236}">
                <a16:creationId xmlns:a16="http://schemas.microsoft.com/office/drawing/2014/main" id="{34CEACF7-675E-A744-8C4A-F876F20B8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7F614-7D87-6E4E-8166-B358DAC9870C}"/>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94852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FC09-8859-8441-923A-6F9DC933E4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4BB84-91BD-A945-B699-92D4D08CA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925A68-0280-B64A-99C5-24C4CA6FFFF8}"/>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5" name="Footer Placeholder 4">
            <a:extLst>
              <a:ext uri="{FF2B5EF4-FFF2-40B4-BE49-F238E27FC236}">
                <a16:creationId xmlns:a16="http://schemas.microsoft.com/office/drawing/2014/main" id="{9A3F4A13-989A-0840-A4C1-9964659B3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096E0-994E-964D-9D78-6A3E4A9DB71E}"/>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27468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CF2B-9733-7944-9897-7CBDB535E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B1345-6222-D84A-BC9D-75A8422F9C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4A0370-8F4E-F348-B08D-92A324587F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77919-A186-8B4C-A209-2114A3D03AC0}"/>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6" name="Footer Placeholder 5">
            <a:extLst>
              <a:ext uri="{FF2B5EF4-FFF2-40B4-BE49-F238E27FC236}">
                <a16:creationId xmlns:a16="http://schemas.microsoft.com/office/drawing/2014/main" id="{8C028BBA-9A12-8541-9B54-9AE0CC1A3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36A55-CF52-C141-BF65-0FC1B063A0CA}"/>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85971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EB74-EEA8-E942-A3CE-C44162ED2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168F9-8F86-A24F-8D92-4337C6760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086AB8-7396-D340-B9F0-1BF9B4DEF3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418E9-5354-DC42-89FF-4864134BB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710FE-BD03-AF4F-99B0-7BE3C3D510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E19DC-ADBA-2841-9331-D905E327EA09}"/>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8" name="Footer Placeholder 7">
            <a:extLst>
              <a:ext uri="{FF2B5EF4-FFF2-40B4-BE49-F238E27FC236}">
                <a16:creationId xmlns:a16="http://schemas.microsoft.com/office/drawing/2014/main" id="{034DB173-187C-F84B-9B21-059E53001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8AB119-771D-DF4C-9007-5CB5DBC45F3F}"/>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52052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2F8C-F1C5-E849-8987-FFDAAE615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292C8A-D850-9540-8EE5-62A4545BE4F8}"/>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4" name="Footer Placeholder 3">
            <a:extLst>
              <a:ext uri="{FF2B5EF4-FFF2-40B4-BE49-F238E27FC236}">
                <a16:creationId xmlns:a16="http://schemas.microsoft.com/office/drawing/2014/main" id="{926045B8-F441-404B-9627-1E5234832F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29DA0-F9D9-9C4D-BE0C-2EEF7F79D8A1}"/>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415392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AAF2A-021E-6E47-BDCC-417647274E22}"/>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3" name="Footer Placeholder 2">
            <a:extLst>
              <a:ext uri="{FF2B5EF4-FFF2-40B4-BE49-F238E27FC236}">
                <a16:creationId xmlns:a16="http://schemas.microsoft.com/office/drawing/2014/main" id="{3D345333-996E-1A47-BA93-4FD2414D13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E35EF-764A-DB42-942C-4B7792533564}"/>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197859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71F9-8934-9F4B-BD45-9EBCE51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34ED0-0A7B-BE4F-A486-F5CCA7924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61246-7EAB-0541-B93A-743135916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6E5A91-6114-5340-929D-5E9E1F810298}"/>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6" name="Footer Placeholder 5">
            <a:extLst>
              <a:ext uri="{FF2B5EF4-FFF2-40B4-BE49-F238E27FC236}">
                <a16:creationId xmlns:a16="http://schemas.microsoft.com/office/drawing/2014/main" id="{92A85786-AB3B-4E46-B5E7-6D9A7D2B5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F40AC-A196-9445-9DA5-3553033BDC6E}"/>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6077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1A92-6400-7147-A9D7-DF811DA2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8F8C7-AB40-524B-A991-F969E6C2B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AB9B5-F64B-E44B-97B6-EB5920AD7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12D968-087B-8549-9D00-709198BF99C8}"/>
              </a:ext>
            </a:extLst>
          </p:cNvPr>
          <p:cNvSpPr>
            <a:spLocks noGrp="1"/>
          </p:cNvSpPr>
          <p:nvPr>
            <p:ph type="dt" sz="half" idx="10"/>
          </p:nvPr>
        </p:nvSpPr>
        <p:spPr/>
        <p:txBody>
          <a:bodyPr/>
          <a:lstStyle/>
          <a:p>
            <a:fld id="{EE853BDC-D0CD-C14C-81D9-7C53D2446447}" type="datetimeFigureOut">
              <a:rPr lang="en-US" smtClean="0"/>
              <a:t>1/15/19</a:t>
            </a:fld>
            <a:endParaRPr lang="en-US"/>
          </a:p>
        </p:txBody>
      </p:sp>
      <p:sp>
        <p:nvSpPr>
          <p:cNvPr id="6" name="Footer Placeholder 5">
            <a:extLst>
              <a:ext uri="{FF2B5EF4-FFF2-40B4-BE49-F238E27FC236}">
                <a16:creationId xmlns:a16="http://schemas.microsoft.com/office/drawing/2014/main" id="{47422626-12B0-AC4A-9CED-FB92413D2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7B690-F921-6142-B4D7-83F6CCDD6D46}"/>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250089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22B2-9D89-4843-9049-7BB97B297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40CE3-D838-7C4A-9018-72882450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B0515-5119-BA4B-88DA-39577718A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53BDC-D0CD-C14C-81D9-7C53D2446447}" type="datetimeFigureOut">
              <a:rPr lang="en-US" smtClean="0"/>
              <a:t>1/15/19</a:t>
            </a:fld>
            <a:endParaRPr lang="en-US"/>
          </a:p>
        </p:txBody>
      </p:sp>
      <p:sp>
        <p:nvSpPr>
          <p:cNvPr id="5" name="Footer Placeholder 4">
            <a:extLst>
              <a:ext uri="{FF2B5EF4-FFF2-40B4-BE49-F238E27FC236}">
                <a16:creationId xmlns:a16="http://schemas.microsoft.com/office/drawing/2014/main" id="{0D80AD13-B9DE-1E45-8580-636674B34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A408A-0F26-0C4B-8A00-7856B437A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921AC-0531-5F45-9BE0-71ADD1F8A627}" type="slidenum">
              <a:rPr lang="en-US" smtClean="0"/>
              <a:t>‹#›</a:t>
            </a:fld>
            <a:endParaRPr lang="en-US"/>
          </a:p>
        </p:txBody>
      </p:sp>
    </p:spTree>
    <p:extLst>
      <p:ext uri="{BB962C8B-B14F-4D97-AF65-F5344CB8AC3E}">
        <p14:creationId xmlns:p14="http://schemas.microsoft.com/office/powerpoint/2010/main" val="73256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DE64-8AE6-984F-921C-CA2ADFF38554}"/>
              </a:ext>
            </a:extLst>
          </p:cNvPr>
          <p:cNvSpPr>
            <a:spLocks noGrp="1"/>
          </p:cNvSpPr>
          <p:nvPr>
            <p:ph type="ctrTitle"/>
          </p:nvPr>
        </p:nvSpPr>
        <p:spPr/>
        <p:txBody>
          <a:bodyPr/>
          <a:lstStyle/>
          <a:p>
            <a:r>
              <a:rPr lang="en-US" dirty="0" err="1"/>
              <a:t>MSConvert_GUI.py</a:t>
            </a:r>
            <a:r>
              <a:rPr lang="en-US" dirty="0"/>
              <a:t> guide</a:t>
            </a:r>
          </a:p>
        </p:txBody>
      </p:sp>
      <p:sp>
        <p:nvSpPr>
          <p:cNvPr id="3" name="Subtitle 2">
            <a:extLst>
              <a:ext uri="{FF2B5EF4-FFF2-40B4-BE49-F238E27FC236}">
                <a16:creationId xmlns:a16="http://schemas.microsoft.com/office/drawing/2014/main" id="{7CB823F7-CE9D-E645-9004-07AEA6F1E03D}"/>
              </a:ext>
            </a:extLst>
          </p:cNvPr>
          <p:cNvSpPr>
            <a:spLocks noGrp="1"/>
          </p:cNvSpPr>
          <p:nvPr>
            <p:ph type="subTitle" idx="1"/>
          </p:nvPr>
        </p:nvSpPr>
        <p:spPr/>
        <p:txBody>
          <a:bodyPr/>
          <a:lstStyle/>
          <a:p>
            <a:r>
              <a:rPr lang="en-US" dirty="0"/>
              <a:t>Phil Wilmarth</a:t>
            </a:r>
            <a:br>
              <a:rPr lang="en-US" dirty="0"/>
            </a:br>
            <a:r>
              <a:rPr lang="en-US" dirty="0"/>
              <a:t>Jan. 14, 2019</a:t>
            </a:r>
          </a:p>
        </p:txBody>
      </p:sp>
    </p:spTree>
    <p:extLst>
      <p:ext uri="{BB962C8B-B14F-4D97-AF65-F5344CB8AC3E}">
        <p14:creationId xmlns:p14="http://schemas.microsoft.com/office/powerpoint/2010/main" val="81493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3742B-4ED9-6943-B994-25103DA96DDD}"/>
              </a:ext>
            </a:extLst>
          </p:cNvPr>
          <p:cNvPicPr>
            <a:picLocks noChangeAspect="1"/>
          </p:cNvPicPr>
          <p:nvPr/>
        </p:nvPicPr>
        <p:blipFill>
          <a:blip r:embed="rId3"/>
          <a:stretch>
            <a:fillRect/>
          </a:stretch>
        </p:blipFill>
        <p:spPr>
          <a:xfrm>
            <a:off x="3708400" y="2038350"/>
            <a:ext cx="4775200" cy="2781300"/>
          </a:xfrm>
          <a:prstGeom prst="rect">
            <a:avLst/>
          </a:prstGeom>
        </p:spPr>
      </p:pic>
      <p:sp>
        <p:nvSpPr>
          <p:cNvPr id="4" name="Oval 3">
            <a:extLst>
              <a:ext uri="{FF2B5EF4-FFF2-40B4-BE49-F238E27FC236}">
                <a16:creationId xmlns:a16="http://schemas.microsoft.com/office/drawing/2014/main" id="{0E280B42-DF36-B54E-AFDE-53E27DE8D82B}"/>
              </a:ext>
            </a:extLst>
          </p:cNvPr>
          <p:cNvSpPr/>
          <p:nvPr/>
        </p:nvSpPr>
        <p:spPr>
          <a:xfrm>
            <a:off x="3490623" y="2401294"/>
            <a:ext cx="1224500" cy="5247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7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3F8E2-2161-124A-8C34-56979DD48183}"/>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Oval 3">
            <a:extLst>
              <a:ext uri="{FF2B5EF4-FFF2-40B4-BE49-F238E27FC236}">
                <a16:creationId xmlns:a16="http://schemas.microsoft.com/office/drawing/2014/main" id="{B0AFC5FC-6245-F043-A24F-D67DEBB465E7}"/>
              </a:ext>
            </a:extLst>
          </p:cNvPr>
          <p:cNvSpPr/>
          <p:nvPr/>
        </p:nvSpPr>
        <p:spPr>
          <a:xfrm>
            <a:off x="9501809" y="6154310"/>
            <a:ext cx="1319916" cy="5131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52E5E9-1C53-4941-8B96-AE6E74C3DDE4}"/>
              </a:ext>
            </a:extLst>
          </p:cNvPr>
          <p:cNvSpPr txBox="1"/>
          <p:nvPr/>
        </p:nvSpPr>
        <p:spPr>
          <a:xfrm>
            <a:off x="10066351" y="2967335"/>
            <a:ext cx="1100558" cy="923330"/>
          </a:xfrm>
          <a:prstGeom prst="rect">
            <a:avLst/>
          </a:prstGeom>
          <a:noFill/>
        </p:spPr>
        <p:txBody>
          <a:bodyPr wrap="none" rtlCol="0">
            <a:spAutoFit/>
          </a:bodyPr>
          <a:lstStyle/>
          <a:p>
            <a:r>
              <a:rPr lang="en-US" b="1" dirty="0">
                <a:solidFill>
                  <a:srgbClr val="FF0000"/>
                </a:solidFill>
              </a:rPr>
              <a:t>Select all </a:t>
            </a:r>
            <a:br>
              <a:rPr lang="en-US" b="1" dirty="0">
                <a:solidFill>
                  <a:srgbClr val="FF0000"/>
                </a:solidFill>
              </a:rPr>
            </a:br>
            <a:r>
              <a:rPr lang="en-US" b="1" dirty="0">
                <a:solidFill>
                  <a:srgbClr val="FF0000"/>
                </a:solidFill>
              </a:rPr>
              <a:t>of the 24</a:t>
            </a:r>
            <a:br>
              <a:rPr lang="en-US" b="1" dirty="0">
                <a:solidFill>
                  <a:srgbClr val="FF0000"/>
                </a:solidFill>
              </a:rPr>
            </a:br>
            <a:r>
              <a:rPr lang="en-US" b="1" dirty="0">
                <a:solidFill>
                  <a:srgbClr val="FF0000"/>
                </a:solidFill>
              </a:rPr>
              <a:t>RAW files</a:t>
            </a:r>
          </a:p>
        </p:txBody>
      </p:sp>
    </p:spTree>
    <p:extLst>
      <p:ext uri="{BB962C8B-B14F-4D97-AF65-F5344CB8AC3E}">
        <p14:creationId xmlns:p14="http://schemas.microsoft.com/office/powerpoint/2010/main" val="316506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87570-9CFE-D04A-83BD-0A4578A0C355}"/>
              </a:ext>
            </a:extLst>
          </p:cNvPr>
          <p:cNvPicPr>
            <a:picLocks noChangeAspect="1"/>
          </p:cNvPicPr>
          <p:nvPr/>
        </p:nvPicPr>
        <p:blipFill>
          <a:blip r:embed="rId3"/>
          <a:stretch>
            <a:fillRect/>
          </a:stretch>
        </p:blipFill>
        <p:spPr>
          <a:xfrm>
            <a:off x="3708400" y="2038350"/>
            <a:ext cx="4775200" cy="2781300"/>
          </a:xfrm>
          <a:prstGeom prst="rect">
            <a:avLst/>
          </a:prstGeom>
        </p:spPr>
      </p:pic>
      <p:sp>
        <p:nvSpPr>
          <p:cNvPr id="4" name="Rectangle 3">
            <a:extLst>
              <a:ext uri="{FF2B5EF4-FFF2-40B4-BE49-F238E27FC236}">
                <a16:creationId xmlns:a16="http://schemas.microsoft.com/office/drawing/2014/main" id="{7E9EFF24-E2E4-7C40-8E76-383865D6E8D0}"/>
              </a:ext>
            </a:extLst>
          </p:cNvPr>
          <p:cNvSpPr/>
          <p:nvPr/>
        </p:nvSpPr>
        <p:spPr>
          <a:xfrm>
            <a:off x="4301656" y="2369489"/>
            <a:ext cx="3498574" cy="604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A1CFBE9-5A88-0049-8EE3-7CBF7A2C08AE}"/>
              </a:ext>
            </a:extLst>
          </p:cNvPr>
          <p:cNvSpPr/>
          <p:nvPr/>
        </p:nvSpPr>
        <p:spPr>
          <a:xfrm>
            <a:off x="3708400" y="3429000"/>
            <a:ext cx="3471628" cy="2842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CAFE15A-06DE-B24D-A4AF-8786D52D8679}"/>
              </a:ext>
            </a:extLst>
          </p:cNvPr>
          <p:cNvCxnSpPr/>
          <p:nvPr/>
        </p:nvCxnSpPr>
        <p:spPr>
          <a:xfrm flipV="1">
            <a:off x="6769634" y="3772861"/>
            <a:ext cx="0" cy="3380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4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521DC-90F1-4F44-B198-F9CA05BC871C}"/>
              </a:ext>
            </a:extLst>
          </p:cNvPr>
          <p:cNvPicPr>
            <a:picLocks noChangeAspect="1"/>
          </p:cNvPicPr>
          <p:nvPr/>
        </p:nvPicPr>
        <p:blipFill>
          <a:blip r:embed="rId3"/>
          <a:stretch>
            <a:fillRect/>
          </a:stretch>
        </p:blipFill>
        <p:spPr>
          <a:xfrm>
            <a:off x="1130300" y="31750"/>
            <a:ext cx="9931400" cy="6794500"/>
          </a:xfrm>
          <a:prstGeom prst="rect">
            <a:avLst/>
          </a:prstGeom>
        </p:spPr>
      </p:pic>
      <p:sp>
        <p:nvSpPr>
          <p:cNvPr id="2" name="TextBox 1">
            <a:extLst>
              <a:ext uri="{FF2B5EF4-FFF2-40B4-BE49-F238E27FC236}">
                <a16:creationId xmlns:a16="http://schemas.microsoft.com/office/drawing/2014/main" id="{FBE41FD9-D5E8-8847-AD44-3819575EBA3A}"/>
              </a:ext>
            </a:extLst>
          </p:cNvPr>
          <p:cNvSpPr txBox="1"/>
          <p:nvPr/>
        </p:nvSpPr>
        <p:spPr>
          <a:xfrm>
            <a:off x="4326113" y="2767301"/>
            <a:ext cx="2312813" cy="646331"/>
          </a:xfrm>
          <a:prstGeom prst="rect">
            <a:avLst/>
          </a:prstGeom>
          <a:noFill/>
        </p:spPr>
        <p:txBody>
          <a:bodyPr wrap="none" rtlCol="0">
            <a:spAutoFit/>
          </a:bodyPr>
          <a:lstStyle/>
          <a:p>
            <a:r>
              <a:rPr lang="en-US" b="1" dirty="0">
                <a:solidFill>
                  <a:srgbClr val="FF0000"/>
                </a:solidFill>
              </a:rPr>
              <a:t>Different numbers of </a:t>
            </a:r>
            <a:br>
              <a:rPr lang="en-US" b="1" dirty="0">
                <a:solidFill>
                  <a:srgbClr val="FF0000"/>
                </a:solidFill>
              </a:rPr>
            </a:br>
            <a:r>
              <a:rPr lang="en-US" b="1" dirty="0">
                <a:solidFill>
                  <a:srgbClr val="FF0000"/>
                </a:solidFill>
              </a:rPr>
              <a:t>decimal places is good</a:t>
            </a:r>
          </a:p>
        </p:txBody>
      </p:sp>
      <p:sp>
        <p:nvSpPr>
          <p:cNvPr id="4" name="TextBox 3">
            <a:extLst>
              <a:ext uri="{FF2B5EF4-FFF2-40B4-BE49-F238E27FC236}">
                <a16:creationId xmlns:a16="http://schemas.microsoft.com/office/drawing/2014/main" id="{6EFA3F55-6B8D-5D47-9042-5C9E1A6DAF6A}"/>
              </a:ext>
            </a:extLst>
          </p:cNvPr>
          <p:cNvSpPr txBox="1"/>
          <p:nvPr/>
        </p:nvSpPr>
        <p:spPr>
          <a:xfrm>
            <a:off x="4187798" y="5109882"/>
            <a:ext cx="2167516" cy="646331"/>
          </a:xfrm>
          <a:prstGeom prst="rect">
            <a:avLst/>
          </a:prstGeom>
          <a:noFill/>
        </p:spPr>
        <p:txBody>
          <a:bodyPr wrap="none" rtlCol="0">
            <a:spAutoFit/>
          </a:bodyPr>
          <a:lstStyle/>
          <a:p>
            <a:r>
              <a:rPr lang="en-US" b="1" dirty="0">
                <a:solidFill>
                  <a:srgbClr val="FF0000"/>
                </a:solidFill>
              </a:rPr>
              <a:t>Getting the reporter </a:t>
            </a:r>
            <a:br>
              <a:rPr lang="en-US" b="1" dirty="0">
                <a:solidFill>
                  <a:srgbClr val="FF0000"/>
                </a:solidFill>
              </a:rPr>
            </a:br>
            <a:r>
              <a:rPr lang="en-US" b="1" dirty="0">
                <a:solidFill>
                  <a:srgbClr val="FF0000"/>
                </a:solidFill>
              </a:rPr>
              <a:t>ion intensities</a:t>
            </a:r>
          </a:p>
        </p:txBody>
      </p:sp>
      <p:sp>
        <p:nvSpPr>
          <p:cNvPr id="5" name="TextBox 4">
            <a:extLst>
              <a:ext uri="{FF2B5EF4-FFF2-40B4-BE49-F238E27FC236}">
                <a16:creationId xmlns:a16="http://schemas.microsoft.com/office/drawing/2014/main" id="{6FF5D90E-176E-CE4A-9B9C-75910E150B39}"/>
              </a:ext>
            </a:extLst>
          </p:cNvPr>
          <p:cNvSpPr txBox="1"/>
          <p:nvPr/>
        </p:nvSpPr>
        <p:spPr>
          <a:xfrm>
            <a:off x="4679577" y="1352390"/>
            <a:ext cx="2252411" cy="369332"/>
          </a:xfrm>
          <a:prstGeom prst="rect">
            <a:avLst/>
          </a:prstGeom>
          <a:noFill/>
        </p:spPr>
        <p:txBody>
          <a:bodyPr wrap="none" rtlCol="0">
            <a:spAutoFit/>
          </a:bodyPr>
          <a:lstStyle/>
          <a:p>
            <a:r>
              <a:rPr lang="en-US" b="1" dirty="0" err="1">
                <a:solidFill>
                  <a:srgbClr val="FF0000"/>
                </a:solidFill>
              </a:rPr>
              <a:t>MSConvert</a:t>
            </a:r>
            <a:r>
              <a:rPr lang="en-US" b="1" dirty="0">
                <a:solidFill>
                  <a:srgbClr val="FF0000"/>
                </a:solidFill>
              </a:rPr>
              <a:t> command</a:t>
            </a:r>
          </a:p>
        </p:txBody>
      </p:sp>
      <p:sp>
        <p:nvSpPr>
          <p:cNvPr id="6" name="TextBox 5">
            <a:extLst>
              <a:ext uri="{FF2B5EF4-FFF2-40B4-BE49-F238E27FC236}">
                <a16:creationId xmlns:a16="http://schemas.microsoft.com/office/drawing/2014/main" id="{ADFE3E20-69B9-0649-ABF8-A46E357AFCBC}"/>
              </a:ext>
            </a:extLst>
          </p:cNvPr>
          <p:cNvSpPr txBox="1"/>
          <p:nvPr/>
        </p:nvSpPr>
        <p:spPr>
          <a:xfrm>
            <a:off x="4894730" y="4218535"/>
            <a:ext cx="2267224" cy="369332"/>
          </a:xfrm>
          <a:prstGeom prst="rect">
            <a:avLst/>
          </a:prstGeom>
          <a:noFill/>
        </p:spPr>
        <p:txBody>
          <a:bodyPr wrap="none" rtlCol="0">
            <a:spAutoFit/>
          </a:bodyPr>
          <a:lstStyle/>
          <a:p>
            <a:r>
              <a:rPr lang="en-US" b="1" dirty="0">
                <a:solidFill>
                  <a:srgbClr val="FF0000"/>
                </a:solidFill>
              </a:rPr>
              <a:t>Number of MS2 scans</a:t>
            </a:r>
          </a:p>
        </p:txBody>
      </p:sp>
    </p:spTree>
    <p:extLst>
      <p:ext uri="{BB962C8B-B14F-4D97-AF65-F5344CB8AC3E}">
        <p14:creationId xmlns:p14="http://schemas.microsoft.com/office/powerpoint/2010/main" val="212007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D752E-D9FC-F34F-AD1F-2026FB5BACC0}"/>
              </a:ext>
            </a:extLst>
          </p:cNvPr>
          <p:cNvPicPr>
            <a:picLocks noChangeAspect="1"/>
          </p:cNvPicPr>
          <p:nvPr/>
        </p:nvPicPr>
        <p:blipFill>
          <a:blip r:embed="rId3"/>
          <a:stretch>
            <a:fillRect/>
          </a:stretch>
        </p:blipFill>
        <p:spPr>
          <a:xfrm>
            <a:off x="3708400" y="1828800"/>
            <a:ext cx="4775200" cy="3200400"/>
          </a:xfrm>
          <a:prstGeom prst="rect">
            <a:avLst/>
          </a:prstGeom>
        </p:spPr>
      </p:pic>
      <p:sp>
        <p:nvSpPr>
          <p:cNvPr id="4" name="Oval 3">
            <a:extLst>
              <a:ext uri="{FF2B5EF4-FFF2-40B4-BE49-F238E27FC236}">
                <a16:creationId xmlns:a16="http://schemas.microsoft.com/office/drawing/2014/main" id="{79CB65B7-EE5D-BB4B-8EF2-D07E0EBDB3DD}"/>
              </a:ext>
            </a:extLst>
          </p:cNvPr>
          <p:cNvSpPr/>
          <p:nvPr/>
        </p:nvSpPr>
        <p:spPr>
          <a:xfrm>
            <a:off x="4516341" y="4667416"/>
            <a:ext cx="3085106" cy="5406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90B0E59-90F1-AA47-BDA2-F5BFE25F9AA0}"/>
              </a:ext>
            </a:extLst>
          </p:cNvPr>
          <p:cNvCxnSpPr/>
          <p:nvPr/>
        </p:nvCxnSpPr>
        <p:spPr>
          <a:xfrm flipH="1">
            <a:off x="6300908" y="4449055"/>
            <a:ext cx="4303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20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A291B-92B0-B744-B8EB-5421C9884D5A}"/>
              </a:ext>
            </a:extLst>
          </p:cNvPr>
          <p:cNvPicPr>
            <a:picLocks noChangeAspect="1"/>
          </p:cNvPicPr>
          <p:nvPr/>
        </p:nvPicPr>
        <p:blipFill>
          <a:blip r:embed="rId3"/>
          <a:stretch>
            <a:fillRect/>
          </a:stretch>
        </p:blipFill>
        <p:spPr>
          <a:xfrm>
            <a:off x="1130300" y="31750"/>
            <a:ext cx="9931400" cy="6794500"/>
          </a:xfrm>
          <a:prstGeom prst="rect">
            <a:avLst/>
          </a:prstGeom>
        </p:spPr>
      </p:pic>
      <p:sp>
        <p:nvSpPr>
          <p:cNvPr id="2" name="TextBox 1">
            <a:extLst>
              <a:ext uri="{FF2B5EF4-FFF2-40B4-BE49-F238E27FC236}">
                <a16:creationId xmlns:a16="http://schemas.microsoft.com/office/drawing/2014/main" id="{5AC607B3-FA54-D64D-A79C-441F9EAF51E3}"/>
              </a:ext>
            </a:extLst>
          </p:cNvPr>
          <p:cNvSpPr txBox="1"/>
          <p:nvPr/>
        </p:nvSpPr>
        <p:spPr>
          <a:xfrm>
            <a:off x="3926541" y="6293223"/>
            <a:ext cx="3318601" cy="369332"/>
          </a:xfrm>
          <a:prstGeom prst="rect">
            <a:avLst/>
          </a:prstGeom>
          <a:noFill/>
        </p:spPr>
        <p:txBody>
          <a:bodyPr wrap="none" rtlCol="0">
            <a:spAutoFit/>
          </a:bodyPr>
          <a:lstStyle/>
          <a:p>
            <a:r>
              <a:rPr lang="en-US" b="1" dirty="0">
                <a:solidFill>
                  <a:srgbClr val="FF0000"/>
                </a:solidFill>
              </a:rPr>
              <a:t>Prompt indicates we are finished</a:t>
            </a:r>
          </a:p>
        </p:txBody>
      </p:sp>
    </p:spTree>
    <p:extLst>
      <p:ext uri="{BB962C8B-B14F-4D97-AF65-F5344CB8AC3E}">
        <p14:creationId xmlns:p14="http://schemas.microsoft.com/office/powerpoint/2010/main" val="380567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4A394-3690-1146-AAC6-17F75A6E3E05}"/>
              </a:ext>
            </a:extLst>
          </p:cNvPr>
          <p:cNvPicPr>
            <a:picLocks noChangeAspect="1"/>
          </p:cNvPicPr>
          <p:nvPr/>
        </p:nvPicPr>
        <p:blipFill>
          <a:blip r:embed="rId3"/>
          <a:stretch>
            <a:fillRect/>
          </a:stretch>
        </p:blipFill>
        <p:spPr>
          <a:xfrm>
            <a:off x="1847850" y="1085850"/>
            <a:ext cx="8496300" cy="4686300"/>
          </a:xfrm>
          <a:prstGeom prst="rect">
            <a:avLst/>
          </a:prstGeom>
        </p:spPr>
      </p:pic>
      <p:cxnSp>
        <p:nvCxnSpPr>
          <p:cNvPr id="4" name="Straight Arrow Connector 3">
            <a:extLst>
              <a:ext uri="{FF2B5EF4-FFF2-40B4-BE49-F238E27FC236}">
                <a16:creationId xmlns:a16="http://schemas.microsoft.com/office/drawing/2014/main" id="{61E7DEE8-9558-2945-970B-A2A0638B4814}"/>
              </a:ext>
            </a:extLst>
          </p:cNvPr>
          <p:cNvCxnSpPr/>
          <p:nvPr/>
        </p:nvCxnSpPr>
        <p:spPr>
          <a:xfrm flipH="1">
            <a:off x="4525896" y="2551099"/>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2CA62FB-82E8-5B4A-B6B8-ACAD55897000}"/>
              </a:ext>
            </a:extLst>
          </p:cNvPr>
          <p:cNvCxnSpPr/>
          <p:nvPr/>
        </p:nvCxnSpPr>
        <p:spPr>
          <a:xfrm flipH="1">
            <a:off x="4525896" y="2949388"/>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F091E4B-F5F2-3645-8C8D-D7314A08A477}"/>
              </a:ext>
            </a:extLst>
          </p:cNvPr>
          <p:cNvCxnSpPr/>
          <p:nvPr/>
        </p:nvCxnSpPr>
        <p:spPr>
          <a:xfrm flipH="1">
            <a:off x="4525896" y="3333590"/>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501C63A-A1B6-7743-A9C0-B2D0FD3F725A}"/>
              </a:ext>
            </a:extLst>
          </p:cNvPr>
          <p:cNvCxnSpPr/>
          <p:nvPr/>
        </p:nvCxnSpPr>
        <p:spPr>
          <a:xfrm flipH="1">
            <a:off x="4525896" y="3733159"/>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585A82A-CC57-C446-AAF3-2FFA492F1514}"/>
              </a:ext>
            </a:extLst>
          </p:cNvPr>
          <p:cNvCxnSpPr/>
          <p:nvPr/>
        </p:nvCxnSpPr>
        <p:spPr>
          <a:xfrm flipH="1">
            <a:off x="4525896" y="4140413"/>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2C74B6-B186-7C44-ABB4-D6F809006464}"/>
              </a:ext>
            </a:extLst>
          </p:cNvPr>
          <p:cNvCxnSpPr/>
          <p:nvPr/>
        </p:nvCxnSpPr>
        <p:spPr>
          <a:xfrm flipH="1">
            <a:off x="4525896" y="4538702"/>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39A536-9155-FC4D-967F-CB5826A4A61B}"/>
              </a:ext>
            </a:extLst>
          </p:cNvPr>
          <p:cNvCxnSpPr/>
          <p:nvPr/>
        </p:nvCxnSpPr>
        <p:spPr>
          <a:xfrm flipH="1">
            <a:off x="4525896" y="4944675"/>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DBE37-B5F8-E749-81BE-9F57E8DA761D}"/>
              </a:ext>
            </a:extLst>
          </p:cNvPr>
          <p:cNvCxnSpPr/>
          <p:nvPr/>
        </p:nvCxnSpPr>
        <p:spPr>
          <a:xfrm flipH="1">
            <a:off x="4525896" y="5350648"/>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3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4AD60-C5DE-F641-A169-384A6AB3B0BD}"/>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Rounded Rectangle 1">
            <a:extLst>
              <a:ext uri="{FF2B5EF4-FFF2-40B4-BE49-F238E27FC236}">
                <a16:creationId xmlns:a16="http://schemas.microsoft.com/office/drawing/2014/main" id="{83D7DCFF-C6D9-984E-996E-DBEC9751A0F5}"/>
              </a:ext>
            </a:extLst>
          </p:cNvPr>
          <p:cNvSpPr/>
          <p:nvPr/>
        </p:nvSpPr>
        <p:spPr>
          <a:xfrm>
            <a:off x="3419395" y="2136161"/>
            <a:ext cx="1283234" cy="3534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65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DB2DC8-750F-FC41-A13D-2B2B3D2FB439}"/>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TextBox 1">
            <a:extLst>
              <a:ext uri="{FF2B5EF4-FFF2-40B4-BE49-F238E27FC236}">
                <a16:creationId xmlns:a16="http://schemas.microsoft.com/office/drawing/2014/main" id="{E1336540-6A8A-8F46-8A97-6711415DD716}"/>
              </a:ext>
            </a:extLst>
          </p:cNvPr>
          <p:cNvSpPr txBox="1"/>
          <p:nvPr/>
        </p:nvSpPr>
        <p:spPr>
          <a:xfrm>
            <a:off x="5012741" y="1997849"/>
            <a:ext cx="1385507" cy="646331"/>
          </a:xfrm>
          <a:prstGeom prst="rect">
            <a:avLst/>
          </a:prstGeom>
          <a:noFill/>
        </p:spPr>
        <p:txBody>
          <a:bodyPr wrap="none" rtlCol="0">
            <a:spAutoFit/>
          </a:bodyPr>
          <a:lstStyle/>
          <a:p>
            <a:r>
              <a:rPr lang="en-US" b="1" dirty="0">
                <a:solidFill>
                  <a:srgbClr val="FF0000"/>
                </a:solidFill>
              </a:rPr>
              <a:t>Reporter ion</a:t>
            </a:r>
            <a:br>
              <a:rPr lang="en-US" b="1" dirty="0">
                <a:solidFill>
                  <a:srgbClr val="FF0000"/>
                </a:solidFill>
              </a:rPr>
            </a:br>
            <a:r>
              <a:rPr lang="en-US" b="1" dirty="0">
                <a:solidFill>
                  <a:srgbClr val="FF0000"/>
                </a:solidFill>
              </a:rPr>
              <a:t>data files</a:t>
            </a:r>
          </a:p>
        </p:txBody>
      </p:sp>
      <p:sp>
        <p:nvSpPr>
          <p:cNvPr id="4" name="TextBox 3">
            <a:extLst>
              <a:ext uri="{FF2B5EF4-FFF2-40B4-BE49-F238E27FC236}">
                <a16:creationId xmlns:a16="http://schemas.microsoft.com/office/drawing/2014/main" id="{0991AC41-9197-EE4F-952C-FD828EF8F8EC}"/>
              </a:ext>
            </a:extLst>
          </p:cNvPr>
          <p:cNvSpPr txBox="1"/>
          <p:nvPr/>
        </p:nvSpPr>
        <p:spPr>
          <a:xfrm>
            <a:off x="5040726" y="2873828"/>
            <a:ext cx="1288366" cy="923330"/>
          </a:xfrm>
          <a:prstGeom prst="rect">
            <a:avLst/>
          </a:prstGeom>
          <a:noFill/>
        </p:spPr>
        <p:txBody>
          <a:bodyPr wrap="none" rtlCol="0">
            <a:spAutoFit/>
          </a:bodyPr>
          <a:lstStyle/>
          <a:p>
            <a:r>
              <a:rPr lang="en-US" b="1" dirty="0">
                <a:solidFill>
                  <a:srgbClr val="FF0000"/>
                </a:solidFill>
              </a:rPr>
              <a:t>ms2 format</a:t>
            </a:r>
            <a:br>
              <a:rPr lang="en-US" b="1" dirty="0">
                <a:solidFill>
                  <a:srgbClr val="FF0000"/>
                </a:solidFill>
              </a:rPr>
            </a:br>
            <a:r>
              <a:rPr lang="en-US" b="1" dirty="0">
                <a:solidFill>
                  <a:srgbClr val="FF0000"/>
                </a:solidFill>
              </a:rPr>
              <a:t>files for</a:t>
            </a:r>
            <a:br>
              <a:rPr lang="en-US" b="1" dirty="0">
                <a:solidFill>
                  <a:srgbClr val="FF0000"/>
                </a:solidFill>
              </a:rPr>
            </a:br>
            <a:r>
              <a:rPr lang="en-US" b="1" dirty="0">
                <a:solidFill>
                  <a:srgbClr val="FF0000"/>
                </a:solidFill>
              </a:rPr>
              <a:t>Comet</a:t>
            </a:r>
          </a:p>
        </p:txBody>
      </p:sp>
      <p:cxnSp>
        <p:nvCxnSpPr>
          <p:cNvPr id="6" name="Straight Arrow Connector 5">
            <a:extLst>
              <a:ext uri="{FF2B5EF4-FFF2-40B4-BE49-F238E27FC236}">
                <a16:creationId xmlns:a16="http://schemas.microsoft.com/office/drawing/2014/main" id="{B7807089-7B1A-1042-8E91-C35340580FEE}"/>
              </a:ext>
            </a:extLst>
          </p:cNvPr>
          <p:cNvCxnSpPr/>
          <p:nvPr/>
        </p:nvCxnSpPr>
        <p:spPr>
          <a:xfrm flipH="1">
            <a:off x="4472108" y="3327187"/>
            <a:ext cx="51483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1FB3917-F5AF-A54F-8192-4132FC4EB39E}"/>
              </a:ext>
            </a:extLst>
          </p:cNvPr>
          <p:cNvCxnSpPr>
            <a:cxnSpLocks/>
          </p:cNvCxnSpPr>
          <p:nvPr/>
        </p:nvCxnSpPr>
        <p:spPr>
          <a:xfrm flipH="1">
            <a:off x="4833258" y="2343630"/>
            <a:ext cx="23820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678AA-2E8D-DF42-BE73-FD3383BA59E7}"/>
              </a:ext>
            </a:extLst>
          </p:cNvPr>
          <p:cNvPicPr>
            <a:picLocks noChangeAspect="1"/>
          </p:cNvPicPr>
          <p:nvPr/>
        </p:nvPicPr>
        <p:blipFill>
          <a:blip r:embed="rId3"/>
          <a:stretch>
            <a:fillRect/>
          </a:stretch>
        </p:blipFill>
        <p:spPr>
          <a:xfrm>
            <a:off x="2286000" y="1085850"/>
            <a:ext cx="7620000" cy="4686300"/>
          </a:xfrm>
          <a:prstGeom prst="rect">
            <a:avLst/>
          </a:prstGeom>
        </p:spPr>
      </p:pic>
      <p:sp>
        <p:nvSpPr>
          <p:cNvPr id="2" name="Oval 1">
            <a:extLst>
              <a:ext uri="{FF2B5EF4-FFF2-40B4-BE49-F238E27FC236}">
                <a16:creationId xmlns:a16="http://schemas.microsoft.com/office/drawing/2014/main" id="{A0E88AB6-3E48-1343-B004-87E270DE64AB}"/>
              </a:ext>
            </a:extLst>
          </p:cNvPr>
          <p:cNvSpPr/>
          <p:nvPr/>
        </p:nvSpPr>
        <p:spPr>
          <a:xfrm>
            <a:off x="3304134" y="4395267"/>
            <a:ext cx="5678501" cy="4610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86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7544B-6C0A-1542-913D-05B8662D993A}"/>
              </a:ext>
            </a:extLst>
          </p:cNvPr>
          <p:cNvPicPr>
            <a:picLocks noChangeAspect="1"/>
          </p:cNvPicPr>
          <p:nvPr/>
        </p:nvPicPr>
        <p:blipFill>
          <a:blip r:embed="rId3"/>
          <a:stretch>
            <a:fillRect/>
          </a:stretch>
        </p:blipFill>
        <p:spPr>
          <a:xfrm>
            <a:off x="2286000" y="1085850"/>
            <a:ext cx="7620000" cy="4686300"/>
          </a:xfrm>
          <a:prstGeom prst="rect">
            <a:avLst/>
          </a:prstGeom>
        </p:spPr>
      </p:pic>
      <p:sp>
        <p:nvSpPr>
          <p:cNvPr id="2" name="Oval 1">
            <a:extLst>
              <a:ext uri="{FF2B5EF4-FFF2-40B4-BE49-F238E27FC236}">
                <a16:creationId xmlns:a16="http://schemas.microsoft.com/office/drawing/2014/main" id="{9AD70252-F5E1-7A47-8906-569572C95303}"/>
              </a:ext>
            </a:extLst>
          </p:cNvPr>
          <p:cNvSpPr/>
          <p:nvPr/>
        </p:nvSpPr>
        <p:spPr>
          <a:xfrm>
            <a:off x="3480867" y="1944061"/>
            <a:ext cx="1483019" cy="8375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57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7E62B-7EFD-7244-AB98-84AB6D3FD9D0}"/>
              </a:ext>
            </a:extLst>
          </p:cNvPr>
          <p:cNvPicPr>
            <a:picLocks noChangeAspect="1"/>
          </p:cNvPicPr>
          <p:nvPr/>
        </p:nvPicPr>
        <p:blipFill>
          <a:blip r:embed="rId3"/>
          <a:stretch>
            <a:fillRect/>
          </a:stretch>
        </p:blipFill>
        <p:spPr>
          <a:xfrm>
            <a:off x="2286000" y="1085850"/>
            <a:ext cx="7620000" cy="4686300"/>
          </a:xfrm>
          <a:prstGeom prst="rect">
            <a:avLst/>
          </a:prstGeom>
        </p:spPr>
      </p:pic>
      <p:sp>
        <p:nvSpPr>
          <p:cNvPr id="2" name="TextBox 1">
            <a:extLst>
              <a:ext uri="{FF2B5EF4-FFF2-40B4-BE49-F238E27FC236}">
                <a16:creationId xmlns:a16="http://schemas.microsoft.com/office/drawing/2014/main" id="{1D6683B0-5DC3-9641-86CF-F5926FF1CB8C}"/>
              </a:ext>
            </a:extLst>
          </p:cNvPr>
          <p:cNvSpPr txBox="1"/>
          <p:nvPr/>
        </p:nvSpPr>
        <p:spPr>
          <a:xfrm>
            <a:off x="4979254" y="3059668"/>
            <a:ext cx="864339" cy="369332"/>
          </a:xfrm>
          <a:prstGeom prst="rect">
            <a:avLst/>
          </a:prstGeom>
          <a:noFill/>
        </p:spPr>
        <p:txBody>
          <a:bodyPr wrap="none" rtlCol="0">
            <a:spAutoFit/>
          </a:bodyPr>
          <a:lstStyle/>
          <a:p>
            <a:r>
              <a:rPr lang="en-US" b="1" dirty="0">
                <a:solidFill>
                  <a:srgbClr val="FF0000"/>
                </a:solidFill>
              </a:rPr>
              <a:t>24 files</a:t>
            </a:r>
          </a:p>
        </p:txBody>
      </p:sp>
    </p:spTree>
    <p:extLst>
      <p:ext uri="{BB962C8B-B14F-4D97-AF65-F5344CB8AC3E}">
        <p14:creationId xmlns:p14="http://schemas.microsoft.com/office/powerpoint/2010/main" val="32935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99B97D-7E3B-5943-925D-A5511D6A1556}"/>
              </a:ext>
            </a:extLst>
          </p:cNvPr>
          <p:cNvPicPr>
            <a:picLocks noChangeAspect="1"/>
          </p:cNvPicPr>
          <p:nvPr/>
        </p:nvPicPr>
        <p:blipFill>
          <a:blip r:embed="rId3"/>
          <a:stretch>
            <a:fillRect/>
          </a:stretch>
        </p:blipFill>
        <p:spPr>
          <a:xfrm>
            <a:off x="4229100" y="469900"/>
            <a:ext cx="3733800" cy="5918200"/>
          </a:xfrm>
          <a:prstGeom prst="rect">
            <a:avLst/>
          </a:prstGeom>
        </p:spPr>
      </p:pic>
      <p:sp>
        <p:nvSpPr>
          <p:cNvPr id="4" name="Oval 3">
            <a:extLst>
              <a:ext uri="{FF2B5EF4-FFF2-40B4-BE49-F238E27FC236}">
                <a16:creationId xmlns:a16="http://schemas.microsoft.com/office/drawing/2014/main" id="{4354A178-7452-5E4F-A02F-3828CDB3DD32}"/>
              </a:ext>
            </a:extLst>
          </p:cNvPr>
          <p:cNvSpPr/>
          <p:nvPr/>
        </p:nvSpPr>
        <p:spPr>
          <a:xfrm>
            <a:off x="4063117" y="1804946"/>
            <a:ext cx="2600075" cy="5645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88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D7483-60A7-2E4F-8D98-978A4BE063D5}"/>
              </a:ext>
            </a:extLst>
          </p:cNvPr>
          <p:cNvPicPr>
            <a:picLocks noChangeAspect="1"/>
          </p:cNvPicPr>
          <p:nvPr/>
        </p:nvPicPr>
        <p:blipFill>
          <a:blip r:embed="rId3"/>
          <a:stretch>
            <a:fillRect/>
          </a:stretch>
        </p:blipFill>
        <p:spPr>
          <a:xfrm>
            <a:off x="1606550" y="990600"/>
            <a:ext cx="8978900" cy="4876800"/>
          </a:xfrm>
          <a:prstGeom prst="rect">
            <a:avLst/>
          </a:prstGeom>
        </p:spPr>
      </p:pic>
      <p:sp>
        <p:nvSpPr>
          <p:cNvPr id="2" name="Rounded Rectangle 1">
            <a:extLst>
              <a:ext uri="{FF2B5EF4-FFF2-40B4-BE49-F238E27FC236}">
                <a16:creationId xmlns:a16="http://schemas.microsoft.com/office/drawing/2014/main" id="{2ED1C170-68FF-2541-BD1B-040F352BFE0F}"/>
              </a:ext>
            </a:extLst>
          </p:cNvPr>
          <p:cNvSpPr/>
          <p:nvPr/>
        </p:nvSpPr>
        <p:spPr>
          <a:xfrm>
            <a:off x="2904565" y="1221761"/>
            <a:ext cx="1037344" cy="4687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14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2D715-D933-8F43-869C-74ADB2A99842}"/>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B4D176B6-B9E8-9942-B7D8-F2001939C9F5}"/>
              </a:ext>
            </a:extLst>
          </p:cNvPr>
          <p:cNvSpPr/>
          <p:nvPr/>
        </p:nvSpPr>
        <p:spPr>
          <a:xfrm>
            <a:off x="2719346" y="667910"/>
            <a:ext cx="1319917" cy="3021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48A7D-3F5B-514D-88B5-B09170398011}"/>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3DF3C7F8-C24B-FA4C-8286-D56D3BE2B67C}"/>
              </a:ext>
            </a:extLst>
          </p:cNvPr>
          <p:cNvSpPr/>
          <p:nvPr/>
        </p:nvSpPr>
        <p:spPr>
          <a:xfrm>
            <a:off x="1876508" y="3108960"/>
            <a:ext cx="6551875" cy="4055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A1F3210-7DFF-684D-A1B9-4863FFB1D31B}"/>
              </a:ext>
            </a:extLst>
          </p:cNvPr>
          <p:cNvSpPr/>
          <p:nvPr/>
        </p:nvSpPr>
        <p:spPr>
          <a:xfrm>
            <a:off x="9565419" y="6194066"/>
            <a:ext cx="1168842" cy="41346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0398B4-D731-014E-91A6-F3B09F947296}"/>
              </a:ext>
            </a:extLst>
          </p:cNvPr>
          <p:cNvSpPr txBox="1"/>
          <p:nvPr/>
        </p:nvSpPr>
        <p:spPr>
          <a:xfrm>
            <a:off x="8674875" y="3108960"/>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AA437AD2-58CE-0D40-8DC4-22EF08A36886}"/>
              </a:ext>
            </a:extLst>
          </p:cNvPr>
          <p:cNvSpPr txBox="1"/>
          <p:nvPr/>
        </p:nvSpPr>
        <p:spPr>
          <a:xfrm>
            <a:off x="9565419" y="5670603"/>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62978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B405CC-B54E-AE4D-8BD1-3D8898AAC1D1}"/>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BD8331-00DD-2046-AF96-FBAF64BC61F3}"/>
              </a:ext>
            </a:extLst>
          </p:cNvPr>
          <p:cNvSpPr/>
          <p:nvPr/>
        </p:nvSpPr>
        <p:spPr>
          <a:xfrm>
            <a:off x="3784821" y="818984"/>
            <a:ext cx="1971923" cy="4134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02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966</Words>
  <Application>Microsoft Macintosh PowerPoint</Application>
  <PresentationFormat>Widescreen</PresentationFormat>
  <Paragraphs>47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MSConvert_GUI.py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14</cp:revision>
  <dcterms:created xsi:type="dcterms:W3CDTF">2019-01-14T22:57:02Z</dcterms:created>
  <dcterms:modified xsi:type="dcterms:W3CDTF">2019-01-15T23:08:52Z</dcterms:modified>
</cp:coreProperties>
</file>