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37"/>
    <p:restoredTop sz="91104"/>
  </p:normalViewPr>
  <p:slideViewPr>
    <p:cSldViewPr snapToGrid="0" snapToObjects="1">
      <p:cViewPr varScale="1">
        <p:scale>
          <a:sx n="151" d="100"/>
          <a:sy n="151" d="100"/>
        </p:scale>
        <p:origin x="200" y="7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4E54FB-CD82-7E41-990A-5E5514992130}" type="datetimeFigureOut">
              <a:rPr lang="en-US" smtClean="0"/>
              <a:t>1/18/19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17F9C1-AF50-B440-B5E1-9A23756F27A1}" type="slidenum">
              <a:rPr lang="en-US" smtClean="0"/>
              <a:t>‹#›</a:t>
            </a:fld>
            <a:endParaRPr lang="en-US"/>
          </a:p>
        </p:txBody>
      </p:sp>
    </p:spTree>
    <p:extLst>
      <p:ext uri="{BB962C8B-B14F-4D97-AF65-F5344CB8AC3E}">
        <p14:creationId xmlns:p14="http://schemas.microsoft.com/office/powerpoint/2010/main" val="1314028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script adds reporter ions to the PAW results files. It does peptide and protein level aggregations.</a:t>
            </a:r>
          </a:p>
        </p:txBody>
      </p:sp>
      <p:sp>
        <p:nvSpPr>
          <p:cNvPr id="4" name="Slide Number Placeholder 3"/>
          <p:cNvSpPr>
            <a:spLocks noGrp="1"/>
          </p:cNvSpPr>
          <p:nvPr>
            <p:ph type="sldNum" sz="quarter" idx="5"/>
          </p:nvPr>
        </p:nvSpPr>
        <p:spPr/>
        <p:txBody>
          <a:bodyPr/>
          <a:lstStyle/>
          <a:p>
            <a:fld id="{3F17F9C1-AF50-B440-B5E1-9A23756F27A1}" type="slidenum">
              <a:rPr lang="en-US" smtClean="0"/>
              <a:t>1</a:t>
            </a:fld>
            <a:endParaRPr lang="en-US"/>
          </a:p>
        </p:txBody>
      </p:sp>
    </p:spTree>
    <p:extLst>
      <p:ext uri="{BB962C8B-B14F-4D97-AF65-F5344CB8AC3E}">
        <p14:creationId xmlns:p14="http://schemas.microsoft.com/office/powerpoint/2010/main" val="3811062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the script from IDLE in the usual way.</a:t>
            </a:r>
          </a:p>
        </p:txBody>
      </p:sp>
      <p:sp>
        <p:nvSpPr>
          <p:cNvPr id="4" name="Slide Number Placeholder 3"/>
          <p:cNvSpPr>
            <a:spLocks noGrp="1"/>
          </p:cNvSpPr>
          <p:nvPr>
            <p:ph type="sldNum" sz="quarter" idx="5"/>
          </p:nvPr>
        </p:nvSpPr>
        <p:spPr/>
        <p:txBody>
          <a:bodyPr/>
          <a:lstStyle/>
          <a:p>
            <a:fld id="{3F17F9C1-AF50-B440-B5E1-9A23756F27A1}" type="slidenum">
              <a:rPr lang="en-US" smtClean="0"/>
              <a:t>2</a:t>
            </a:fld>
            <a:endParaRPr lang="en-US"/>
          </a:p>
        </p:txBody>
      </p:sp>
    </p:spTree>
    <p:extLst>
      <p:ext uri="{BB962C8B-B14F-4D97-AF65-F5344CB8AC3E}">
        <p14:creationId xmlns:p14="http://schemas.microsoft.com/office/powerpoint/2010/main" val="4183656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 the script file and Open.</a:t>
            </a:r>
          </a:p>
        </p:txBody>
      </p:sp>
      <p:sp>
        <p:nvSpPr>
          <p:cNvPr id="4" name="Slide Number Placeholder 3"/>
          <p:cNvSpPr>
            <a:spLocks noGrp="1"/>
          </p:cNvSpPr>
          <p:nvPr>
            <p:ph type="sldNum" sz="quarter" idx="5"/>
          </p:nvPr>
        </p:nvSpPr>
        <p:spPr/>
        <p:txBody>
          <a:bodyPr/>
          <a:lstStyle/>
          <a:p>
            <a:fld id="{3F17F9C1-AF50-B440-B5E1-9A23756F27A1}" type="slidenum">
              <a:rPr lang="en-US" smtClean="0"/>
              <a:t>3</a:t>
            </a:fld>
            <a:endParaRPr lang="en-US"/>
          </a:p>
        </p:txBody>
      </p:sp>
    </p:spTree>
    <p:extLst>
      <p:ext uri="{BB962C8B-B14F-4D97-AF65-F5344CB8AC3E}">
        <p14:creationId xmlns:p14="http://schemas.microsoft.com/office/powerpoint/2010/main" val="3387208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parameters that can be changed. In SPS MS3 data from Fusion instruments, the smallest non-zero intensities (reporter ion peak heights) are about 330. We have a trimmed average intensity test against the “INTENSITY” threshold. The trim removes the most intense and the least intense reporter ion, averages the rest and tests against INTENSITY. The “MISSING” value is what is used to replace zeros after the data have been aggregated to the final protein values.</a:t>
            </a:r>
          </a:p>
        </p:txBody>
      </p:sp>
      <p:sp>
        <p:nvSpPr>
          <p:cNvPr id="4" name="Slide Number Placeholder 3"/>
          <p:cNvSpPr>
            <a:spLocks noGrp="1"/>
          </p:cNvSpPr>
          <p:nvPr>
            <p:ph type="sldNum" sz="quarter" idx="5"/>
          </p:nvPr>
        </p:nvSpPr>
        <p:spPr/>
        <p:txBody>
          <a:bodyPr/>
          <a:lstStyle/>
          <a:p>
            <a:fld id="{3F17F9C1-AF50-B440-B5E1-9A23756F27A1}" type="slidenum">
              <a:rPr lang="en-US" smtClean="0"/>
              <a:t>4</a:t>
            </a:fld>
            <a:endParaRPr lang="en-US"/>
          </a:p>
        </p:txBody>
      </p:sp>
    </p:spTree>
    <p:extLst>
      <p:ext uri="{BB962C8B-B14F-4D97-AF65-F5344CB8AC3E}">
        <p14:creationId xmlns:p14="http://schemas.microsoft.com/office/powerpoint/2010/main" val="2822135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 the script in the usual IDLE way.</a:t>
            </a:r>
          </a:p>
        </p:txBody>
      </p:sp>
      <p:sp>
        <p:nvSpPr>
          <p:cNvPr id="4" name="Slide Number Placeholder 3"/>
          <p:cNvSpPr>
            <a:spLocks noGrp="1"/>
          </p:cNvSpPr>
          <p:nvPr>
            <p:ph type="sldNum" sz="quarter" idx="5"/>
          </p:nvPr>
        </p:nvSpPr>
        <p:spPr/>
        <p:txBody>
          <a:bodyPr/>
          <a:lstStyle/>
          <a:p>
            <a:fld id="{3F17F9C1-AF50-B440-B5E1-9A23756F27A1}" type="slidenum">
              <a:rPr lang="en-US" smtClean="0"/>
              <a:t>5</a:t>
            </a:fld>
            <a:endParaRPr lang="en-US"/>
          </a:p>
        </p:txBody>
      </p:sp>
    </p:spTree>
    <p:extLst>
      <p:ext uri="{BB962C8B-B14F-4D97-AF65-F5344CB8AC3E}">
        <p14:creationId xmlns:p14="http://schemas.microsoft.com/office/powerpoint/2010/main" val="4177996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dialog box will appear to allow selection of the protein results file.</a:t>
            </a:r>
          </a:p>
        </p:txBody>
      </p:sp>
      <p:sp>
        <p:nvSpPr>
          <p:cNvPr id="4" name="Slide Number Placeholder 3"/>
          <p:cNvSpPr>
            <a:spLocks noGrp="1"/>
          </p:cNvSpPr>
          <p:nvPr>
            <p:ph type="sldNum" sz="quarter" idx="5"/>
          </p:nvPr>
        </p:nvSpPr>
        <p:spPr/>
        <p:txBody>
          <a:bodyPr/>
          <a:lstStyle/>
          <a:p>
            <a:fld id="{3F17F9C1-AF50-B440-B5E1-9A23756F27A1}" type="slidenum">
              <a:rPr lang="en-US" smtClean="0"/>
              <a:t>6</a:t>
            </a:fld>
            <a:endParaRPr lang="en-US"/>
          </a:p>
        </p:txBody>
      </p:sp>
    </p:spTree>
    <p:extLst>
      <p:ext uri="{BB962C8B-B14F-4D97-AF65-F5344CB8AC3E}">
        <p14:creationId xmlns:p14="http://schemas.microsoft.com/office/powerpoint/2010/main" val="4100181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 the appropriate protein results file from “</a:t>
            </a:r>
            <a:r>
              <a:rPr lang="en-US" dirty="0" err="1"/>
              <a:t>results_files</a:t>
            </a:r>
            <a:r>
              <a:rPr lang="en-US" dirty="0"/>
              <a:t>” folder. The grouped file is recommended for most applications; however, the script can use the regular report files, too. Then click “Open”.</a:t>
            </a:r>
          </a:p>
        </p:txBody>
      </p:sp>
      <p:sp>
        <p:nvSpPr>
          <p:cNvPr id="4" name="Slide Number Placeholder 3"/>
          <p:cNvSpPr>
            <a:spLocks noGrp="1"/>
          </p:cNvSpPr>
          <p:nvPr>
            <p:ph type="sldNum" sz="quarter" idx="5"/>
          </p:nvPr>
        </p:nvSpPr>
        <p:spPr/>
        <p:txBody>
          <a:bodyPr/>
          <a:lstStyle/>
          <a:p>
            <a:fld id="{3F17F9C1-AF50-B440-B5E1-9A23756F27A1}" type="slidenum">
              <a:rPr lang="en-US" smtClean="0"/>
              <a:t>7</a:t>
            </a:fld>
            <a:endParaRPr lang="en-US"/>
          </a:p>
        </p:txBody>
      </p:sp>
    </p:spTree>
    <p:extLst>
      <p:ext uri="{BB962C8B-B14F-4D97-AF65-F5344CB8AC3E}">
        <p14:creationId xmlns:p14="http://schemas.microsoft.com/office/powerpoint/2010/main" val="4745449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script will read the protein and peptide files, determine the usable peptides, and aggregate the PSM data up to the peptide and protein levels. The reporter ions are added to the results files.</a:t>
            </a:r>
          </a:p>
        </p:txBody>
      </p:sp>
      <p:sp>
        <p:nvSpPr>
          <p:cNvPr id="4" name="Slide Number Placeholder 3"/>
          <p:cNvSpPr>
            <a:spLocks noGrp="1"/>
          </p:cNvSpPr>
          <p:nvPr>
            <p:ph type="sldNum" sz="quarter" idx="5"/>
          </p:nvPr>
        </p:nvSpPr>
        <p:spPr/>
        <p:txBody>
          <a:bodyPr/>
          <a:lstStyle/>
          <a:p>
            <a:fld id="{3F17F9C1-AF50-B440-B5E1-9A23756F27A1}" type="slidenum">
              <a:rPr lang="en-US" smtClean="0"/>
              <a:t>8</a:t>
            </a:fld>
            <a:endParaRPr lang="en-US"/>
          </a:p>
        </p:txBody>
      </p:sp>
    </p:spTree>
    <p:extLst>
      <p:ext uri="{BB962C8B-B14F-4D97-AF65-F5344CB8AC3E}">
        <p14:creationId xmlns:p14="http://schemas.microsoft.com/office/powerpoint/2010/main" val="22975568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results files with additional TMT reporter ion intensity columns are created.</a:t>
            </a:r>
          </a:p>
        </p:txBody>
      </p:sp>
      <p:sp>
        <p:nvSpPr>
          <p:cNvPr id="4" name="Slide Number Placeholder 3"/>
          <p:cNvSpPr>
            <a:spLocks noGrp="1"/>
          </p:cNvSpPr>
          <p:nvPr>
            <p:ph type="sldNum" sz="quarter" idx="5"/>
          </p:nvPr>
        </p:nvSpPr>
        <p:spPr/>
        <p:txBody>
          <a:bodyPr/>
          <a:lstStyle/>
          <a:p>
            <a:fld id="{3F17F9C1-AF50-B440-B5E1-9A23756F27A1}" type="slidenum">
              <a:rPr lang="en-US" smtClean="0"/>
              <a:t>9</a:t>
            </a:fld>
            <a:endParaRPr lang="en-US"/>
          </a:p>
        </p:txBody>
      </p:sp>
    </p:spTree>
    <p:extLst>
      <p:ext uri="{BB962C8B-B14F-4D97-AF65-F5344CB8AC3E}">
        <p14:creationId xmlns:p14="http://schemas.microsoft.com/office/powerpoint/2010/main" val="2948371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D12CC-929C-D045-844E-8751AA0502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F314B3-0042-0741-A943-13373F9114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F9C9C32-A667-E542-AD6F-992A5318EBCD}"/>
              </a:ext>
            </a:extLst>
          </p:cNvPr>
          <p:cNvSpPr>
            <a:spLocks noGrp="1"/>
          </p:cNvSpPr>
          <p:nvPr>
            <p:ph type="dt" sz="half" idx="10"/>
          </p:nvPr>
        </p:nvSpPr>
        <p:spPr/>
        <p:txBody>
          <a:bodyPr/>
          <a:lstStyle/>
          <a:p>
            <a:fld id="{7441BA21-145F-374D-A91F-6945A45C9B15}" type="datetimeFigureOut">
              <a:rPr lang="en-US" smtClean="0"/>
              <a:t>1/18/19</a:t>
            </a:fld>
            <a:endParaRPr lang="en-US"/>
          </a:p>
        </p:txBody>
      </p:sp>
      <p:sp>
        <p:nvSpPr>
          <p:cNvPr id="5" name="Footer Placeholder 4">
            <a:extLst>
              <a:ext uri="{FF2B5EF4-FFF2-40B4-BE49-F238E27FC236}">
                <a16:creationId xmlns:a16="http://schemas.microsoft.com/office/drawing/2014/main" id="{07D099CF-A097-F744-B533-CC5467A6DB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499B6C-94CB-6E47-9D80-8F16AFC4B7C4}"/>
              </a:ext>
            </a:extLst>
          </p:cNvPr>
          <p:cNvSpPr>
            <a:spLocks noGrp="1"/>
          </p:cNvSpPr>
          <p:nvPr>
            <p:ph type="sldNum" sz="quarter" idx="12"/>
          </p:nvPr>
        </p:nvSpPr>
        <p:spPr/>
        <p:txBody>
          <a:bodyPr/>
          <a:lstStyle/>
          <a:p>
            <a:fld id="{FB164977-B344-4D48-B2D2-2281A443EF20}" type="slidenum">
              <a:rPr lang="en-US" smtClean="0"/>
              <a:t>‹#›</a:t>
            </a:fld>
            <a:endParaRPr lang="en-US"/>
          </a:p>
        </p:txBody>
      </p:sp>
    </p:spTree>
    <p:extLst>
      <p:ext uri="{BB962C8B-B14F-4D97-AF65-F5344CB8AC3E}">
        <p14:creationId xmlns:p14="http://schemas.microsoft.com/office/powerpoint/2010/main" val="3085283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E2A0A-AE7A-5B45-9354-7462CED3C7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93527A-CC44-F540-823B-8D3E2426949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0D2276-44DC-8D47-AFCC-C2EF1EF3860A}"/>
              </a:ext>
            </a:extLst>
          </p:cNvPr>
          <p:cNvSpPr>
            <a:spLocks noGrp="1"/>
          </p:cNvSpPr>
          <p:nvPr>
            <p:ph type="dt" sz="half" idx="10"/>
          </p:nvPr>
        </p:nvSpPr>
        <p:spPr/>
        <p:txBody>
          <a:bodyPr/>
          <a:lstStyle/>
          <a:p>
            <a:fld id="{7441BA21-145F-374D-A91F-6945A45C9B15}" type="datetimeFigureOut">
              <a:rPr lang="en-US" smtClean="0"/>
              <a:t>1/18/19</a:t>
            </a:fld>
            <a:endParaRPr lang="en-US"/>
          </a:p>
        </p:txBody>
      </p:sp>
      <p:sp>
        <p:nvSpPr>
          <p:cNvPr id="5" name="Footer Placeholder 4">
            <a:extLst>
              <a:ext uri="{FF2B5EF4-FFF2-40B4-BE49-F238E27FC236}">
                <a16:creationId xmlns:a16="http://schemas.microsoft.com/office/drawing/2014/main" id="{BCD838E0-7089-4A47-8FC2-16A1E50D24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7EE232-3DA8-A143-8630-6CB28BEDC900}"/>
              </a:ext>
            </a:extLst>
          </p:cNvPr>
          <p:cNvSpPr>
            <a:spLocks noGrp="1"/>
          </p:cNvSpPr>
          <p:nvPr>
            <p:ph type="sldNum" sz="quarter" idx="12"/>
          </p:nvPr>
        </p:nvSpPr>
        <p:spPr/>
        <p:txBody>
          <a:bodyPr/>
          <a:lstStyle/>
          <a:p>
            <a:fld id="{FB164977-B344-4D48-B2D2-2281A443EF20}" type="slidenum">
              <a:rPr lang="en-US" smtClean="0"/>
              <a:t>‹#›</a:t>
            </a:fld>
            <a:endParaRPr lang="en-US"/>
          </a:p>
        </p:txBody>
      </p:sp>
    </p:spTree>
    <p:extLst>
      <p:ext uri="{BB962C8B-B14F-4D97-AF65-F5344CB8AC3E}">
        <p14:creationId xmlns:p14="http://schemas.microsoft.com/office/powerpoint/2010/main" val="3762017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24A8AE-A98A-FB46-A5F7-7E72104F0F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57E6FE-DBB9-D348-8448-69A9A436FB8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681C37-3FB1-9946-8425-BF2083F0A209}"/>
              </a:ext>
            </a:extLst>
          </p:cNvPr>
          <p:cNvSpPr>
            <a:spLocks noGrp="1"/>
          </p:cNvSpPr>
          <p:nvPr>
            <p:ph type="dt" sz="half" idx="10"/>
          </p:nvPr>
        </p:nvSpPr>
        <p:spPr/>
        <p:txBody>
          <a:bodyPr/>
          <a:lstStyle/>
          <a:p>
            <a:fld id="{7441BA21-145F-374D-A91F-6945A45C9B15}" type="datetimeFigureOut">
              <a:rPr lang="en-US" smtClean="0"/>
              <a:t>1/18/19</a:t>
            </a:fld>
            <a:endParaRPr lang="en-US"/>
          </a:p>
        </p:txBody>
      </p:sp>
      <p:sp>
        <p:nvSpPr>
          <p:cNvPr id="5" name="Footer Placeholder 4">
            <a:extLst>
              <a:ext uri="{FF2B5EF4-FFF2-40B4-BE49-F238E27FC236}">
                <a16:creationId xmlns:a16="http://schemas.microsoft.com/office/drawing/2014/main" id="{BF468DE5-F7DB-CA4D-8848-9B3305A8C7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E4E16D-AD4D-8543-8714-25B8BE653319}"/>
              </a:ext>
            </a:extLst>
          </p:cNvPr>
          <p:cNvSpPr>
            <a:spLocks noGrp="1"/>
          </p:cNvSpPr>
          <p:nvPr>
            <p:ph type="sldNum" sz="quarter" idx="12"/>
          </p:nvPr>
        </p:nvSpPr>
        <p:spPr/>
        <p:txBody>
          <a:bodyPr/>
          <a:lstStyle/>
          <a:p>
            <a:fld id="{FB164977-B344-4D48-B2D2-2281A443EF20}" type="slidenum">
              <a:rPr lang="en-US" smtClean="0"/>
              <a:t>‹#›</a:t>
            </a:fld>
            <a:endParaRPr lang="en-US"/>
          </a:p>
        </p:txBody>
      </p:sp>
    </p:spTree>
    <p:extLst>
      <p:ext uri="{BB962C8B-B14F-4D97-AF65-F5344CB8AC3E}">
        <p14:creationId xmlns:p14="http://schemas.microsoft.com/office/powerpoint/2010/main" val="149450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B64C8-2A80-9A44-AD06-99C4D7992E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7760A6-77C5-5948-BB2A-627497ED7E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D2A6DD-F103-E244-A68B-EBCAFF7FF84E}"/>
              </a:ext>
            </a:extLst>
          </p:cNvPr>
          <p:cNvSpPr>
            <a:spLocks noGrp="1"/>
          </p:cNvSpPr>
          <p:nvPr>
            <p:ph type="dt" sz="half" idx="10"/>
          </p:nvPr>
        </p:nvSpPr>
        <p:spPr/>
        <p:txBody>
          <a:bodyPr/>
          <a:lstStyle/>
          <a:p>
            <a:fld id="{7441BA21-145F-374D-A91F-6945A45C9B15}" type="datetimeFigureOut">
              <a:rPr lang="en-US" smtClean="0"/>
              <a:t>1/18/19</a:t>
            </a:fld>
            <a:endParaRPr lang="en-US"/>
          </a:p>
        </p:txBody>
      </p:sp>
      <p:sp>
        <p:nvSpPr>
          <p:cNvPr id="5" name="Footer Placeholder 4">
            <a:extLst>
              <a:ext uri="{FF2B5EF4-FFF2-40B4-BE49-F238E27FC236}">
                <a16:creationId xmlns:a16="http://schemas.microsoft.com/office/drawing/2014/main" id="{AFE8BDC5-A9AA-EA4D-BEC3-D9E96BBB8B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479DF-A725-0244-B629-40E6A5AD9E11}"/>
              </a:ext>
            </a:extLst>
          </p:cNvPr>
          <p:cNvSpPr>
            <a:spLocks noGrp="1"/>
          </p:cNvSpPr>
          <p:nvPr>
            <p:ph type="sldNum" sz="quarter" idx="12"/>
          </p:nvPr>
        </p:nvSpPr>
        <p:spPr/>
        <p:txBody>
          <a:bodyPr/>
          <a:lstStyle/>
          <a:p>
            <a:fld id="{FB164977-B344-4D48-B2D2-2281A443EF20}" type="slidenum">
              <a:rPr lang="en-US" smtClean="0"/>
              <a:t>‹#›</a:t>
            </a:fld>
            <a:endParaRPr lang="en-US"/>
          </a:p>
        </p:txBody>
      </p:sp>
    </p:spTree>
    <p:extLst>
      <p:ext uri="{BB962C8B-B14F-4D97-AF65-F5344CB8AC3E}">
        <p14:creationId xmlns:p14="http://schemas.microsoft.com/office/powerpoint/2010/main" val="4238998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11DB0-F1E7-C14C-BAEE-D0B13E9F7F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119E04-A350-CD42-BE70-D430ED6E62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1C185B1-5679-4D4D-A164-46C3FC660E2D}"/>
              </a:ext>
            </a:extLst>
          </p:cNvPr>
          <p:cNvSpPr>
            <a:spLocks noGrp="1"/>
          </p:cNvSpPr>
          <p:nvPr>
            <p:ph type="dt" sz="half" idx="10"/>
          </p:nvPr>
        </p:nvSpPr>
        <p:spPr/>
        <p:txBody>
          <a:bodyPr/>
          <a:lstStyle/>
          <a:p>
            <a:fld id="{7441BA21-145F-374D-A91F-6945A45C9B15}" type="datetimeFigureOut">
              <a:rPr lang="en-US" smtClean="0"/>
              <a:t>1/18/19</a:t>
            </a:fld>
            <a:endParaRPr lang="en-US"/>
          </a:p>
        </p:txBody>
      </p:sp>
      <p:sp>
        <p:nvSpPr>
          <p:cNvPr id="5" name="Footer Placeholder 4">
            <a:extLst>
              <a:ext uri="{FF2B5EF4-FFF2-40B4-BE49-F238E27FC236}">
                <a16:creationId xmlns:a16="http://schemas.microsoft.com/office/drawing/2014/main" id="{9F4B502D-A10B-E347-9B43-6F3C4862E5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4500DE-5FFA-7043-88BB-6267C8A33264}"/>
              </a:ext>
            </a:extLst>
          </p:cNvPr>
          <p:cNvSpPr>
            <a:spLocks noGrp="1"/>
          </p:cNvSpPr>
          <p:nvPr>
            <p:ph type="sldNum" sz="quarter" idx="12"/>
          </p:nvPr>
        </p:nvSpPr>
        <p:spPr/>
        <p:txBody>
          <a:bodyPr/>
          <a:lstStyle/>
          <a:p>
            <a:fld id="{FB164977-B344-4D48-B2D2-2281A443EF20}" type="slidenum">
              <a:rPr lang="en-US" smtClean="0"/>
              <a:t>‹#›</a:t>
            </a:fld>
            <a:endParaRPr lang="en-US"/>
          </a:p>
        </p:txBody>
      </p:sp>
    </p:spTree>
    <p:extLst>
      <p:ext uri="{BB962C8B-B14F-4D97-AF65-F5344CB8AC3E}">
        <p14:creationId xmlns:p14="http://schemas.microsoft.com/office/powerpoint/2010/main" val="895357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0363E-E6A2-F341-9F6F-51312CCB04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A01B14-E93A-A841-B917-7860DCAF2F0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C3E0B1-4AA0-AF4D-87CA-0E8C85BE836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85B7BA-73C6-A542-B577-62B747052957}"/>
              </a:ext>
            </a:extLst>
          </p:cNvPr>
          <p:cNvSpPr>
            <a:spLocks noGrp="1"/>
          </p:cNvSpPr>
          <p:nvPr>
            <p:ph type="dt" sz="half" idx="10"/>
          </p:nvPr>
        </p:nvSpPr>
        <p:spPr/>
        <p:txBody>
          <a:bodyPr/>
          <a:lstStyle/>
          <a:p>
            <a:fld id="{7441BA21-145F-374D-A91F-6945A45C9B15}" type="datetimeFigureOut">
              <a:rPr lang="en-US" smtClean="0"/>
              <a:t>1/18/19</a:t>
            </a:fld>
            <a:endParaRPr lang="en-US"/>
          </a:p>
        </p:txBody>
      </p:sp>
      <p:sp>
        <p:nvSpPr>
          <p:cNvPr id="6" name="Footer Placeholder 5">
            <a:extLst>
              <a:ext uri="{FF2B5EF4-FFF2-40B4-BE49-F238E27FC236}">
                <a16:creationId xmlns:a16="http://schemas.microsoft.com/office/drawing/2014/main" id="{82DD9682-2D80-EE44-AD8D-7C2F469DCA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1EDE96-6475-E44C-9468-A1027E8A59B6}"/>
              </a:ext>
            </a:extLst>
          </p:cNvPr>
          <p:cNvSpPr>
            <a:spLocks noGrp="1"/>
          </p:cNvSpPr>
          <p:nvPr>
            <p:ph type="sldNum" sz="quarter" idx="12"/>
          </p:nvPr>
        </p:nvSpPr>
        <p:spPr/>
        <p:txBody>
          <a:bodyPr/>
          <a:lstStyle/>
          <a:p>
            <a:fld id="{FB164977-B344-4D48-B2D2-2281A443EF20}" type="slidenum">
              <a:rPr lang="en-US" smtClean="0"/>
              <a:t>‹#›</a:t>
            </a:fld>
            <a:endParaRPr lang="en-US"/>
          </a:p>
        </p:txBody>
      </p:sp>
    </p:spTree>
    <p:extLst>
      <p:ext uri="{BB962C8B-B14F-4D97-AF65-F5344CB8AC3E}">
        <p14:creationId xmlns:p14="http://schemas.microsoft.com/office/powerpoint/2010/main" val="4169989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EF021-63BC-F446-9EEA-CBA41E4A35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3BC947C-0D47-4340-BCBC-A993C4669D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2BEBE79-1338-C248-8EDF-376F5F18531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E1C40B-3F35-1646-8607-300542BCBB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EFFA4DE-AFBC-2547-A42C-5799527323A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7758CA-4BDC-324C-BFE4-A5ADBF8EAF6B}"/>
              </a:ext>
            </a:extLst>
          </p:cNvPr>
          <p:cNvSpPr>
            <a:spLocks noGrp="1"/>
          </p:cNvSpPr>
          <p:nvPr>
            <p:ph type="dt" sz="half" idx="10"/>
          </p:nvPr>
        </p:nvSpPr>
        <p:spPr/>
        <p:txBody>
          <a:bodyPr/>
          <a:lstStyle/>
          <a:p>
            <a:fld id="{7441BA21-145F-374D-A91F-6945A45C9B15}" type="datetimeFigureOut">
              <a:rPr lang="en-US" smtClean="0"/>
              <a:t>1/18/19</a:t>
            </a:fld>
            <a:endParaRPr lang="en-US"/>
          </a:p>
        </p:txBody>
      </p:sp>
      <p:sp>
        <p:nvSpPr>
          <p:cNvPr id="8" name="Footer Placeholder 7">
            <a:extLst>
              <a:ext uri="{FF2B5EF4-FFF2-40B4-BE49-F238E27FC236}">
                <a16:creationId xmlns:a16="http://schemas.microsoft.com/office/drawing/2014/main" id="{F2829E45-C26B-504E-A3C1-1E6C5117A0B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9F40EC7-C226-974C-8C8B-24B17DAABCA5}"/>
              </a:ext>
            </a:extLst>
          </p:cNvPr>
          <p:cNvSpPr>
            <a:spLocks noGrp="1"/>
          </p:cNvSpPr>
          <p:nvPr>
            <p:ph type="sldNum" sz="quarter" idx="12"/>
          </p:nvPr>
        </p:nvSpPr>
        <p:spPr/>
        <p:txBody>
          <a:bodyPr/>
          <a:lstStyle/>
          <a:p>
            <a:fld id="{FB164977-B344-4D48-B2D2-2281A443EF20}" type="slidenum">
              <a:rPr lang="en-US" smtClean="0"/>
              <a:t>‹#›</a:t>
            </a:fld>
            <a:endParaRPr lang="en-US"/>
          </a:p>
        </p:txBody>
      </p:sp>
    </p:spTree>
    <p:extLst>
      <p:ext uri="{BB962C8B-B14F-4D97-AF65-F5344CB8AC3E}">
        <p14:creationId xmlns:p14="http://schemas.microsoft.com/office/powerpoint/2010/main" val="2396545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D6773-122E-DC4E-8DE0-3777E4154B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AE69D69-6425-4A44-AD36-129BF81A0362}"/>
              </a:ext>
            </a:extLst>
          </p:cNvPr>
          <p:cNvSpPr>
            <a:spLocks noGrp="1"/>
          </p:cNvSpPr>
          <p:nvPr>
            <p:ph type="dt" sz="half" idx="10"/>
          </p:nvPr>
        </p:nvSpPr>
        <p:spPr/>
        <p:txBody>
          <a:bodyPr/>
          <a:lstStyle/>
          <a:p>
            <a:fld id="{7441BA21-145F-374D-A91F-6945A45C9B15}" type="datetimeFigureOut">
              <a:rPr lang="en-US" smtClean="0"/>
              <a:t>1/18/19</a:t>
            </a:fld>
            <a:endParaRPr lang="en-US"/>
          </a:p>
        </p:txBody>
      </p:sp>
      <p:sp>
        <p:nvSpPr>
          <p:cNvPr id="4" name="Footer Placeholder 3">
            <a:extLst>
              <a:ext uri="{FF2B5EF4-FFF2-40B4-BE49-F238E27FC236}">
                <a16:creationId xmlns:a16="http://schemas.microsoft.com/office/drawing/2014/main" id="{CC83D182-8EE0-D742-BC98-E7BCF24CC28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B1B1F0-1AD6-2F40-A829-3DF4E74C2B7A}"/>
              </a:ext>
            </a:extLst>
          </p:cNvPr>
          <p:cNvSpPr>
            <a:spLocks noGrp="1"/>
          </p:cNvSpPr>
          <p:nvPr>
            <p:ph type="sldNum" sz="quarter" idx="12"/>
          </p:nvPr>
        </p:nvSpPr>
        <p:spPr/>
        <p:txBody>
          <a:bodyPr/>
          <a:lstStyle/>
          <a:p>
            <a:fld id="{FB164977-B344-4D48-B2D2-2281A443EF20}" type="slidenum">
              <a:rPr lang="en-US" smtClean="0"/>
              <a:t>‹#›</a:t>
            </a:fld>
            <a:endParaRPr lang="en-US"/>
          </a:p>
        </p:txBody>
      </p:sp>
    </p:spTree>
    <p:extLst>
      <p:ext uri="{BB962C8B-B14F-4D97-AF65-F5344CB8AC3E}">
        <p14:creationId xmlns:p14="http://schemas.microsoft.com/office/powerpoint/2010/main" val="1422331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59FC15-C8C1-BC43-8754-88AA85B51E71}"/>
              </a:ext>
            </a:extLst>
          </p:cNvPr>
          <p:cNvSpPr>
            <a:spLocks noGrp="1"/>
          </p:cNvSpPr>
          <p:nvPr>
            <p:ph type="dt" sz="half" idx="10"/>
          </p:nvPr>
        </p:nvSpPr>
        <p:spPr/>
        <p:txBody>
          <a:bodyPr/>
          <a:lstStyle/>
          <a:p>
            <a:fld id="{7441BA21-145F-374D-A91F-6945A45C9B15}" type="datetimeFigureOut">
              <a:rPr lang="en-US" smtClean="0"/>
              <a:t>1/18/19</a:t>
            </a:fld>
            <a:endParaRPr lang="en-US"/>
          </a:p>
        </p:txBody>
      </p:sp>
      <p:sp>
        <p:nvSpPr>
          <p:cNvPr id="3" name="Footer Placeholder 2">
            <a:extLst>
              <a:ext uri="{FF2B5EF4-FFF2-40B4-BE49-F238E27FC236}">
                <a16:creationId xmlns:a16="http://schemas.microsoft.com/office/drawing/2014/main" id="{BCE31F2D-7662-9D40-94C3-D970DE6E4C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45537A9-4AA0-3245-B1DA-573ABF1631D0}"/>
              </a:ext>
            </a:extLst>
          </p:cNvPr>
          <p:cNvSpPr>
            <a:spLocks noGrp="1"/>
          </p:cNvSpPr>
          <p:nvPr>
            <p:ph type="sldNum" sz="quarter" idx="12"/>
          </p:nvPr>
        </p:nvSpPr>
        <p:spPr/>
        <p:txBody>
          <a:bodyPr/>
          <a:lstStyle/>
          <a:p>
            <a:fld id="{FB164977-B344-4D48-B2D2-2281A443EF20}" type="slidenum">
              <a:rPr lang="en-US" smtClean="0"/>
              <a:t>‹#›</a:t>
            </a:fld>
            <a:endParaRPr lang="en-US"/>
          </a:p>
        </p:txBody>
      </p:sp>
    </p:spTree>
    <p:extLst>
      <p:ext uri="{BB962C8B-B14F-4D97-AF65-F5344CB8AC3E}">
        <p14:creationId xmlns:p14="http://schemas.microsoft.com/office/powerpoint/2010/main" val="1417945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994C8-0803-B04D-8B1E-B42DE6FE31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F9FC4BF-60AF-7E4A-94C1-CBB466DB55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B2F10C-C5CE-2540-9F64-DFC1CA1911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3E69AE7-E200-644D-8F04-BF83797ED218}"/>
              </a:ext>
            </a:extLst>
          </p:cNvPr>
          <p:cNvSpPr>
            <a:spLocks noGrp="1"/>
          </p:cNvSpPr>
          <p:nvPr>
            <p:ph type="dt" sz="half" idx="10"/>
          </p:nvPr>
        </p:nvSpPr>
        <p:spPr/>
        <p:txBody>
          <a:bodyPr/>
          <a:lstStyle/>
          <a:p>
            <a:fld id="{7441BA21-145F-374D-A91F-6945A45C9B15}" type="datetimeFigureOut">
              <a:rPr lang="en-US" smtClean="0"/>
              <a:t>1/18/19</a:t>
            </a:fld>
            <a:endParaRPr lang="en-US"/>
          </a:p>
        </p:txBody>
      </p:sp>
      <p:sp>
        <p:nvSpPr>
          <p:cNvPr id="6" name="Footer Placeholder 5">
            <a:extLst>
              <a:ext uri="{FF2B5EF4-FFF2-40B4-BE49-F238E27FC236}">
                <a16:creationId xmlns:a16="http://schemas.microsoft.com/office/drawing/2014/main" id="{F4484FAE-C4F2-B14D-8FA6-C32B6C901B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55D76-61E0-B344-92A6-DE08B2E2A154}"/>
              </a:ext>
            </a:extLst>
          </p:cNvPr>
          <p:cNvSpPr>
            <a:spLocks noGrp="1"/>
          </p:cNvSpPr>
          <p:nvPr>
            <p:ph type="sldNum" sz="quarter" idx="12"/>
          </p:nvPr>
        </p:nvSpPr>
        <p:spPr/>
        <p:txBody>
          <a:bodyPr/>
          <a:lstStyle/>
          <a:p>
            <a:fld id="{FB164977-B344-4D48-B2D2-2281A443EF20}" type="slidenum">
              <a:rPr lang="en-US" smtClean="0"/>
              <a:t>‹#›</a:t>
            </a:fld>
            <a:endParaRPr lang="en-US"/>
          </a:p>
        </p:txBody>
      </p:sp>
    </p:spTree>
    <p:extLst>
      <p:ext uri="{BB962C8B-B14F-4D97-AF65-F5344CB8AC3E}">
        <p14:creationId xmlns:p14="http://schemas.microsoft.com/office/powerpoint/2010/main" val="3100822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7A2FD-E820-924A-86DA-13C93C6F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E66B55-4EEA-504F-9B43-DB89B09102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A80946-70DC-6E4A-92B0-7760E7E7F2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8522A1A-3BC1-1747-9561-B1DFFB3C14F4}"/>
              </a:ext>
            </a:extLst>
          </p:cNvPr>
          <p:cNvSpPr>
            <a:spLocks noGrp="1"/>
          </p:cNvSpPr>
          <p:nvPr>
            <p:ph type="dt" sz="half" idx="10"/>
          </p:nvPr>
        </p:nvSpPr>
        <p:spPr/>
        <p:txBody>
          <a:bodyPr/>
          <a:lstStyle/>
          <a:p>
            <a:fld id="{7441BA21-145F-374D-A91F-6945A45C9B15}" type="datetimeFigureOut">
              <a:rPr lang="en-US" smtClean="0"/>
              <a:t>1/18/19</a:t>
            </a:fld>
            <a:endParaRPr lang="en-US"/>
          </a:p>
        </p:txBody>
      </p:sp>
      <p:sp>
        <p:nvSpPr>
          <p:cNvPr id="6" name="Footer Placeholder 5">
            <a:extLst>
              <a:ext uri="{FF2B5EF4-FFF2-40B4-BE49-F238E27FC236}">
                <a16:creationId xmlns:a16="http://schemas.microsoft.com/office/drawing/2014/main" id="{6CE3F25E-0964-1740-817C-2C60E5B197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9C53E4-4C32-5D4C-AE2A-567D42027D36}"/>
              </a:ext>
            </a:extLst>
          </p:cNvPr>
          <p:cNvSpPr>
            <a:spLocks noGrp="1"/>
          </p:cNvSpPr>
          <p:nvPr>
            <p:ph type="sldNum" sz="quarter" idx="12"/>
          </p:nvPr>
        </p:nvSpPr>
        <p:spPr/>
        <p:txBody>
          <a:bodyPr/>
          <a:lstStyle/>
          <a:p>
            <a:fld id="{FB164977-B344-4D48-B2D2-2281A443EF20}" type="slidenum">
              <a:rPr lang="en-US" smtClean="0"/>
              <a:t>‹#›</a:t>
            </a:fld>
            <a:endParaRPr lang="en-US"/>
          </a:p>
        </p:txBody>
      </p:sp>
    </p:spTree>
    <p:extLst>
      <p:ext uri="{BB962C8B-B14F-4D97-AF65-F5344CB8AC3E}">
        <p14:creationId xmlns:p14="http://schemas.microsoft.com/office/powerpoint/2010/main" val="242487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B99A89-1875-8E46-90A8-65B2FB8047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5382046-E4D8-C74B-9D3B-843C680CC6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098DE0-6A0D-794D-B448-3406026D2C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41BA21-145F-374D-A91F-6945A45C9B15}" type="datetimeFigureOut">
              <a:rPr lang="en-US" smtClean="0"/>
              <a:t>1/18/19</a:t>
            </a:fld>
            <a:endParaRPr lang="en-US"/>
          </a:p>
        </p:txBody>
      </p:sp>
      <p:sp>
        <p:nvSpPr>
          <p:cNvPr id="5" name="Footer Placeholder 4">
            <a:extLst>
              <a:ext uri="{FF2B5EF4-FFF2-40B4-BE49-F238E27FC236}">
                <a16:creationId xmlns:a16="http://schemas.microsoft.com/office/drawing/2014/main" id="{F6CAD55A-7C8F-B043-85AB-E6A7AB7A1B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B65AB6-919E-4745-9C58-3A13BAD01B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164977-B344-4D48-B2D2-2281A443EF20}" type="slidenum">
              <a:rPr lang="en-US" smtClean="0"/>
              <a:t>‹#›</a:t>
            </a:fld>
            <a:endParaRPr lang="en-US"/>
          </a:p>
        </p:txBody>
      </p:sp>
    </p:spTree>
    <p:extLst>
      <p:ext uri="{BB962C8B-B14F-4D97-AF65-F5344CB8AC3E}">
        <p14:creationId xmlns:p14="http://schemas.microsoft.com/office/powerpoint/2010/main" val="8009067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E5DE3-869E-5847-B3E6-6782959DEC3F}"/>
              </a:ext>
            </a:extLst>
          </p:cNvPr>
          <p:cNvSpPr>
            <a:spLocks noGrp="1"/>
          </p:cNvSpPr>
          <p:nvPr>
            <p:ph type="ctrTitle"/>
          </p:nvPr>
        </p:nvSpPr>
        <p:spPr/>
        <p:txBody>
          <a:bodyPr/>
          <a:lstStyle/>
          <a:p>
            <a:r>
              <a:rPr lang="en-US" dirty="0" err="1"/>
              <a:t>Add_TMT_intensities</a:t>
            </a:r>
            <a:r>
              <a:rPr lang="en-US" dirty="0"/>
              <a:t> Guide</a:t>
            </a:r>
          </a:p>
        </p:txBody>
      </p:sp>
      <p:sp>
        <p:nvSpPr>
          <p:cNvPr id="3" name="Subtitle 2">
            <a:extLst>
              <a:ext uri="{FF2B5EF4-FFF2-40B4-BE49-F238E27FC236}">
                <a16:creationId xmlns:a16="http://schemas.microsoft.com/office/drawing/2014/main" id="{D9FB29E6-F311-5E41-92A4-52444FB2487B}"/>
              </a:ext>
            </a:extLst>
          </p:cNvPr>
          <p:cNvSpPr>
            <a:spLocks noGrp="1"/>
          </p:cNvSpPr>
          <p:nvPr>
            <p:ph type="subTitle" idx="1"/>
          </p:nvPr>
        </p:nvSpPr>
        <p:spPr/>
        <p:txBody>
          <a:bodyPr/>
          <a:lstStyle/>
          <a:p>
            <a:r>
              <a:rPr lang="en-US" dirty="0"/>
              <a:t>Phil Wilmarth</a:t>
            </a:r>
            <a:br>
              <a:rPr lang="en-US" dirty="0"/>
            </a:br>
            <a:r>
              <a:rPr lang="en-US" dirty="0"/>
              <a:t>January 17, 2019</a:t>
            </a:r>
          </a:p>
        </p:txBody>
      </p:sp>
    </p:spTree>
    <p:extLst>
      <p:ext uri="{BB962C8B-B14F-4D97-AF65-F5344CB8AC3E}">
        <p14:creationId xmlns:p14="http://schemas.microsoft.com/office/powerpoint/2010/main" val="502490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44B47E-AF1E-A849-860D-2604A5F30272}"/>
              </a:ext>
            </a:extLst>
          </p:cNvPr>
          <p:cNvPicPr>
            <a:picLocks noChangeAspect="1"/>
          </p:cNvPicPr>
          <p:nvPr/>
        </p:nvPicPr>
        <p:blipFill>
          <a:blip r:embed="rId3"/>
          <a:stretch>
            <a:fillRect/>
          </a:stretch>
        </p:blipFill>
        <p:spPr>
          <a:xfrm>
            <a:off x="2901950" y="31750"/>
            <a:ext cx="6388100" cy="6794500"/>
          </a:xfrm>
          <a:prstGeom prst="rect">
            <a:avLst/>
          </a:prstGeom>
        </p:spPr>
      </p:pic>
      <p:sp>
        <p:nvSpPr>
          <p:cNvPr id="4" name="Oval 3">
            <a:extLst>
              <a:ext uri="{FF2B5EF4-FFF2-40B4-BE49-F238E27FC236}">
                <a16:creationId xmlns:a16="http://schemas.microsoft.com/office/drawing/2014/main" id="{A9A6078A-C5FC-D240-AE53-D0CE540C5C25}"/>
              </a:ext>
            </a:extLst>
          </p:cNvPr>
          <p:cNvSpPr/>
          <p:nvPr/>
        </p:nvSpPr>
        <p:spPr>
          <a:xfrm>
            <a:off x="2836333" y="660400"/>
            <a:ext cx="1803400" cy="32173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3322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91E53A-A4AB-CA4A-BD56-3BDFE2983E3E}"/>
              </a:ext>
            </a:extLst>
          </p:cNvPr>
          <p:cNvPicPr>
            <a:picLocks noChangeAspect="1"/>
          </p:cNvPicPr>
          <p:nvPr/>
        </p:nvPicPr>
        <p:blipFill>
          <a:blip r:embed="rId3"/>
          <a:stretch>
            <a:fillRect/>
          </a:stretch>
        </p:blipFill>
        <p:spPr>
          <a:xfrm>
            <a:off x="450850" y="266700"/>
            <a:ext cx="11290300" cy="6324600"/>
          </a:xfrm>
          <a:prstGeom prst="rect">
            <a:avLst/>
          </a:prstGeom>
        </p:spPr>
      </p:pic>
      <p:sp>
        <p:nvSpPr>
          <p:cNvPr id="4" name="Oval 3">
            <a:extLst>
              <a:ext uri="{FF2B5EF4-FFF2-40B4-BE49-F238E27FC236}">
                <a16:creationId xmlns:a16="http://schemas.microsoft.com/office/drawing/2014/main" id="{2918C85C-B6B2-F242-83E7-61FACA31CB96}"/>
              </a:ext>
            </a:extLst>
          </p:cNvPr>
          <p:cNvSpPr/>
          <p:nvPr/>
        </p:nvSpPr>
        <p:spPr>
          <a:xfrm>
            <a:off x="1566333" y="2175933"/>
            <a:ext cx="6223000" cy="44026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CCED898-9982-6D45-AFBE-85C8C6B9BDCF}"/>
              </a:ext>
            </a:extLst>
          </p:cNvPr>
          <p:cNvSpPr/>
          <p:nvPr/>
        </p:nvSpPr>
        <p:spPr>
          <a:xfrm>
            <a:off x="9541933" y="6096001"/>
            <a:ext cx="1210734"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4A52666-79B7-0543-9927-6EF51F5F708F}"/>
              </a:ext>
            </a:extLst>
          </p:cNvPr>
          <p:cNvSpPr txBox="1"/>
          <p:nvPr/>
        </p:nvSpPr>
        <p:spPr>
          <a:xfrm>
            <a:off x="7907867" y="2226731"/>
            <a:ext cx="301686" cy="369332"/>
          </a:xfrm>
          <a:prstGeom prst="rect">
            <a:avLst/>
          </a:prstGeom>
          <a:noFill/>
        </p:spPr>
        <p:txBody>
          <a:bodyPr wrap="none" rtlCol="0">
            <a:spAutoFit/>
          </a:bodyPr>
          <a:lstStyle/>
          <a:p>
            <a:r>
              <a:rPr lang="en-US" b="1" dirty="0">
                <a:solidFill>
                  <a:srgbClr val="FF0000"/>
                </a:solidFill>
              </a:rPr>
              <a:t>1</a:t>
            </a:r>
          </a:p>
        </p:txBody>
      </p:sp>
      <p:sp>
        <p:nvSpPr>
          <p:cNvPr id="7" name="TextBox 6">
            <a:extLst>
              <a:ext uri="{FF2B5EF4-FFF2-40B4-BE49-F238E27FC236}">
                <a16:creationId xmlns:a16="http://schemas.microsoft.com/office/drawing/2014/main" id="{729E7043-AD89-E943-A1DE-41386EB248E9}"/>
              </a:ext>
            </a:extLst>
          </p:cNvPr>
          <p:cNvSpPr txBox="1"/>
          <p:nvPr/>
        </p:nvSpPr>
        <p:spPr>
          <a:xfrm>
            <a:off x="9240247" y="6139935"/>
            <a:ext cx="301686" cy="369332"/>
          </a:xfrm>
          <a:prstGeom prst="rect">
            <a:avLst/>
          </a:prstGeom>
          <a:noFill/>
        </p:spPr>
        <p:txBody>
          <a:bodyPr wrap="none" rtlCol="0">
            <a:spAutoFit/>
          </a:bodyPr>
          <a:lstStyle/>
          <a:p>
            <a:r>
              <a:rPr lang="en-US" b="1" dirty="0">
                <a:solidFill>
                  <a:srgbClr val="FF0000"/>
                </a:solidFill>
              </a:rPr>
              <a:t>2</a:t>
            </a:r>
          </a:p>
        </p:txBody>
      </p:sp>
    </p:spTree>
    <p:extLst>
      <p:ext uri="{BB962C8B-B14F-4D97-AF65-F5344CB8AC3E}">
        <p14:creationId xmlns:p14="http://schemas.microsoft.com/office/powerpoint/2010/main" val="2917363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1DA9559-D0FD-5047-AA09-6A152082A1E4}"/>
              </a:ext>
            </a:extLst>
          </p:cNvPr>
          <p:cNvPicPr>
            <a:picLocks noChangeAspect="1"/>
          </p:cNvPicPr>
          <p:nvPr/>
        </p:nvPicPr>
        <p:blipFill>
          <a:blip r:embed="rId3"/>
          <a:stretch>
            <a:fillRect/>
          </a:stretch>
        </p:blipFill>
        <p:spPr>
          <a:xfrm>
            <a:off x="2901950" y="31750"/>
            <a:ext cx="6388100" cy="6794500"/>
          </a:xfrm>
          <a:prstGeom prst="rect">
            <a:avLst/>
          </a:prstGeom>
        </p:spPr>
      </p:pic>
      <p:sp>
        <p:nvSpPr>
          <p:cNvPr id="4" name="Oval 3">
            <a:extLst>
              <a:ext uri="{FF2B5EF4-FFF2-40B4-BE49-F238E27FC236}">
                <a16:creationId xmlns:a16="http://schemas.microsoft.com/office/drawing/2014/main" id="{02323B49-0BC0-244C-86AE-B86E6ABF09B1}"/>
              </a:ext>
            </a:extLst>
          </p:cNvPr>
          <p:cNvSpPr/>
          <p:nvPr/>
        </p:nvSpPr>
        <p:spPr>
          <a:xfrm>
            <a:off x="2565400" y="2582333"/>
            <a:ext cx="2040467" cy="1016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1794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92F66B-A6BE-FD4C-925E-EDEC5C355128}"/>
              </a:ext>
            </a:extLst>
          </p:cNvPr>
          <p:cNvPicPr>
            <a:picLocks noChangeAspect="1"/>
          </p:cNvPicPr>
          <p:nvPr/>
        </p:nvPicPr>
        <p:blipFill>
          <a:blip r:embed="rId3"/>
          <a:stretch>
            <a:fillRect/>
          </a:stretch>
        </p:blipFill>
        <p:spPr>
          <a:xfrm>
            <a:off x="2901950" y="31750"/>
            <a:ext cx="6388100" cy="6794500"/>
          </a:xfrm>
          <a:prstGeom prst="rect">
            <a:avLst/>
          </a:prstGeom>
        </p:spPr>
      </p:pic>
      <p:sp>
        <p:nvSpPr>
          <p:cNvPr id="6" name="Oval 5">
            <a:extLst>
              <a:ext uri="{FF2B5EF4-FFF2-40B4-BE49-F238E27FC236}">
                <a16:creationId xmlns:a16="http://schemas.microsoft.com/office/drawing/2014/main" id="{0A7C382A-2A49-DC4D-8535-DE2A506AFE9B}"/>
              </a:ext>
            </a:extLst>
          </p:cNvPr>
          <p:cNvSpPr/>
          <p:nvPr/>
        </p:nvSpPr>
        <p:spPr>
          <a:xfrm>
            <a:off x="4013200" y="872067"/>
            <a:ext cx="1405467" cy="27093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4389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6DF6242-9AFF-6048-8C00-B7B0B1E043E1}"/>
              </a:ext>
            </a:extLst>
          </p:cNvPr>
          <p:cNvPicPr>
            <a:picLocks noChangeAspect="1"/>
          </p:cNvPicPr>
          <p:nvPr/>
        </p:nvPicPr>
        <p:blipFill>
          <a:blip r:embed="rId3"/>
          <a:stretch>
            <a:fillRect/>
          </a:stretch>
        </p:blipFill>
        <p:spPr>
          <a:xfrm>
            <a:off x="2609850" y="31750"/>
            <a:ext cx="6972300" cy="6794500"/>
          </a:xfrm>
          <a:prstGeom prst="rect">
            <a:avLst/>
          </a:prstGeom>
        </p:spPr>
      </p:pic>
      <p:sp>
        <p:nvSpPr>
          <p:cNvPr id="6" name="Rounded Rectangle 5">
            <a:extLst>
              <a:ext uri="{FF2B5EF4-FFF2-40B4-BE49-F238E27FC236}">
                <a16:creationId xmlns:a16="http://schemas.microsoft.com/office/drawing/2014/main" id="{5607283B-3457-EA43-8648-839F1E8A4DA3}"/>
              </a:ext>
            </a:extLst>
          </p:cNvPr>
          <p:cNvSpPr/>
          <p:nvPr/>
        </p:nvSpPr>
        <p:spPr>
          <a:xfrm>
            <a:off x="2599267" y="1532467"/>
            <a:ext cx="2717800" cy="3302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6116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E367E6E-E4AE-1743-9E76-E202D338CE04}"/>
              </a:ext>
            </a:extLst>
          </p:cNvPr>
          <p:cNvPicPr>
            <a:picLocks noChangeAspect="1"/>
          </p:cNvPicPr>
          <p:nvPr/>
        </p:nvPicPr>
        <p:blipFill>
          <a:blip r:embed="rId3"/>
          <a:stretch>
            <a:fillRect/>
          </a:stretch>
        </p:blipFill>
        <p:spPr>
          <a:xfrm>
            <a:off x="450850" y="266700"/>
            <a:ext cx="11290300" cy="6324600"/>
          </a:xfrm>
          <a:prstGeom prst="rect">
            <a:avLst/>
          </a:prstGeom>
        </p:spPr>
      </p:pic>
      <p:sp>
        <p:nvSpPr>
          <p:cNvPr id="4" name="Rounded Rectangle 3">
            <a:extLst>
              <a:ext uri="{FF2B5EF4-FFF2-40B4-BE49-F238E27FC236}">
                <a16:creationId xmlns:a16="http://schemas.microsoft.com/office/drawing/2014/main" id="{74E10DB5-1105-7C46-B2D8-B6C7F7538B45}"/>
              </a:ext>
            </a:extLst>
          </p:cNvPr>
          <p:cNvSpPr/>
          <p:nvPr/>
        </p:nvSpPr>
        <p:spPr>
          <a:xfrm>
            <a:off x="1905000" y="1820333"/>
            <a:ext cx="5816600" cy="37253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a:extLst>
              <a:ext uri="{FF2B5EF4-FFF2-40B4-BE49-F238E27FC236}">
                <a16:creationId xmlns:a16="http://schemas.microsoft.com/office/drawing/2014/main" id="{4F20FD13-7209-764E-B57C-117156D953DF}"/>
              </a:ext>
            </a:extLst>
          </p:cNvPr>
          <p:cNvSpPr/>
          <p:nvPr/>
        </p:nvSpPr>
        <p:spPr>
          <a:xfrm>
            <a:off x="9626601" y="6155267"/>
            <a:ext cx="1083733" cy="3810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0B772F0-0310-684A-A5A2-F4AEEEF93EA9}"/>
              </a:ext>
            </a:extLst>
          </p:cNvPr>
          <p:cNvSpPr txBox="1"/>
          <p:nvPr/>
        </p:nvSpPr>
        <p:spPr>
          <a:xfrm>
            <a:off x="7840133" y="1820333"/>
            <a:ext cx="301686" cy="369332"/>
          </a:xfrm>
          <a:prstGeom prst="rect">
            <a:avLst/>
          </a:prstGeom>
          <a:noFill/>
        </p:spPr>
        <p:txBody>
          <a:bodyPr wrap="none" rtlCol="0">
            <a:spAutoFit/>
          </a:bodyPr>
          <a:lstStyle/>
          <a:p>
            <a:r>
              <a:rPr lang="en-US" b="1" dirty="0">
                <a:solidFill>
                  <a:srgbClr val="FF0000"/>
                </a:solidFill>
              </a:rPr>
              <a:t>1</a:t>
            </a:r>
          </a:p>
        </p:txBody>
      </p:sp>
      <p:sp>
        <p:nvSpPr>
          <p:cNvPr id="7" name="TextBox 6">
            <a:extLst>
              <a:ext uri="{FF2B5EF4-FFF2-40B4-BE49-F238E27FC236}">
                <a16:creationId xmlns:a16="http://schemas.microsoft.com/office/drawing/2014/main" id="{A87628E2-88D3-474E-8E49-12CF124D9434}"/>
              </a:ext>
            </a:extLst>
          </p:cNvPr>
          <p:cNvSpPr txBox="1"/>
          <p:nvPr/>
        </p:nvSpPr>
        <p:spPr>
          <a:xfrm>
            <a:off x="9254067" y="6166935"/>
            <a:ext cx="301686" cy="369332"/>
          </a:xfrm>
          <a:prstGeom prst="rect">
            <a:avLst/>
          </a:prstGeom>
          <a:noFill/>
        </p:spPr>
        <p:txBody>
          <a:bodyPr wrap="none" rtlCol="0">
            <a:spAutoFit/>
          </a:bodyPr>
          <a:lstStyle/>
          <a:p>
            <a:r>
              <a:rPr lang="en-US" b="1" dirty="0">
                <a:solidFill>
                  <a:srgbClr val="FF0000"/>
                </a:solidFill>
              </a:rPr>
              <a:t>2</a:t>
            </a:r>
          </a:p>
        </p:txBody>
      </p:sp>
    </p:spTree>
    <p:extLst>
      <p:ext uri="{BB962C8B-B14F-4D97-AF65-F5344CB8AC3E}">
        <p14:creationId xmlns:p14="http://schemas.microsoft.com/office/powerpoint/2010/main" val="3039789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178496-95B1-0241-AD7C-86742AD680E7}"/>
              </a:ext>
            </a:extLst>
          </p:cNvPr>
          <p:cNvPicPr>
            <a:picLocks noChangeAspect="1"/>
          </p:cNvPicPr>
          <p:nvPr/>
        </p:nvPicPr>
        <p:blipFill>
          <a:blip r:embed="rId3"/>
          <a:stretch>
            <a:fillRect/>
          </a:stretch>
        </p:blipFill>
        <p:spPr>
          <a:xfrm>
            <a:off x="2609850" y="31750"/>
            <a:ext cx="6972300" cy="6794500"/>
          </a:xfrm>
          <a:prstGeom prst="rect">
            <a:avLst/>
          </a:prstGeom>
        </p:spPr>
      </p:pic>
      <p:sp>
        <p:nvSpPr>
          <p:cNvPr id="4" name="TextBox 3">
            <a:extLst>
              <a:ext uri="{FF2B5EF4-FFF2-40B4-BE49-F238E27FC236}">
                <a16:creationId xmlns:a16="http://schemas.microsoft.com/office/drawing/2014/main" id="{C86C82A3-D78D-DC47-8C17-5C66ED15CB1A}"/>
              </a:ext>
            </a:extLst>
          </p:cNvPr>
          <p:cNvSpPr txBox="1"/>
          <p:nvPr/>
        </p:nvSpPr>
        <p:spPr>
          <a:xfrm>
            <a:off x="3268132" y="4453466"/>
            <a:ext cx="1600246" cy="369332"/>
          </a:xfrm>
          <a:prstGeom prst="rect">
            <a:avLst/>
          </a:prstGeom>
          <a:noFill/>
        </p:spPr>
        <p:txBody>
          <a:bodyPr wrap="none" rtlCol="0">
            <a:spAutoFit/>
          </a:bodyPr>
          <a:lstStyle/>
          <a:p>
            <a:r>
              <a:rPr lang="en-US" b="1" dirty="0">
                <a:solidFill>
                  <a:srgbClr val="FF0000"/>
                </a:solidFill>
              </a:rPr>
              <a:t>Some statistics</a:t>
            </a:r>
          </a:p>
        </p:txBody>
      </p:sp>
      <p:sp>
        <p:nvSpPr>
          <p:cNvPr id="5" name="TextBox 4">
            <a:extLst>
              <a:ext uri="{FF2B5EF4-FFF2-40B4-BE49-F238E27FC236}">
                <a16:creationId xmlns:a16="http://schemas.microsoft.com/office/drawing/2014/main" id="{44BCA003-EC51-DF45-A222-8BD7187E5B92}"/>
              </a:ext>
            </a:extLst>
          </p:cNvPr>
          <p:cNvSpPr txBox="1"/>
          <p:nvPr/>
        </p:nvSpPr>
        <p:spPr>
          <a:xfrm>
            <a:off x="6951134" y="2540000"/>
            <a:ext cx="1668342" cy="369332"/>
          </a:xfrm>
          <a:prstGeom prst="rect">
            <a:avLst/>
          </a:prstGeom>
          <a:noFill/>
        </p:spPr>
        <p:txBody>
          <a:bodyPr wrap="none" rtlCol="0">
            <a:spAutoFit/>
          </a:bodyPr>
          <a:lstStyle/>
          <a:p>
            <a:r>
              <a:rPr lang="en-US" b="1" dirty="0">
                <a:solidFill>
                  <a:srgbClr val="FF0000"/>
                </a:solidFill>
              </a:rPr>
              <a:t>&lt;- intensity test</a:t>
            </a:r>
          </a:p>
        </p:txBody>
      </p:sp>
      <p:sp>
        <p:nvSpPr>
          <p:cNvPr id="6" name="TextBox 5">
            <a:extLst>
              <a:ext uri="{FF2B5EF4-FFF2-40B4-BE49-F238E27FC236}">
                <a16:creationId xmlns:a16="http://schemas.microsoft.com/office/drawing/2014/main" id="{43D53FB4-60C7-9245-9FCF-E60FA16EB1BF}"/>
              </a:ext>
            </a:extLst>
          </p:cNvPr>
          <p:cNvSpPr txBox="1"/>
          <p:nvPr/>
        </p:nvSpPr>
        <p:spPr>
          <a:xfrm>
            <a:off x="5401734" y="2997200"/>
            <a:ext cx="1756250" cy="369332"/>
          </a:xfrm>
          <a:prstGeom prst="rect">
            <a:avLst/>
          </a:prstGeom>
          <a:noFill/>
        </p:spPr>
        <p:txBody>
          <a:bodyPr wrap="none" rtlCol="0">
            <a:spAutoFit/>
          </a:bodyPr>
          <a:lstStyle/>
          <a:p>
            <a:r>
              <a:rPr lang="en-US" b="1" dirty="0">
                <a:solidFill>
                  <a:srgbClr val="FF0000"/>
                </a:solidFill>
              </a:rPr>
              <a:t>&lt;- peptide count</a:t>
            </a:r>
          </a:p>
        </p:txBody>
      </p:sp>
      <p:sp>
        <p:nvSpPr>
          <p:cNvPr id="7" name="TextBox 6">
            <a:extLst>
              <a:ext uri="{FF2B5EF4-FFF2-40B4-BE49-F238E27FC236}">
                <a16:creationId xmlns:a16="http://schemas.microsoft.com/office/drawing/2014/main" id="{C0E7F98A-81D4-5B4D-90A0-14686BCB7031}"/>
              </a:ext>
            </a:extLst>
          </p:cNvPr>
          <p:cNvSpPr txBox="1"/>
          <p:nvPr/>
        </p:nvSpPr>
        <p:spPr>
          <a:xfrm>
            <a:off x="5401734" y="3631195"/>
            <a:ext cx="2130648" cy="369332"/>
          </a:xfrm>
          <a:prstGeom prst="rect">
            <a:avLst/>
          </a:prstGeom>
          <a:noFill/>
        </p:spPr>
        <p:txBody>
          <a:bodyPr wrap="none" rtlCol="0">
            <a:spAutoFit/>
          </a:bodyPr>
          <a:lstStyle/>
          <a:p>
            <a:r>
              <a:rPr lang="en-US" b="1" dirty="0">
                <a:solidFill>
                  <a:srgbClr val="FF0000"/>
                </a:solidFill>
              </a:rPr>
              <a:t>&lt;- usable PSM count</a:t>
            </a:r>
          </a:p>
        </p:txBody>
      </p:sp>
      <p:sp>
        <p:nvSpPr>
          <p:cNvPr id="8" name="TextBox 7">
            <a:extLst>
              <a:ext uri="{FF2B5EF4-FFF2-40B4-BE49-F238E27FC236}">
                <a16:creationId xmlns:a16="http://schemas.microsoft.com/office/drawing/2014/main" id="{4E4E6B3E-BE06-724B-9BC7-0114A8EC71E8}"/>
              </a:ext>
            </a:extLst>
          </p:cNvPr>
          <p:cNvSpPr txBox="1"/>
          <p:nvPr/>
        </p:nvSpPr>
        <p:spPr>
          <a:xfrm>
            <a:off x="5361294" y="3989387"/>
            <a:ext cx="1478995" cy="369332"/>
          </a:xfrm>
          <a:prstGeom prst="rect">
            <a:avLst/>
          </a:prstGeom>
          <a:noFill/>
        </p:spPr>
        <p:txBody>
          <a:bodyPr wrap="none" rtlCol="0">
            <a:spAutoFit/>
          </a:bodyPr>
          <a:lstStyle/>
          <a:p>
            <a:r>
              <a:rPr lang="en-US" b="1" dirty="0">
                <a:solidFill>
                  <a:srgbClr val="FF0000"/>
                </a:solidFill>
              </a:rPr>
              <a:t>protein count</a:t>
            </a:r>
          </a:p>
        </p:txBody>
      </p:sp>
      <p:cxnSp>
        <p:nvCxnSpPr>
          <p:cNvPr id="10" name="Straight Arrow Connector 9">
            <a:extLst>
              <a:ext uri="{FF2B5EF4-FFF2-40B4-BE49-F238E27FC236}">
                <a16:creationId xmlns:a16="http://schemas.microsoft.com/office/drawing/2014/main" id="{881D3595-C5F6-1F42-AEED-5DB4B077FC5E}"/>
              </a:ext>
            </a:extLst>
          </p:cNvPr>
          <p:cNvCxnSpPr>
            <a:cxnSpLocks/>
          </p:cNvCxnSpPr>
          <p:nvPr/>
        </p:nvCxnSpPr>
        <p:spPr>
          <a:xfrm flipH="1" flipV="1">
            <a:off x="5207001" y="4038599"/>
            <a:ext cx="171227" cy="11005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6981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AC9772-D2FC-E744-B4EB-CC3865D2D46D}"/>
              </a:ext>
            </a:extLst>
          </p:cNvPr>
          <p:cNvPicPr>
            <a:picLocks noChangeAspect="1"/>
          </p:cNvPicPr>
          <p:nvPr/>
        </p:nvPicPr>
        <p:blipFill>
          <a:blip r:embed="rId3"/>
          <a:stretch>
            <a:fillRect/>
          </a:stretch>
        </p:blipFill>
        <p:spPr>
          <a:xfrm>
            <a:off x="1739900" y="939800"/>
            <a:ext cx="8712200" cy="4978400"/>
          </a:xfrm>
          <a:prstGeom prst="rect">
            <a:avLst/>
          </a:prstGeom>
        </p:spPr>
      </p:pic>
      <p:sp>
        <p:nvSpPr>
          <p:cNvPr id="4" name="Rounded Rectangle 3">
            <a:extLst>
              <a:ext uri="{FF2B5EF4-FFF2-40B4-BE49-F238E27FC236}">
                <a16:creationId xmlns:a16="http://schemas.microsoft.com/office/drawing/2014/main" id="{95218F2E-B6E2-EB4D-A228-072919DD05E4}"/>
              </a:ext>
            </a:extLst>
          </p:cNvPr>
          <p:cNvSpPr/>
          <p:nvPr/>
        </p:nvSpPr>
        <p:spPr>
          <a:xfrm>
            <a:off x="3285067" y="3000401"/>
            <a:ext cx="5774266" cy="3693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24A2A56-8E20-6F4F-988A-5D6826E2CEED}"/>
              </a:ext>
            </a:extLst>
          </p:cNvPr>
          <p:cNvSpPr txBox="1"/>
          <p:nvPr/>
        </p:nvSpPr>
        <p:spPr>
          <a:xfrm>
            <a:off x="5511800" y="4343400"/>
            <a:ext cx="2727991" cy="369332"/>
          </a:xfrm>
          <a:prstGeom prst="rect">
            <a:avLst/>
          </a:prstGeom>
          <a:noFill/>
        </p:spPr>
        <p:txBody>
          <a:bodyPr wrap="none" rtlCol="0">
            <a:spAutoFit/>
          </a:bodyPr>
          <a:lstStyle/>
          <a:p>
            <a:r>
              <a:rPr lang="en-US" b="1" dirty="0">
                <a:solidFill>
                  <a:srgbClr val="FF0000"/>
                </a:solidFill>
              </a:rPr>
              <a:t>Results files after grouping</a:t>
            </a:r>
          </a:p>
        </p:txBody>
      </p:sp>
      <p:sp>
        <p:nvSpPr>
          <p:cNvPr id="6" name="Rounded Rectangle 5">
            <a:extLst>
              <a:ext uri="{FF2B5EF4-FFF2-40B4-BE49-F238E27FC236}">
                <a16:creationId xmlns:a16="http://schemas.microsoft.com/office/drawing/2014/main" id="{A1088C01-DDD4-644A-80F2-B7FF3A7BB0FD}"/>
              </a:ext>
            </a:extLst>
          </p:cNvPr>
          <p:cNvSpPr/>
          <p:nvPr/>
        </p:nvSpPr>
        <p:spPr>
          <a:xfrm>
            <a:off x="3302000" y="2650067"/>
            <a:ext cx="5774266" cy="28786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47236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280</Words>
  <Application>Microsoft Macintosh PowerPoint</Application>
  <PresentationFormat>Widescreen</PresentationFormat>
  <Paragraphs>30</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Add_TMT_intensities Guide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Phillip Wilmarth</dc:creator>
  <cp:lastModifiedBy>Phillip Wilmarth</cp:lastModifiedBy>
  <cp:revision>5</cp:revision>
  <dcterms:created xsi:type="dcterms:W3CDTF">2019-01-19T02:42:16Z</dcterms:created>
  <dcterms:modified xsi:type="dcterms:W3CDTF">2019-01-19T03:07:44Z</dcterms:modified>
</cp:coreProperties>
</file>