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27" r:id="rId3"/>
    <p:sldId id="328" r:id="rId4"/>
    <p:sldId id="329" r:id="rId5"/>
    <p:sldId id="333" r:id="rId6"/>
    <p:sldId id="332" r:id="rId7"/>
    <p:sldId id="330" r:id="rId8"/>
    <p:sldId id="334" r:id="rId9"/>
    <p:sldId id="335" r:id="rId10"/>
    <p:sldId id="336" r:id="rId11"/>
    <p:sldId id="338" r:id="rId12"/>
    <p:sldId id="337" r:id="rId13"/>
    <p:sldId id="339" r:id="rId14"/>
    <p:sldId id="33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86401" autoAdjust="0"/>
  </p:normalViewPr>
  <p:slideViewPr>
    <p:cSldViewPr snapToGrid="0">
      <p:cViewPr varScale="1">
        <p:scale>
          <a:sx n="85" d="100"/>
          <a:sy n="85" d="100"/>
        </p:scale>
        <p:origin x="60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354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AD4D0-6D22-4013-A7DE-94B2BFCCFD3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DA603-E6AD-4FFC-9321-93C2F971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4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015D-13BB-4E4E-B15E-FF848196B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143AB-3592-43EF-A020-8242EA72E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CB8CD-BD84-4A54-A13C-209606DD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76A87-7B7C-461E-8035-124F6A03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1FFB1-9E88-4374-9174-E8FB864C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6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92F5-01B3-417F-89D8-0D35A2B8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EF365-43DB-4970-8273-6BF2369F1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E907-7D49-430E-BBC4-5998F83F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CA587-4B95-4432-8965-95A94D1C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B3DCE-2860-42DD-9671-38DE4AAE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7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9DE8C7-5A9E-4408-BFF2-473F67C3B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7A90D-4E6F-4845-B067-377B299B5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C505C-EC6D-48B0-84B8-3C642272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96796-E179-482E-B65C-80756023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FC052-C782-45B5-84DC-8560F620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3C5C-3EF0-4EC2-96BF-8BA39A40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B36F0-B1DD-49C9-A20B-F8A43ED3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C0702-22E0-40DB-9D2E-66ABDBE6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A92E6-4793-4B1A-AD4A-7561172D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2564B-EE32-42D9-9844-9C387021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8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3FB0-425E-4058-8645-CE37E51F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9B224-0713-41AC-9434-C13A67334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044CC-96F1-4C31-BC6D-31F0C940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61F74-F9B4-4B5C-9A39-226F7653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3ECC6-314C-441D-A76F-5E558A74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0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76AC-297C-4C1F-9210-6817DF5E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4A264-9C30-4D64-964E-8BF65C7C6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0AA9A-7F3C-4E5C-A296-96910983E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9B761-1F16-40A9-81AD-D0175F30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DF4D-1AD3-4CB5-834C-72585A44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FE130-926A-4EE8-87E6-8EAA8212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0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7EFF-FAA1-4B32-811D-04C40BBA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556F0-1F5A-48AA-8F73-C693BF18E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0385C-2911-4EFF-9AC5-6959EA662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61DFD-D03D-4922-A2BE-5D6041C2D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F060A-5A83-42B3-B175-4B6D27B7C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45B52-1550-419A-BC14-1ED1A0E4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5B817-F0D2-4872-8BD6-63A33E8A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55763-ADBA-4292-8AA1-250752AC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6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EED0-DB48-439B-8ED7-FE84AA2F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6DDA6-F594-4187-BCD1-E6A1E931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70C75-E039-40C1-B620-DE0B9B74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FE167-5B98-4586-99C7-A42B02D2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7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EFD72-EEB2-470E-9CF4-CE892386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E8748-893A-45C6-BC05-EB37AD15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9B011-A411-4BDD-8C76-754E4374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0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62CD-AC12-4DBD-A7D0-773648A94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68942-5C05-41B2-A13D-4AD3BFD1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54A01-D043-4185-8F0D-B9A11EF9E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D128C-DCC6-40AE-950A-88BD14C2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E1B41-F199-46CA-94DE-45BE241B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0377F-880D-4CE4-8FF5-4C38B8D7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40A2-6031-4E29-94BF-9FF8DFC8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D58919-A463-4885-A186-D360031B0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6C1DC-3BAC-4B47-A3FC-21DBA31D0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6D37C-5AB6-43E2-8509-3AAEB7CC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1CA9-D584-4386-A852-40CEE569DD9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B0952-75E7-461C-85FF-5D19FF59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D44B3-C870-4C28-BACB-89F851A1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2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903FE-CEEE-433F-A3C9-FA7EDC5C8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1C5F-1FB8-41AB-86A7-CCB17DBC0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15EC3-4C3B-4CE5-971E-13353B33A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31CA9-D584-4386-A852-40CEE569DD9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1F6E0-A160-48A7-930D-45C8B18E2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AFC17-3696-4585-BD84-B5F8D956A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B1C3-ED64-4412-B7EC-C71E54FB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5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DD70-A4A9-449E-86BA-DD860CC8E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8565"/>
            <a:ext cx="9144000" cy="1087397"/>
          </a:xfrm>
          <a:noFill/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46100" dir="5400000" sx="179000" sy="179000" algn="ctr" rotWithShape="0">
              <a:schemeClr val="bg1"/>
            </a:outerShdw>
          </a:effectLst>
        </p:spPr>
        <p:txBody>
          <a:bodyPr>
            <a:normAutofit/>
          </a:bodyPr>
          <a:lstStyle/>
          <a:p>
            <a:r>
              <a:rPr lang="en-US" b="1" dirty="0">
                <a:ln w="44450">
                  <a:noFill/>
                </a:ln>
                <a:effectLst>
                  <a:glow rad="127000">
                    <a:schemeClr val="bg1"/>
                  </a:glow>
                </a:effectLst>
              </a:rPr>
              <a:t>Java for </a:t>
            </a:r>
            <a:r>
              <a:rPr lang="en-US" b="1" dirty="0" err="1">
                <a:ln w="44450">
                  <a:noFill/>
                </a:ln>
                <a:effectLst>
                  <a:glow rad="127000">
                    <a:schemeClr val="bg1"/>
                  </a:glow>
                </a:effectLst>
              </a:rPr>
              <a:t>GameDev</a:t>
            </a:r>
            <a:endParaRPr lang="en-US" sz="8000" b="1" dirty="0">
              <a:ln w="44450">
                <a:noFill/>
              </a:ln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FEF35-C5C1-41FF-89DE-C1C2E8269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Knoxville Game Design</a:t>
            </a:r>
          </a:p>
          <a:p>
            <a:r>
              <a:rPr lang="en-US" sz="3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February 2020</a:t>
            </a:r>
          </a:p>
          <a:p>
            <a:r>
              <a:rPr lang="en-US" sz="3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Levi D. Smith</a:t>
            </a:r>
          </a:p>
        </p:txBody>
      </p:sp>
    </p:spTree>
    <p:extLst>
      <p:ext uri="{BB962C8B-B14F-4D97-AF65-F5344CB8AC3E}">
        <p14:creationId xmlns:p14="http://schemas.microsoft.com/office/powerpoint/2010/main" val="3534766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E533-0279-42C0-8FA2-552C35B3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Input (event driven)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6BA48-087C-405C-B496-70F5B87FC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5056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Implement </a:t>
            </a:r>
            <a:r>
              <a:rPr lang="en-US" dirty="0" err="1"/>
              <a:t>MouseListener</a:t>
            </a:r>
            <a:endParaRPr lang="en-US" dirty="0"/>
          </a:p>
          <a:p>
            <a:pPr lvl="1"/>
            <a:r>
              <a:rPr lang="en-US" dirty="0"/>
              <a:t>Define methods</a:t>
            </a:r>
          </a:p>
          <a:p>
            <a:pPr lvl="2"/>
            <a:r>
              <a:rPr lang="en-US" dirty="0" err="1"/>
              <a:t>mousePressed</a:t>
            </a:r>
            <a:endParaRPr lang="en-US" dirty="0"/>
          </a:p>
          <a:p>
            <a:pPr lvl="2"/>
            <a:r>
              <a:rPr lang="en-US" dirty="0" err="1"/>
              <a:t>mouseReleased</a:t>
            </a:r>
            <a:endParaRPr lang="en-US" dirty="0"/>
          </a:p>
          <a:p>
            <a:pPr lvl="2"/>
            <a:r>
              <a:rPr lang="en-US" dirty="0" err="1"/>
              <a:t>mouseClicked</a:t>
            </a:r>
            <a:endParaRPr lang="en-US" dirty="0"/>
          </a:p>
          <a:p>
            <a:pPr lvl="2"/>
            <a:r>
              <a:rPr lang="en-US" dirty="0" err="1"/>
              <a:t>mouseEntered</a:t>
            </a:r>
            <a:endParaRPr lang="en-US" dirty="0"/>
          </a:p>
          <a:p>
            <a:pPr lvl="2"/>
            <a:r>
              <a:rPr lang="en-US" dirty="0" err="1"/>
              <a:t>mouseExited</a:t>
            </a:r>
            <a:endParaRPr lang="en-US" dirty="0"/>
          </a:p>
          <a:p>
            <a:pPr lvl="1"/>
            <a:r>
              <a:rPr lang="en-US" dirty="0"/>
              <a:t>Add </a:t>
            </a:r>
            <a:r>
              <a:rPr lang="en-US" dirty="0" err="1"/>
              <a:t>MouseListener</a:t>
            </a:r>
            <a:endParaRPr lang="en-US" dirty="0"/>
          </a:p>
          <a:p>
            <a:r>
              <a:rPr lang="en-US" dirty="0"/>
              <a:t>Call repaint() after handling mouse input</a:t>
            </a:r>
          </a:p>
          <a:p>
            <a:r>
              <a:rPr lang="en-US" dirty="0"/>
              <a:t>Get mouse click position with </a:t>
            </a:r>
            <a:r>
              <a:rPr lang="en-US" dirty="0" err="1"/>
              <a:t>e.getX</a:t>
            </a:r>
            <a:r>
              <a:rPr lang="en-US" dirty="0"/>
              <a:t>() and </a:t>
            </a:r>
            <a:r>
              <a:rPr lang="en-US" dirty="0" err="1"/>
              <a:t>e.getY</a:t>
            </a:r>
            <a:r>
              <a:rPr lang="en-US" dirty="0"/>
              <a:t>()</a:t>
            </a:r>
          </a:p>
          <a:p>
            <a:r>
              <a:rPr lang="en-US" dirty="0"/>
              <a:t>Convert coordinates to cell row and column</a:t>
            </a:r>
          </a:p>
          <a:p>
            <a:r>
              <a:rPr lang="en-US" dirty="0"/>
              <a:t>Implement </a:t>
            </a:r>
            <a:r>
              <a:rPr lang="en-US" dirty="0" err="1"/>
              <a:t>MouseMotionListener</a:t>
            </a:r>
            <a:r>
              <a:rPr lang="en-US" dirty="0"/>
              <a:t> to detect mouse movement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04587-FC79-401A-833B-12818A16E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256" y="1306865"/>
            <a:ext cx="3524840" cy="15492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7EB4C7-F3EE-4A06-914E-2A2F16E10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630" y="3429000"/>
            <a:ext cx="2841286" cy="306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99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D14B-24CC-4BE8-A7D6-ECB52DF1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378FE-C8C2-49A7-8070-BE170AF3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JOptionPane.showMessageDialog</a:t>
            </a:r>
            <a:endParaRPr lang="en-US" dirty="0"/>
          </a:p>
          <a:p>
            <a:pPr lvl="1"/>
            <a:r>
              <a:rPr lang="en-US" dirty="0"/>
              <a:t>Can pass null as the </a:t>
            </a:r>
            <a:r>
              <a:rPr lang="en-US" dirty="0" err="1"/>
              <a:t>Jframe</a:t>
            </a:r>
            <a:endParaRPr lang="en-US" dirty="0"/>
          </a:p>
          <a:p>
            <a:pPr lvl="1"/>
            <a:r>
              <a:rPr lang="en-US" dirty="0"/>
              <a:t>Second parameter is the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1E1BE-C131-498D-8F0F-6116C6869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490" y="1825625"/>
            <a:ext cx="3657600" cy="3924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0772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F51B-6AAC-40D7-8DDE-CB588100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Win State / Game 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E4AC1-44C4-43DE-B353-B570114D3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 State</a:t>
            </a:r>
          </a:p>
          <a:p>
            <a:pPr lvl="1"/>
            <a:r>
              <a:rPr lang="en-US" dirty="0"/>
              <a:t>A row or column has all of same player mark</a:t>
            </a:r>
          </a:p>
          <a:p>
            <a:pPr lvl="1"/>
            <a:r>
              <a:rPr lang="en-US" dirty="0"/>
              <a:t>A diagonal has all of same player mark</a:t>
            </a:r>
          </a:p>
          <a:p>
            <a:r>
              <a:rPr lang="en-US" dirty="0"/>
              <a:t>Game Over</a:t>
            </a:r>
          </a:p>
          <a:p>
            <a:pPr lvl="1"/>
            <a:r>
              <a:rPr lang="en-US" dirty="0"/>
              <a:t>All cells are filled with player marks</a:t>
            </a:r>
          </a:p>
        </p:txBody>
      </p:sp>
    </p:spTree>
    <p:extLst>
      <p:ext uri="{BB962C8B-B14F-4D97-AF65-F5344CB8AC3E}">
        <p14:creationId xmlns:p14="http://schemas.microsoft.com/office/powerpoint/2010/main" val="2077910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DE51-00C5-4F4B-B7EF-84803DD2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GUI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2111F-1A25-46DF-AA4F-1B2EEE91B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JButton</a:t>
            </a:r>
            <a:r>
              <a:rPr lang="en-US" dirty="0"/>
              <a:t> to add a button </a:t>
            </a:r>
          </a:p>
          <a:p>
            <a:pPr lvl="1"/>
            <a:r>
              <a:rPr lang="en-US" dirty="0"/>
              <a:t>Implement ActionListener and </a:t>
            </a:r>
            <a:r>
              <a:rPr lang="en-US" dirty="0" err="1"/>
              <a:t>actionPerformed</a:t>
            </a:r>
            <a:r>
              <a:rPr lang="en-US" dirty="0"/>
              <a:t> method to detect button presses</a:t>
            </a:r>
          </a:p>
          <a:p>
            <a:pPr lvl="1"/>
            <a:r>
              <a:rPr lang="en-US" dirty="0"/>
              <a:t>Use constant (String final) for button label</a:t>
            </a:r>
          </a:p>
          <a:p>
            <a:pPr lvl="1"/>
            <a:r>
              <a:rPr lang="en-US" dirty="0" err="1"/>
              <a:t>e.getActionCommand</a:t>
            </a:r>
            <a:r>
              <a:rPr lang="en-US" dirty="0"/>
              <a:t>() in </a:t>
            </a:r>
            <a:r>
              <a:rPr lang="en-US" dirty="0" err="1"/>
              <a:t>actionPerformed</a:t>
            </a:r>
            <a:r>
              <a:rPr lang="en-US" dirty="0"/>
              <a:t> to check button press</a:t>
            </a:r>
          </a:p>
          <a:p>
            <a:pPr lvl="1"/>
            <a:r>
              <a:rPr lang="en-US" dirty="0"/>
              <a:t>string1.equals(string2) to compare Strings</a:t>
            </a:r>
          </a:p>
          <a:p>
            <a:r>
              <a:rPr lang="en-US" dirty="0" err="1"/>
              <a:t>JPanel</a:t>
            </a:r>
            <a:r>
              <a:rPr lang="en-US" dirty="0"/>
              <a:t> container to add multiple components</a:t>
            </a:r>
          </a:p>
          <a:p>
            <a:pPr lvl="1"/>
            <a:r>
              <a:rPr lang="en-US" dirty="0"/>
              <a:t>Layouts of containers – </a:t>
            </a:r>
            <a:r>
              <a:rPr lang="en-US" dirty="0" err="1"/>
              <a:t>BorderLayout</a:t>
            </a:r>
            <a:r>
              <a:rPr lang="en-US" dirty="0"/>
              <a:t>, </a:t>
            </a:r>
            <a:r>
              <a:rPr lang="en-US" dirty="0" err="1"/>
              <a:t>GridLayout</a:t>
            </a:r>
            <a:r>
              <a:rPr lang="en-US" dirty="0"/>
              <a:t>, </a:t>
            </a:r>
            <a:r>
              <a:rPr lang="en-US" dirty="0" err="1"/>
              <a:t>BoxLayout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65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79C2-0B4A-4A44-A644-133FBC42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from C#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5A2FDB-8208-4710-8E27-C29A03348F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25454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8800079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0064244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38534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1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(true/false)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2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 to super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85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import libraries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7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 random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Math.random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33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78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18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81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CDE0-B9DF-4EB8-8B61-D9B9A899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40CF9-057D-4108-ABCB-DE2AF580B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8633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Designed by James Gosling at Sun Microsystems</a:t>
            </a:r>
          </a:p>
          <a:p>
            <a:r>
              <a:rPr lang="en-US" dirty="0"/>
              <a:t>1995 - First version </a:t>
            </a:r>
          </a:p>
          <a:p>
            <a:r>
              <a:rPr lang="en-US" dirty="0"/>
              <a:t>Object oriented</a:t>
            </a:r>
          </a:p>
          <a:p>
            <a:r>
              <a:rPr lang="en-US" dirty="0"/>
              <a:t>Now owned by Oracle</a:t>
            </a:r>
          </a:p>
          <a:p>
            <a:r>
              <a:rPr lang="en-US" dirty="0"/>
              <a:t>OpenJDK – open source implementation of Java</a:t>
            </a:r>
          </a:p>
          <a:p>
            <a:r>
              <a:rPr lang="en-US" dirty="0"/>
              <a:t>Java is not </a:t>
            </a:r>
            <a:r>
              <a:rPr lang="en-US" dirty="0" err="1"/>
              <a:t>Javascript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 is loosely typed, scripting language primarily used for client side web browsers; ECMAScript specification; developed by Netscape</a:t>
            </a:r>
          </a:p>
          <a:p>
            <a:pPr lvl="1"/>
            <a:r>
              <a:rPr lang="en-US" dirty="0"/>
              <a:t>Java is strongly typed, compiles code into platform independent byte code; Runs from command line using the Java Runtime Environment (</a:t>
            </a:r>
            <a:r>
              <a:rPr lang="en-US"/>
              <a:t>also previously web “applets”)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1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CDFE-6A3C-4229-B2C9-F92F366B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86723-42C2-4258-BD03-276ECADF1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JRE – Java Runtime Environment </a:t>
            </a:r>
          </a:p>
          <a:p>
            <a:pPr lvl="1"/>
            <a:r>
              <a:rPr lang="en-US" dirty="0"/>
              <a:t>only for running Java programs</a:t>
            </a:r>
          </a:p>
          <a:p>
            <a:r>
              <a:rPr lang="en-US" dirty="0"/>
              <a:t>JDK – Java Development Kit </a:t>
            </a:r>
          </a:p>
          <a:p>
            <a:pPr lvl="1"/>
            <a:r>
              <a:rPr lang="en-US" dirty="0"/>
              <a:t>for compiling  Java programs</a:t>
            </a:r>
          </a:p>
          <a:p>
            <a:pPr lvl="1"/>
            <a:r>
              <a:rPr lang="en-US" dirty="0">
                <a:hlinkClick r:id="rId2"/>
              </a:rPr>
              <a:t>https://www.oracle.com/technetwork/java/javase/downloads/index.html</a:t>
            </a:r>
            <a:endParaRPr lang="en-US" dirty="0"/>
          </a:p>
          <a:p>
            <a:pPr lvl="1"/>
            <a:r>
              <a:rPr lang="en-US" dirty="0"/>
              <a:t>Current version is JDK 13.0.2</a:t>
            </a:r>
          </a:p>
          <a:p>
            <a:pPr lvl="1"/>
            <a:r>
              <a:rPr lang="en-US" dirty="0"/>
              <a:t>LTS – Long Term Service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D7933-621C-47E1-9493-D7AB28C7A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161" y="619125"/>
            <a:ext cx="54483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3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7199-B900-4B05-81C7-7C632C56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2924-4909-48CC-92B8-C59F8067D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0911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Open command prompt (</a:t>
            </a:r>
            <a:r>
              <a:rPr lang="en-US" i="1" dirty="0"/>
              <a:t>Run</a:t>
            </a:r>
            <a:r>
              <a:rPr lang="en-US" dirty="0"/>
              <a:t> &gt; </a:t>
            </a:r>
            <a:r>
              <a:rPr lang="en-US" i="1" dirty="0" err="1"/>
              <a:t>cmd</a:t>
            </a:r>
            <a:r>
              <a:rPr lang="en-US" dirty="0"/>
              <a:t> on Windows)</a:t>
            </a:r>
          </a:p>
          <a:p>
            <a:r>
              <a:rPr lang="en-US" dirty="0" err="1"/>
              <a:t>javac</a:t>
            </a:r>
            <a:r>
              <a:rPr lang="en-US" dirty="0"/>
              <a:t> -version</a:t>
            </a:r>
          </a:p>
          <a:p>
            <a:pPr lvl="1"/>
            <a:r>
              <a:rPr lang="en-US" dirty="0"/>
              <a:t>Older versions you have to add Java path to your PATH environment variable</a:t>
            </a:r>
          </a:p>
          <a:p>
            <a:r>
              <a:rPr lang="en-US" dirty="0"/>
              <a:t>Class name must match file name</a:t>
            </a:r>
          </a:p>
          <a:p>
            <a:r>
              <a:rPr lang="en-US" dirty="0" err="1"/>
              <a:t>javac</a:t>
            </a:r>
            <a:r>
              <a:rPr lang="en-US" dirty="0"/>
              <a:t> HelloWorld.java</a:t>
            </a:r>
          </a:p>
          <a:p>
            <a:pPr lvl="1"/>
            <a:r>
              <a:rPr lang="en-US" dirty="0"/>
              <a:t>Compiles the HelloWorld.java class file</a:t>
            </a:r>
          </a:p>
          <a:p>
            <a:pPr lvl="1"/>
            <a:r>
              <a:rPr lang="en-US" dirty="0"/>
              <a:t>Will create </a:t>
            </a:r>
            <a:r>
              <a:rPr lang="en-US" dirty="0" err="1"/>
              <a:t>HelloWorld.class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.class files are platform independent (bytecode)</a:t>
            </a:r>
          </a:p>
          <a:p>
            <a:r>
              <a:rPr lang="en-US" dirty="0"/>
              <a:t>java HelloWorld</a:t>
            </a:r>
          </a:p>
          <a:p>
            <a:pPr lvl="1"/>
            <a:r>
              <a:rPr lang="en-US" dirty="0"/>
              <a:t>Runs the HelloWorld class (must have main method)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E89D8-6CB1-402D-818D-17E6A47BB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934" y="775493"/>
            <a:ext cx="6512663" cy="714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0C0D3D-D720-4565-9FC6-7401404D0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971" y="4051475"/>
            <a:ext cx="4600575" cy="809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EE8436-24B0-4DC6-AFB7-0CAD9739B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246" y="1825624"/>
            <a:ext cx="4530850" cy="1730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474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7A9A-177C-48CD-9843-10B52523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D5B11-0A37-4C65-A389-EA7758DBF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Entry point is </a:t>
            </a:r>
            <a:r>
              <a:rPr lang="en-US" i="1" dirty="0"/>
              <a:t>public static void main(String </a:t>
            </a:r>
            <a:r>
              <a:rPr lang="en-US" i="1" dirty="0" err="1"/>
              <a:t>args</a:t>
            </a:r>
            <a:r>
              <a:rPr lang="en-US" i="1" dirty="0"/>
              <a:t>[])</a:t>
            </a:r>
          </a:p>
          <a:p>
            <a:r>
              <a:rPr lang="en-US" dirty="0"/>
              <a:t>Constructor name must match the class name</a:t>
            </a:r>
          </a:p>
          <a:p>
            <a:r>
              <a:rPr lang="en-US" dirty="0"/>
              <a:t>New objects (class instances) are created with the </a:t>
            </a:r>
            <a:r>
              <a:rPr lang="en-US" i="1" dirty="0"/>
              <a:t>new</a:t>
            </a:r>
            <a:r>
              <a:rPr lang="en-US" dirty="0"/>
              <a:t> keyword</a:t>
            </a:r>
          </a:p>
          <a:p>
            <a:r>
              <a:rPr lang="en-US" dirty="0"/>
              <a:t>No need to delete/free objects</a:t>
            </a:r>
          </a:p>
          <a:p>
            <a:r>
              <a:rPr lang="en-US" dirty="0"/>
              <a:t>API / </a:t>
            </a:r>
            <a:r>
              <a:rPr lang="en-US" dirty="0" err="1"/>
              <a:t>Javadocs</a:t>
            </a:r>
            <a:endParaRPr lang="en-US" dirty="0"/>
          </a:p>
          <a:p>
            <a:pPr lvl="1"/>
            <a:r>
              <a:rPr lang="en-US" dirty="0"/>
              <a:t>https://docs.oracle.com/javase/7/docs/api/index.html</a:t>
            </a:r>
          </a:p>
        </p:txBody>
      </p:sp>
    </p:spTree>
    <p:extLst>
      <p:ext uri="{BB962C8B-B14F-4D97-AF65-F5344CB8AC3E}">
        <p14:creationId xmlns:p14="http://schemas.microsoft.com/office/powerpoint/2010/main" val="27834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2B902-2E22-4AD2-963B-C82FFF4C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Number</a:t>
            </a:r>
            <a:br>
              <a:rPr lang="en-US" dirty="0"/>
            </a:br>
            <a:r>
              <a:rPr lang="en-US" dirty="0"/>
              <a:t>Guessing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A7973-743E-4091-B768-D499CECD2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837" y="876124"/>
            <a:ext cx="6410325" cy="5543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A146AB-8BA4-42CB-8153-1D5462CA1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2375429"/>
            <a:ext cx="44100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1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CE9F-F13E-43C7-A38B-C3C32B3B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80680-3F7A-4314-9730-FF0D6C84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0114" cy="4351338"/>
          </a:xfrm>
        </p:spPr>
        <p:txBody>
          <a:bodyPr/>
          <a:lstStyle/>
          <a:p>
            <a:r>
              <a:rPr lang="en-US" dirty="0"/>
              <a:t>AWT - Abstract Window Toolkit</a:t>
            </a:r>
          </a:p>
          <a:p>
            <a:pPr lvl="1"/>
            <a:r>
              <a:rPr lang="en-US" dirty="0"/>
              <a:t>Java’s GUI components</a:t>
            </a:r>
          </a:p>
          <a:p>
            <a:r>
              <a:rPr lang="en-US" dirty="0"/>
              <a:t>Swing – Java’s attempt at making platform independent GUI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DC9E8D-A357-41AE-AA81-43989AD58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314" y="1690688"/>
            <a:ext cx="4933950" cy="3590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1C4531-A33B-46A9-B25E-02668D02F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833" y="4234407"/>
            <a:ext cx="2865967" cy="225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768E-4BB5-4638-A89A-F350EE85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to the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3622-02A7-4CFA-9F1C-C989AECB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new </a:t>
            </a:r>
            <a:r>
              <a:rPr lang="en-US" dirty="0" err="1"/>
              <a:t>JComponent</a:t>
            </a:r>
            <a:r>
              <a:rPr lang="en-US" dirty="0"/>
              <a:t> subclass for drawing</a:t>
            </a:r>
          </a:p>
          <a:p>
            <a:r>
              <a:rPr lang="en-US" dirty="0"/>
              <a:t>Override </a:t>
            </a:r>
            <a:r>
              <a:rPr lang="en-US" dirty="0" err="1"/>
              <a:t>paintComponent</a:t>
            </a:r>
            <a:r>
              <a:rPr lang="en-US" i="1" dirty="0"/>
              <a:t>(Graphics g)</a:t>
            </a:r>
            <a:r>
              <a:rPr lang="en-US" dirty="0"/>
              <a:t> to draw</a:t>
            </a:r>
          </a:p>
          <a:p>
            <a:r>
              <a:rPr lang="en-US" dirty="0"/>
              <a:t>Rectangles – </a:t>
            </a:r>
            <a:r>
              <a:rPr lang="en-US" dirty="0" err="1"/>
              <a:t>g.fillRect</a:t>
            </a:r>
            <a:r>
              <a:rPr lang="en-US" dirty="0"/>
              <a:t>(x, y , width, height)</a:t>
            </a:r>
          </a:p>
          <a:p>
            <a:r>
              <a:rPr lang="en-US" dirty="0"/>
              <a:t>Lines – </a:t>
            </a:r>
            <a:r>
              <a:rPr lang="en-US" dirty="0" err="1"/>
              <a:t>g.drawLine</a:t>
            </a:r>
            <a:r>
              <a:rPr lang="en-US" dirty="0"/>
              <a:t>(x1, y1, x2, y2)</a:t>
            </a:r>
          </a:p>
          <a:p>
            <a:r>
              <a:rPr lang="en-US" dirty="0"/>
              <a:t>Text – </a:t>
            </a:r>
            <a:r>
              <a:rPr lang="en-US" dirty="0" err="1"/>
              <a:t>g.drawString</a:t>
            </a:r>
            <a:r>
              <a:rPr lang="en-US" dirty="0"/>
              <a:t>(string, x, y)</a:t>
            </a:r>
          </a:p>
          <a:p>
            <a:r>
              <a:rPr lang="en-US" dirty="0"/>
              <a:t>Set color - </a:t>
            </a:r>
            <a:r>
              <a:rPr lang="en-US" dirty="0" err="1"/>
              <a:t>g.setColor</a:t>
            </a:r>
            <a:r>
              <a:rPr lang="en-US" dirty="0"/>
              <a:t>(</a:t>
            </a:r>
            <a:r>
              <a:rPr lang="en-US" dirty="0" err="1"/>
              <a:t>Color.green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5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FA0A-060A-4BAD-AD8A-9F5E69CD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A7A3C-458D-44C7-A71E-A57E1F8B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driven</a:t>
            </a:r>
          </a:p>
          <a:p>
            <a:pPr lvl="1"/>
            <a:r>
              <a:rPr lang="en-US" dirty="0"/>
              <a:t>Mouse click</a:t>
            </a:r>
          </a:p>
          <a:p>
            <a:pPr lvl="1"/>
            <a:r>
              <a:rPr lang="en-US" dirty="0"/>
              <a:t>Key press, release</a:t>
            </a:r>
          </a:p>
          <a:p>
            <a:pPr lvl="1"/>
            <a:r>
              <a:rPr lang="en-US" dirty="0"/>
              <a:t>Button pressed, released</a:t>
            </a:r>
          </a:p>
          <a:p>
            <a:r>
              <a:rPr lang="en-US" dirty="0"/>
              <a:t>Polling</a:t>
            </a:r>
          </a:p>
          <a:p>
            <a:pPr lvl="1"/>
            <a:r>
              <a:rPr lang="en-US" dirty="0"/>
              <a:t>Joystick position</a:t>
            </a:r>
          </a:p>
          <a:p>
            <a:pPr lvl="1"/>
            <a:r>
              <a:rPr lang="en-US" dirty="0"/>
              <a:t>Mouse pointer position</a:t>
            </a:r>
          </a:p>
          <a:p>
            <a:pPr lvl="1"/>
            <a:r>
              <a:rPr lang="en-US" dirty="0"/>
              <a:t>Button is pressed</a:t>
            </a:r>
          </a:p>
        </p:txBody>
      </p:sp>
    </p:spTree>
    <p:extLst>
      <p:ext uri="{BB962C8B-B14F-4D97-AF65-F5344CB8AC3E}">
        <p14:creationId xmlns:p14="http://schemas.microsoft.com/office/powerpoint/2010/main" val="92498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8535</TotalTime>
  <Words>599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Java for GameDev</vt:lpstr>
      <vt:lpstr>Background</vt:lpstr>
      <vt:lpstr>Download and Install</vt:lpstr>
      <vt:lpstr>Hello World</vt:lpstr>
      <vt:lpstr>Basics</vt:lpstr>
      <vt:lpstr>A Simple Number Guessing Game</vt:lpstr>
      <vt:lpstr>Making a Window</vt:lpstr>
      <vt:lpstr>Drawing to the Window</vt:lpstr>
      <vt:lpstr>Types of Input</vt:lpstr>
      <vt:lpstr>Mouse Input (event driven)</vt:lpstr>
      <vt:lpstr>Dialog Box</vt:lpstr>
      <vt:lpstr>Check Win State / Game Over</vt:lpstr>
      <vt:lpstr>Other GUI Components</vt:lpstr>
      <vt:lpstr>Differences from C#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GameDev Beginners</dc:title>
  <dc:creator>Levi Smith</dc:creator>
  <cp:lastModifiedBy>Levi D. Smith</cp:lastModifiedBy>
  <cp:revision>669</cp:revision>
  <dcterms:created xsi:type="dcterms:W3CDTF">2018-09-14T22:41:37Z</dcterms:created>
  <dcterms:modified xsi:type="dcterms:W3CDTF">2020-02-03T03:23:36Z</dcterms:modified>
</cp:coreProperties>
</file>