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7" r:id="rId2"/>
    <p:sldId id="261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5" d="100"/>
          <a:sy n="145" d="100"/>
        </p:scale>
        <p:origin x="-196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1500-0D68-3F47-85C1-A715CBEF3D2D}" type="datetimeFigureOut">
              <a:rPr lang="en-US" smtClean="0"/>
              <a:t>9/18/14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4AA1-BA02-3643-BB0A-50DA97DD6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information on the Transportable</a:t>
            </a:r>
            <a:r>
              <a:rPr lang="en-US" baseline="0" dirty="0" smtClean="0"/>
              <a:t> Array (TA): http://</a:t>
            </a:r>
            <a:r>
              <a:rPr lang="en-US" baseline="0" dirty="0" err="1" smtClean="0"/>
              <a:t>www.usarray.org</a:t>
            </a:r>
            <a:r>
              <a:rPr lang="en-US" baseline="0" dirty="0" smtClean="0"/>
              <a:t>/researchers/</a:t>
            </a:r>
            <a:r>
              <a:rPr lang="en-US" baseline="0" dirty="0" err="1" smtClean="0"/>
              <a:t>obs</a:t>
            </a:r>
            <a:r>
              <a:rPr lang="en-US" baseline="0" dirty="0" smtClean="0"/>
              <a:t>/transportable</a:t>
            </a:r>
          </a:p>
          <a:p>
            <a:r>
              <a:rPr lang="en-US" baseline="0" dirty="0" smtClean="0"/>
              <a:t>For more information on SPREE (Superior Rifting </a:t>
            </a:r>
            <a:r>
              <a:rPr lang="en-US" baseline="0" dirty="0" err="1" smtClean="0"/>
              <a:t>EarthScope</a:t>
            </a:r>
            <a:r>
              <a:rPr lang="en-US" baseline="0" dirty="0" smtClean="0"/>
              <a:t> Experiment): http://</a:t>
            </a:r>
            <a:r>
              <a:rPr lang="en-US" baseline="0" dirty="0" err="1" smtClean="0"/>
              <a:t>www.earth.northwestern.edu</a:t>
            </a:r>
            <a:r>
              <a:rPr lang="en-US" baseline="0" dirty="0" smtClean="0"/>
              <a:t>/spree/</a:t>
            </a:r>
            <a:r>
              <a:rPr lang="en-US" baseline="0" dirty="0" err="1" smtClean="0"/>
              <a:t>Welcome.html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4AA1-BA02-3643-BB0A-50DA97DD64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6616" b="92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256" y="3414790"/>
            <a:ext cx="5818909" cy="14484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 descr="seisgrm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3178"/>
            <a:ext cx="9144000" cy="99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6896" y="1817359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6000" b="1">
                <a:solidFill>
                  <a:srgbClr val="272273"/>
                </a:solidFill>
                <a:effectLst>
                  <a:glow rad="38100">
                    <a:schemeClr val="bg1">
                      <a:alpha val="48000"/>
                    </a:schemeClr>
                  </a:glow>
                </a:effectLst>
                <a:latin typeface="Eurostile"/>
                <a:cs typeface="Eurostile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75935" y="6499006"/>
            <a:ext cx="69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  <a:latin typeface="Eurostile"/>
                <a:cs typeface="Eurostile"/>
              </a:rPr>
              <a:t>Facilitate – Collaborate – Educate </a:t>
            </a:r>
          </a:p>
        </p:txBody>
      </p:sp>
    </p:spTree>
    <p:extLst>
      <p:ext uri="{BB962C8B-B14F-4D97-AF65-F5344CB8AC3E}">
        <p14:creationId xmlns:p14="http://schemas.microsoft.com/office/powerpoint/2010/main" val="74216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0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35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25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60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6616" b="92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Picture 5" descr="seisgrm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21" y="299134"/>
            <a:ext cx="9677400" cy="99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 userDrawn="1"/>
        </p:nvSpPr>
        <p:spPr>
          <a:xfrm>
            <a:off x="2875935" y="6499006"/>
            <a:ext cx="69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  <a:latin typeface="Eurostile"/>
                <a:cs typeface="Eurostile"/>
              </a:rPr>
              <a:t>Facilitate – Collaborate – Educate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2273"/>
                </a:solidFill>
                <a:latin typeface="Eurostile"/>
                <a:cs typeface="Eurostile"/>
              </a:defRPr>
            </a:lvl1pPr>
            <a:lvl2pPr>
              <a:defRPr sz="2800">
                <a:solidFill>
                  <a:srgbClr val="272273"/>
                </a:solidFill>
                <a:latin typeface="Eurostile"/>
                <a:cs typeface="Eurostile"/>
              </a:defRPr>
            </a:lvl2pPr>
            <a:lvl3pPr>
              <a:defRPr sz="2400">
                <a:solidFill>
                  <a:srgbClr val="272273"/>
                </a:solidFill>
                <a:latin typeface="Eurostile"/>
                <a:cs typeface="Eurostile"/>
              </a:defRPr>
            </a:lvl3pPr>
            <a:lvl4pPr>
              <a:defRPr sz="2000">
                <a:solidFill>
                  <a:srgbClr val="272273"/>
                </a:solidFill>
                <a:latin typeface="Eurostile"/>
                <a:cs typeface="Eurostile"/>
              </a:defRPr>
            </a:lvl4pPr>
            <a:lvl5pPr>
              <a:defRPr sz="1800">
                <a:solidFill>
                  <a:srgbClr val="272273"/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161599"/>
            <a:ext cx="8229600" cy="1143000"/>
          </a:xfrm>
        </p:spPr>
        <p:txBody>
          <a:bodyPr>
            <a:normAutofit/>
          </a:bodyPr>
          <a:lstStyle>
            <a:lvl1pPr algn="l">
              <a:defRPr sz="4100">
                <a:solidFill>
                  <a:srgbClr val="272273"/>
                </a:solidFill>
                <a:latin typeface="Eurostile"/>
                <a:cs typeface="Eurostil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8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6616" b="921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72273"/>
                </a:solidFill>
                <a:latin typeface="Eurostile"/>
                <a:cs typeface="Eurostile"/>
              </a:defRPr>
            </a:lvl1pPr>
            <a:lvl2pPr>
              <a:defRPr sz="2800">
                <a:solidFill>
                  <a:srgbClr val="272273"/>
                </a:solidFill>
                <a:latin typeface="Eurostile"/>
                <a:cs typeface="Eurostile"/>
              </a:defRPr>
            </a:lvl2pPr>
            <a:lvl3pPr>
              <a:defRPr sz="2400">
                <a:solidFill>
                  <a:srgbClr val="272273"/>
                </a:solidFill>
                <a:latin typeface="Eurostile"/>
                <a:cs typeface="Eurostile"/>
              </a:defRPr>
            </a:lvl3pPr>
            <a:lvl4pPr>
              <a:defRPr sz="2000">
                <a:solidFill>
                  <a:srgbClr val="272273"/>
                </a:solidFill>
                <a:latin typeface="Eurostile"/>
                <a:cs typeface="Eurostile"/>
              </a:defRPr>
            </a:lvl4pPr>
            <a:lvl5pPr>
              <a:defRPr sz="1800">
                <a:solidFill>
                  <a:srgbClr val="272273"/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seisgrm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6674"/>
            <a:ext cx="9677400" cy="99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1599"/>
            <a:ext cx="8229600" cy="1143000"/>
          </a:xfrm>
        </p:spPr>
        <p:txBody>
          <a:bodyPr>
            <a:normAutofit/>
          </a:bodyPr>
          <a:lstStyle>
            <a:lvl1pPr algn="l">
              <a:defRPr sz="4100">
                <a:solidFill>
                  <a:srgbClr val="272273"/>
                </a:solidFill>
                <a:latin typeface="Eurostile"/>
                <a:cs typeface="Eurostil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75935" y="6499006"/>
            <a:ext cx="69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  <a:latin typeface="Eurostile"/>
                <a:cs typeface="Eurostile"/>
              </a:rPr>
              <a:t>Facilitate – Collaborate – Educate </a:t>
            </a:r>
          </a:p>
        </p:txBody>
      </p:sp>
    </p:spTree>
    <p:extLst>
      <p:ext uri="{BB962C8B-B14F-4D97-AF65-F5344CB8AC3E}">
        <p14:creationId xmlns:p14="http://schemas.microsoft.com/office/powerpoint/2010/main" val="20351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" r="6616" b="9219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259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272273"/>
                </a:solidFill>
                <a:latin typeface="Eurostile"/>
                <a:cs typeface="Eurostile"/>
              </a:defRPr>
            </a:lvl1pPr>
            <a:lvl2pPr>
              <a:defRPr sz="2000">
                <a:solidFill>
                  <a:srgbClr val="272273"/>
                </a:solidFill>
                <a:latin typeface="Eurostile"/>
                <a:cs typeface="Eurostile"/>
              </a:defRPr>
            </a:lvl2pPr>
            <a:lvl3pPr>
              <a:defRPr sz="1800">
                <a:solidFill>
                  <a:srgbClr val="272273"/>
                </a:solidFill>
                <a:latin typeface="Eurostile"/>
                <a:cs typeface="Eurostile"/>
              </a:defRPr>
            </a:lvl3pPr>
            <a:lvl4pPr>
              <a:defRPr sz="1600">
                <a:solidFill>
                  <a:srgbClr val="272273"/>
                </a:solidFill>
                <a:latin typeface="Eurostile"/>
                <a:cs typeface="Eurostile"/>
              </a:defRPr>
            </a:lvl4pPr>
            <a:lvl5pPr>
              <a:defRPr sz="1400">
                <a:solidFill>
                  <a:srgbClr val="272273"/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1599"/>
            <a:ext cx="8229600" cy="1143000"/>
          </a:xfrm>
        </p:spPr>
        <p:txBody>
          <a:bodyPr>
            <a:normAutofit/>
          </a:bodyPr>
          <a:lstStyle>
            <a:lvl1pPr algn="l">
              <a:defRPr sz="4100">
                <a:solidFill>
                  <a:srgbClr val="272273"/>
                </a:solidFill>
                <a:latin typeface="Eurostile"/>
                <a:cs typeface="Eurostil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875935" y="6499006"/>
            <a:ext cx="69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  <a:latin typeface="Eurostile"/>
                <a:cs typeface="Eurostile"/>
              </a:rPr>
              <a:t>Facilitate – Collaborate – Educate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04469"/>
            <a:ext cx="6553200" cy="0"/>
          </a:xfrm>
          <a:prstGeom prst="line">
            <a:avLst/>
          </a:prstGeom>
          <a:ln w="22225" cap="flat" cmpd="sng">
            <a:solidFill>
              <a:srgbClr val="4F81BD">
                <a:alpha val="36000"/>
              </a:srgbClr>
            </a:solidFill>
            <a:prstDash val="solid"/>
            <a:headEnd type="none"/>
            <a:tailEnd type="oval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Picture 12" descr="seisgrm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58513"/>
            <a:ext cx="9677400" cy="99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0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021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18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447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04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A07A-F5CB-4F4C-9572-34911E636872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9/12/14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25575-8417-AE4F-B7FA-96819348B97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1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obspy.or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hyperlink" Target="https://docs.python.org/2/library/stdtypes.html%23typesmappin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Relationship Id="rId3" Type="http://schemas.openxmlformats.org/officeDocument/2006/relationships/hyperlink" Target="http://www.iris.edu/ds/nodes/dmc/software/downloads/sac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hyperlink" Target="http://style.org/unladenswallow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mpy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py.org/about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" TargetMode="External"/><Relationship Id="rId3" Type="http://schemas.openxmlformats.org/officeDocument/2006/relationships/hyperlink" Target="http://wiki.scipy.org/PyLab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" TargetMode="External"/><Relationship Id="rId3" Type="http://schemas.openxmlformats.org/officeDocument/2006/relationships/hyperlink" Target="http://wiki.scipy.org/PyLa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bspy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python.org/doc/essays/blurb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obspy.org/tutorial" TargetMode="External"/><Relationship Id="rId3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bspy.org/tutorial/" TargetMode="External"/><Relationship Id="rId4" Type="http://schemas.openxmlformats.org/officeDocument/2006/relationships/hyperlink" Target="http://folk.uio.no/hpl/scriptin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waroopch.com/notes/python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896" y="141116"/>
            <a:ext cx="7772400" cy="979510"/>
          </a:xfrm>
        </p:spPr>
        <p:txBody>
          <a:bodyPr/>
          <a:lstStyle/>
          <a:p>
            <a:r>
              <a:rPr lang="en-US" sz="5400" dirty="0" smtClean="0">
                <a:latin typeface="Arial"/>
                <a:cs typeface="Arial"/>
              </a:rPr>
              <a:t>Introduction to Python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56849"/>
            <a:ext cx="9144000" cy="98974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Emily </a:t>
            </a:r>
            <a:r>
              <a:rPr lang="en-US" sz="2800" dirty="0" err="1" smtClean="0"/>
              <a:t>Wolin</a:t>
            </a:r>
            <a:endParaRPr lang="en-US" sz="2800" dirty="0" smtClean="0"/>
          </a:p>
          <a:p>
            <a:r>
              <a:rPr lang="en-US" sz="2800" dirty="0" smtClean="0"/>
              <a:t>Northwestern University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72459"/>
            <a:ext cx="755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2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57" y="1835642"/>
            <a:ext cx="6390061" cy="4822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57" y="1312833"/>
            <a:ext cx="87121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Goal: Measure misfit between observed and synthetic seismograms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52888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8" y="1662328"/>
            <a:ext cx="6390061" cy="4822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57" y="1082000"/>
            <a:ext cx="871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Method: Calculate time-frequency misfit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85" y="1842500"/>
            <a:ext cx="3014515" cy="2117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78" y="2393610"/>
            <a:ext cx="3765288" cy="27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58" y="1662328"/>
            <a:ext cx="6390061" cy="4822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1457" y="1082000"/>
            <a:ext cx="87121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Method: Calculate time-frequency misfit</a:t>
            </a:r>
            <a:endParaRPr lang="en-US" sz="22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7457" y="2853695"/>
            <a:ext cx="4572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3200" dirty="0"/>
              <a:t>How can I get my SAC files into Python and preserve necessary metadata?</a:t>
            </a:r>
          </a:p>
        </p:txBody>
      </p:sp>
    </p:spTree>
    <p:extLst>
      <p:ext uri="{BB962C8B-B14F-4D97-AF65-F5344CB8AC3E}">
        <p14:creationId xmlns:p14="http://schemas.microsoft.com/office/powerpoint/2010/main" val="47685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407" y="1489675"/>
            <a:ext cx="85364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I </a:t>
            </a:r>
            <a:r>
              <a:rPr lang="en-US" sz="3200" dirty="0">
                <a:solidFill>
                  <a:srgbClr val="17375E"/>
                </a:solidFill>
                <a:latin typeface="Eurostile"/>
                <a:cs typeface="Eurostile"/>
              </a:rPr>
              <a:t>could build </a:t>
            </a:r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an </a:t>
            </a:r>
            <a:r>
              <a:rPr lang="en-US" sz="3200" i="1" dirty="0" smtClean="0">
                <a:solidFill>
                  <a:schemeClr val="accent2"/>
                </a:solidFill>
                <a:latin typeface="Eurostile"/>
                <a:cs typeface="Eurostile"/>
              </a:rPr>
              <a:t>object</a:t>
            </a:r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 in Python that contains:</a:t>
            </a:r>
          </a:p>
          <a:p>
            <a:r>
              <a:rPr lang="en-US" sz="3200" dirty="0">
                <a:solidFill>
                  <a:srgbClr val="17375E"/>
                </a:solidFill>
                <a:latin typeface="Eurostile"/>
                <a:cs typeface="Eurostile"/>
              </a:rPr>
              <a:t> </a:t>
            </a:r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 header information:</a:t>
            </a:r>
          </a:p>
          <a:p>
            <a:r>
              <a:rPr lang="en-US" sz="3200" dirty="0">
                <a:solidFill>
                  <a:srgbClr val="17375E"/>
                </a:solidFill>
                <a:latin typeface="Eurostile"/>
                <a:cs typeface="Eurostile"/>
              </a:rPr>
              <a:t>	</a:t>
            </a:r>
            <a:r>
              <a:rPr lang="en-US" sz="3200" dirty="0" err="1" smtClean="0">
                <a:solidFill>
                  <a:srgbClr val="17375E"/>
                </a:solidFill>
                <a:latin typeface="Eurostile"/>
                <a:cs typeface="Eurostile"/>
              </a:rPr>
              <a:t>mytrace.header.stnm</a:t>
            </a:r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 	</a:t>
            </a:r>
          </a:p>
          <a:p>
            <a:r>
              <a:rPr lang="en-US" sz="3200" dirty="0">
                <a:solidFill>
                  <a:srgbClr val="17375E"/>
                </a:solidFill>
                <a:latin typeface="Eurostile"/>
                <a:cs typeface="Eurostile"/>
              </a:rPr>
              <a:t>	</a:t>
            </a:r>
            <a:r>
              <a:rPr lang="en-US" sz="3200" dirty="0" err="1" smtClean="0">
                <a:solidFill>
                  <a:srgbClr val="17375E"/>
                </a:solidFill>
                <a:latin typeface="Eurostile"/>
                <a:cs typeface="Eurostile"/>
              </a:rPr>
              <a:t>mytrace.header.stla</a:t>
            </a:r>
            <a:endParaRPr lang="en-US" sz="3200" dirty="0" smtClean="0">
              <a:solidFill>
                <a:srgbClr val="17375E"/>
              </a:solidFill>
              <a:latin typeface="Eurostile"/>
              <a:cs typeface="Eurostile"/>
            </a:endParaRPr>
          </a:p>
          <a:p>
            <a:endParaRPr lang="en-US" sz="3200" dirty="0" smtClean="0">
              <a:solidFill>
                <a:srgbClr val="17375E"/>
              </a:solidFill>
              <a:latin typeface="Eurostile"/>
              <a:cs typeface="Eurostile"/>
            </a:endParaRPr>
          </a:p>
          <a:p>
            <a:r>
              <a:rPr lang="en-US" sz="3200" dirty="0">
                <a:solidFill>
                  <a:srgbClr val="17375E"/>
                </a:solidFill>
                <a:latin typeface="Eurostile"/>
                <a:cs typeface="Eurostile"/>
              </a:rPr>
              <a:t> </a:t>
            </a:r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 time series:</a:t>
            </a:r>
            <a:endParaRPr lang="en-US" sz="3200" dirty="0">
              <a:solidFill>
                <a:srgbClr val="17375E"/>
              </a:solidFill>
              <a:latin typeface="Eurostile"/>
              <a:cs typeface="Eurostile"/>
            </a:endParaRPr>
          </a:p>
          <a:p>
            <a:r>
              <a:rPr lang="en-US" sz="3200" dirty="0" smtClean="0">
                <a:solidFill>
                  <a:srgbClr val="17375E"/>
                </a:solidFill>
                <a:latin typeface="Eurostile"/>
                <a:cs typeface="Eurostile"/>
              </a:rPr>
              <a:t>	</a:t>
            </a:r>
            <a:r>
              <a:rPr lang="en-US" sz="3200" dirty="0" err="1" smtClean="0">
                <a:solidFill>
                  <a:srgbClr val="17375E"/>
                </a:solidFill>
                <a:latin typeface="Eurostile"/>
                <a:cs typeface="Eurostile"/>
              </a:rPr>
              <a:t>mytrace.data</a:t>
            </a:r>
            <a:endParaRPr lang="en-US" sz="3200" dirty="0">
              <a:solidFill>
                <a:srgbClr val="17375E"/>
              </a:solidFill>
              <a:latin typeface="Eurostile"/>
              <a:cs typeface="Eurostil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73" y="1869871"/>
            <a:ext cx="3855469" cy="28460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99330" y="5478476"/>
            <a:ext cx="497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Note: </a:t>
            </a:r>
            <a:r>
              <a:rPr lang="en-US" i="1" dirty="0" smtClean="0"/>
              <a:t>this is all </a:t>
            </a:r>
            <a:r>
              <a:rPr lang="en-US" i="1" dirty="0" err="1" smtClean="0"/>
              <a:t>pseudocode</a:t>
            </a:r>
            <a:r>
              <a:rPr lang="en-US" i="1" dirty="0" smtClean="0"/>
              <a:t> to serve as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6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692" y="2068665"/>
            <a:ext cx="8789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17375E"/>
                </a:solidFill>
                <a:latin typeface="Eurostile"/>
                <a:cs typeface="Eurostile"/>
              </a:rPr>
              <a:t>Then, I could define</a:t>
            </a:r>
            <a:r>
              <a:rPr lang="en-US" sz="2800" i="1" dirty="0" smtClean="0">
                <a:solidFill>
                  <a:srgbClr val="17375E"/>
                </a:solidFill>
                <a:latin typeface="Eurostile"/>
                <a:cs typeface="Eurostile"/>
              </a:rPr>
              <a:t> 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functions that </a:t>
            </a:r>
            <a:r>
              <a:rPr lang="en-US" sz="2800" dirty="0" smtClean="0">
                <a:solidFill>
                  <a:srgbClr val="17375E"/>
                </a:solidFill>
                <a:latin typeface="Eurostile"/>
                <a:cs typeface="Eurostile"/>
              </a:rPr>
              <a:t>modify these attributes: </a:t>
            </a:r>
            <a:endParaRPr lang="en-US" sz="2800" dirty="0">
              <a:solidFill>
                <a:srgbClr val="17375E"/>
              </a:solidFill>
              <a:latin typeface="Eurostile"/>
              <a:cs typeface="Eurostile"/>
            </a:endParaRPr>
          </a:p>
          <a:p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mytrace.trim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(</a:t>
            </a:r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starttime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=t1, </a:t>
            </a:r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endtime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=t2)</a:t>
            </a:r>
          </a:p>
          <a:p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mytrace.filter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(“</a:t>
            </a:r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highpass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”, </a:t>
            </a:r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freq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=0.02)</a:t>
            </a:r>
          </a:p>
          <a:p>
            <a:r>
              <a:rPr lang="en-US" sz="2800" dirty="0" err="1">
                <a:solidFill>
                  <a:srgbClr val="17375E"/>
                </a:solidFill>
                <a:latin typeface="Eurostile"/>
                <a:cs typeface="Eurostile"/>
              </a:rPr>
              <a:t>mytrace.remove_response</a:t>
            </a:r>
            <a:r>
              <a:rPr lang="en-US" sz="2800" dirty="0">
                <a:solidFill>
                  <a:srgbClr val="17375E"/>
                </a:solidFill>
                <a:latin typeface="Eurostile"/>
                <a:cs typeface="Eurostile"/>
              </a:rPr>
              <a:t>(output=“DISP”)</a:t>
            </a:r>
            <a:endParaRPr lang="en-US" sz="2800" dirty="0">
              <a:solidFill>
                <a:srgbClr val="17375E"/>
              </a:solidFill>
              <a:latin typeface="Eurostile"/>
              <a:cs typeface="Eurostil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45" y="2360078"/>
            <a:ext cx="1803057" cy="14981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8685" y="5470765"/>
            <a:ext cx="493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Note: </a:t>
            </a:r>
            <a:r>
              <a:rPr lang="en-US" i="1" dirty="0" smtClean="0"/>
              <a:t>this is all </a:t>
            </a:r>
            <a:r>
              <a:rPr lang="en-US" i="1" dirty="0" err="1" smtClean="0"/>
              <a:t>pseudocode</a:t>
            </a:r>
            <a:r>
              <a:rPr lang="en-US" i="1" dirty="0" smtClean="0"/>
              <a:t> to serve as 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1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106" y="1596892"/>
            <a:ext cx="88537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Good News!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Seismology-friendly data structures already exist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in the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ObsPy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 package 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  <a:hlinkClick r:id="rId2"/>
              </a:rPr>
              <a:t>www.obspy.org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)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Even better news!!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Powerful numerical and scientific libraries exist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to process and visualize data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37144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417" y="1600200"/>
            <a:ext cx="8758817" cy="4525963"/>
          </a:xfrm>
        </p:spPr>
        <p:txBody>
          <a:bodyPr/>
          <a:lstStyle/>
          <a:p>
            <a:r>
              <a:rPr lang="en-US" dirty="0" smtClean="0"/>
              <a:t>After Python is installed, type in terminal window: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 err="1" smtClean="0"/>
              <a:t>ipython</a:t>
            </a:r>
            <a:r>
              <a:rPr lang="en-US" dirty="0" smtClean="0"/>
              <a:t> - -</a:t>
            </a:r>
            <a:r>
              <a:rPr lang="en-US" dirty="0" err="1" smtClean="0"/>
              <a:t>pylab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(Note: make sure to have the double hyphen)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046" b="1"/>
          <a:stretch/>
        </p:blipFill>
        <p:spPr>
          <a:xfrm>
            <a:off x="1066800" y="3607006"/>
            <a:ext cx="7162800" cy="18630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345" y="5635358"/>
            <a:ext cx="777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Now type on the command line: print ‘Hello, World!’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157409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417" y="1600200"/>
            <a:ext cx="875881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61599"/>
            <a:ext cx="905762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Does your screen look something like this?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23" y="2151898"/>
            <a:ext cx="7973690" cy="2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1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0003" y="2037511"/>
            <a:ext cx="6060205" cy="2790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= ‘1’						string</a:t>
            </a:r>
          </a:p>
          <a:p>
            <a:pPr marL="0" indent="0">
              <a:buNone/>
            </a:pPr>
            <a:r>
              <a:rPr lang="en-US" dirty="0" smtClean="0"/>
              <a:t>a = 1							integer</a:t>
            </a:r>
          </a:p>
          <a:p>
            <a:pPr marL="0" indent="0">
              <a:buNone/>
            </a:pPr>
            <a:r>
              <a:rPr lang="en-US" dirty="0" smtClean="0"/>
              <a:t>a = 1.1						float</a:t>
            </a:r>
          </a:p>
          <a:p>
            <a:pPr marL="0" indent="0">
              <a:buNone/>
            </a:pPr>
            <a:r>
              <a:rPr lang="en-US" dirty="0" smtClean="0"/>
              <a:t>a = 1+2j					complex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92" y="1066301"/>
            <a:ext cx="6527093" cy="5004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= [42,17,6]			a </a:t>
            </a:r>
            <a:r>
              <a:rPr lang="en-US" i="1" dirty="0" smtClean="0"/>
              <a:t>list</a:t>
            </a:r>
            <a:r>
              <a:rPr lang="en-US" dirty="0" smtClean="0"/>
              <a:t> of integers</a:t>
            </a:r>
          </a:p>
          <a:p>
            <a:pPr marL="0" indent="0">
              <a:buNone/>
            </a:pPr>
            <a:r>
              <a:rPr lang="en-US" dirty="0" smtClean="0"/>
              <a:t>a[1]							answer? 15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Note: a list starts from zero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a.&lt;tab&gt;</a:t>
            </a:r>
          </a:p>
          <a:p>
            <a:pPr marL="0" indent="0">
              <a:buNone/>
            </a:pPr>
            <a:r>
              <a:rPr lang="en-US" dirty="0" smtClean="0"/>
              <a:t>a?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Lists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72" y="3129002"/>
            <a:ext cx="5909971" cy="21659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4043" y="5537762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I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Python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, use &lt;tab&gt; and ? to explore attributes/methods of an object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5423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presentation was developed by Emily </a:t>
            </a:r>
            <a:r>
              <a:rPr lang="en-US" dirty="0" err="1" smtClean="0"/>
              <a:t>Wolin</a:t>
            </a:r>
            <a:r>
              <a:rPr lang="en-US" dirty="0" smtClean="0"/>
              <a:t> of Northwestern University, and adapted for online use by Danielle Sumy of the IRIS Consortium.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mistake </a:t>
            </a:r>
            <a:r>
              <a:rPr lang="en-US" dirty="0" smtClean="0"/>
              <a:t>is purely the fault of D. Sumy.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8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53" y="991593"/>
            <a:ext cx="8329281" cy="1309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 = ‘hello there’			</a:t>
            </a:r>
            <a:r>
              <a:rPr lang="en-US" i="1" dirty="0" smtClean="0"/>
              <a:t>s</a:t>
            </a:r>
            <a:r>
              <a:rPr lang="en-US" dirty="0" smtClean="0"/>
              <a:t> is a string</a:t>
            </a:r>
          </a:p>
          <a:p>
            <a:pPr marL="0" indent="0">
              <a:buNone/>
            </a:pPr>
            <a:r>
              <a:rPr lang="en-US" dirty="0" smtClean="0"/>
              <a:t>s[1]							What’s the answer here?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Strings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09" b="3129"/>
          <a:stretch/>
        </p:blipFill>
        <p:spPr>
          <a:xfrm>
            <a:off x="2264798" y="2906875"/>
            <a:ext cx="4127630" cy="2042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670" y="5041329"/>
            <a:ext cx="85230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latin typeface="Eurostile"/>
                <a:cs typeface="Eurostile"/>
              </a:rPr>
              <a:t>Did you think that it would be ‘there’?  </a:t>
            </a:r>
          </a:p>
          <a:p>
            <a:pPr algn="ctr"/>
            <a:r>
              <a:rPr lang="en-US" sz="3200" dirty="0" smtClean="0">
                <a:solidFill>
                  <a:schemeClr val="tx2"/>
                </a:solidFill>
                <a:latin typeface="Eurostile"/>
                <a:cs typeface="Eurostile"/>
              </a:rPr>
              <a:t>In this case, the list took the second character ‘e’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458030" y="2906875"/>
            <a:ext cx="156525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1F497D"/>
                </a:solidFill>
                <a:latin typeface="Eurostile"/>
                <a:cs typeface="Eurostile"/>
              </a:rPr>
              <a:t>Answer</a:t>
            </a:r>
            <a:r>
              <a:rPr lang="en-US" sz="3200" dirty="0">
                <a:solidFill>
                  <a:schemeClr val="tx2"/>
                </a:solidFill>
                <a:latin typeface="Eurostile"/>
                <a:cs typeface="Eurostil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42325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answer != 42:			need a colon at the end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 ‘that is not correct’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range(5):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print ‘Hello, world!’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Spaces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94275" y="1909641"/>
            <a:ext cx="84027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9" y="4010222"/>
            <a:ext cx="1415875" cy="620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3570" y="5117839"/>
            <a:ext cx="7854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Reminder: User a colon at the end of ‘if’ and ‘for’ statements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	      Four spaces are needed when in if/for statement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6352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1208723"/>
            <a:ext cx="8776318" cy="507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Python doesn’t load modules unless you ask for them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i</a:t>
            </a:r>
            <a:r>
              <a:rPr lang="en-US" sz="3000" dirty="0" smtClean="0"/>
              <a:t>mport </a:t>
            </a:r>
            <a:r>
              <a:rPr lang="en-US" sz="3000" dirty="0" err="1" smtClean="0"/>
              <a:t>os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400"/>
            <a:ext cx="9144000" cy="14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4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924113"/>
            <a:ext cx="8776318" cy="62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Once loaded, can type ‘help(</a:t>
            </a:r>
            <a:r>
              <a:rPr lang="en-US" sz="3000" dirty="0" err="1" smtClean="0"/>
              <a:t>os</a:t>
            </a:r>
            <a:r>
              <a:rPr lang="en-US" sz="3000" dirty="0" smtClean="0"/>
              <a:t>)’ which produces…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20" y="1531911"/>
            <a:ext cx="8466048" cy="52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1105528"/>
            <a:ext cx="8776318" cy="62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Once loaded, can type ‘</a:t>
            </a:r>
            <a:r>
              <a:rPr lang="en-US" sz="3000" dirty="0" err="1" smtClean="0"/>
              <a:t>os.environ</a:t>
            </a:r>
            <a:r>
              <a:rPr lang="en-US" sz="3000" dirty="0" smtClean="0"/>
              <a:t>’ which produces…</a:t>
            </a: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300"/>
            <a:ext cx="9144000" cy="30548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263023" y="2043316"/>
            <a:ext cx="1012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61114" y="185865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Eurostile"/>
                <a:cs typeface="Eurostile"/>
              </a:rPr>
              <a:t>A dictionary</a:t>
            </a:r>
            <a:endParaRPr lang="en-US" dirty="0">
              <a:solidFill>
                <a:srgbClr val="FF0000"/>
              </a:solidFill>
              <a:latin typeface="Eurostile"/>
              <a:cs typeface="Eurosti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293" y="5165581"/>
            <a:ext cx="8804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Dictionaries are stored with keys, and the values of those keys</a:t>
            </a:r>
          </a:p>
          <a:p>
            <a:pPr algn="ctr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  <a:hlinkClick r:id="rId3"/>
              </a:rPr>
              <a:t>https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  <a:hlinkClick r:id="rId3"/>
              </a:rPr>
              <a:t>://docs.python.org/2/library/stdtypes.html#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  <a:hlinkClick r:id="rId3"/>
              </a:rPr>
              <a:t>typesmapping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)  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358166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1105528"/>
            <a:ext cx="8776318" cy="62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Within the </a:t>
            </a:r>
            <a:r>
              <a:rPr lang="en-US" sz="3000" dirty="0" err="1" smtClean="0"/>
              <a:t>os.environ</a:t>
            </a:r>
            <a:r>
              <a:rPr lang="en-US" sz="3000" dirty="0" smtClean="0"/>
              <a:t> dictionary, find value for ‘USER’: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581623"/>
            <a:ext cx="7797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Write Your Own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1086432"/>
            <a:ext cx="8776318" cy="8823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Create a file called </a:t>
            </a:r>
            <a:r>
              <a:rPr lang="en-US" sz="3000" dirty="0" err="1" smtClean="0"/>
              <a:t>mymodule.py</a:t>
            </a:r>
            <a:r>
              <a:rPr lang="en-US" sz="3000" dirty="0" smtClean="0"/>
              <a:t> using your preferred text editor (like ‘vi’), and type in the following: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" y="2102444"/>
            <a:ext cx="9144000" cy="46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9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Use Your Own Module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3450" y="1086432"/>
            <a:ext cx="8776318" cy="494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In the Python shell: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2800" dirty="0" smtClean="0"/>
              <a:t>import </a:t>
            </a:r>
            <a:r>
              <a:rPr lang="en-US" sz="2800" dirty="0" err="1"/>
              <a:t>mymodule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mymodule.sayhello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	a</a:t>
            </a:r>
            <a:r>
              <a:rPr lang="en-US" sz="2800" dirty="0"/>
              <a:t>=</a:t>
            </a:r>
            <a:r>
              <a:rPr lang="en-US" sz="2800" dirty="0" err="1"/>
              <a:t>mymodule.addthese</a:t>
            </a:r>
            <a:r>
              <a:rPr lang="en-US" sz="2800" dirty="0"/>
              <a:t>(3.1,2.7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 if your fingers are getting tired:</a:t>
            </a:r>
          </a:p>
          <a:p>
            <a:pPr marL="0" indent="0">
              <a:buNone/>
            </a:pPr>
            <a:r>
              <a:rPr lang="en-US" sz="2800" dirty="0" smtClean="0"/>
              <a:t>	import </a:t>
            </a:r>
            <a:r>
              <a:rPr lang="en-US" sz="2800" dirty="0" err="1"/>
              <a:t>mymodule</a:t>
            </a:r>
            <a:r>
              <a:rPr lang="en-US" sz="2800" dirty="0"/>
              <a:t> as mm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mm.sayhello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 smtClean="0"/>
              <a:t>	a</a:t>
            </a:r>
            <a:r>
              <a:rPr lang="en-US" sz="2800" dirty="0"/>
              <a:t>=</a:t>
            </a:r>
            <a:r>
              <a:rPr lang="en-US" sz="2800" dirty="0" err="1"/>
              <a:t>mm.addthese</a:t>
            </a:r>
            <a:r>
              <a:rPr lang="en-US" sz="2800" dirty="0"/>
              <a:t>(3.1,2.7)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23491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315087"/>
            <a:ext cx="9144000" cy="1298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 this what you see (or something like this)?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22" y="2145279"/>
            <a:ext cx="7378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8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Make sure that you have the file ‘</a:t>
            </a:r>
            <a:r>
              <a:rPr lang="en-US" dirty="0" err="1" smtClean="0"/>
              <a:t>birdclasses.py</a:t>
            </a:r>
            <a:r>
              <a:rPr lang="en-US" dirty="0" smtClean="0"/>
              <a:t>’ available with this material before moving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moving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9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will need: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To install python: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is a freely available software</a:t>
            </a:r>
          </a:p>
          <a:p>
            <a:r>
              <a:rPr lang="en-US" dirty="0" smtClean="0"/>
              <a:t>Download: 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Open up a terminal window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Make sure you have a text editor, ‘vi’ is usually standard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also need to have a very basic understanding of SAC (Seismic </a:t>
            </a:r>
            <a:r>
              <a:rPr lang="en-US" dirty="0"/>
              <a:t>Analysis Code): </a:t>
            </a:r>
            <a:r>
              <a:rPr lang="en-US" dirty="0" smtClean="0">
                <a:hlinkClick r:id="rId3"/>
              </a:rPr>
              <a:t>SAC info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524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Important </a:t>
            </a:r>
            <a:r>
              <a:rPr lang="en-US" dirty="0" smtClean="0"/>
              <a:t>Information Before You Begin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8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202" y="1600200"/>
            <a:ext cx="861285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a class (an object) that has its own attributes and methods.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from </a:t>
            </a:r>
            <a:r>
              <a:rPr lang="en-US" sz="2800" dirty="0" err="1" smtClean="0"/>
              <a:t>birdclasses</a:t>
            </a:r>
            <a:r>
              <a:rPr lang="en-US" sz="2800" dirty="0" smtClean="0"/>
              <a:t> import Swallow</a:t>
            </a:r>
          </a:p>
          <a:p>
            <a:pPr marL="0" indent="0">
              <a:buNone/>
            </a:pPr>
            <a:r>
              <a:rPr lang="en-US" sz="2800" dirty="0" smtClean="0"/>
              <a:t>	bird=Swallow(species=‘African’, </a:t>
            </a:r>
            <a:r>
              <a:rPr lang="en-US" sz="2800" dirty="0" err="1" smtClean="0"/>
              <a:t>loadstatus</a:t>
            </a:r>
            <a:r>
              <a:rPr lang="en-US" sz="2800" dirty="0" smtClean="0"/>
              <a:t>=‘</a:t>
            </a:r>
            <a:r>
              <a:rPr lang="en-US" sz="2800" dirty="0" err="1" smtClean="0"/>
              <a:t>unladen</a:t>
            </a:r>
            <a:r>
              <a:rPr lang="en-US" sz="2800" dirty="0" smtClean="0"/>
              <a:t>’)	</a:t>
            </a:r>
            <a:r>
              <a:rPr lang="en-US" sz="2800" dirty="0" err="1" smtClean="0"/>
              <a:t>bird.loadstatus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bird.velocity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2" y="5003345"/>
            <a:ext cx="1016000" cy="16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60" y="5003345"/>
            <a:ext cx="1524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875" y="1155334"/>
            <a:ext cx="8803831" cy="497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Try giving the bird a coconut:</a:t>
            </a:r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bird.giveCoconut</a:t>
            </a:r>
            <a:r>
              <a:rPr lang="en-US" sz="3000" dirty="0" smtClean="0"/>
              <a:t>()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err="1" smtClean="0"/>
              <a:t>bird.loadstatus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		What has changed? 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What is the airspeed velocity of an </a:t>
            </a:r>
            <a:r>
              <a:rPr lang="en-US" sz="3000" dirty="0" err="1" smtClean="0"/>
              <a:t>unladen</a:t>
            </a:r>
            <a:r>
              <a:rPr lang="en-US" sz="3000" dirty="0" smtClean="0"/>
              <a:t> swallow?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try…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03" y="4517959"/>
            <a:ext cx="27686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" y="5615761"/>
            <a:ext cx="9144000" cy="12422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2306" y="6041959"/>
            <a:ext cx="333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4"/>
              </a:rPr>
              <a:t>http://style.org/unladenswallow/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7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8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 smtClean="0"/>
              <a:t>“</a:t>
            </a:r>
            <a:r>
              <a:rPr lang="en-US" dirty="0"/>
              <a:t>the fundamental package for scientific computing with Python. It contains among other things:</a:t>
            </a:r>
          </a:p>
          <a:p>
            <a:r>
              <a:rPr lang="en-US" dirty="0"/>
              <a:t>a powerful N-dimensional array object</a:t>
            </a:r>
          </a:p>
          <a:p>
            <a:r>
              <a:rPr lang="en-US" dirty="0"/>
              <a:t>sophisticated (broadcasting) functions</a:t>
            </a:r>
          </a:p>
          <a:p>
            <a:r>
              <a:rPr lang="en-US" dirty="0"/>
              <a:t>tools for integrating C/C++ and Fortran code</a:t>
            </a:r>
          </a:p>
          <a:p>
            <a:r>
              <a:rPr lang="en-US" dirty="0"/>
              <a:t>useful linear algebra, Fourier transform, and random number capabilities”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6404" y="5887457"/>
            <a:ext cx="249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2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12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8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SciPy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“</a:t>
            </a:r>
            <a:r>
              <a:rPr lang="en-US" dirty="0"/>
              <a:t>a collection of numerical algorithms and </a:t>
            </a:r>
            <a:r>
              <a:rPr lang="en-US" dirty="0"/>
              <a:t>	</a:t>
            </a:r>
            <a:r>
              <a:rPr lang="en-US" dirty="0" smtClean="0"/>
              <a:t>domain</a:t>
            </a:r>
            <a:r>
              <a:rPr lang="en-US" dirty="0"/>
              <a:t>-specific toolboxes, including signal </a:t>
            </a:r>
            <a:r>
              <a:rPr lang="en-US" dirty="0" smtClean="0"/>
              <a:t>	processing</a:t>
            </a:r>
            <a:r>
              <a:rPr lang="en-US" dirty="0"/>
              <a:t>, optimization, statistics and much </a:t>
            </a:r>
            <a:r>
              <a:rPr lang="en-US" dirty="0" smtClean="0"/>
              <a:t>	more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3292" y="4246896"/>
            <a:ext cx="3352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2"/>
              </a:rPr>
              <a:t>http://www.scipy.org/about.html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84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8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Matplotlib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“</a:t>
            </a:r>
            <a:r>
              <a:rPr lang="en-US" dirty="0" err="1"/>
              <a:t>matplotlib</a:t>
            </a:r>
            <a:r>
              <a:rPr lang="en-US" dirty="0"/>
              <a:t> is a python 2D plotting library </a:t>
            </a:r>
            <a:r>
              <a:rPr lang="en-US" dirty="0" smtClean="0"/>
              <a:t>	which </a:t>
            </a:r>
            <a:r>
              <a:rPr lang="en-US" dirty="0"/>
              <a:t>produces publication quality figures in </a:t>
            </a:r>
            <a:r>
              <a:rPr lang="en-US" dirty="0" smtClean="0"/>
              <a:t>	a </a:t>
            </a:r>
            <a:r>
              <a:rPr lang="en-US" dirty="0"/>
              <a:t>variety of hardcopy formats and interactive </a:t>
            </a:r>
            <a:r>
              <a:rPr lang="en-US" dirty="0" smtClean="0"/>
              <a:t>	environments </a:t>
            </a:r>
            <a:r>
              <a:rPr lang="en-US" dirty="0"/>
              <a:t>across platforms”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4606" y="4129067"/>
            <a:ext cx="227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2"/>
              </a:rPr>
              <a:t>http://matplotlib.org/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9655" y="4726362"/>
            <a:ext cx="5699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PyLab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indepedently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or with </a:t>
            </a:r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Matplotlib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helps give MATLAB-like syntax </a:t>
            </a:r>
            <a:endParaRPr lang="en-US" sz="2800" dirty="0">
              <a:solidFill>
                <a:schemeClr val="tx2"/>
              </a:solidFill>
              <a:latin typeface="Eurostile"/>
              <a:cs typeface="Eurosti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199" y="5779177"/>
            <a:ext cx="272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wiki.scipy.org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8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Matplotlib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“</a:t>
            </a:r>
            <a:r>
              <a:rPr lang="en-US" dirty="0" err="1"/>
              <a:t>matplotlib</a:t>
            </a:r>
            <a:r>
              <a:rPr lang="en-US" dirty="0"/>
              <a:t> is a python 2D plotting library </a:t>
            </a:r>
            <a:r>
              <a:rPr lang="en-US" dirty="0" smtClean="0"/>
              <a:t>	which </a:t>
            </a:r>
            <a:r>
              <a:rPr lang="en-US" dirty="0"/>
              <a:t>produces publication quality figures in </a:t>
            </a:r>
            <a:r>
              <a:rPr lang="en-US" dirty="0" smtClean="0"/>
              <a:t>	a </a:t>
            </a:r>
            <a:r>
              <a:rPr lang="en-US" dirty="0"/>
              <a:t>variety of hardcopy formats and interactive </a:t>
            </a:r>
            <a:r>
              <a:rPr lang="en-US" dirty="0" smtClean="0"/>
              <a:t>	environments </a:t>
            </a:r>
            <a:r>
              <a:rPr lang="en-US" dirty="0"/>
              <a:t>across platforms”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modules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4606" y="4129067"/>
            <a:ext cx="2274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2"/>
              </a:rPr>
              <a:t>http://matplotlib.org/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9655" y="4726362"/>
            <a:ext cx="56994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PyLab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indepedently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or with </a:t>
            </a:r>
            <a:r>
              <a:rPr lang="en-US" sz="2800" dirty="0" err="1" smtClean="0">
                <a:solidFill>
                  <a:schemeClr val="tx2"/>
                </a:solidFill>
                <a:latin typeface="Eurostile"/>
                <a:cs typeface="Eurostile"/>
              </a:rPr>
              <a:t>Matplotlib</a:t>
            </a:r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 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  <a:latin typeface="Eurostile"/>
                <a:cs typeface="Eurostile"/>
              </a:rPr>
              <a:t>helps give MATLAB-like syntax </a:t>
            </a:r>
            <a:endParaRPr lang="en-US" sz="2800" dirty="0">
              <a:solidFill>
                <a:schemeClr val="tx2"/>
              </a:solidFill>
              <a:latin typeface="Eurostile"/>
              <a:cs typeface="Eurostil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4199" y="5779177"/>
            <a:ext cx="272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wiki.scipy.org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378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ObsPy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“an open-source project dedicated to provide </a:t>
            </a:r>
            <a:r>
              <a:rPr lang="en-US" dirty="0" smtClean="0"/>
              <a:t>	a </a:t>
            </a:r>
            <a:r>
              <a:rPr lang="en-US" dirty="0"/>
              <a:t>Python framework for processing </a:t>
            </a:r>
            <a:r>
              <a:rPr lang="en-US" dirty="0" smtClean="0"/>
              <a:t>	seismological </a:t>
            </a:r>
            <a:r>
              <a:rPr lang="en-US" dirty="0"/>
              <a:t>data. It provides parsers for </a:t>
            </a:r>
            <a:r>
              <a:rPr lang="en-US" dirty="0" smtClean="0"/>
              <a:t>	common </a:t>
            </a:r>
            <a:r>
              <a:rPr lang="en-US" dirty="0"/>
              <a:t>file formats and seismological </a:t>
            </a:r>
            <a:r>
              <a:rPr lang="en-US" dirty="0" smtClean="0"/>
              <a:t>	signal </a:t>
            </a:r>
            <a:r>
              <a:rPr lang="en-US" dirty="0"/>
              <a:t>processing routines which allow the </a:t>
            </a:r>
            <a:r>
              <a:rPr lang="en-US" dirty="0" smtClean="0"/>
              <a:t>	manipulation </a:t>
            </a:r>
            <a:r>
              <a:rPr lang="en-US" dirty="0"/>
              <a:t>of seismological time series”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modules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5145" y="5344940"/>
            <a:ext cx="232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>
                <a:hlinkClick r:id="rId2"/>
              </a:rPr>
              <a:t>http://docs.obspy.org/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5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298" y="13957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you know a little about: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Object-oriented: attributes and methods</a:t>
            </a:r>
          </a:p>
          <a:p>
            <a:r>
              <a:rPr lang="en-US" dirty="0" smtClean="0"/>
              <a:t>Flow control statements (if/while/for):</a:t>
            </a:r>
          </a:p>
          <a:p>
            <a:pPr lvl="1"/>
            <a:r>
              <a:rPr lang="en-US" dirty="0"/>
              <a:t>Mandatory colons and </a:t>
            </a:r>
            <a:r>
              <a:rPr lang="en-US" dirty="0" smtClean="0"/>
              <a:t>indentations</a:t>
            </a:r>
          </a:p>
          <a:p>
            <a:r>
              <a:rPr lang="en-US" dirty="0" smtClean="0"/>
              <a:t>Importing modules and writing simple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64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0139" y="260738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Now for something different…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231719"/>
            <a:ext cx="8593760" cy="5070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You will need the sample code: </a:t>
            </a:r>
            <a:r>
              <a:rPr lang="en-US" dirty="0" err="1" smtClean="0"/>
              <a:t>mylinefit.py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the code, you can:</a:t>
            </a:r>
          </a:p>
          <a:p>
            <a:r>
              <a:rPr lang="en-US" dirty="0" smtClean="0"/>
              <a:t>Generates a linearly-spaced array of x values</a:t>
            </a:r>
          </a:p>
          <a:p>
            <a:r>
              <a:rPr lang="en-US" dirty="0" smtClean="0"/>
              <a:t>Calculate a function y(x) at each point</a:t>
            </a:r>
          </a:p>
          <a:p>
            <a:r>
              <a:rPr lang="en-US" dirty="0" smtClean="0"/>
              <a:t>Add random noise to y(x)</a:t>
            </a:r>
          </a:p>
          <a:p>
            <a:r>
              <a:rPr lang="en-US" dirty="0" smtClean="0"/>
              <a:t>Fit a line through the noisy data</a:t>
            </a:r>
            <a:endParaRPr lang="en-US" dirty="0"/>
          </a:p>
          <a:p>
            <a:r>
              <a:rPr lang="en-US" dirty="0" smtClean="0"/>
              <a:t>Plot the noisy data, original function,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best-fit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2700"/>
            <a:ext cx="8811848" cy="557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According to the ‘What is Python? Executive Summary (</a:t>
            </a:r>
            <a:r>
              <a:rPr lang="en-US" dirty="0" smtClean="0">
                <a:hlinkClick r:id="rId2"/>
              </a:rPr>
              <a:t>www.python.org/doc/essays/blurb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‘Python is an </a:t>
            </a:r>
            <a:r>
              <a:rPr lang="en-US" i="1" dirty="0" smtClean="0"/>
              <a:t>interpreted</a:t>
            </a:r>
            <a:r>
              <a:rPr lang="en-US" dirty="0" smtClean="0"/>
              <a:t>, </a:t>
            </a:r>
            <a:r>
              <a:rPr lang="en-US" i="1" dirty="0" smtClean="0"/>
              <a:t>object-oriented</a:t>
            </a:r>
            <a:r>
              <a:rPr lang="en-US" dirty="0" smtClean="0"/>
              <a:t>, </a:t>
            </a:r>
            <a:r>
              <a:rPr lang="en-US" i="1" dirty="0" smtClean="0"/>
              <a:t>high-level </a:t>
            </a:r>
            <a:r>
              <a:rPr lang="en-US" dirty="0" smtClean="0"/>
              <a:t>programming language with </a:t>
            </a:r>
            <a:r>
              <a:rPr lang="en-US" i="1" dirty="0" smtClean="0"/>
              <a:t>dynamic semantics</a:t>
            </a:r>
            <a:r>
              <a:rPr lang="en-US" dirty="0" smtClean="0"/>
              <a:t>’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 the next slide, we’ll go through the meaning of these words, and what they mean for Python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762" y="152400"/>
            <a:ext cx="8069438" cy="7619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3600" dirty="0" smtClean="0">
                <a:solidFill>
                  <a:srgbClr val="272273"/>
                </a:solidFill>
                <a:latin typeface="Eurostile"/>
                <a:cs typeface="Eurostile"/>
              </a:rPr>
              <a:t>What is Python?</a:t>
            </a:r>
            <a:endParaRPr lang="en-US" sz="3600" dirty="0">
              <a:solidFill>
                <a:srgbClr val="272273"/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69327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231719"/>
            <a:ext cx="8593760" cy="5070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script from </a:t>
            </a:r>
            <a:r>
              <a:rPr lang="en-US" dirty="0" err="1" smtClean="0"/>
              <a:t>iPython</a:t>
            </a:r>
            <a:r>
              <a:rPr lang="en-US" dirty="0" smtClean="0"/>
              <a:t>: run </a:t>
            </a:r>
            <a:r>
              <a:rPr lang="en-US" dirty="0" err="1" smtClean="0"/>
              <a:t>mylinefit.py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 in Terminal: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dirty="0" err="1" smtClean="0"/>
              <a:t>mylinefit.py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./</a:t>
            </a:r>
            <a:r>
              <a:rPr lang="en-US" dirty="0" err="1" smtClean="0"/>
              <a:t>mylinefit.py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sure that the first line of </a:t>
            </a:r>
            <a:r>
              <a:rPr lang="en-US" dirty="0" err="1" smtClean="0"/>
              <a:t>mylinefit.py</a:t>
            </a:r>
            <a:r>
              <a:rPr lang="en-US" dirty="0" smtClean="0"/>
              <a:t> is:</a:t>
            </a:r>
          </a:p>
          <a:p>
            <a:pPr marL="0" indent="0" algn="ctr">
              <a:buNone/>
            </a:pPr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58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887983"/>
            <a:ext cx="8593760" cy="541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Fit a line in two ways: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: </a:t>
            </a:r>
            <a:r>
              <a:rPr lang="en-US" dirty="0" err="1" smtClean="0"/>
              <a:t>stats.linregress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“By hand” with </a:t>
            </a:r>
            <a:r>
              <a:rPr lang="en-US" dirty="0" err="1" smtClean="0"/>
              <a:t>NumPy</a:t>
            </a:r>
            <a:r>
              <a:rPr lang="en-US" dirty="0" smtClean="0"/>
              <a:t> matrices </a:t>
            </a:r>
          </a:p>
          <a:p>
            <a:pPr marL="0" indent="0">
              <a:buNone/>
            </a:pPr>
            <a:r>
              <a:rPr lang="en-US" dirty="0" smtClean="0"/>
              <a:t>   and some inverse theory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03" y="3292376"/>
            <a:ext cx="4401915" cy="3441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06" y="1374943"/>
            <a:ext cx="2312427" cy="54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095980"/>
            <a:ext cx="8593760" cy="54138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obspy.core</a:t>
            </a:r>
            <a:r>
              <a:rPr lang="en-US" dirty="0" smtClean="0"/>
              <a:t> import read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</a:t>
            </a:r>
            <a:r>
              <a:rPr lang="en-US" dirty="0" smtClean="0"/>
              <a:t> = read(‘TA.SPMN..</a:t>
            </a:r>
            <a:r>
              <a:rPr lang="en-US" dirty="0" err="1" smtClean="0"/>
              <a:t>LHZ.disp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st.plot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</a:t>
            </a:r>
            <a:r>
              <a:rPr lang="en-US" dirty="0" err="1" smtClean="0"/>
              <a:t>st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</a:t>
            </a:r>
            <a:r>
              <a:rPr lang="en-US" dirty="0" smtClean="0"/>
              <a:t> = </a:t>
            </a:r>
            <a:r>
              <a:rPr lang="en-US" dirty="0" err="1" smtClean="0"/>
              <a:t>st</a:t>
            </a:r>
            <a:r>
              <a:rPr lang="en-US" dirty="0" smtClean="0"/>
              <a:t>[0]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</a:t>
            </a:r>
            <a:r>
              <a:rPr lang="en-US" dirty="0" err="1" smtClean="0"/>
              <a:t>tr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tr.stats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</a:t>
            </a:r>
            <a:r>
              <a:rPr lang="en-US" dirty="0" err="1" smtClean="0"/>
              <a:t>tr.stats</a:t>
            </a:r>
            <a:r>
              <a:rPr lang="en-US" dirty="0" smtClean="0"/>
              <a:t>[‘station’]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tr.data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Plot a Waveform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17" y="2540557"/>
            <a:ext cx="6503397" cy="203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24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095980"/>
            <a:ext cx="8593760" cy="541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f</a:t>
            </a:r>
            <a:r>
              <a:rPr lang="en-US" sz="3000" dirty="0" smtClean="0"/>
              <a:t>rom </a:t>
            </a:r>
            <a:r>
              <a:rPr lang="en-US" sz="3000" dirty="0" err="1" smtClean="0"/>
              <a:t>obspy.imaging.beachball</a:t>
            </a:r>
            <a:r>
              <a:rPr lang="en-US" sz="3000" dirty="0" smtClean="0"/>
              <a:t> import </a:t>
            </a:r>
            <a:r>
              <a:rPr lang="en-US" sz="3000" dirty="0" err="1" smtClean="0"/>
              <a:t>Beachball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err="1" smtClean="0"/>
              <a:t>mt</a:t>
            </a:r>
            <a:r>
              <a:rPr lang="en-US" sz="3000" dirty="0" smtClean="0"/>
              <a:t> = [180, 80, 90]</a:t>
            </a:r>
          </a:p>
          <a:p>
            <a:pPr marL="0" indent="0">
              <a:buNone/>
            </a:pPr>
            <a:r>
              <a:rPr lang="en-US" sz="3000" dirty="0" err="1" smtClean="0"/>
              <a:t>Beachball</a:t>
            </a:r>
            <a:r>
              <a:rPr lang="en-US" sz="3000" dirty="0" smtClean="0"/>
              <a:t>(</a:t>
            </a:r>
            <a:r>
              <a:rPr lang="en-US" sz="3000" dirty="0" err="1" smtClean="0"/>
              <a:t>mt</a:t>
            </a:r>
            <a:r>
              <a:rPr lang="en-US" sz="3000" dirty="0" smtClean="0"/>
              <a:t>, size=500)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m</a:t>
            </a:r>
            <a:r>
              <a:rPr lang="en-US" sz="3000" dirty="0" smtClean="0"/>
              <a:t>t2 = [-0.463, 4.61, -4.15, -0.0633, -0.171, -1.49]</a:t>
            </a:r>
          </a:p>
          <a:p>
            <a:pPr marL="0" indent="0">
              <a:buNone/>
            </a:pPr>
            <a:r>
              <a:rPr lang="en-US" sz="3000" dirty="0" err="1" smtClean="0"/>
              <a:t>Beachball</a:t>
            </a:r>
            <a:r>
              <a:rPr lang="en-US" sz="3000" dirty="0" smtClean="0"/>
              <a:t>(mt2, size=500)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a focal mechanism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44" y="4381171"/>
            <a:ext cx="5872403" cy="21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32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095980"/>
            <a:ext cx="8593760" cy="5413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Plot any two-column ASCII file from Terminal: 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err="1" smtClean="0"/>
              <a:t>chmod</a:t>
            </a:r>
            <a:r>
              <a:rPr lang="en-US" sz="3000" dirty="0" smtClean="0"/>
              <a:t> +x </a:t>
            </a:r>
            <a:r>
              <a:rPr lang="en-US" sz="3000" dirty="0" err="1" smtClean="0"/>
              <a:t>plotanything.py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./</a:t>
            </a:r>
            <a:r>
              <a:rPr lang="en-US" sz="3000" dirty="0" err="1" smtClean="0"/>
              <a:t>plotanything.py</a:t>
            </a:r>
            <a:r>
              <a:rPr lang="en-US" sz="3000" dirty="0" smtClean="0"/>
              <a:t> vs.ak135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./</a:t>
            </a:r>
            <a:r>
              <a:rPr lang="en-US" sz="3000" dirty="0" err="1" smtClean="0"/>
              <a:t>plotanything.py</a:t>
            </a:r>
            <a:r>
              <a:rPr lang="en-US" sz="3000" dirty="0" smtClean="0"/>
              <a:t> vs.*</a:t>
            </a:r>
          </a:p>
          <a:p>
            <a:pPr marL="0" indent="0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Note again that you need: #!/</a:t>
            </a:r>
            <a:r>
              <a:rPr lang="en-US" sz="3000" dirty="0" err="1" smtClean="0"/>
              <a:t>usr</a:t>
            </a:r>
            <a:r>
              <a:rPr lang="en-US" sz="3000" dirty="0" smtClean="0"/>
              <a:t>/bin/</a:t>
            </a:r>
            <a:r>
              <a:rPr lang="en-US" sz="3000" dirty="0" err="1" smtClean="0"/>
              <a:t>env</a:t>
            </a:r>
            <a:r>
              <a:rPr lang="en-US" sz="3000" dirty="0" smtClean="0"/>
              <a:t> python</a:t>
            </a:r>
            <a:endParaRPr lang="en-US" sz="3000" dirty="0"/>
          </a:p>
          <a:p>
            <a:pPr marL="0" indent="0" algn="ctr">
              <a:buNone/>
            </a:pPr>
            <a:r>
              <a:rPr lang="en-US" sz="3000" dirty="0" smtClean="0"/>
              <a:t>as the first line of your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0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095980"/>
            <a:ext cx="8593760" cy="54138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u="sng" dirty="0">
                <a:hlinkClick r:id="rId2"/>
              </a:rPr>
              <a:t>http://docs.obspy.org/tutorial</a:t>
            </a:r>
            <a:endParaRPr lang="en-US" sz="3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5" y="1739900"/>
            <a:ext cx="9144000" cy="3353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2503" y="5375640"/>
            <a:ext cx="569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run the notebook (will open in a browser):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notebook </a:t>
            </a:r>
            <a:r>
              <a:rPr lang="en-US" dirty="0" err="1" smtClean="0"/>
              <a:t>python_introduction.ipynb</a:t>
            </a:r>
            <a:r>
              <a:rPr lang="en-US" dirty="0" smtClean="0"/>
              <a:t> --</a:t>
            </a:r>
            <a:r>
              <a:rPr lang="en-US" dirty="0" err="1" smtClean="0"/>
              <a:t>pylab</a:t>
            </a:r>
            <a:r>
              <a:rPr lang="en-US" dirty="0" smtClean="0"/>
              <a:t> inline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0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105" y="1541517"/>
            <a:ext cx="8593760" cy="4484414"/>
          </a:xfrm>
        </p:spPr>
        <p:txBody>
          <a:bodyPr>
            <a:noAutofit/>
          </a:bodyPr>
          <a:lstStyle/>
          <a:p>
            <a:r>
              <a:rPr lang="en-US" i="1" dirty="0"/>
              <a:t>A Byte of </a:t>
            </a:r>
            <a:r>
              <a:rPr lang="en-US" i="1" dirty="0" smtClean="0"/>
              <a:t>Python:</a:t>
            </a:r>
            <a:endParaRPr lang="en-US" i="1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http://swaroopch.com/notes/python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>
              <a:hlinkClick r:id="rId2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800" dirty="0">
              <a:hlinkClick r:id="rId2"/>
            </a:endParaRPr>
          </a:p>
          <a:p>
            <a:r>
              <a:rPr lang="en-US" i="1" dirty="0" err="1"/>
              <a:t>ObsPy</a:t>
            </a:r>
            <a:r>
              <a:rPr lang="en-US" i="1" dirty="0"/>
              <a:t> </a:t>
            </a:r>
            <a:r>
              <a:rPr lang="en-US" i="1" dirty="0" smtClean="0"/>
              <a:t>tutorials: </a:t>
            </a:r>
            <a:r>
              <a:rPr lang="en-US" i="1" u="sng" dirty="0" smtClean="0">
                <a:hlinkClick r:id="rId3"/>
              </a:rPr>
              <a:t>http</a:t>
            </a:r>
            <a:r>
              <a:rPr lang="en-US" i="1" u="sng" dirty="0">
                <a:hlinkClick r:id="rId3"/>
              </a:rPr>
              <a:t>://docs.obspy.org/tutorial</a:t>
            </a:r>
            <a:r>
              <a:rPr lang="en-US" i="1" u="sng" dirty="0" smtClean="0">
                <a:hlinkClick r:id="rId3"/>
              </a:rPr>
              <a:t>/</a:t>
            </a:r>
            <a:endParaRPr lang="en-US" sz="4400" baseline="30000" dirty="0">
              <a:hlinkClick r:id="rId3"/>
            </a:endParaRPr>
          </a:p>
          <a:p>
            <a:r>
              <a:rPr lang="en-US" i="1" dirty="0"/>
              <a:t>Python Scripting for Computational Science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http://folk.uio.no/hpl/scripting/index.html</a:t>
            </a:r>
            <a:endParaRPr lang="en-US" i="1" dirty="0">
              <a:hlinkClick r:id="rId4"/>
            </a:endParaRPr>
          </a:p>
          <a:p>
            <a:r>
              <a:rPr lang="en-US" i="1" dirty="0"/>
              <a:t>Python Scientific Lecture Notes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0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8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9382"/>
            <a:ext cx="8229600" cy="5164220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Arial"/>
                <a:cs typeface="Arial"/>
              </a:rPr>
              <a:t>Interpreted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dirty="0" smtClean="0">
                <a:latin typeface="Arial"/>
                <a:cs typeface="Arial"/>
              </a:rPr>
              <a:t>executes a program directly, without the need to compile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Pro: platform </a:t>
            </a:r>
            <a:r>
              <a:rPr lang="en-US" sz="2400" dirty="0" smtClean="0">
                <a:latin typeface="Arial"/>
                <a:cs typeface="Arial"/>
              </a:rPr>
              <a:t>independent</a:t>
            </a:r>
            <a:endParaRPr lang="en-US" sz="2400" dirty="0">
              <a:latin typeface="Arial"/>
              <a:cs typeface="Arial"/>
            </a:endParaRPr>
          </a:p>
          <a:p>
            <a:pPr lvl="1"/>
            <a:r>
              <a:rPr lang="en-US" sz="2400" dirty="0">
                <a:latin typeface="Arial"/>
                <a:cs typeface="Arial"/>
              </a:rPr>
              <a:t>Con: can result in slower </a:t>
            </a:r>
            <a:r>
              <a:rPr lang="en-US" sz="2400" dirty="0" smtClean="0">
                <a:latin typeface="Arial"/>
                <a:cs typeface="Arial"/>
              </a:rPr>
              <a:t>speed</a:t>
            </a:r>
          </a:p>
          <a:p>
            <a:pPr marL="457200" lvl="1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i="1" dirty="0" smtClean="0">
                <a:latin typeface="Arial"/>
                <a:cs typeface="Arial"/>
              </a:rPr>
              <a:t>Object-oriented</a:t>
            </a:r>
            <a:r>
              <a:rPr lang="en-US" sz="2400" dirty="0" smtClean="0">
                <a:latin typeface="Arial"/>
                <a:cs typeface="Arial"/>
              </a:rPr>
              <a:t>: modular software system, where each ‘object’ has data fields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For example:</a:t>
            </a:r>
          </a:p>
          <a:p>
            <a:pPr marL="457200" lvl="1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8717" y="4239683"/>
            <a:ext cx="2465169" cy="5696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Object: </a:t>
            </a:r>
          </a:p>
          <a:p>
            <a:pPr algn="ctr"/>
            <a:r>
              <a:rPr lang="en-US" dirty="0" smtClean="0"/>
              <a:t>Contact Information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92650" y="4893402"/>
            <a:ext cx="0" cy="438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78717" y="5332314"/>
            <a:ext cx="2465169" cy="1176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/>
              <a:buChar char="•"/>
            </a:pP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Name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  Address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  Phone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  Email</a:t>
            </a:r>
          </a:p>
        </p:txBody>
      </p:sp>
    </p:spTree>
    <p:extLst>
      <p:ext uri="{BB962C8B-B14F-4D97-AF65-F5344CB8AC3E}">
        <p14:creationId xmlns:p14="http://schemas.microsoft.com/office/powerpoint/2010/main" val="9620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012"/>
            <a:ext cx="8229600" cy="4912152"/>
          </a:xfrm>
        </p:spPr>
        <p:txBody>
          <a:bodyPr>
            <a:normAutofit fontScale="70000" lnSpcReduction="20000"/>
          </a:bodyPr>
          <a:lstStyle/>
          <a:p>
            <a:r>
              <a:rPr lang="en-US" sz="4100" i="1" dirty="0" smtClean="0"/>
              <a:t>High-level</a:t>
            </a:r>
            <a:r>
              <a:rPr lang="en-US" sz="4100" dirty="0" smtClean="0"/>
              <a:t>: </a:t>
            </a:r>
            <a:r>
              <a:rPr lang="en-US" sz="4100" dirty="0" smtClean="0"/>
              <a:t>uses </a:t>
            </a:r>
            <a:r>
              <a:rPr lang="en-US" sz="4100" dirty="0" smtClean="0"/>
              <a:t>natural language elements, and </a:t>
            </a:r>
            <a:r>
              <a:rPr lang="en-US" sz="4100" dirty="0" smtClean="0"/>
              <a:t>automates </a:t>
            </a:r>
            <a:r>
              <a:rPr lang="en-US" sz="4100" dirty="0" smtClean="0"/>
              <a:t>or even </a:t>
            </a:r>
            <a:r>
              <a:rPr lang="en-US" sz="4100" dirty="0" smtClean="0"/>
              <a:t>hides </a:t>
            </a:r>
            <a:r>
              <a:rPr lang="en-US" sz="4100" dirty="0" smtClean="0"/>
              <a:t>significant areas of the computing system</a:t>
            </a:r>
          </a:p>
          <a:p>
            <a:pPr lvl="1"/>
            <a:r>
              <a:rPr lang="en-US" sz="4100" dirty="0" smtClean="0"/>
              <a:t>Pro: simple and easy to understand</a:t>
            </a:r>
            <a:r>
              <a:rPr lang="en-US" sz="4100" dirty="0" smtClean="0"/>
              <a:t>!</a:t>
            </a:r>
          </a:p>
          <a:p>
            <a:pPr marL="57150" indent="0">
              <a:lnSpc>
                <a:spcPct val="70000"/>
              </a:lnSpc>
              <a:buNone/>
            </a:pPr>
            <a:endParaRPr lang="en-US" sz="4500" dirty="0" smtClean="0"/>
          </a:p>
          <a:p>
            <a:r>
              <a:rPr lang="en-US" sz="4100" i="1" dirty="0" smtClean="0"/>
              <a:t>Dynamic </a:t>
            </a:r>
            <a:r>
              <a:rPr lang="en-US" sz="4100" i="1" dirty="0" smtClean="0"/>
              <a:t>Semantics</a:t>
            </a:r>
            <a:r>
              <a:rPr lang="en-US" sz="4100" dirty="0" smtClean="0"/>
              <a:t>: </a:t>
            </a:r>
            <a:r>
              <a:rPr lang="en-US" sz="3900" dirty="0" smtClean="0">
                <a:solidFill>
                  <a:schemeClr val="tx2"/>
                </a:solidFill>
              </a:rPr>
              <a:t>the variable type </a:t>
            </a:r>
            <a:r>
              <a:rPr lang="en-US" sz="3900" dirty="0" smtClean="0">
                <a:solidFill>
                  <a:schemeClr val="tx2"/>
                </a:solidFill>
              </a:rPr>
              <a:t>(integer, character, float, </a:t>
            </a:r>
            <a:r>
              <a:rPr lang="en-US" sz="3900" dirty="0" smtClean="0">
                <a:solidFill>
                  <a:schemeClr val="tx2"/>
                </a:solidFill>
              </a:rPr>
              <a:t>etc.) is based on use, </a:t>
            </a:r>
            <a:r>
              <a:rPr lang="en-US" sz="3900" dirty="0" smtClean="0">
                <a:solidFill>
                  <a:schemeClr val="tx2"/>
                </a:solidFill>
              </a:rPr>
              <a:t>and does not need </a:t>
            </a:r>
            <a:r>
              <a:rPr lang="en-US" sz="3900" dirty="0" smtClean="0">
                <a:solidFill>
                  <a:schemeClr val="tx2"/>
                </a:solidFill>
              </a:rPr>
              <a:t>specified. The </a:t>
            </a:r>
            <a:r>
              <a:rPr lang="en-US" sz="3900" dirty="0" smtClean="0">
                <a:solidFill>
                  <a:schemeClr val="tx2"/>
                </a:solidFill>
              </a:rPr>
              <a:t>variable can be reused in the program and the type changes based on the current need.  </a:t>
            </a:r>
          </a:p>
          <a:p>
            <a:pPr lvl="1"/>
            <a:r>
              <a:rPr lang="en-US" sz="3900" dirty="0" smtClean="0">
                <a:solidFill>
                  <a:schemeClr val="tx2"/>
                </a:solidFill>
              </a:rPr>
              <a:t>Pro: </a:t>
            </a:r>
            <a:r>
              <a:rPr lang="en-US" sz="3900" dirty="0" smtClean="0">
                <a:solidFill>
                  <a:schemeClr val="tx2"/>
                </a:solidFill>
              </a:rPr>
              <a:t>eliminates data </a:t>
            </a:r>
            <a:r>
              <a:rPr lang="en-US" sz="3900" dirty="0" smtClean="0">
                <a:solidFill>
                  <a:schemeClr val="tx2"/>
                </a:solidFill>
              </a:rPr>
              <a:t>type </a:t>
            </a:r>
            <a:r>
              <a:rPr lang="en-US" sz="3900" dirty="0" smtClean="0">
                <a:solidFill>
                  <a:schemeClr val="tx2"/>
                </a:solidFill>
              </a:rPr>
              <a:t>mismatches</a:t>
            </a:r>
            <a:endParaRPr lang="en-US" sz="3900" dirty="0" smtClean="0">
              <a:solidFill>
                <a:schemeClr val="tx2"/>
              </a:solidFill>
            </a:endParaRPr>
          </a:p>
          <a:p>
            <a:pPr lvl="1"/>
            <a:r>
              <a:rPr lang="en-US" sz="3900" dirty="0" smtClean="0">
                <a:solidFill>
                  <a:schemeClr val="tx2"/>
                </a:solidFill>
              </a:rPr>
              <a:t>Con: may cause unexpected behavior when </a:t>
            </a:r>
            <a:r>
              <a:rPr lang="en-US" sz="3900" dirty="0" smtClean="0">
                <a:solidFill>
                  <a:schemeClr val="tx2"/>
                </a:solidFill>
              </a:rPr>
              <a:t>reusing a variable, like squaring </a:t>
            </a:r>
            <a:r>
              <a:rPr lang="en-US" sz="3900" dirty="0" smtClean="0">
                <a:solidFill>
                  <a:schemeClr val="tx2"/>
                </a:solidFill>
              </a:rPr>
              <a:t>text </a:t>
            </a:r>
            <a:r>
              <a:rPr lang="en-US" sz="3900" dirty="0" smtClean="0">
                <a:solidFill>
                  <a:schemeClr val="tx2"/>
                </a:solidFill>
              </a:rPr>
              <a:t>(</a:t>
            </a:r>
            <a:r>
              <a:rPr lang="en-US" sz="3900" dirty="0" smtClean="0">
                <a:solidFill>
                  <a:schemeClr val="tx2"/>
                </a:solidFill>
              </a:rPr>
              <a:t>e.g.</a:t>
            </a:r>
            <a:r>
              <a:rPr lang="en-US" sz="3900" dirty="0" smtClean="0">
                <a:solidFill>
                  <a:schemeClr val="tx2"/>
                </a:solidFill>
              </a:rPr>
              <a:t> </a:t>
            </a:r>
            <a:r>
              <a:rPr lang="en-US" sz="3900" dirty="0" smtClean="0">
                <a:solidFill>
                  <a:schemeClr val="tx2"/>
                </a:solidFill>
              </a:rPr>
              <a:t>Bob^2)</a:t>
            </a:r>
            <a:endParaRPr lang="en-US" sz="3900" dirty="0">
              <a:solidFill>
                <a:schemeClr val="tx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561" y="1470363"/>
            <a:ext cx="7004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“How good are current tomographic models of North America?” 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230484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561" y="1376977"/>
            <a:ext cx="68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 smtClean="0">
                <a:solidFill>
                  <a:schemeClr val="tx2">
                    <a:lumMod val="75000"/>
                  </a:schemeClr>
                </a:solidFill>
              </a:rPr>
              <a:t>“How good are current tomographic models of North America?” </a:t>
            </a:r>
            <a:endParaRPr lang="en-US" sz="2000" strike="sngStrik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226" y="1777087"/>
            <a:ext cx="8169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“We can use current tomographic models to predict S and Rayleigh </a:t>
            </a:r>
            <a:r>
              <a:rPr lang="en-US" dirty="0" err="1" smtClean="0"/>
              <a:t>wavefronts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from earthquakes within North America.  Do these synthetic seismograms agree with</a:t>
            </a:r>
          </a:p>
          <a:p>
            <a:pPr algn="ctr"/>
            <a:r>
              <a:rPr lang="en-US" dirty="0" smtClean="0"/>
              <a:t>Observations at SPREE and the TA?”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04086"/>
            <a:ext cx="54864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7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use Python?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4108" y="981401"/>
            <a:ext cx="8721466" cy="567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Things I need to know to compare two waveforms: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Time series of ground motion (of course)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Station, network, component, location 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Latitude, longitude,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depth of station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Start and end time of traces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Sampling rate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Event hypocenter and origin time</a:t>
            </a:r>
          </a:p>
          <a:p>
            <a:pPr marL="342900" indent="-342900">
              <a:lnSpc>
                <a:spcPct val="130000"/>
              </a:lnSpc>
              <a:buFont typeface="Arial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Phase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picks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All of this information could be stored in an object called ‘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mytrace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Eurostile"/>
                <a:cs typeface="Eurostile"/>
              </a:rPr>
              <a:t>’, for example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Eurostile"/>
              <a:cs typeface="Eurostile"/>
            </a:endParaRPr>
          </a:p>
        </p:txBody>
      </p:sp>
    </p:spTree>
    <p:extLst>
      <p:ext uri="{BB962C8B-B14F-4D97-AF65-F5344CB8AC3E}">
        <p14:creationId xmlns:p14="http://schemas.microsoft.com/office/powerpoint/2010/main" val="7163932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9821</TotalTime>
  <Words>1403</Words>
  <Application>Microsoft Macintosh PowerPoint</Application>
  <PresentationFormat>On-screen Show (4:3)</PresentationFormat>
  <Paragraphs>272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1_Office Theme</vt:lpstr>
      <vt:lpstr>Introduction to Python</vt:lpstr>
      <vt:lpstr>Acknowledgements</vt:lpstr>
      <vt:lpstr>Important Information Before You Begin</vt:lpstr>
      <vt:lpstr>PowerPoint Presentation</vt:lpstr>
      <vt:lpstr>What is Python?</vt:lpstr>
      <vt:lpstr>What is Python?</vt:lpstr>
      <vt:lpstr>Why do I use Python?</vt:lpstr>
      <vt:lpstr>Why do I use Python?</vt:lpstr>
      <vt:lpstr>Why do I use Python?</vt:lpstr>
      <vt:lpstr>Why do I use Python?</vt:lpstr>
      <vt:lpstr>Why do I use Python?</vt:lpstr>
      <vt:lpstr>Why do I use Python?</vt:lpstr>
      <vt:lpstr>Why do I use Python?</vt:lpstr>
      <vt:lpstr>Why do I use Python?</vt:lpstr>
      <vt:lpstr>Why do I use Python?</vt:lpstr>
      <vt:lpstr>Getting started</vt:lpstr>
      <vt:lpstr>Does your screen look something like this?</vt:lpstr>
      <vt:lpstr>Getting Started: Variables</vt:lpstr>
      <vt:lpstr>Getting Started: Lists</vt:lpstr>
      <vt:lpstr>Getting Started: Strings</vt:lpstr>
      <vt:lpstr>Getting Started: Spaces</vt:lpstr>
      <vt:lpstr>Getting Started: Modules</vt:lpstr>
      <vt:lpstr>Getting Started: Modules</vt:lpstr>
      <vt:lpstr>Getting Started: Modules</vt:lpstr>
      <vt:lpstr>Getting Started: Modules</vt:lpstr>
      <vt:lpstr>Exercise: Write Your Own Module</vt:lpstr>
      <vt:lpstr>Exercise: Use Your Own Module</vt:lpstr>
      <vt:lpstr>Is this what you see (or something like this)?</vt:lpstr>
      <vt:lpstr>Before moving on…</vt:lpstr>
      <vt:lpstr>Using Classes</vt:lpstr>
      <vt:lpstr>Now try…</vt:lpstr>
      <vt:lpstr>Useful modules</vt:lpstr>
      <vt:lpstr>Useful modules</vt:lpstr>
      <vt:lpstr>Useful modules</vt:lpstr>
      <vt:lpstr>Useful modules</vt:lpstr>
      <vt:lpstr>Useful modules</vt:lpstr>
      <vt:lpstr>Python Basics</vt:lpstr>
      <vt:lpstr>Now for something different…</vt:lpstr>
      <vt:lpstr>Scripting with Python</vt:lpstr>
      <vt:lpstr>Scripting with Python</vt:lpstr>
      <vt:lpstr>Scripting with Python</vt:lpstr>
      <vt:lpstr>Read and Plot a Waveform</vt:lpstr>
      <vt:lpstr>Plot a focal mechanism</vt:lpstr>
      <vt:lpstr>Scripting with Python</vt:lpstr>
      <vt:lpstr>iPython notebooks</vt:lpstr>
      <vt:lpstr>Want to learn more?</vt:lpstr>
      <vt:lpstr>Thank you!</vt:lpstr>
    </vt:vector>
  </TitlesOfParts>
  <Company>IRIS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Danielle Sumy</dc:creator>
  <cp:lastModifiedBy>Danielle Sumy</cp:lastModifiedBy>
  <cp:revision>47</cp:revision>
  <dcterms:created xsi:type="dcterms:W3CDTF">2014-09-12T16:51:26Z</dcterms:created>
  <dcterms:modified xsi:type="dcterms:W3CDTF">2014-09-19T14:10:10Z</dcterms:modified>
</cp:coreProperties>
</file>