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media/image10.jpg" ContentType="image/png"/>
  <Override PartName="/ppt/media/image11.jpg" ContentType="image/png"/>
  <Override PartName="/ppt/ink/ink2.xml" ContentType="application/inkml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11:34:1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699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0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23,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85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69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0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9050CB-4C36-48DE-83DC-7CD376134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014ED-480D-4F74-8CE4-82E326DFA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93774" y="-1"/>
            <a:ext cx="8998218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5F41A-E442-46EC-BF97-2A2B0A0E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4202" y="965200"/>
            <a:ext cx="6117166" cy="28220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Dataset Augmentation Approaches for 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C60FF-B4C3-4989-9A06-C79B1B0EF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5717" y="4121252"/>
            <a:ext cx="4102154" cy="15042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Michal Krzysztof Polak Szarkowicz</a:t>
            </a:r>
          </a:p>
          <a:p>
            <a:pPr>
              <a:lnSpc>
                <a:spcPct val="90000"/>
              </a:lnSpc>
            </a:pPr>
            <a:endParaRPr lang="pl-PL" dirty="0"/>
          </a:p>
          <a:p>
            <a:pPr>
              <a:lnSpc>
                <a:spcPct val="90000"/>
              </a:lnSpc>
            </a:pPr>
            <a:r>
              <a:rPr lang="en-GB" dirty="0"/>
              <a:t>118304271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D8EC8D4D-BDC4-17BA-6A78-8C7920D31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6" r="33085"/>
          <a:stretch/>
        </p:blipFill>
        <p:spPr>
          <a:xfrm>
            <a:off x="-7" y="1"/>
            <a:ext cx="4349401" cy="6857999"/>
          </a:xfrm>
          <a:custGeom>
            <a:avLst/>
            <a:gdLst/>
            <a:ahLst/>
            <a:cxnLst/>
            <a:rect l="l" t="t" r="r" b="b"/>
            <a:pathLst>
              <a:path w="4349401" h="6857999">
                <a:moveTo>
                  <a:pt x="0" y="0"/>
                </a:moveTo>
                <a:lnTo>
                  <a:pt x="3688820" y="0"/>
                </a:lnTo>
                <a:lnTo>
                  <a:pt x="3704280" y="52045"/>
                </a:lnTo>
                <a:cubicBezTo>
                  <a:pt x="3718146" y="140382"/>
                  <a:pt x="3736785" y="259803"/>
                  <a:pt x="3742526" y="321204"/>
                </a:cubicBezTo>
                <a:cubicBezTo>
                  <a:pt x="3721761" y="350534"/>
                  <a:pt x="3747947" y="379252"/>
                  <a:pt x="3747395" y="411061"/>
                </a:cubicBezTo>
                <a:cubicBezTo>
                  <a:pt x="3742087" y="428899"/>
                  <a:pt x="3752736" y="445160"/>
                  <a:pt x="3756791" y="462064"/>
                </a:cubicBezTo>
                <a:cubicBezTo>
                  <a:pt x="3758546" y="479046"/>
                  <a:pt x="3756603" y="498269"/>
                  <a:pt x="3757932" y="512953"/>
                </a:cubicBezTo>
                <a:lnTo>
                  <a:pt x="3764773" y="550171"/>
                </a:lnTo>
                <a:cubicBezTo>
                  <a:pt x="3775101" y="569747"/>
                  <a:pt x="3787758" y="589286"/>
                  <a:pt x="3806112" y="607595"/>
                </a:cubicBezTo>
                <a:cubicBezTo>
                  <a:pt x="3816077" y="614470"/>
                  <a:pt x="3821517" y="630446"/>
                  <a:pt x="3818266" y="643276"/>
                </a:cubicBezTo>
                <a:cubicBezTo>
                  <a:pt x="3817705" y="645485"/>
                  <a:pt x="3816904" y="647516"/>
                  <a:pt x="3815885" y="649302"/>
                </a:cubicBezTo>
                <a:cubicBezTo>
                  <a:pt x="3841351" y="671233"/>
                  <a:pt x="3832218" y="685287"/>
                  <a:pt x="3848844" y="695310"/>
                </a:cubicBezTo>
                <a:cubicBezTo>
                  <a:pt x="3860182" y="730939"/>
                  <a:pt x="3849609" y="760154"/>
                  <a:pt x="3864272" y="769541"/>
                </a:cubicBezTo>
                <a:cubicBezTo>
                  <a:pt x="3868883" y="796694"/>
                  <a:pt x="3871183" y="830049"/>
                  <a:pt x="3876507" y="858230"/>
                </a:cubicBezTo>
                <a:cubicBezTo>
                  <a:pt x="3880768" y="876888"/>
                  <a:pt x="3887025" y="909715"/>
                  <a:pt x="3896219" y="938630"/>
                </a:cubicBezTo>
                <a:cubicBezTo>
                  <a:pt x="3922436" y="962147"/>
                  <a:pt x="3911400" y="1012255"/>
                  <a:pt x="3931670" y="1031724"/>
                </a:cubicBezTo>
                <a:lnTo>
                  <a:pt x="3959332" y="1140614"/>
                </a:lnTo>
                <a:cubicBezTo>
                  <a:pt x="3964809" y="1171941"/>
                  <a:pt x="3980784" y="1148999"/>
                  <a:pt x="3967408" y="1185708"/>
                </a:cubicBezTo>
                <a:cubicBezTo>
                  <a:pt x="3994034" y="1235200"/>
                  <a:pt x="3970099" y="1243943"/>
                  <a:pt x="4006052" y="1283419"/>
                </a:cubicBezTo>
                <a:lnTo>
                  <a:pt x="4047792" y="1385848"/>
                </a:lnTo>
                <a:lnTo>
                  <a:pt x="4047018" y="1388680"/>
                </a:lnTo>
                <a:lnTo>
                  <a:pt x="4041568" y="1399860"/>
                </a:lnTo>
                <a:lnTo>
                  <a:pt x="4041603" y="1399920"/>
                </a:lnTo>
                <a:lnTo>
                  <a:pt x="4041873" y="1404323"/>
                </a:lnTo>
                <a:lnTo>
                  <a:pt x="4053428" y="1419276"/>
                </a:lnTo>
                <a:lnTo>
                  <a:pt x="4058270" y="1427736"/>
                </a:lnTo>
                <a:lnTo>
                  <a:pt x="4061965" y="1428611"/>
                </a:lnTo>
                <a:cubicBezTo>
                  <a:pt x="4064662" y="1430400"/>
                  <a:pt x="4066864" y="1434044"/>
                  <a:pt x="4067930" y="1441867"/>
                </a:cubicBezTo>
                <a:lnTo>
                  <a:pt x="4067739" y="1443962"/>
                </a:lnTo>
                <a:lnTo>
                  <a:pt x="4074388" y="1451116"/>
                </a:lnTo>
                <a:lnTo>
                  <a:pt x="4079147" y="1462795"/>
                </a:lnTo>
                <a:cubicBezTo>
                  <a:pt x="4084906" y="1495109"/>
                  <a:pt x="4092015" y="1501364"/>
                  <a:pt x="4106408" y="1545523"/>
                </a:cubicBezTo>
                <a:cubicBezTo>
                  <a:pt x="4118023" y="1591323"/>
                  <a:pt x="4125783" y="1594076"/>
                  <a:pt x="4139440" y="1632590"/>
                </a:cubicBezTo>
                <a:lnTo>
                  <a:pt x="4152950" y="1669109"/>
                </a:lnTo>
                <a:lnTo>
                  <a:pt x="4160014" y="1721882"/>
                </a:lnTo>
                <a:cubicBezTo>
                  <a:pt x="4172415" y="1776452"/>
                  <a:pt x="4174270" y="1818495"/>
                  <a:pt x="4181398" y="1866802"/>
                </a:cubicBezTo>
                <a:lnTo>
                  <a:pt x="4178512" y="1947854"/>
                </a:lnTo>
                <a:lnTo>
                  <a:pt x="4183358" y="2015247"/>
                </a:lnTo>
                <a:lnTo>
                  <a:pt x="4185482" y="2021436"/>
                </a:lnTo>
                <a:cubicBezTo>
                  <a:pt x="4186595" y="2025767"/>
                  <a:pt x="4186886" y="2028733"/>
                  <a:pt x="4186591" y="2030876"/>
                </a:cubicBezTo>
                <a:lnTo>
                  <a:pt x="4186319" y="2031166"/>
                </a:lnTo>
                <a:lnTo>
                  <a:pt x="4187943" y="2039896"/>
                </a:lnTo>
                <a:cubicBezTo>
                  <a:pt x="4191367" y="2054498"/>
                  <a:pt x="4176884" y="2096778"/>
                  <a:pt x="4181203" y="2110083"/>
                </a:cubicBezTo>
                <a:cubicBezTo>
                  <a:pt x="4178750" y="2133843"/>
                  <a:pt x="4177831" y="2165517"/>
                  <a:pt x="4173224" y="2182450"/>
                </a:cubicBezTo>
                <a:lnTo>
                  <a:pt x="4172025" y="2183480"/>
                </a:lnTo>
                <a:lnTo>
                  <a:pt x="4193021" y="2255135"/>
                </a:lnTo>
                <a:lnTo>
                  <a:pt x="4196804" y="2268689"/>
                </a:lnTo>
                <a:lnTo>
                  <a:pt x="4201259" y="2271870"/>
                </a:lnTo>
                <a:cubicBezTo>
                  <a:pt x="4204189" y="2275668"/>
                  <a:pt x="4205968" y="2281573"/>
                  <a:pt x="4205126" y="2292208"/>
                </a:cubicBezTo>
                <a:lnTo>
                  <a:pt x="4215294" y="2349520"/>
                </a:lnTo>
                <a:lnTo>
                  <a:pt x="4215791" y="2367552"/>
                </a:lnTo>
                <a:lnTo>
                  <a:pt x="4214799" y="2371830"/>
                </a:lnTo>
                <a:lnTo>
                  <a:pt x="4213865" y="2372363"/>
                </a:lnTo>
                <a:lnTo>
                  <a:pt x="4216131" y="2382125"/>
                </a:lnTo>
                <a:lnTo>
                  <a:pt x="4214982" y="2410460"/>
                </a:lnTo>
                <a:cubicBezTo>
                  <a:pt x="4224078" y="2473322"/>
                  <a:pt x="4244173" y="2468572"/>
                  <a:pt x="4239517" y="2499239"/>
                </a:cubicBezTo>
                <a:cubicBezTo>
                  <a:pt x="4205434" y="2533517"/>
                  <a:pt x="4251048" y="2589420"/>
                  <a:pt x="4262763" y="2651350"/>
                </a:cubicBezTo>
                <a:cubicBezTo>
                  <a:pt x="4270625" y="2697246"/>
                  <a:pt x="4282352" y="2713550"/>
                  <a:pt x="4286692" y="2774613"/>
                </a:cubicBezTo>
                <a:cubicBezTo>
                  <a:pt x="4305023" y="2804620"/>
                  <a:pt x="4309258" y="2837920"/>
                  <a:pt x="4311656" y="2872659"/>
                </a:cubicBezTo>
                <a:lnTo>
                  <a:pt x="4312374" y="2882791"/>
                </a:lnTo>
                <a:lnTo>
                  <a:pt x="4310361" y="2899990"/>
                </a:lnTo>
                <a:cubicBezTo>
                  <a:pt x="4310238" y="2911210"/>
                  <a:pt x="4311447" y="2920601"/>
                  <a:pt x="4313585" y="2929669"/>
                </a:cubicBezTo>
                <a:lnTo>
                  <a:pt x="4320045" y="2950033"/>
                </a:lnTo>
                <a:lnTo>
                  <a:pt x="4325609" y="2979344"/>
                </a:lnTo>
                <a:cubicBezTo>
                  <a:pt x="4298844" y="3025744"/>
                  <a:pt x="4324218" y="3042823"/>
                  <a:pt x="4327343" y="3070243"/>
                </a:cubicBezTo>
                <a:cubicBezTo>
                  <a:pt x="4330469" y="3097663"/>
                  <a:pt x="4341735" y="3130905"/>
                  <a:pt x="4344359" y="3143863"/>
                </a:cubicBezTo>
                <a:lnTo>
                  <a:pt x="4343081" y="3147992"/>
                </a:lnTo>
                <a:lnTo>
                  <a:pt x="4343649" y="3163436"/>
                </a:lnTo>
                <a:lnTo>
                  <a:pt x="4336706" y="3169146"/>
                </a:lnTo>
                <a:lnTo>
                  <a:pt x="4332471" y="3193363"/>
                </a:lnTo>
                <a:cubicBezTo>
                  <a:pt x="4331983" y="3202222"/>
                  <a:pt x="4332742" y="3224389"/>
                  <a:pt x="4335501" y="3234290"/>
                </a:cubicBezTo>
                <a:lnTo>
                  <a:pt x="4348550" y="3388367"/>
                </a:lnTo>
                <a:lnTo>
                  <a:pt x="4349401" y="3490816"/>
                </a:lnTo>
                <a:lnTo>
                  <a:pt x="4337742" y="3611974"/>
                </a:lnTo>
                <a:cubicBezTo>
                  <a:pt x="4326909" y="3606362"/>
                  <a:pt x="4338606" y="3636737"/>
                  <a:pt x="4328385" y="3641589"/>
                </a:cubicBezTo>
                <a:cubicBezTo>
                  <a:pt x="4320043" y="3644222"/>
                  <a:pt x="4316148" y="3673368"/>
                  <a:pt x="4313664" y="3681256"/>
                </a:cubicBezTo>
                <a:lnTo>
                  <a:pt x="4296687" y="3774348"/>
                </a:lnTo>
                <a:cubicBezTo>
                  <a:pt x="4296534" y="3782239"/>
                  <a:pt x="4289624" y="3798580"/>
                  <a:pt x="4287437" y="3804472"/>
                </a:cubicBezTo>
                <a:lnTo>
                  <a:pt x="4284951" y="3841972"/>
                </a:lnTo>
                <a:lnTo>
                  <a:pt x="4278945" y="3856029"/>
                </a:lnTo>
                <a:lnTo>
                  <a:pt x="4276117" y="3866864"/>
                </a:lnTo>
                <a:lnTo>
                  <a:pt x="4274370" y="3869196"/>
                </a:lnTo>
                <a:cubicBezTo>
                  <a:pt x="4271010" y="3873635"/>
                  <a:pt x="4267842" y="3878136"/>
                  <a:pt x="4265346" y="3883121"/>
                </a:cubicBezTo>
                <a:cubicBezTo>
                  <a:pt x="4289144" y="3893478"/>
                  <a:pt x="4248036" y="3927221"/>
                  <a:pt x="4270810" y="3926496"/>
                </a:cubicBezTo>
                <a:cubicBezTo>
                  <a:pt x="4261234" y="3955683"/>
                  <a:pt x="4285422" y="3947337"/>
                  <a:pt x="4257187" y="3968636"/>
                </a:cubicBezTo>
                <a:cubicBezTo>
                  <a:pt x="4257506" y="4026466"/>
                  <a:pt x="4268322" y="4042513"/>
                  <a:pt x="4237216" y="4101454"/>
                </a:cubicBezTo>
                <a:cubicBezTo>
                  <a:pt x="4223378" y="4127615"/>
                  <a:pt x="4214110" y="4145187"/>
                  <a:pt x="4214127" y="4162005"/>
                </a:cubicBezTo>
                <a:cubicBezTo>
                  <a:pt x="4210384" y="4178403"/>
                  <a:pt x="4208037" y="4187598"/>
                  <a:pt x="4206631" y="4192487"/>
                </a:cubicBezTo>
                <a:lnTo>
                  <a:pt x="4206007" y="4194047"/>
                </a:lnTo>
                <a:lnTo>
                  <a:pt x="4205832" y="4193322"/>
                </a:lnTo>
                <a:cubicBezTo>
                  <a:pt x="4205298" y="4194071"/>
                  <a:pt x="4204794" y="4196306"/>
                  <a:pt x="4204777" y="4197133"/>
                </a:cubicBezTo>
                <a:lnTo>
                  <a:pt x="4206007" y="4194047"/>
                </a:lnTo>
                <a:lnTo>
                  <a:pt x="4207068" y="4198434"/>
                </a:lnTo>
                <a:cubicBezTo>
                  <a:pt x="4221120" y="4238244"/>
                  <a:pt x="4200613" y="4346551"/>
                  <a:pt x="4198835" y="4353486"/>
                </a:cubicBezTo>
                <a:cubicBezTo>
                  <a:pt x="4187932" y="4398509"/>
                  <a:pt x="4180704" y="4437963"/>
                  <a:pt x="4183366" y="4464453"/>
                </a:cubicBezTo>
                <a:cubicBezTo>
                  <a:pt x="4186169" y="4468519"/>
                  <a:pt x="4190853" y="4489092"/>
                  <a:pt x="4192165" y="4493829"/>
                </a:cubicBezTo>
                <a:lnTo>
                  <a:pt x="4194359" y="4507867"/>
                </a:lnTo>
                <a:lnTo>
                  <a:pt x="4193244" y="4509309"/>
                </a:lnTo>
                <a:cubicBezTo>
                  <a:pt x="4190441" y="4516282"/>
                  <a:pt x="4190442" y="4521041"/>
                  <a:pt x="4191682" y="4524809"/>
                </a:cubicBezTo>
                <a:lnTo>
                  <a:pt x="4194107" y="4528754"/>
                </a:lnTo>
                <a:lnTo>
                  <a:pt x="4193902" y="4539562"/>
                </a:lnTo>
                <a:lnTo>
                  <a:pt x="4195836" y="4561320"/>
                </a:lnTo>
                <a:lnTo>
                  <a:pt x="4193511" y="4597087"/>
                </a:lnTo>
                <a:lnTo>
                  <a:pt x="4192464" y="4597322"/>
                </a:lnTo>
                <a:cubicBezTo>
                  <a:pt x="4190105" y="4598584"/>
                  <a:pt x="4188342" y="4600894"/>
                  <a:pt x="4187779" y="4605471"/>
                </a:cubicBezTo>
                <a:cubicBezTo>
                  <a:pt x="4173403" y="4595404"/>
                  <a:pt x="4181591" y="4607134"/>
                  <a:pt x="4181199" y="4621522"/>
                </a:cubicBezTo>
                <a:cubicBezTo>
                  <a:pt x="4175323" y="4635516"/>
                  <a:pt x="4157418" y="4677011"/>
                  <a:pt x="4152523" y="4689437"/>
                </a:cubicBezTo>
                <a:lnTo>
                  <a:pt x="4151828" y="4696076"/>
                </a:lnTo>
                <a:cubicBezTo>
                  <a:pt x="4151745" y="4696106"/>
                  <a:pt x="4151662" y="4696138"/>
                  <a:pt x="4151580" y="4696168"/>
                </a:cubicBezTo>
                <a:cubicBezTo>
                  <a:pt x="4150928" y="4697525"/>
                  <a:pt x="4150511" y="4699676"/>
                  <a:pt x="4150379" y="4703091"/>
                </a:cubicBezTo>
                <a:lnTo>
                  <a:pt x="4150561" y="4708182"/>
                </a:lnTo>
                <a:lnTo>
                  <a:pt x="4149212" y="4721061"/>
                </a:lnTo>
                <a:lnTo>
                  <a:pt x="4147189" y="4725229"/>
                </a:lnTo>
                <a:lnTo>
                  <a:pt x="4144140" y="4726497"/>
                </a:lnTo>
                <a:lnTo>
                  <a:pt x="4144335" y="4727727"/>
                </a:lnTo>
                <a:cubicBezTo>
                  <a:pt x="4148379" y="4737316"/>
                  <a:pt x="4155345" y="4740849"/>
                  <a:pt x="4133884" y="4750428"/>
                </a:cubicBezTo>
                <a:cubicBezTo>
                  <a:pt x="4139759" y="4772065"/>
                  <a:pt x="4127012" y="4774929"/>
                  <a:pt x="4119368" y="4802983"/>
                </a:cubicBezTo>
                <a:cubicBezTo>
                  <a:pt x="4125790" y="4815667"/>
                  <a:pt x="4121891" y="4824961"/>
                  <a:pt x="4114665" y="4833705"/>
                </a:cubicBezTo>
                <a:cubicBezTo>
                  <a:pt x="4115078" y="4861794"/>
                  <a:pt x="4103544" y="4886222"/>
                  <a:pt x="4097837" y="4917177"/>
                </a:cubicBezTo>
                <a:cubicBezTo>
                  <a:pt x="4085608" y="4955026"/>
                  <a:pt x="4083964" y="4967353"/>
                  <a:pt x="4077943" y="5000441"/>
                </a:cubicBezTo>
                <a:lnTo>
                  <a:pt x="4051108" y="5056712"/>
                </a:lnTo>
                <a:lnTo>
                  <a:pt x="4052241" y="5061510"/>
                </a:lnTo>
                <a:cubicBezTo>
                  <a:pt x="4052756" y="5064826"/>
                  <a:pt x="4052756" y="5067042"/>
                  <a:pt x="4052377" y="5068590"/>
                </a:cubicBezTo>
                <a:lnTo>
                  <a:pt x="4052154" y="5068772"/>
                </a:lnTo>
                <a:lnTo>
                  <a:pt x="4052728" y="5075389"/>
                </a:lnTo>
                <a:cubicBezTo>
                  <a:pt x="4054217" y="5086532"/>
                  <a:pt x="4042410" y="5103794"/>
                  <a:pt x="4044663" y="5114086"/>
                </a:cubicBezTo>
                <a:cubicBezTo>
                  <a:pt x="4041090" y="5131315"/>
                  <a:pt x="4046299" y="5150972"/>
                  <a:pt x="4041617" y="5162930"/>
                </a:cubicBezTo>
                <a:lnTo>
                  <a:pt x="4031600" y="5219213"/>
                </a:lnTo>
                <a:lnTo>
                  <a:pt x="4045696" y="5247815"/>
                </a:lnTo>
                <a:cubicBezTo>
                  <a:pt x="4047608" y="5250943"/>
                  <a:pt x="4048503" y="5255494"/>
                  <a:pt x="4047094" y="5263235"/>
                </a:cubicBezTo>
                <a:lnTo>
                  <a:pt x="4046285" y="5265043"/>
                </a:lnTo>
                <a:cubicBezTo>
                  <a:pt x="4048338" y="5269171"/>
                  <a:pt x="4049278" y="5300874"/>
                  <a:pt x="4051171" y="5326642"/>
                </a:cubicBezTo>
                <a:cubicBezTo>
                  <a:pt x="4053117" y="5367504"/>
                  <a:pt x="4059746" y="5372422"/>
                  <a:pt x="4057636" y="5419652"/>
                </a:cubicBezTo>
                <a:cubicBezTo>
                  <a:pt x="4058658" y="5466130"/>
                  <a:pt x="4063653" y="5474206"/>
                  <a:pt x="4059834" y="5506812"/>
                </a:cubicBezTo>
                <a:lnTo>
                  <a:pt x="4077978" y="5699914"/>
                </a:lnTo>
                <a:cubicBezTo>
                  <a:pt x="4100976" y="5748259"/>
                  <a:pt x="4075556" y="5749577"/>
                  <a:pt x="4086740" y="5804758"/>
                </a:cubicBezTo>
                <a:cubicBezTo>
                  <a:pt x="4063349" y="5835935"/>
                  <a:pt x="4085253" y="5818692"/>
                  <a:pt x="4081449" y="5850270"/>
                </a:cubicBezTo>
                <a:lnTo>
                  <a:pt x="4076479" y="5962574"/>
                </a:lnTo>
                <a:cubicBezTo>
                  <a:pt x="4090250" y="5987165"/>
                  <a:pt x="4065229" y="6031848"/>
                  <a:pt x="4083520" y="6062061"/>
                </a:cubicBezTo>
                <a:lnTo>
                  <a:pt x="4082254" y="6100099"/>
                </a:lnTo>
                <a:lnTo>
                  <a:pt x="4081912" y="6101839"/>
                </a:lnTo>
                <a:cubicBezTo>
                  <a:pt x="4079116" y="6119633"/>
                  <a:pt x="4077472" y="6135866"/>
                  <a:pt x="4072023" y="6158496"/>
                </a:cubicBezTo>
                <a:cubicBezTo>
                  <a:pt x="4058334" y="6220011"/>
                  <a:pt x="4078113" y="6289639"/>
                  <a:pt x="4033327" y="6307364"/>
                </a:cubicBezTo>
                <a:cubicBezTo>
                  <a:pt x="4016957" y="6333618"/>
                  <a:pt x="4037262" y="6337347"/>
                  <a:pt x="4020803" y="6398664"/>
                </a:cubicBezTo>
                <a:cubicBezTo>
                  <a:pt x="4009317" y="6420453"/>
                  <a:pt x="4006705" y="6428583"/>
                  <a:pt x="3996472" y="6454432"/>
                </a:cubicBezTo>
                <a:lnTo>
                  <a:pt x="3983185" y="6511089"/>
                </a:lnTo>
                <a:cubicBezTo>
                  <a:pt x="3978216" y="6520505"/>
                  <a:pt x="3977518" y="6526636"/>
                  <a:pt x="3978706" y="6531299"/>
                </a:cubicBezTo>
                <a:lnTo>
                  <a:pt x="3981537" y="6536009"/>
                </a:lnTo>
                <a:lnTo>
                  <a:pt x="3979660" y="6549963"/>
                </a:lnTo>
                <a:lnTo>
                  <a:pt x="3970645" y="6624132"/>
                </a:lnTo>
                <a:lnTo>
                  <a:pt x="3969138" y="6624594"/>
                </a:lnTo>
                <a:cubicBezTo>
                  <a:pt x="3958232" y="6638272"/>
                  <a:pt x="3944891" y="6666953"/>
                  <a:pt x="3933267" y="6687758"/>
                </a:cubicBezTo>
                <a:cubicBezTo>
                  <a:pt x="3931978" y="6701699"/>
                  <a:pt x="3902013" y="6734651"/>
                  <a:pt x="3899392" y="6749422"/>
                </a:cubicBezTo>
                <a:lnTo>
                  <a:pt x="3897437" y="6758082"/>
                </a:lnTo>
                <a:lnTo>
                  <a:pt x="3897073" y="6758239"/>
                </a:lnTo>
                <a:cubicBezTo>
                  <a:pt x="3895957" y="6760085"/>
                  <a:pt x="3895054" y="6762923"/>
                  <a:pt x="3894366" y="6767343"/>
                </a:cubicBezTo>
                <a:lnTo>
                  <a:pt x="3893871" y="6773874"/>
                </a:lnTo>
                <a:lnTo>
                  <a:pt x="3871726" y="6837636"/>
                </a:lnTo>
                <a:lnTo>
                  <a:pt x="3862090" y="6857999"/>
                </a:lnTo>
                <a:lnTo>
                  <a:pt x="278016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1B32915-022C-4BC9-8876-B762C24C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2728" y="1985213"/>
            <a:ext cx="2302519" cy="2887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2ACDDCCB-1EF3-47A4-B577-B87911372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r="14801" b="2"/>
          <a:stretch/>
        </p:blipFill>
        <p:spPr>
          <a:xfrm>
            <a:off x="3523604" y="2146079"/>
            <a:ext cx="1988271" cy="25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504D3-F882-4D0B-8D45-7BD62D3D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09" y="-1015635"/>
            <a:ext cx="4123531" cy="2370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Corec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C039-BBB3-4487-A82C-F0A177F51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5" y="1460125"/>
            <a:ext cx="4716489" cy="52162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pc="160" dirty="0"/>
              <a:t>Both the User and </a:t>
            </a:r>
            <a:r>
              <a:rPr lang="pl-PL" spc="160" dirty="0" err="1"/>
              <a:t>Item</a:t>
            </a:r>
            <a:r>
              <a:rPr lang="pl-PL" spc="160" dirty="0"/>
              <a:t> </a:t>
            </a:r>
            <a:r>
              <a:rPr lang="pl-PL" spc="160" dirty="0" err="1"/>
              <a:t>CoRec</a:t>
            </a:r>
            <a:r>
              <a:rPr lang="pl-PL" spc="160" dirty="0"/>
              <a:t> </a:t>
            </a:r>
            <a:r>
              <a:rPr lang="pl-PL" spc="160" dirty="0" err="1"/>
              <a:t>approach</a:t>
            </a:r>
            <a:r>
              <a:rPr lang="pl-PL" spc="160" dirty="0"/>
              <a:t> </a:t>
            </a:r>
            <a:r>
              <a:rPr lang="pl-PL" spc="160" dirty="0" err="1"/>
              <a:t>offer</a:t>
            </a:r>
            <a:r>
              <a:rPr lang="pl-PL" spc="160" dirty="0"/>
              <a:t> </a:t>
            </a:r>
            <a:r>
              <a:rPr lang="pl-PL" spc="160" dirty="0" err="1"/>
              <a:t>significant</a:t>
            </a:r>
            <a:r>
              <a:rPr lang="pl-PL" spc="160" dirty="0"/>
              <a:t> </a:t>
            </a:r>
            <a:r>
              <a:rPr lang="pl-PL" spc="160" dirty="0" err="1"/>
              <a:t>improvements</a:t>
            </a:r>
            <a:r>
              <a:rPr lang="pl-PL" spc="160" dirty="0"/>
              <a:t> over </a:t>
            </a:r>
            <a:r>
              <a:rPr lang="pl-PL" spc="160" dirty="0" err="1"/>
              <a:t>their</a:t>
            </a:r>
            <a:r>
              <a:rPr lang="pl-PL" spc="160" dirty="0"/>
              <a:t> </a:t>
            </a:r>
            <a:r>
              <a:rPr lang="pl-PL" spc="160" dirty="0" err="1"/>
              <a:t>baseline</a:t>
            </a:r>
            <a:r>
              <a:rPr lang="pl-PL" spc="160" dirty="0"/>
              <a:t> </a:t>
            </a:r>
            <a:r>
              <a:rPr lang="pl-PL" spc="160" dirty="0" err="1"/>
              <a:t>counterparts</a:t>
            </a:r>
            <a:r>
              <a:rPr lang="pl-PL" spc="160" dirty="0"/>
              <a:t>, by 1.08% and 2.04% </a:t>
            </a:r>
            <a:r>
              <a:rPr lang="pl-PL" spc="160" dirty="0" err="1"/>
              <a:t>respectively</a:t>
            </a:r>
            <a:endParaRPr lang="pl-PL" spc="160" dirty="0"/>
          </a:p>
          <a:p>
            <a:pPr marL="0" indent="0">
              <a:buNone/>
            </a:pPr>
            <a:r>
              <a:rPr lang="pl-PL" spc="160" dirty="0"/>
              <a:t>The </a:t>
            </a:r>
            <a:r>
              <a:rPr lang="pl-PL" spc="160" dirty="0" err="1"/>
              <a:t>more</a:t>
            </a:r>
            <a:r>
              <a:rPr lang="pl-PL" spc="160" dirty="0"/>
              <a:t> </a:t>
            </a:r>
            <a:r>
              <a:rPr lang="pl-PL" spc="160" dirty="0" err="1"/>
              <a:t>additions</a:t>
            </a:r>
            <a:r>
              <a:rPr lang="pl-PL" spc="160" dirty="0"/>
              <a:t> the </a:t>
            </a:r>
            <a:r>
              <a:rPr lang="pl-PL" spc="160" dirty="0" err="1"/>
              <a:t>better</a:t>
            </a:r>
            <a:r>
              <a:rPr lang="pl-PL" spc="160" dirty="0"/>
              <a:t> the </a:t>
            </a:r>
            <a:r>
              <a:rPr lang="pl-PL" spc="160" dirty="0" err="1"/>
              <a:t>accuracy</a:t>
            </a:r>
            <a:r>
              <a:rPr lang="pl-PL" spc="160" dirty="0"/>
              <a:t> is</a:t>
            </a:r>
          </a:p>
          <a:p>
            <a:pPr marL="0" indent="0">
              <a:buNone/>
            </a:pPr>
            <a:r>
              <a:rPr lang="pl-PL" dirty="0"/>
              <a:t>User and </a:t>
            </a:r>
            <a:r>
              <a:rPr lang="pl-PL" dirty="0" err="1"/>
              <a:t>Item</a:t>
            </a:r>
            <a:r>
              <a:rPr lang="pl-PL" dirty="0"/>
              <a:t> </a:t>
            </a:r>
            <a:r>
              <a:rPr lang="pl-PL" dirty="0" err="1"/>
              <a:t>CoReC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 K = 15 and </a:t>
            </a:r>
            <a:r>
              <a:rPr lang="pl-PL" dirty="0" err="1"/>
              <a:t>additions</a:t>
            </a:r>
            <a:r>
              <a:rPr lang="pl-PL" dirty="0"/>
              <a:t> = 50</a:t>
            </a:r>
          </a:p>
          <a:p>
            <a:pPr marL="0" indent="0">
              <a:buNone/>
            </a:pP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again</a:t>
            </a:r>
            <a:r>
              <a:rPr lang="pl-PL" dirty="0"/>
              <a:t>, the </a:t>
            </a:r>
            <a:r>
              <a:rPr lang="pl-PL" dirty="0" err="1"/>
              <a:t>Item</a:t>
            </a:r>
            <a:r>
              <a:rPr lang="pl-PL" dirty="0"/>
              <a:t> CF </a:t>
            </a:r>
            <a:r>
              <a:rPr lang="pl-PL" dirty="0" err="1"/>
              <a:t>approach</a:t>
            </a:r>
            <a:r>
              <a:rPr lang="pl-PL" dirty="0"/>
              <a:t> </a:t>
            </a:r>
            <a:r>
              <a:rPr lang="pl-PL" dirty="0" err="1"/>
              <a:t>outperforms</a:t>
            </a:r>
            <a:r>
              <a:rPr lang="pl-PL" dirty="0"/>
              <a:t> the User CF </a:t>
            </a:r>
            <a:r>
              <a:rPr lang="pl-PL" dirty="0" err="1"/>
              <a:t>approach</a:t>
            </a:r>
            <a:r>
              <a:rPr lang="pl-PL" dirty="0"/>
              <a:t>, this </a:t>
            </a:r>
            <a:r>
              <a:rPr lang="pl-PL" dirty="0" err="1"/>
              <a:t>time</a:t>
            </a:r>
            <a:r>
              <a:rPr lang="pl-PL" dirty="0"/>
              <a:t> by 6.59%</a:t>
            </a:r>
          </a:p>
          <a:p>
            <a:pPr marL="0" indent="0">
              <a:buNone/>
            </a:pPr>
            <a:endParaRPr lang="pl-PL" spc="16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5DD8440-ABC6-48B0-9D4C-17D1E0F96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99" y="876470"/>
            <a:ext cx="6841555" cy="53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8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E02F-DAC8-4348-9E0A-BD7F86B0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Conclusions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EC5F-5929-403F-9A89-E4448635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96" y="1600155"/>
            <a:ext cx="9810604" cy="442875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User KNN offered the best improvement of 9.25% from the baseline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approach that offered the best results in the Item-CF approach was </a:t>
            </a:r>
            <a:r>
              <a:rPr lang="en-GB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2.0%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improvements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statistically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p &lt; 0.01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dataset augmentation techniques offer promising results for reducing sparsity and cold-starts without having to use external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future work, we’d like to test and compare the algorithms using more modern metrics that measure novelty, diversity and serendipity of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6900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BE5A0-FDF3-4279-BC74-8B57BCC3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Recommender</a:t>
            </a:r>
            <a:r>
              <a:rPr lang="pl-PL" dirty="0"/>
              <a:t> Systems?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8231-EE41-4140-B230-FBD9D62A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5" y="1703540"/>
            <a:ext cx="5476129" cy="51544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An RS is simply a program that provides a user with items they might like and allow</a:t>
            </a:r>
            <a:r>
              <a:rPr lang="pl-PL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for exploring novel items</a:t>
            </a:r>
            <a:br>
              <a:rPr lang="en-GB" sz="1600" dirty="0"/>
            </a:br>
            <a:endParaRPr lang="pl-PL" sz="16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We come in contact with recommender systems (RS) daily thought services like Netflix, Spotify and soon, your next meal at McDonald’s will be personalised by an AI</a:t>
            </a:r>
            <a:br>
              <a:rPr lang="en-GB" sz="1600" dirty="0"/>
            </a:br>
            <a:endParaRPr lang="pl-PL" sz="16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RS help users to navigate the sea of endless content by serving content they’ll</a:t>
            </a:r>
            <a:r>
              <a:rPr lang="pl-PL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like, as well as discovering novel items</a:t>
            </a:r>
            <a:endParaRPr lang="pl-PL" sz="16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3C7D56C-7804-490A-B094-66128A7B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67" y="2936432"/>
            <a:ext cx="6350333" cy="206385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6C56-F3E6-423C-8641-7F865052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Sparsity and cold-starts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F739-7F94-442E-BA64-8CADDB61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an important issue persists; sparsity. In practice, commercial datasets (such as Netflix’s or Amazon’s) have thousands of users and items, and millions of ratings. It is not uncommon to see datasets that are 95% empty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Cold starts occur when instances have little or no interaction with the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propose three data augmentation methods that help to solve the issue of sparsity and cold-starts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oostrapping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ecursive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mputation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co-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4BB8FB2-E82A-41E8-B828-11C5F45B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4231105"/>
            <a:ext cx="9053083" cy="24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CE8BBC4-555B-4EEA-8B5C-5B44656F9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E4D81-9CB4-4E5C-8A31-8FE6A735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603622"/>
            <a:ext cx="5004776" cy="2413425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K </a:t>
            </a:r>
            <a:r>
              <a:rPr lang="pl-PL" dirty="0" err="1"/>
              <a:t>Nearest</a:t>
            </a:r>
            <a:r>
              <a:rPr lang="pl-PL" dirty="0"/>
              <a:t> </a:t>
            </a:r>
            <a:r>
              <a:rPr lang="pl-PL" dirty="0" err="1"/>
              <a:t>Neighbours</a:t>
            </a:r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4704DC3-DE99-4AC8-9945-00EF66E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1447" y="0"/>
            <a:ext cx="6200553" cy="6858000"/>
          </a:xfrm>
          <a:custGeom>
            <a:avLst/>
            <a:gdLst>
              <a:gd name="connsiteX0" fmla="*/ 509785 w 6292079"/>
              <a:gd name="connsiteY0" fmla="*/ 0 h 6858000"/>
              <a:gd name="connsiteX1" fmla="*/ 4089208 w 6292079"/>
              <a:gd name="connsiteY1" fmla="*/ 0 h 6858000"/>
              <a:gd name="connsiteX2" fmla="*/ 4500513 w 6292079"/>
              <a:gd name="connsiteY2" fmla="*/ 0 h 6858000"/>
              <a:gd name="connsiteX3" fmla="*/ 4642260 w 6292079"/>
              <a:gd name="connsiteY3" fmla="*/ 0 h 6858000"/>
              <a:gd name="connsiteX4" fmla="*/ 6127274 w 6292079"/>
              <a:gd name="connsiteY4" fmla="*/ 0 h 6858000"/>
              <a:gd name="connsiteX5" fmla="*/ 6292079 w 6292079"/>
              <a:gd name="connsiteY5" fmla="*/ 0 h 6858000"/>
              <a:gd name="connsiteX6" fmla="*/ 6292079 w 6292079"/>
              <a:gd name="connsiteY6" fmla="*/ 6858000 h 6858000"/>
              <a:gd name="connsiteX7" fmla="*/ 6127274 w 6292079"/>
              <a:gd name="connsiteY7" fmla="*/ 6858000 h 6858000"/>
              <a:gd name="connsiteX8" fmla="*/ 4642260 w 6292079"/>
              <a:gd name="connsiteY8" fmla="*/ 6858000 h 6858000"/>
              <a:gd name="connsiteX9" fmla="*/ 4500513 w 6292079"/>
              <a:gd name="connsiteY9" fmla="*/ 6858000 h 6858000"/>
              <a:gd name="connsiteX10" fmla="*/ 4089208 w 6292079"/>
              <a:gd name="connsiteY10" fmla="*/ 6858000 h 6858000"/>
              <a:gd name="connsiteX11" fmla="*/ 435967 w 6292079"/>
              <a:gd name="connsiteY11" fmla="*/ 6858000 h 6858000"/>
              <a:gd name="connsiteX12" fmla="*/ 439099 w 6292079"/>
              <a:gd name="connsiteY12" fmla="*/ 6835478 h 6858000"/>
              <a:gd name="connsiteX13" fmla="*/ 443695 w 6292079"/>
              <a:gd name="connsiteY13" fmla="*/ 6725985 h 6858000"/>
              <a:gd name="connsiteX14" fmla="*/ 428041 w 6292079"/>
              <a:gd name="connsiteY14" fmla="*/ 6661430 h 6858000"/>
              <a:gd name="connsiteX15" fmla="*/ 376884 w 6292079"/>
              <a:gd name="connsiteY15" fmla="*/ 6504597 h 6858000"/>
              <a:gd name="connsiteX16" fmla="*/ 269239 w 6292079"/>
              <a:gd name="connsiteY16" fmla="*/ 6290076 h 6858000"/>
              <a:gd name="connsiteX17" fmla="*/ 219811 w 6292079"/>
              <a:gd name="connsiteY17" fmla="*/ 6127001 h 6858000"/>
              <a:gd name="connsiteX18" fmla="*/ 205094 w 6292079"/>
              <a:gd name="connsiteY18" fmla="*/ 6073766 h 6858000"/>
              <a:gd name="connsiteX19" fmla="*/ 150183 w 6292079"/>
              <a:gd name="connsiteY19" fmla="*/ 6014538 h 6858000"/>
              <a:gd name="connsiteX20" fmla="*/ 117093 w 6292079"/>
              <a:gd name="connsiteY20" fmla="*/ 5729681 h 6858000"/>
              <a:gd name="connsiteX21" fmla="*/ 46363 w 6292079"/>
              <a:gd name="connsiteY21" fmla="*/ 5613732 h 6858000"/>
              <a:gd name="connsiteX22" fmla="*/ 29717 w 6292079"/>
              <a:gd name="connsiteY22" fmla="*/ 5572630 h 6858000"/>
              <a:gd name="connsiteX23" fmla="*/ 32614 w 6292079"/>
              <a:gd name="connsiteY23" fmla="*/ 5564839 h 6858000"/>
              <a:gd name="connsiteX24" fmla="*/ 34209 w 6292079"/>
              <a:gd name="connsiteY24" fmla="*/ 5564057 h 6858000"/>
              <a:gd name="connsiteX25" fmla="*/ 17311 w 6292079"/>
              <a:gd name="connsiteY25" fmla="*/ 5442591 h 6858000"/>
              <a:gd name="connsiteX26" fmla="*/ 16750 w 6292079"/>
              <a:gd name="connsiteY26" fmla="*/ 5415829 h 6858000"/>
              <a:gd name="connsiteX27" fmla="*/ 18217 w 6292079"/>
              <a:gd name="connsiteY27" fmla="*/ 5412980 h 6858000"/>
              <a:gd name="connsiteX28" fmla="*/ 12055 w 6292079"/>
              <a:gd name="connsiteY28" fmla="*/ 5390064 h 6858000"/>
              <a:gd name="connsiteX29" fmla="*/ 0 w 6292079"/>
              <a:gd name="connsiteY29" fmla="*/ 5369830 h 6858000"/>
              <a:gd name="connsiteX30" fmla="*/ 32211 w 6292079"/>
              <a:gd name="connsiteY30" fmla="*/ 5145466 h 6858000"/>
              <a:gd name="connsiteX31" fmla="*/ 40891 w 6292079"/>
              <a:gd name="connsiteY31" fmla="*/ 4778922 h 6858000"/>
              <a:gd name="connsiteX32" fmla="*/ 16777 w 6292079"/>
              <a:gd name="connsiteY32" fmla="*/ 4554239 h 6858000"/>
              <a:gd name="connsiteX33" fmla="*/ 25115 w 6292079"/>
              <a:gd name="connsiteY33" fmla="*/ 4402702 h 6858000"/>
              <a:gd name="connsiteX34" fmla="*/ 8134 w 6292079"/>
              <a:gd name="connsiteY34" fmla="*/ 4331397 h 6858000"/>
              <a:gd name="connsiteX35" fmla="*/ 21852 w 6292079"/>
              <a:gd name="connsiteY35" fmla="*/ 4299998 h 6858000"/>
              <a:gd name="connsiteX36" fmla="*/ 24178 w 6292079"/>
              <a:gd name="connsiteY36" fmla="*/ 4280659 h 6858000"/>
              <a:gd name="connsiteX37" fmla="*/ 33357 w 6292079"/>
              <a:gd name="connsiteY37" fmla="*/ 4276475 h 6858000"/>
              <a:gd name="connsiteX38" fmla="*/ 42965 w 6292079"/>
              <a:gd name="connsiteY38" fmla="*/ 4248279 h 6858000"/>
              <a:gd name="connsiteX39" fmla="*/ 44865 w 6292079"/>
              <a:gd name="connsiteY39" fmla="*/ 4212329 h 6858000"/>
              <a:gd name="connsiteX40" fmla="*/ 44366 w 6292079"/>
              <a:gd name="connsiteY40" fmla="*/ 4040266 h 6858000"/>
              <a:gd name="connsiteX41" fmla="*/ 49504 w 6292079"/>
              <a:gd name="connsiteY41" fmla="*/ 3938016 h 6858000"/>
              <a:gd name="connsiteX42" fmla="*/ 59997 w 6292079"/>
              <a:gd name="connsiteY42" fmla="*/ 3900263 h 6858000"/>
              <a:gd name="connsiteX43" fmla="*/ 68907 w 6292079"/>
              <a:gd name="connsiteY43" fmla="*/ 3846813 h 6858000"/>
              <a:gd name="connsiteX44" fmla="*/ 75836 w 6292079"/>
              <a:gd name="connsiteY44" fmla="*/ 3715292 h 6858000"/>
              <a:gd name="connsiteX45" fmla="*/ 86775 w 6292079"/>
              <a:gd name="connsiteY45" fmla="*/ 3529044 h 6858000"/>
              <a:gd name="connsiteX46" fmla="*/ 93628 w 6292079"/>
              <a:gd name="connsiteY46" fmla="*/ 3521593 h 6858000"/>
              <a:gd name="connsiteX47" fmla="*/ 95551 w 6292079"/>
              <a:gd name="connsiteY47" fmla="*/ 3456775 h 6858000"/>
              <a:gd name="connsiteX48" fmla="*/ 58296 w 6292079"/>
              <a:gd name="connsiteY48" fmla="*/ 3224475 h 6858000"/>
              <a:gd name="connsiteX49" fmla="*/ 63270 w 6292079"/>
              <a:gd name="connsiteY49" fmla="*/ 3097947 h 6858000"/>
              <a:gd name="connsiteX50" fmla="*/ 72130 w 6292079"/>
              <a:gd name="connsiteY50" fmla="*/ 3053885 h 6858000"/>
              <a:gd name="connsiteX51" fmla="*/ 86532 w 6292079"/>
              <a:gd name="connsiteY51" fmla="*/ 2980007 h 6858000"/>
              <a:gd name="connsiteX52" fmla="*/ 111003 w 6292079"/>
              <a:gd name="connsiteY52" fmla="*/ 2914025 h 6858000"/>
              <a:gd name="connsiteX53" fmla="*/ 98482 w 6292079"/>
              <a:gd name="connsiteY53" fmla="*/ 2847042 h 6858000"/>
              <a:gd name="connsiteX54" fmla="*/ 97880 w 6292079"/>
              <a:gd name="connsiteY54" fmla="*/ 2789385 h 6858000"/>
              <a:gd name="connsiteX55" fmla="*/ 104654 w 6292079"/>
              <a:gd name="connsiteY55" fmla="*/ 2785130 h 6858000"/>
              <a:gd name="connsiteX56" fmla="*/ 105266 w 6292079"/>
              <a:gd name="connsiteY56" fmla="*/ 2777753 h 6858000"/>
              <a:gd name="connsiteX57" fmla="*/ 167835 w 6292079"/>
              <a:gd name="connsiteY57" fmla="*/ 2669363 h 6858000"/>
              <a:gd name="connsiteX58" fmla="*/ 202206 w 6292079"/>
              <a:gd name="connsiteY58" fmla="*/ 2562841 h 6858000"/>
              <a:gd name="connsiteX59" fmla="*/ 213902 w 6292079"/>
              <a:gd name="connsiteY59" fmla="*/ 2508449 h 6858000"/>
              <a:gd name="connsiteX60" fmla="*/ 233809 w 6292079"/>
              <a:gd name="connsiteY60" fmla="*/ 2449158 h 6858000"/>
              <a:gd name="connsiteX61" fmla="*/ 237400 w 6292079"/>
              <a:gd name="connsiteY61" fmla="*/ 2386081 h 6858000"/>
              <a:gd name="connsiteX62" fmla="*/ 235660 w 6292079"/>
              <a:gd name="connsiteY62" fmla="*/ 2226872 h 6858000"/>
              <a:gd name="connsiteX63" fmla="*/ 250116 w 6292079"/>
              <a:gd name="connsiteY63" fmla="*/ 2186312 h 6858000"/>
              <a:gd name="connsiteX64" fmla="*/ 285163 w 6292079"/>
              <a:gd name="connsiteY64" fmla="*/ 2054201 h 6858000"/>
              <a:gd name="connsiteX65" fmla="*/ 297869 w 6292079"/>
              <a:gd name="connsiteY65" fmla="*/ 2009411 h 6858000"/>
              <a:gd name="connsiteX66" fmla="*/ 339406 w 6292079"/>
              <a:gd name="connsiteY66" fmla="*/ 1985345 h 6858000"/>
              <a:gd name="connsiteX67" fmla="*/ 380873 w 6292079"/>
              <a:gd name="connsiteY67" fmla="*/ 1908912 h 6858000"/>
              <a:gd name="connsiteX68" fmla="*/ 399636 w 6292079"/>
              <a:gd name="connsiteY68" fmla="*/ 1815242 h 6858000"/>
              <a:gd name="connsiteX69" fmla="*/ 374372 w 6292079"/>
              <a:gd name="connsiteY69" fmla="*/ 1616165 h 6858000"/>
              <a:gd name="connsiteX70" fmla="*/ 392730 w 6292079"/>
              <a:gd name="connsiteY70" fmla="*/ 1566131 h 6858000"/>
              <a:gd name="connsiteX71" fmla="*/ 372639 w 6292079"/>
              <a:gd name="connsiteY71" fmla="*/ 1478507 h 6858000"/>
              <a:gd name="connsiteX72" fmla="*/ 401555 w 6292079"/>
              <a:gd name="connsiteY72" fmla="*/ 1428806 h 6858000"/>
              <a:gd name="connsiteX73" fmla="*/ 410243 w 6292079"/>
              <a:gd name="connsiteY73" fmla="*/ 1415134 h 6858000"/>
              <a:gd name="connsiteX74" fmla="*/ 411524 w 6292079"/>
              <a:gd name="connsiteY74" fmla="*/ 1406469 h 6858000"/>
              <a:gd name="connsiteX75" fmla="*/ 408887 w 6292079"/>
              <a:gd name="connsiteY75" fmla="*/ 1392331 h 6858000"/>
              <a:gd name="connsiteX76" fmla="*/ 414309 w 6292079"/>
              <a:gd name="connsiteY76" fmla="*/ 1387628 h 6858000"/>
              <a:gd name="connsiteX77" fmla="*/ 415362 w 6292079"/>
              <a:gd name="connsiteY77" fmla="*/ 1380497 h 6858000"/>
              <a:gd name="connsiteX78" fmla="*/ 421850 w 6292079"/>
              <a:gd name="connsiteY78" fmla="*/ 1331725 h 6858000"/>
              <a:gd name="connsiteX79" fmla="*/ 417310 w 6292079"/>
              <a:gd name="connsiteY79" fmla="*/ 1256042 h 6858000"/>
              <a:gd name="connsiteX80" fmla="*/ 415023 w 6292079"/>
              <a:gd name="connsiteY80" fmla="*/ 1150134 h 6858000"/>
              <a:gd name="connsiteX81" fmla="*/ 406174 w 6292079"/>
              <a:gd name="connsiteY81" fmla="*/ 1005645 h 6858000"/>
              <a:gd name="connsiteX82" fmla="*/ 431864 w 6292079"/>
              <a:gd name="connsiteY82" fmla="*/ 899691 h 6858000"/>
              <a:gd name="connsiteX83" fmla="*/ 462617 w 6292079"/>
              <a:gd name="connsiteY83" fmla="*/ 689088 h 6858000"/>
              <a:gd name="connsiteX84" fmla="*/ 510810 w 6292079"/>
              <a:gd name="connsiteY84" fmla="*/ 526328 h 6858000"/>
              <a:gd name="connsiteX85" fmla="*/ 542477 w 6292079"/>
              <a:gd name="connsiteY85" fmla="*/ 433873 h 6858000"/>
              <a:gd name="connsiteX86" fmla="*/ 549936 w 6292079"/>
              <a:gd name="connsiteY86" fmla="*/ 301688 h 6858000"/>
              <a:gd name="connsiteX87" fmla="*/ 554757 w 6292079"/>
              <a:gd name="connsiteY87" fmla="*/ 279945 h 6858000"/>
              <a:gd name="connsiteX88" fmla="*/ 550124 w 6292079"/>
              <a:gd name="connsiteY88" fmla="*/ 248508 h 6858000"/>
              <a:gd name="connsiteX89" fmla="*/ 530424 w 6292079"/>
              <a:gd name="connsiteY89" fmla="*/ 122373 h 6858000"/>
              <a:gd name="connsiteX90" fmla="*/ 504802 w 6292079"/>
              <a:gd name="connsiteY90" fmla="*/ 218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292079" h="6858000">
                <a:moveTo>
                  <a:pt x="509785" y="0"/>
                </a:moveTo>
                <a:lnTo>
                  <a:pt x="4089208" y="0"/>
                </a:lnTo>
                <a:lnTo>
                  <a:pt x="4500513" y="0"/>
                </a:lnTo>
                <a:lnTo>
                  <a:pt x="4642260" y="0"/>
                </a:lnTo>
                <a:lnTo>
                  <a:pt x="6127274" y="0"/>
                </a:lnTo>
                <a:lnTo>
                  <a:pt x="6292079" y="0"/>
                </a:lnTo>
                <a:lnTo>
                  <a:pt x="6292079" y="6858000"/>
                </a:lnTo>
                <a:lnTo>
                  <a:pt x="6127274" y="6858000"/>
                </a:lnTo>
                <a:lnTo>
                  <a:pt x="4642260" y="6858000"/>
                </a:lnTo>
                <a:lnTo>
                  <a:pt x="4500513" y="6858000"/>
                </a:lnTo>
                <a:lnTo>
                  <a:pt x="4089208" y="6858000"/>
                </a:lnTo>
                <a:lnTo>
                  <a:pt x="435967" y="6858000"/>
                </a:lnTo>
                <a:lnTo>
                  <a:pt x="439099" y="6835478"/>
                </a:lnTo>
                <a:cubicBezTo>
                  <a:pt x="443053" y="6807961"/>
                  <a:pt x="446597" y="6775838"/>
                  <a:pt x="443695" y="6725985"/>
                </a:cubicBezTo>
                <a:cubicBezTo>
                  <a:pt x="406361" y="6709462"/>
                  <a:pt x="444551" y="6685701"/>
                  <a:pt x="428041" y="6661430"/>
                </a:cubicBezTo>
                <a:cubicBezTo>
                  <a:pt x="415709" y="6603739"/>
                  <a:pt x="402107" y="6561674"/>
                  <a:pt x="376884" y="6504597"/>
                </a:cubicBezTo>
                <a:cubicBezTo>
                  <a:pt x="304684" y="6477597"/>
                  <a:pt x="338577" y="6353549"/>
                  <a:pt x="269239" y="6290076"/>
                </a:cubicBezTo>
                <a:cubicBezTo>
                  <a:pt x="241348" y="6225029"/>
                  <a:pt x="266460" y="6201087"/>
                  <a:pt x="219811" y="6127001"/>
                </a:cubicBezTo>
                <a:cubicBezTo>
                  <a:pt x="241964" y="6106503"/>
                  <a:pt x="210775" y="6088480"/>
                  <a:pt x="205094" y="6073766"/>
                </a:cubicBezTo>
                <a:cubicBezTo>
                  <a:pt x="195202" y="6057134"/>
                  <a:pt x="163788" y="6050649"/>
                  <a:pt x="150183" y="6014538"/>
                </a:cubicBezTo>
                <a:cubicBezTo>
                  <a:pt x="131236" y="5955076"/>
                  <a:pt x="160082" y="5847195"/>
                  <a:pt x="117093" y="5729681"/>
                </a:cubicBezTo>
                <a:cubicBezTo>
                  <a:pt x="106713" y="5695413"/>
                  <a:pt x="63130" y="5649897"/>
                  <a:pt x="46363" y="5613732"/>
                </a:cubicBezTo>
                <a:lnTo>
                  <a:pt x="29717" y="5572630"/>
                </a:lnTo>
                <a:lnTo>
                  <a:pt x="32614" y="5564839"/>
                </a:lnTo>
                <a:lnTo>
                  <a:pt x="34209" y="5564057"/>
                </a:lnTo>
                <a:lnTo>
                  <a:pt x="17311" y="5442591"/>
                </a:lnTo>
                <a:cubicBezTo>
                  <a:pt x="14639" y="5436675"/>
                  <a:pt x="13713" y="5428633"/>
                  <a:pt x="16750" y="5415829"/>
                </a:cubicBezTo>
                <a:lnTo>
                  <a:pt x="18217" y="5412980"/>
                </a:lnTo>
                <a:lnTo>
                  <a:pt x="12055" y="5390064"/>
                </a:lnTo>
                <a:cubicBezTo>
                  <a:pt x="9079" y="5382538"/>
                  <a:pt x="5182" y="5375682"/>
                  <a:pt x="0" y="5369830"/>
                </a:cubicBezTo>
                <a:cubicBezTo>
                  <a:pt x="31894" y="5299689"/>
                  <a:pt x="23872" y="5225525"/>
                  <a:pt x="32211" y="5145466"/>
                </a:cubicBezTo>
                <a:cubicBezTo>
                  <a:pt x="34746" y="5048037"/>
                  <a:pt x="41698" y="4890019"/>
                  <a:pt x="40891" y="4778922"/>
                </a:cubicBezTo>
                <a:cubicBezTo>
                  <a:pt x="9869" y="4689468"/>
                  <a:pt x="28501" y="4651846"/>
                  <a:pt x="16777" y="4554239"/>
                </a:cubicBezTo>
                <a:cubicBezTo>
                  <a:pt x="56871" y="4507954"/>
                  <a:pt x="15779" y="4455514"/>
                  <a:pt x="25115" y="4402702"/>
                </a:cubicBezTo>
                <a:cubicBezTo>
                  <a:pt x="-10420" y="4412229"/>
                  <a:pt x="47425" y="4340221"/>
                  <a:pt x="8134" y="4331397"/>
                </a:cubicBezTo>
                <a:lnTo>
                  <a:pt x="21852" y="4299998"/>
                </a:lnTo>
                <a:lnTo>
                  <a:pt x="24178" y="4280659"/>
                </a:lnTo>
                <a:lnTo>
                  <a:pt x="33357" y="4276475"/>
                </a:lnTo>
                <a:lnTo>
                  <a:pt x="42965" y="4248279"/>
                </a:lnTo>
                <a:cubicBezTo>
                  <a:pt x="45246" y="4237522"/>
                  <a:pt x="46159" y="4225720"/>
                  <a:pt x="44865" y="4212329"/>
                </a:cubicBezTo>
                <a:cubicBezTo>
                  <a:pt x="25826" y="4166207"/>
                  <a:pt x="69917" y="4097341"/>
                  <a:pt x="44366" y="4040266"/>
                </a:cubicBezTo>
                <a:cubicBezTo>
                  <a:pt x="38101" y="4019019"/>
                  <a:pt x="37876" y="3951695"/>
                  <a:pt x="49504" y="3938016"/>
                </a:cubicBezTo>
                <a:cubicBezTo>
                  <a:pt x="51863" y="3923784"/>
                  <a:pt x="47442" y="3907760"/>
                  <a:pt x="59997" y="3900263"/>
                </a:cubicBezTo>
                <a:cubicBezTo>
                  <a:pt x="75066" y="3888337"/>
                  <a:pt x="50846" y="3841280"/>
                  <a:pt x="68907" y="3846813"/>
                </a:cubicBezTo>
                <a:cubicBezTo>
                  <a:pt x="52296" y="3813347"/>
                  <a:pt x="68378" y="3745138"/>
                  <a:pt x="75836" y="3715292"/>
                </a:cubicBezTo>
                <a:cubicBezTo>
                  <a:pt x="78813" y="3662330"/>
                  <a:pt x="86378" y="3567665"/>
                  <a:pt x="86775" y="3529044"/>
                </a:cubicBezTo>
                <a:cubicBezTo>
                  <a:pt x="89267" y="3527082"/>
                  <a:pt x="91576" y="3524572"/>
                  <a:pt x="93628" y="3521593"/>
                </a:cubicBezTo>
                <a:cubicBezTo>
                  <a:pt x="105546" y="3504295"/>
                  <a:pt x="106408" y="3475272"/>
                  <a:pt x="95551" y="3456775"/>
                </a:cubicBezTo>
                <a:cubicBezTo>
                  <a:pt x="61828" y="3371150"/>
                  <a:pt x="64401" y="3295875"/>
                  <a:pt x="58296" y="3224475"/>
                </a:cubicBezTo>
                <a:cubicBezTo>
                  <a:pt x="55319" y="3144058"/>
                  <a:pt x="94983" y="3200876"/>
                  <a:pt x="63270" y="3097947"/>
                </a:cubicBezTo>
                <a:cubicBezTo>
                  <a:pt x="77539" y="3088512"/>
                  <a:pt x="78452" y="3075895"/>
                  <a:pt x="72130" y="3053885"/>
                </a:cubicBezTo>
                <a:cubicBezTo>
                  <a:pt x="71735" y="3014911"/>
                  <a:pt x="107041" y="3021320"/>
                  <a:pt x="86532" y="2980007"/>
                </a:cubicBezTo>
                <a:lnTo>
                  <a:pt x="111003" y="2914025"/>
                </a:lnTo>
                <a:cubicBezTo>
                  <a:pt x="105238" y="2917158"/>
                  <a:pt x="98864" y="2862805"/>
                  <a:pt x="98482" y="2847042"/>
                </a:cubicBezTo>
                <a:cubicBezTo>
                  <a:pt x="100672" y="2813890"/>
                  <a:pt x="74268" y="2807204"/>
                  <a:pt x="97880" y="2789385"/>
                </a:cubicBezTo>
                <a:lnTo>
                  <a:pt x="104654" y="2785130"/>
                </a:lnTo>
                <a:cubicBezTo>
                  <a:pt x="104858" y="2782671"/>
                  <a:pt x="105062" y="2780212"/>
                  <a:pt x="105266" y="2777753"/>
                </a:cubicBezTo>
                <a:cubicBezTo>
                  <a:pt x="106158" y="2754272"/>
                  <a:pt x="151678" y="2705182"/>
                  <a:pt x="167835" y="2669363"/>
                </a:cubicBezTo>
                <a:lnTo>
                  <a:pt x="202206" y="2562841"/>
                </a:lnTo>
                <a:lnTo>
                  <a:pt x="213902" y="2508449"/>
                </a:lnTo>
                <a:lnTo>
                  <a:pt x="233809" y="2449158"/>
                </a:lnTo>
                <a:cubicBezTo>
                  <a:pt x="251664" y="2436763"/>
                  <a:pt x="229153" y="2410096"/>
                  <a:pt x="237400" y="2386081"/>
                </a:cubicBezTo>
                <a:cubicBezTo>
                  <a:pt x="227267" y="2347359"/>
                  <a:pt x="241573" y="2261841"/>
                  <a:pt x="235660" y="2226872"/>
                </a:cubicBezTo>
                <a:cubicBezTo>
                  <a:pt x="251820" y="2220679"/>
                  <a:pt x="261258" y="2210661"/>
                  <a:pt x="250116" y="2186312"/>
                </a:cubicBezTo>
                <a:lnTo>
                  <a:pt x="285163" y="2054201"/>
                </a:lnTo>
                <a:cubicBezTo>
                  <a:pt x="307497" y="2045213"/>
                  <a:pt x="272623" y="2017046"/>
                  <a:pt x="297869" y="2009411"/>
                </a:cubicBezTo>
                <a:cubicBezTo>
                  <a:pt x="320898" y="2035913"/>
                  <a:pt x="315992" y="1967554"/>
                  <a:pt x="339406" y="1985345"/>
                </a:cubicBezTo>
                <a:cubicBezTo>
                  <a:pt x="353240" y="1968595"/>
                  <a:pt x="370836" y="1937261"/>
                  <a:pt x="380873" y="1908912"/>
                </a:cubicBezTo>
                <a:cubicBezTo>
                  <a:pt x="350104" y="1811824"/>
                  <a:pt x="395613" y="1878362"/>
                  <a:pt x="399636" y="1815242"/>
                </a:cubicBezTo>
                <a:cubicBezTo>
                  <a:pt x="398754" y="1757178"/>
                  <a:pt x="409420" y="1701224"/>
                  <a:pt x="374372" y="1616165"/>
                </a:cubicBezTo>
                <a:cubicBezTo>
                  <a:pt x="373220" y="1574646"/>
                  <a:pt x="393018" y="1589074"/>
                  <a:pt x="392730" y="1566131"/>
                </a:cubicBezTo>
                <a:cubicBezTo>
                  <a:pt x="365412" y="1510101"/>
                  <a:pt x="394197" y="1511406"/>
                  <a:pt x="372639" y="1478507"/>
                </a:cubicBezTo>
                <a:cubicBezTo>
                  <a:pt x="377761" y="1454951"/>
                  <a:pt x="391457" y="1440777"/>
                  <a:pt x="401555" y="1428806"/>
                </a:cubicBezTo>
                <a:lnTo>
                  <a:pt x="410243" y="1415134"/>
                </a:lnTo>
                <a:lnTo>
                  <a:pt x="411524" y="1406469"/>
                </a:lnTo>
                <a:lnTo>
                  <a:pt x="408887" y="1392331"/>
                </a:lnTo>
                <a:lnTo>
                  <a:pt x="414309" y="1387628"/>
                </a:lnTo>
                <a:lnTo>
                  <a:pt x="415362" y="1380497"/>
                </a:lnTo>
                <a:cubicBezTo>
                  <a:pt x="418872" y="1361702"/>
                  <a:pt x="422095" y="1344022"/>
                  <a:pt x="421850" y="1331725"/>
                </a:cubicBezTo>
                <a:cubicBezTo>
                  <a:pt x="433626" y="1321844"/>
                  <a:pt x="424854" y="1278095"/>
                  <a:pt x="417310" y="1256042"/>
                </a:cubicBezTo>
                <a:cubicBezTo>
                  <a:pt x="413501" y="1216720"/>
                  <a:pt x="436826" y="1191313"/>
                  <a:pt x="415023" y="1150134"/>
                </a:cubicBezTo>
                <a:cubicBezTo>
                  <a:pt x="409434" y="1105134"/>
                  <a:pt x="413370" y="1057259"/>
                  <a:pt x="406174" y="1005645"/>
                </a:cubicBezTo>
                <a:cubicBezTo>
                  <a:pt x="395775" y="973629"/>
                  <a:pt x="433727" y="963997"/>
                  <a:pt x="431864" y="899691"/>
                </a:cubicBezTo>
                <a:cubicBezTo>
                  <a:pt x="435076" y="846170"/>
                  <a:pt x="459107" y="752452"/>
                  <a:pt x="462617" y="689088"/>
                </a:cubicBezTo>
                <a:cubicBezTo>
                  <a:pt x="447384" y="623113"/>
                  <a:pt x="508572" y="589979"/>
                  <a:pt x="510810" y="526328"/>
                </a:cubicBezTo>
                <a:cubicBezTo>
                  <a:pt x="481634" y="460515"/>
                  <a:pt x="546528" y="487988"/>
                  <a:pt x="542477" y="433873"/>
                </a:cubicBezTo>
                <a:cubicBezTo>
                  <a:pt x="514702" y="343844"/>
                  <a:pt x="563781" y="437996"/>
                  <a:pt x="549936" y="301688"/>
                </a:cubicBezTo>
                <a:cubicBezTo>
                  <a:pt x="545577" y="293639"/>
                  <a:pt x="549120" y="277645"/>
                  <a:pt x="554757" y="279945"/>
                </a:cubicBezTo>
                <a:cubicBezTo>
                  <a:pt x="552714" y="271180"/>
                  <a:pt x="541267" y="249562"/>
                  <a:pt x="550124" y="248508"/>
                </a:cubicBezTo>
                <a:cubicBezTo>
                  <a:pt x="549604" y="205525"/>
                  <a:pt x="542818" y="162084"/>
                  <a:pt x="530424" y="122373"/>
                </a:cubicBezTo>
                <a:cubicBezTo>
                  <a:pt x="542727" y="41074"/>
                  <a:pt x="502709" y="81459"/>
                  <a:pt x="504802" y="218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9E9F-E735-4DD4-AA25-2B0BF254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256" y="603624"/>
            <a:ext cx="4266089" cy="5650754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 is the simplest RS. It calculates recommendations based on instances closest to a user or item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closer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instances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assumed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be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Quick, effective and well studied</a:t>
            </a:r>
            <a:endParaRPr lang="pl-P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K most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neighbours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decides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endParaRPr lang="pl-P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9CC7454-EDFE-4C17-827A-F71A24C1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5" y="3017047"/>
            <a:ext cx="5098456" cy="25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9F66B-A9B0-4F17-9EDD-0014C1D3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pl-PL" dirty="0" err="1"/>
              <a:t>Bootstrapped</a:t>
            </a:r>
            <a:r>
              <a:rPr lang="pl-PL" dirty="0"/>
              <a:t> KNN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1897-6CB6-443E-B0CD-4C6CE9FE3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34" y="2056718"/>
            <a:ext cx="4788505" cy="38460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 is commonly used in statistics when analysing samples without having to examine the entire population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 of a training and prediction phase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Training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where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trainset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sparsity quickly and without using any extra external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0D55A-D144-4A70-8607-250D5285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40" y="1504718"/>
            <a:ext cx="7086809" cy="465957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34571-FEA3-4876-93DB-DA530C27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335" y="609601"/>
            <a:ext cx="3937094" cy="1216024"/>
          </a:xfrm>
        </p:spPr>
        <p:txBody>
          <a:bodyPr>
            <a:normAutofit/>
          </a:bodyPr>
          <a:lstStyle/>
          <a:p>
            <a:pPr algn="ctr"/>
            <a:r>
              <a:rPr lang="pl-PL" dirty="0" err="1"/>
              <a:t>Recursive</a:t>
            </a:r>
            <a:r>
              <a:rPr lang="pl-PL" dirty="0"/>
              <a:t> KNN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F3848-DAD7-4DB8-9A9A-6A26C8CFE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64" b="1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43CC-96DF-46DD-BFE9-A5672D18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799" y="2147356"/>
            <a:ext cx="3885061" cy="41070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by Zhang and Pu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[2007]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Doesn’t augment the dataset, rather imputes missing ratings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 highly correlated (similar) users play a role in the calculation by recursively looking at the user’s neighbours (and possibly their neighbours) </a:t>
            </a:r>
          </a:p>
        </p:txBody>
      </p:sp>
    </p:spTree>
    <p:extLst>
      <p:ext uri="{BB962C8B-B14F-4D97-AF65-F5344CB8AC3E}">
        <p14:creationId xmlns:p14="http://schemas.microsoft.com/office/powerpoint/2010/main" val="172822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B160A-FCA9-4EB1-865A-E5B228E3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335" y="609601"/>
            <a:ext cx="3937094" cy="121602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2400" dirty="0" err="1"/>
              <a:t>CoREC</a:t>
            </a:r>
            <a:r>
              <a:rPr lang="pl-PL" sz="2400" dirty="0"/>
              <a:t>: A co-</a:t>
            </a:r>
            <a:r>
              <a:rPr lang="pl-PL" sz="2400" dirty="0" err="1"/>
              <a:t>training</a:t>
            </a:r>
            <a:r>
              <a:rPr lang="pl-PL" sz="2400" dirty="0"/>
              <a:t> </a:t>
            </a:r>
            <a:r>
              <a:rPr lang="pl-PL" sz="2400" dirty="0" err="1"/>
              <a:t>approach</a:t>
            </a:r>
            <a:endParaRPr lang="en-GB" sz="2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D1BC49-3CDC-4BE9-8EFF-DDE1CBAF8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3" b="1"/>
          <a:stretch/>
        </p:blipFill>
        <p:spPr>
          <a:xfrm>
            <a:off x="8025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7CEF-56BB-446E-9B5D-3F7BE5CF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820" y="2147356"/>
            <a:ext cx="3885061" cy="41070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name suggests, it co-trains two KNNs that iteratively feed each other with the other’s recommendation. This increases the number of ratings in the dataset and thus decreases sparsity and cold-starts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opposed to bootstrapped KNN, it only uses confident prediction to co-train the next model, meaning it’s not as naive as the bootstrapping approach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3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D6C23-89BE-467A-9E43-4DC8D6D6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pl-PL" dirty="0" err="1"/>
              <a:t>Bootstrapped</a:t>
            </a:r>
            <a:r>
              <a:rPr lang="pl-PL" dirty="0"/>
              <a:t> KNN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FDE5-4AA1-43D3-9811-159AF6DC1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55" y="1738856"/>
            <a:ext cx="5342671" cy="477467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User and Item Bootstrap offer slight improvement, 0.47% and 0.62% respectively when enriching the dataset at least once. Enriching it more doesn’t seem to make a difference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and Item Bootstrap work best when K = 20 and K = 15 respectively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Again the Item-based CF approach beats the User-based CF approach by 5.80%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63392E1-BAA1-43F8-BF1D-5998BB3A9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26" y="1455575"/>
            <a:ext cx="6668181" cy="51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3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AA183-BDAF-4A54-B0F6-77CCC6D9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27373"/>
            <a:ext cx="9810604" cy="1216024"/>
          </a:xfrm>
        </p:spPr>
        <p:txBody>
          <a:bodyPr>
            <a:normAutofit/>
          </a:bodyPr>
          <a:lstStyle/>
          <a:p>
            <a:r>
              <a:rPr lang="pl-PL" dirty="0" err="1"/>
              <a:t>Recursive</a:t>
            </a:r>
            <a:r>
              <a:rPr lang="pl-PL" dirty="0"/>
              <a:t> KNN </a:t>
            </a:r>
            <a:r>
              <a:rPr lang="pl-PL" dirty="0" err="1"/>
              <a:t>Results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C035-F590-488D-844C-962A0318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60" y="2088285"/>
            <a:ext cx="4861406" cy="4334466"/>
          </a:xfrm>
        </p:spPr>
        <p:txBody>
          <a:bodyPr>
            <a:normAutofit/>
          </a:bodyPr>
          <a:lstStyle/>
          <a:p>
            <a:r>
              <a:rPr lang="pl-PL" sz="2400" dirty="0" err="1"/>
              <a:t>Recursive</a:t>
            </a:r>
            <a:r>
              <a:rPr lang="pl-PL" sz="2400" dirty="0"/>
              <a:t> User KNN </a:t>
            </a:r>
            <a:r>
              <a:rPr lang="pl-PL" sz="2400" dirty="0" err="1"/>
              <a:t>offers</a:t>
            </a:r>
            <a:r>
              <a:rPr lang="pl-PL" sz="2400" dirty="0"/>
              <a:t> the </a:t>
            </a:r>
            <a:r>
              <a:rPr lang="pl-PL" sz="2400" dirty="0" err="1"/>
              <a:t>best</a:t>
            </a:r>
            <a:r>
              <a:rPr lang="pl-PL" sz="2400" dirty="0"/>
              <a:t> </a:t>
            </a:r>
            <a:r>
              <a:rPr lang="pl-PL" sz="2400" dirty="0" err="1"/>
              <a:t>results</a:t>
            </a:r>
            <a:r>
              <a:rPr lang="pl-PL" sz="2400" dirty="0"/>
              <a:t> by far, </a:t>
            </a:r>
            <a:r>
              <a:rPr lang="pl-PL" sz="2400" dirty="0" err="1"/>
              <a:t>reducing</a:t>
            </a:r>
            <a:r>
              <a:rPr lang="pl-PL" sz="2400" dirty="0"/>
              <a:t> error by a </a:t>
            </a:r>
            <a:r>
              <a:rPr lang="pl-PL" sz="2400" dirty="0" err="1"/>
              <a:t>record</a:t>
            </a:r>
            <a:r>
              <a:rPr lang="pl-PL" sz="2400" dirty="0"/>
              <a:t> 9.23%</a:t>
            </a:r>
          </a:p>
          <a:p>
            <a:r>
              <a:rPr lang="pl-PL" sz="2400" dirty="0"/>
              <a:t>We </a:t>
            </a:r>
            <a:r>
              <a:rPr lang="pl-PL" sz="2400" dirty="0" err="1"/>
              <a:t>use</a:t>
            </a:r>
            <a:r>
              <a:rPr lang="pl-PL" sz="2400" dirty="0"/>
              <a:t> the </a:t>
            </a:r>
            <a:r>
              <a:rPr lang="pl-PL" sz="2400" dirty="0" err="1"/>
              <a:t>optimal</a:t>
            </a:r>
            <a:r>
              <a:rPr lang="pl-PL" sz="2400" dirty="0"/>
              <a:t> </a:t>
            </a:r>
            <a:r>
              <a:rPr lang="pl-PL" sz="2400" dirty="0" err="1"/>
              <a:t>neighbour</a:t>
            </a:r>
            <a:r>
              <a:rPr lang="pl-PL" sz="2400" dirty="0"/>
              <a:t> </a:t>
            </a:r>
            <a:r>
              <a:rPr lang="pl-PL" sz="2400" dirty="0" err="1"/>
              <a:t>selection</a:t>
            </a:r>
            <a:r>
              <a:rPr lang="pl-PL" sz="2400" dirty="0"/>
              <a:t> </a:t>
            </a:r>
            <a:r>
              <a:rPr lang="pl-PL" sz="2400" dirty="0" err="1"/>
              <a:t>startegy</a:t>
            </a:r>
            <a:r>
              <a:rPr lang="pl-PL" sz="2400" dirty="0"/>
              <a:t> </a:t>
            </a:r>
            <a:r>
              <a:rPr lang="pl-PL" sz="2400" dirty="0" err="1"/>
              <a:t>suggested</a:t>
            </a:r>
            <a:r>
              <a:rPr lang="pl-PL" sz="2400" dirty="0"/>
              <a:t> by </a:t>
            </a:r>
            <a:r>
              <a:rPr lang="pl-PL" sz="2400" dirty="0" err="1"/>
              <a:t>Zhang</a:t>
            </a:r>
            <a:r>
              <a:rPr lang="pl-PL" sz="2400" dirty="0"/>
              <a:t> and Pu, </a:t>
            </a:r>
            <a:r>
              <a:rPr lang="pl-PL" sz="2400" dirty="0" err="1"/>
              <a:t>combination</a:t>
            </a:r>
            <a:r>
              <a:rPr lang="pl-PL" sz="2400" dirty="0"/>
              <a:t>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 </a:t>
            </a:r>
            <a:r>
              <a:rPr lang="pl-PL" sz="2400" dirty="0"/>
              <a:t> with </a:t>
            </a:r>
            <a:r>
              <a:rPr lang="pl-PL" sz="2400" dirty="0" err="1"/>
              <a:t>overlap</a:t>
            </a:r>
            <a:endParaRPr lang="pl-PL" sz="2400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169D6EB-0016-4B96-BB88-3C804B2DF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1" y="1071674"/>
            <a:ext cx="6928248" cy="5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7481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433DD"/>
      </a:accent1>
      <a:accent2>
        <a:srgbClr val="7E26CC"/>
      </a:accent2>
      <a:accent3>
        <a:srgbClr val="4733DD"/>
      </a:accent3>
      <a:accent4>
        <a:srgbClr val="2154CB"/>
      </a:accent4>
      <a:accent5>
        <a:srgbClr val="33ADDD"/>
      </a:accent5>
      <a:accent6>
        <a:srgbClr val="20C2AC"/>
      </a:accent6>
      <a:hlink>
        <a:srgbClr val="3F86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1407</TotalTime>
  <Words>648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Bembo</vt:lpstr>
      <vt:lpstr>Calibri</vt:lpstr>
      <vt:lpstr>ArchiveVTI</vt:lpstr>
      <vt:lpstr>Dataset Augmentation Approaches for Recommender Systems</vt:lpstr>
      <vt:lpstr>What are Recommender Systems?</vt:lpstr>
      <vt:lpstr>Sparsity and cold-starts</vt:lpstr>
      <vt:lpstr>K Nearest Neighbours</vt:lpstr>
      <vt:lpstr>Bootstrapped KNN</vt:lpstr>
      <vt:lpstr>Recursive KNN</vt:lpstr>
      <vt:lpstr>CoREC: A co-training approach</vt:lpstr>
      <vt:lpstr>Bootstrapped KNN</vt:lpstr>
      <vt:lpstr>Recursive KNN Results </vt:lpstr>
      <vt:lpstr>Corec results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Augmentation Approaches for Recommender Systems</dc:title>
  <dc:creator>Polak Szarkowicz, Michal Krzysztof</dc:creator>
  <cp:lastModifiedBy>Polak Szarkowicz, Michal Krzysztof</cp:lastModifiedBy>
  <cp:revision>25</cp:revision>
  <dcterms:created xsi:type="dcterms:W3CDTF">2022-03-22T21:33:04Z</dcterms:created>
  <dcterms:modified xsi:type="dcterms:W3CDTF">2022-03-23T23:00:53Z</dcterms:modified>
</cp:coreProperties>
</file>