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B55F6-373B-4E47-BA05-6C58FA55415D}" type="datetimeFigureOut">
              <a:rPr lang="en-GB" smtClean="0"/>
              <a:pPr/>
              <a:t>19/09/2015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E582-E181-4549-9D8F-9BE43EA00A41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702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(page 57 numbered, 50 in the browser)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2014 FUJITSU LABORATORIES LTD.</a:t>
            </a:r>
            <a:endParaRPr lang="de-DE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893E36-1425-4F84-9BF2-0FA3C36AD3D0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1782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7CCA-B3A6-42C9-8558-E7F32D7F76FB}" type="datetimeFigureOut">
              <a:rPr lang="fr-FR" smtClean="0"/>
              <a:pPr/>
              <a:t>19/09/2015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34" y="142852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err="1">
                <a:solidFill>
                  <a:schemeClr val="tx1"/>
                </a:solidFill>
              </a:rPr>
              <a:t>d</a:t>
            </a:r>
            <a:r>
              <a:rPr lang="fr-FR" sz="1600" err="1" smtClean="0">
                <a:solidFill>
                  <a:schemeClr val="tx1"/>
                </a:solidFill>
              </a:rPr>
              <a:t>cat:Catalog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534" y="500042"/>
            <a:ext cx="185738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dcterms:license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47534" y="500042"/>
            <a:ext cx="1857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4282" y="2214554"/>
            <a:ext cx="1928826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dcat:CatalogRecord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2571744"/>
            <a:ext cx="1928826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14282" y="2571744"/>
            <a:ext cx="19288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0364" y="1285860"/>
            <a:ext cx="2928958" cy="350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vann:preferredNamespaceUri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vann:preferredNamespacePrefix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dcat:keyword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rdfs:isDefinedBy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foaf:homepage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dcterms:constributor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dcterms:publisher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occurrencesInDatasets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reusedByVocabularies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000364" y="1285860"/>
            <a:ext cx="2928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3"/>
            <a:endCxn id="12" idx="1"/>
          </p:cNvCxnSpPr>
          <p:nvPr/>
        </p:nvCxnSpPr>
        <p:spPr>
          <a:xfrm flipV="1">
            <a:off x="2143108" y="2857496"/>
            <a:ext cx="857256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57290" y="3643314"/>
            <a:ext cx="14696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foaf:primaryTopic</a:t>
            </a:r>
            <a:endParaRPr lang="fr-FR" sz="1400"/>
          </a:p>
        </p:txBody>
      </p:sp>
      <p:sp>
        <p:nvSpPr>
          <p:cNvPr id="29" name="Rectangle 28"/>
          <p:cNvSpPr/>
          <p:nvPr/>
        </p:nvSpPr>
        <p:spPr>
          <a:xfrm>
            <a:off x="4929190" y="5500702"/>
            <a:ext cx="171451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rev:Review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29190" y="5857892"/>
            <a:ext cx="1643074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dcterms:date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rev:text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929190" y="5857892"/>
            <a:ext cx="1714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29" idx="0"/>
          </p:cNvCxnSpPr>
          <p:nvPr/>
        </p:nvCxnSpPr>
        <p:spPr>
          <a:xfrm rot="16200000" flipH="1">
            <a:off x="4768454" y="4482710"/>
            <a:ext cx="714380" cy="1321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572000" y="4929198"/>
            <a:ext cx="12392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rev:hasReview</a:t>
            </a:r>
            <a:endParaRPr lang="fr-FR" sz="1400"/>
          </a:p>
        </p:txBody>
      </p:sp>
      <p:sp>
        <p:nvSpPr>
          <p:cNvPr id="36" name="Rectangle 35"/>
          <p:cNvSpPr/>
          <p:nvPr/>
        </p:nvSpPr>
        <p:spPr>
          <a:xfrm>
            <a:off x="1714480" y="5500702"/>
            <a:ext cx="22860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voaf:DatasetOccurrences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4480" y="5857892"/>
            <a:ext cx="228601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voaf:inDataset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voaf:occurrences</a:t>
            </a:r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1714480" y="5857892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3" idx="2"/>
            <a:endCxn id="36" idx="0"/>
          </p:cNvCxnSpPr>
          <p:nvPr/>
        </p:nvCxnSpPr>
        <p:spPr>
          <a:xfrm rot="5400000">
            <a:off x="3303976" y="4339835"/>
            <a:ext cx="714380" cy="1607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71736" y="4929198"/>
            <a:ext cx="16728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/>
              <a:t>voaf:usageInDataset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5140" y="928670"/>
            <a:ext cx="228601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dcat:Distribution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5140" y="1285860"/>
            <a:ext cx="2286016" cy="3143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voaf:classNumber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voaf:propertyNumber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voaf:datatypeNumber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voaf:instanceNumber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voaf:extends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voaf:specializes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voaf:generalizes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voaf:hasEquivalencesWith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voaf:hasDisjunctionsWith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voaf:metadataVoc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owl:imports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6715140" y="1285860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2" idx="0"/>
            <a:endCxn id="15" idx="2"/>
          </p:cNvCxnSpPr>
          <p:nvPr/>
        </p:nvCxnSpPr>
        <p:spPr>
          <a:xfrm rot="5400000" flipH="1" flipV="1">
            <a:off x="4321967" y="78579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0364" y="928670"/>
            <a:ext cx="2928958" cy="3857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voaf:Vocabulary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393273" y="117375"/>
            <a:ext cx="2143140" cy="525543"/>
            <a:chOff x="3714744" y="142852"/>
            <a:chExt cx="2143140" cy="525543"/>
          </a:xfrm>
        </p:grpSpPr>
        <p:sp>
          <p:nvSpPr>
            <p:cNvPr id="15" name="Rectangle 14"/>
            <p:cNvSpPr/>
            <p:nvPr/>
          </p:nvSpPr>
          <p:spPr>
            <a:xfrm>
              <a:off x="3714744" y="142852"/>
              <a:ext cx="2143140" cy="525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dcat:Dataset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3714744" y="500042"/>
              <a:ext cx="2143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>
            <a:endCxn id="20" idx="0"/>
          </p:cNvCxnSpPr>
          <p:nvPr/>
        </p:nvCxnSpPr>
        <p:spPr>
          <a:xfrm rot="5400000">
            <a:off x="1974732" y="3046310"/>
            <a:ext cx="714380" cy="4796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2" idx="3"/>
            <a:endCxn id="59" idx="1"/>
          </p:cNvCxnSpPr>
          <p:nvPr/>
        </p:nvCxnSpPr>
        <p:spPr>
          <a:xfrm>
            <a:off x="5929322" y="2857496"/>
            <a:ext cx="78581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959195" y="4500570"/>
            <a:ext cx="14287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smtClean="0"/>
              <a:t>dcat:distribution</a:t>
            </a:r>
            <a:endParaRPr lang="fr-FR" sz="1400"/>
          </a:p>
        </p:txBody>
      </p:sp>
      <p:cxnSp>
        <p:nvCxnSpPr>
          <p:cNvPr id="73" name="Connecteur droit 72"/>
          <p:cNvCxnSpPr>
            <a:endCxn id="72" idx="0"/>
          </p:cNvCxnSpPr>
          <p:nvPr/>
        </p:nvCxnSpPr>
        <p:spPr>
          <a:xfrm rot="16200000" flipH="1">
            <a:off x="5602005" y="3429000"/>
            <a:ext cx="1643072" cy="50006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5" idx="2"/>
            <a:endCxn id="8" idx="0"/>
          </p:cNvCxnSpPr>
          <p:nvPr/>
        </p:nvCxnSpPr>
        <p:spPr>
          <a:xfrm rot="16200000" flipH="1">
            <a:off x="820271" y="1856130"/>
            <a:ext cx="714380" cy="2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59536" y="1643050"/>
            <a:ext cx="10311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dcat:record</a:t>
            </a:r>
            <a:endParaRPr lang="fr-F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643570" y="2500306"/>
            <a:ext cx="857256" cy="15001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Dumps</a:t>
            </a:r>
            <a:endParaRPr lang="fr-FR" b="1"/>
          </a:p>
        </p:txBody>
      </p:sp>
      <p:sp>
        <p:nvSpPr>
          <p:cNvPr id="39" name="Rectangle 38"/>
          <p:cNvSpPr/>
          <p:nvPr/>
        </p:nvSpPr>
        <p:spPr>
          <a:xfrm>
            <a:off x="4429124" y="2857496"/>
            <a:ext cx="1143008" cy="11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Index</a:t>
            </a:r>
            <a:endParaRPr lang="fr-FR" b="1"/>
          </a:p>
        </p:txBody>
      </p:sp>
      <p:sp>
        <p:nvSpPr>
          <p:cNvPr id="37" name="Rectangle 36"/>
          <p:cNvSpPr/>
          <p:nvPr/>
        </p:nvSpPr>
        <p:spPr>
          <a:xfrm>
            <a:off x="2714612" y="1643050"/>
            <a:ext cx="1571636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LOV storage</a:t>
            </a:r>
            <a:endParaRPr lang="fr-FR" b="1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3210940" y="3071810"/>
            <a:ext cx="714380" cy="85725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Mongo</a:t>
            </a:r>
          </a:p>
          <a:p>
            <a:pPr algn="ctr"/>
            <a:r>
              <a:rPr lang="fr-FR" sz="1400" smtClean="0"/>
              <a:t>DB</a:t>
            </a:r>
            <a:endParaRPr lang="fr-FR" sz="1400"/>
          </a:p>
        </p:txBody>
      </p:sp>
      <p:sp>
        <p:nvSpPr>
          <p:cNvPr id="5" name="Nuage 4"/>
          <p:cNvSpPr/>
          <p:nvPr/>
        </p:nvSpPr>
        <p:spPr>
          <a:xfrm>
            <a:off x="2214546" y="857232"/>
            <a:ext cx="4786346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4643438" y="3143248"/>
            <a:ext cx="785818" cy="78581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Elasticsearch</a:t>
            </a:r>
            <a:endParaRPr lang="fr-FR" sz="1400"/>
          </a:p>
        </p:txBody>
      </p:sp>
      <p:sp>
        <p:nvSpPr>
          <p:cNvPr id="8" name="Carré corné 7"/>
          <p:cNvSpPr/>
          <p:nvPr/>
        </p:nvSpPr>
        <p:spPr>
          <a:xfrm flipV="1">
            <a:off x="3425254" y="2071678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928926" y="2500306"/>
            <a:ext cx="1282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Local version files</a:t>
            </a:r>
            <a:endParaRPr lang="fr-FR" sz="1200"/>
          </a:p>
        </p:txBody>
      </p:sp>
      <p:sp>
        <p:nvSpPr>
          <p:cNvPr id="10" name="Carré corné 9"/>
          <p:cNvSpPr/>
          <p:nvPr/>
        </p:nvSpPr>
        <p:spPr>
          <a:xfrm flipV="1">
            <a:off x="5808217" y="3286124"/>
            <a:ext cx="428628" cy="50006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86446" y="34290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/>
              <a:t>RDF</a:t>
            </a:r>
            <a:endParaRPr lang="fr-FR" sz="1400"/>
          </a:p>
        </p:txBody>
      </p:sp>
      <p:sp>
        <p:nvSpPr>
          <p:cNvPr id="12" name="Rectangle 11"/>
          <p:cNvSpPr/>
          <p:nvPr/>
        </p:nvSpPr>
        <p:spPr>
          <a:xfrm rot="16200000">
            <a:off x="1142979" y="2571744"/>
            <a:ext cx="2357454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Bot</a:t>
            </a:r>
            <a:endParaRPr lang="fr-FR" b="1"/>
          </a:p>
        </p:txBody>
      </p:sp>
      <p:sp>
        <p:nvSpPr>
          <p:cNvPr id="13" name="Rectangle 12"/>
          <p:cNvSpPr/>
          <p:nvPr/>
        </p:nvSpPr>
        <p:spPr>
          <a:xfrm>
            <a:off x="2071670" y="4143380"/>
            <a:ext cx="4929222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APIs</a:t>
            </a:r>
            <a:endParaRPr lang="fr-FR" b="1"/>
          </a:p>
        </p:txBody>
      </p:sp>
      <p:cxnSp>
        <p:nvCxnSpPr>
          <p:cNvPr id="15" name="Connecteur droit 14"/>
          <p:cNvCxnSpPr/>
          <p:nvPr/>
        </p:nvCxnSpPr>
        <p:spPr>
          <a:xfrm>
            <a:off x="2071670" y="464344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èche droite 27"/>
          <p:cNvSpPr/>
          <p:nvPr/>
        </p:nvSpPr>
        <p:spPr>
          <a:xfrm rot="16200000">
            <a:off x="171448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suggest</a:t>
            </a:r>
            <a:endParaRPr lang="fr-FR" sz="1400"/>
          </a:p>
        </p:txBody>
      </p:sp>
      <p:sp>
        <p:nvSpPr>
          <p:cNvPr id="29" name="Flèche droite 28"/>
          <p:cNvSpPr/>
          <p:nvPr/>
        </p:nvSpPr>
        <p:spPr>
          <a:xfrm rot="16200000">
            <a:off x="314324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edit</a:t>
            </a:r>
          </a:p>
        </p:txBody>
      </p:sp>
      <p:sp>
        <p:nvSpPr>
          <p:cNvPr id="30" name="Double flèche horizontale 29"/>
          <p:cNvSpPr/>
          <p:nvPr/>
        </p:nvSpPr>
        <p:spPr>
          <a:xfrm rot="16200000">
            <a:off x="2643174" y="4572008"/>
            <a:ext cx="1428760" cy="428628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HTML access</a:t>
            </a:r>
          </a:p>
        </p:txBody>
      </p:sp>
      <p:sp>
        <p:nvSpPr>
          <p:cNvPr id="31" name="Flèche droite 30"/>
          <p:cNvSpPr/>
          <p:nvPr/>
        </p:nvSpPr>
        <p:spPr>
          <a:xfrm rot="16200000">
            <a:off x="4429124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search</a:t>
            </a:r>
          </a:p>
        </p:txBody>
      </p:sp>
      <p:sp>
        <p:nvSpPr>
          <p:cNvPr id="32" name="Flèche droite 31"/>
          <p:cNvSpPr/>
          <p:nvPr/>
        </p:nvSpPr>
        <p:spPr>
          <a:xfrm rot="16200000">
            <a:off x="5429256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download</a:t>
            </a:r>
          </a:p>
        </p:txBody>
      </p:sp>
      <p:sp>
        <p:nvSpPr>
          <p:cNvPr id="33" name="Flèche droite 32"/>
          <p:cNvSpPr/>
          <p:nvPr/>
        </p:nvSpPr>
        <p:spPr>
          <a:xfrm rot="16200000">
            <a:off x="5286380" y="3786190"/>
            <a:ext cx="3000396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query</a:t>
            </a:r>
          </a:p>
        </p:txBody>
      </p:sp>
      <p:sp>
        <p:nvSpPr>
          <p:cNvPr id="38" name="Carré corné 37"/>
          <p:cNvSpPr/>
          <p:nvPr/>
        </p:nvSpPr>
        <p:spPr>
          <a:xfrm flipV="1">
            <a:off x="3353816" y="2143116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3936315" y="3286124"/>
            <a:ext cx="71438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index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429124" y="1643050"/>
            <a:ext cx="2571768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SPARQL</a:t>
            </a:r>
            <a:endParaRPr lang="fr-FR" b="1"/>
          </a:p>
        </p:txBody>
      </p:sp>
      <p:sp>
        <p:nvSpPr>
          <p:cNvPr id="34" name="Organigramme : Disque magnétique 33"/>
          <p:cNvSpPr/>
          <p:nvPr/>
        </p:nvSpPr>
        <p:spPr>
          <a:xfrm>
            <a:off x="5000628" y="1928802"/>
            <a:ext cx="1500198" cy="4286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SPARQL Endpoint</a:t>
            </a:r>
            <a:endParaRPr lang="fr-FR" sz="1400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42873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èche droite 45"/>
          <p:cNvSpPr/>
          <p:nvPr/>
        </p:nvSpPr>
        <p:spPr>
          <a:xfrm rot="16200000">
            <a:off x="1821637" y="1393017"/>
            <a:ext cx="107157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track</a:t>
            </a:r>
            <a:endParaRPr lang="fr-FR" sz="140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903205" y="954919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836199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841874" y="494534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sp>
        <p:nvSpPr>
          <p:cNvPr id="54" name="Flèche droite 53"/>
          <p:cNvSpPr/>
          <p:nvPr/>
        </p:nvSpPr>
        <p:spPr>
          <a:xfrm>
            <a:off x="2500298" y="2714620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store</a:t>
            </a:r>
            <a:endParaRPr lang="fr-FR" sz="1400"/>
          </a:p>
        </p:txBody>
      </p:sp>
      <p:sp>
        <p:nvSpPr>
          <p:cNvPr id="55" name="Flèche droite 54"/>
          <p:cNvSpPr/>
          <p:nvPr/>
        </p:nvSpPr>
        <p:spPr>
          <a:xfrm>
            <a:off x="4071934" y="1857364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sp>
        <p:nvSpPr>
          <p:cNvPr id="56" name="Flèche droite 55"/>
          <p:cNvSpPr/>
          <p:nvPr/>
        </p:nvSpPr>
        <p:spPr>
          <a:xfrm>
            <a:off x="4214810" y="242886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602" y="4714884"/>
            <a:ext cx="738150" cy="73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/>
          <p:cNvCxnSpPr/>
          <p:nvPr/>
        </p:nvCxnSpPr>
        <p:spPr>
          <a:xfrm>
            <a:off x="2071670" y="3786190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43174" y="4714884"/>
            <a:ext cx="3500462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b="1" smtClean="0"/>
              <a:t>LOV Community</a:t>
            </a:r>
            <a:endParaRPr lang="fr-FR" b="1"/>
          </a:p>
        </p:txBody>
      </p:sp>
      <p:sp>
        <p:nvSpPr>
          <p:cNvPr id="5" name="Nuage 4"/>
          <p:cNvSpPr/>
          <p:nvPr/>
        </p:nvSpPr>
        <p:spPr>
          <a:xfrm>
            <a:off x="2214546" y="1000108"/>
            <a:ext cx="4143404" cy="50006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57422" y="1785926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Tracking and</a:t>
            </a:r>
          </a:p>
          <a:p>
            <a:pPr algn="ctr"/>
            <a:r>
              <a:rPr lang="fr-FR" b="1" dirty="0" smtClean="0"/>
              <a:t>Analysis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357422" y="3714752"/>
            <a:ext cx="25717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APIs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071934" y="1785926"/>
            <a:ext cx="1928826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Data Access</a:t>
            </a:r>
            <a:endParaRPr lang="fr-FR" b="1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571612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6200000">
            <a:off x="6260263" y="1097795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193258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198933" y="437383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92" y="4714884"/>
            <a:ext cx="738150" cy="738150"/>
          </a:xfrm>
          <a:prstGeom prst="rect">
            <a:avLst/>
          </a:prstGeom>
          <a:noFill/>
        </p:spPr>
      </p:pic>
      <p:sp>
        <p:nvSpPr>
          <p:cNvPr id="35" name="Cylindre 34"/>
          <p:cNvSpPr/>
          <p:nvPr/>
        </p:nvSpPr>
        <p:spPr>
          <a:xfrm>
            <a:off x="2357422" y="3000372"/>
            <a:ext cx="785818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LOV catalogue</a:t>
            </a:r>
          </a:p>
        </p:txBody>
      </p:sp>
      <p:sp>
        <p:nvSpPr>
          <p:cNvPr id="36" name="Cylindre 35"/>
          <p:cNvSpPr/>
          <p:nvPr/>
        </p:nvSpPr>
        <p:spPr>
          <a:xfrm>
            <a:off x="3214678" y="3000372"/>
            <a:ext cx="642942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Version cache</a:t>
            </a:r>
          </a:p>
        </p:txBody>
      </p:sp>
      <p:cxnSp>
        <p:nvCxnSpPr>
          <p:cNvPr id="44" name="Connecteur droit avec flèche 43"/>
          <p:cNvCxnSpPr>
            <a:stCxn id="12" idx="2"/>
            <a:endCxn id="35" idx="1"/>
          </p:cNvCxnSpPr>
          <p:nvPr/>
        </p:nvCxnSpPr>
        <p:spPr>
          <a:xfrm rot="5400000">
            <a:off x="2696753" y="2553885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2" idx="2"/>
            <a:endCxn id="36" idx="1"/>
          </p:cNvCxnSpPr>
          <p:nvPr/>
        </p:nvCxnSpPr>
        <p:spPr>
          <a:xfrm rot="16200000" flipH="1">
            <a:off x="3089661" y="2553884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ylindre 57"/>
          <p:cNvSpPr/>
          <p:nvPr/>
        </p:nvSpPr>
        <p:spPr>
          <a:xfrm>
            <a:off x="4143372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</a:t>
            </a:r>
            <a:r>
              <a:rPr lang="fr-FR" sz="1100" b="1" dirty="0" err="1" smtClean="0"/>
              <a:t>text</a:t>
            </a:r>
            <a:endParaRPr lang="fr-FR" sz="1100" b="1" dirty="0" smtClean="0"/>
          </a:p>
          <a:p>
            <a:pPr algn="ctr"/>
            <a:r>
              <a:rPr lang="fr-FR" sz="1100" b="1" dirty="0" smtClean="0"/>
              <a:t>Index</a:t>
            </a:r>
          </a:p>
        </p:txBody>
      </p:sp>
      <p:cxnSp>
        <p:nvCxnSpPr>
          <p:cNvPr id="86" name="Connecteur droit avec flèche 85"/>
          <p:cNvCxnSpPr>
            <a:stCxn id="36" idx="1"/>
            <a:endCxn id="43" idx="1"/>
          </p:cNvCxnSpPr>
          <p:nvPr/>
        </p:nvCxnSpPr>
        <p:spPr>
          <a:xfrm rot="5400000" flipH="1" flipV="1">
            <a:off x="3375413" y="2303852"/>
            <a:ext cx="85725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35" idx="1"/>
            <a:endCxn id="43" idx="1"/>
          </p:cNvCxnSpPr>
          <p:nvPr/>
        </p:nvCxnSpPr>
        <p:spPr>
          <a:xfrm rot="5400000" flipH="1" flipV="1">
            <a:off x="2982504" y="1910943"/>
            <a:ext cx="857256" cy="132160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ylindre 91"/>
          <p:cNvSpPr/>
          <p:nvPr/>
        </p:nvSpPr>
        <p:spPr>
          <a:xfrm>
            <a:off x="4929190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smtClean="0"/>
              <a:t>RDF store</a:t>
            </a:r>
          </a:p>
        </p:txBody>
      </p:sp>
      <p:sp>
        <p:nvSpPr>
          <p:cNvPr id="93" name="Carré corné 92"/>
          <p:cNvSpPr/>
          <p:nvPr/>
        </p:nvSpPr>
        <p:spPr>
          <a:xfrm flipV="1">
            <a:off x="5786446" y="3000372"/>
            <a:ext cx="500066" cy="5715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100" b="1"/>
          </a:p>
        </p:txBody>
      </p:sp>
      <p:sp>
        <p:nvSpPr>
          <p:cNvPr id="94" name="ZoneTexte 93"/>
          <p:cNvSpPr txBox="1"/>
          <p:nvPr/>
        </p:nvSpPr>
        <p:spPr>
          <a:xfrm>
            <a:off x="5736779" y="3071810"/>
            <a:ext cx="595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RDF </a:t>
            </a:r>
          </a:p>
          <a:p>
            <a:pPr algn="ctr"/>
            <a:r>
              <a:rPr lang="fr-FR" sz="1100" b="1" smtClean="0"/>
              <a:t>Dumps</a:t>
            </a:r>
            <a:endParaRPr lang="fr-FR" sz="1100" b="1"/>
          </a:p>
        </p:txBody>
      </p:sp>
      <p:cxnSp>
        <p:nvCxnSpPr>
          <p:cNvPr id="95" name="Connecteur droit avec flèche 94"/>
          <p:cNvCxnSpPr>
            <a:stCxn id="43" idx="2"/>
            <a:endCxn id="58" idx="1"/>
          </p:cNvCxnSpPr>
          <p:nvPr/>
        </p:nvCxnSpPr>
        <p:spPr>
          <a:xfrm rot="5400000">
            <a:off x="4518422" y="2482447"/>
            <a:ext cx="50006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43" idx="2"/>
            <a:endCxn id="92" idx="1"/>
          </p:cNvCxnSpPr>
          <p:nvPr/>
        </p:nvCxnSpPr>
        <p:spPr>
          <a:xfrm rot="16200000" flipH="1">
            <a:off x="4911330" y="2625322"/>
            <a:ext cx="500066" cy="2500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43" idx="2"/>
            <a:endCxn id="93" idx="2"/>
          </p:cNvCxnSpPr>
          <p:nvPr/>
        </p:nvCxnSpPr>
        <p:spPr>
          <a:xfrm rot="16200000" flipH="1">
            <a:off x="5286380" y="2250273"/>
            <a:ext cx="500066" cy="10001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2" idx="0"/>
          </p:cNvCxnSpPr>
          <p:nvPr/>
        </p:nvCxnSpPr>
        <p:spPr>
          <a:xfrm rot="5400000" flipH="1" flipV="1">
            <a:off x="2964645" y="1607331"/>
            <a:ext cx="357190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endCxn id="92" idx="3"/>
          </p:cNvCxnSpPr>
          <p:nvPr/>
        </p:nvCxnSpPr>
        <p:spPr>
          <a:xfrm rot="5400000" flipH="1" flipV="1">
            <a:off x="4714876" y="4143380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57422" y="4214818"/>
            <a:ext cx="221457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cxnSp>
        <p:nvCxnSpPr>
          <p:cNvPr id="136" name="Connecteur droit avec flèche 135"/>
          <p:cNvCxnSpPr/>
          <p:nvPr/>
        </p:nvCxnSpPr>
        <p:spPr>
          <a:xfrm rot="5400000" flipH="1" flipV="1">
            <a:off x="3785388" y="4643446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rot="5400000" flipH="1" flipV="1">
            <a:off x="4463652" y="4393810"/>
            <a:ext cx="64453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 rot="5400000" flipH="1" flipV="1">
            <a:off x="5430050" y="4142586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/>
          <p:nvPr/>
        </p:nvCxnSpPr>
        <p:spPr>
          <a:xfrm rot="5400000" flipH="1" flipV="1">
            <a:off x="2715009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3480983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rot="5400000" flipH="1" flipV="1">
            <a:off x="4429521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rot="5400000" flipH="1" flipV="1">
            <a:off x="3500430" y="4143380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831948" y="914154"/>
            <a:ext cx="1292197" cy="19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400" b="1" smtClean="0"/>
          </a:p>
          <a:p>
            <a:pPr algn="ctr"/>
            <a:endParaRPr lang="fr-FR" sz="1400" b="1" smtClean="0"/>
          </a:p>
          <a:p>
            <a:pPr algn="ctr"/>
            <a:endParaRPr lang="fr-FR" sz="1400" b="1" smtClean="0"/>
          </a:p>
          <a:p>
            <a:pPr algn="ctr"/>
            <a:endParaRPr lang="fr-FR" sz="1400" b="1" smtClean="0"/>
          </a:p>
          <a:p>
            <a:pPr algn="ctr"/>
            <a:endParaRPr lang="fr-FR" sz="1400" b="1" smtClean="0"/>
          </a:p>
          <a:p>
            <a:pPr algn="ctr"/>
            <a:r>
              <a:rPr lang="fr-FR" sz="1400" b="1" smtClean="0"/>
              <a:t>Data </a:t>
            </a:r>
            <a:r>
              <a:rPr lang="fr-FR" sz="1400" b="1" dirty="0"/>
              <a:t>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54" y="3075542"/>
            <a:ext cx="4088373" cy="10678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smtClean="0"/>
          </a:p>
          <a:p>
            <a:pPr algn="ctr"/>
            <a:endParaRPr lang="fr-FR" b="1" smtClean="0"/>
          </a:p>
          <a:p>
            <a:pPr algn="ctr"/>
            <a:endParaRPr lang="fr-FR" sz="1100" b="1" smtClean="0"/>
          </a:p>
          <a:p>
            <a:pPr algn="ctr"/>
            <a:r>
              <a:rPr lang="fr-FR" sz="1400" b="1" smtClean="0"/>
              <a:t>Data Storage</a:t>
            </a:r>
            <a:endParaRPr lang="fr-FR" b="1" dirty="0"/>
          </a:p>
        </p:txBody>
      </p:sp>
      <p:cxnSp>
        <p:nvCxnSpPr>
          <p:cNvPr id="62" name="Connecteur droit 14"/>
          <p:cNvCxnSpPr/>
          <p:nvPr/>
        </p:nvCxnSpPr>
        <p:spPr>
          <a:xfrm>
            <a:off x="51554" y="3037929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Nuage 4"/>
          <p:cNvSpPr/>
          <p:nvPr/>
        </p:nvSpPr>
        <p:spPr>
          <a:xfrm>
            <a:off x="179512" y="85601"/>
            <a:ext cx="1152128" cy="792088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pic>
        <p:nvPicPr>
          <p:cNvPr id="2" name="Picture 2" descr="http://www.clipartbest.com/cliparts/ncE/E99/ncEE99Xai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8433" y="4449"/>
            <a:ext cx="792088" cy="6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3058" y="585236"/>
            <a:ext cx="170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LOV Community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818682" y="1381745"/>
            <a:ext cx="3253252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LOV APIs</a:t>
            </a:r>
            <a:endParaRPr lang="fr-FR" sz="1400" dirty="0"/>
          </a:p>
        </p:txBody>
      </p:sp>
      <p:sp>
        <p:nvSpPr>
          <p:cNvPr id="41" name="Rectangle 40"/>
          <p:cNvSpPr/>
          <p:nvPr/>
        </p:nvSpPr>
        <p:spPr>
          <a:xfrm>
            <a:off x="2379531" y="952547"/>
            <a:ext cx="1692403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sp>
        <p:nvSpPr>
          <p:cNvPr id="42" name="Rectangle 41"/>
          <p:cNvSpPr/>
          <p:nvPr/>
        </p:nvSpPr>
        <p:spPr>
          <a:xfrm>
            <a:off x="167652" y="1949865"/>
            <a:ext cx="1296144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 smtClean="0"/>
              <a:t>Tracking and</a:t>
            </a:r>
          </a:p>
          <a:p>
            <a:pPr algn="ctr"/>
            <a:r>
              <a:rPr lang="fr-FR" sz="1400" b="1" dirty="0" smtClean="0"/>
              <a:t>Analysis</a:t>
            </a:r>
            <a:endParaRPr lang="fr-FR" sz="1400" b="1" dirty="0"/>
          </a:p>
        </p:txBody>
      </p:sp>
      <p:sp>
        <p:nvSpPr>
          <p:cNvPr id="46" name="Rectangle 45"/>
          <p:cNvSpPr/>
          <p:nvPr/>
        </p:nvSpPr>
        <p:spPr>
          <a:xfrm>
            <a:off x="1535804" y="1949865"/>
            <a:ext cx="1224136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Curation</a:t>
            </a:r>
          </a:p>
        </p:txBody>
      </p:sp>
      <p:sp>
        <p:nvSpPr>
          <p:cNvPr id="49" name="Cylindre 91"/>
          <p:cNvSpPr/>
          <p:nvPr/>
        </p:nvSpPr>
        <p:spPr>
          <a:xfrm>
            <a:off x="174556" y="3247564"/>
            <a:ext cx="792088" cy="57150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LOV Catalogue</a:t>
            </a:r>
          </a:p>
        </p:txBody>
      </p:sp>
      <p:sp>
        <p:nvSpPr>
          <p:cNvPr id="50" name="Cylindre 91"/>
          <p:cNvSpPr/>
          <p:nvPr/>
        </p:nvSpPr>
        <p:spPr>
          <a:xfrm>
            <a:off x="1074656" y="3258655"/>
            <a:ext cx="792088" cy="57150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RDF Store</a:t>
            </a:r>
          </a:p>
        </p:txBody>
      </p:sp>
      <p:sp>
        <p:nvSpPr>
          <p:cNvPr id="54" name="Cylindre 91"/>
          <p:cNvSpPr/>
          <p:nvPr/>
        </p:nvSpPr>
        <p:spPr>
          <a:xfrm>
            <a:off x="1955517" y="3259560"/>
            <a:ext cx="792088" cy="57150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Text Index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4892" y="3247564"/>
            <a:ext cx="595035" cy="571504"/>
            <a:chOff x="5736779" y="3000372"/>
            <a:chExt cx="595035" cy="571504"/>
          </a:xfrm>
        </p:grpSpPr>
        <p:sp>
          <p:nvSpPr>
            <p:cNvPr id="55" name="Carré corné 92"/>
            <p:cNvSpPr/>
            <p:nvPr/>
          </p:nvSpPr>
          <p:spPr>
            <a:xfrm flipV="1">
              <a:off x="5786446" y="3000372"/>
              <a:ext cx="500066" cy="571504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sp>
          <p:nvSpPr>
            <p:cNvPr id="56" name="ZoneTexte 93"/>
            <p:cNvSpPr txBox="1"/>
            <p:nvPr/>
          </p:nvSpPr>
          <p:spPr>
            <a:xfrm>
              <a:off x="5736779" y="3071810"/>
              <a:ext cx="595035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/>
                <a:t>RDF </a:t>
              </a:r>
            </a:p>
            <a:p>
              <a:pPr algn="ctr"/>
              <a:r>
                <a:rPr lang="fr-FR" sz="1100" b="1" dirty="0" smtClean="0"/>
                <a:t>Dumps</a:t>
              </a:r>
              <a:endParaRPr lang="fr-FR" sz="11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27187" y="3203482"/>
            <a:ext cx="650859" cy="628703"/>
            <a:chOff x="4128287" y="1191056"/>
            <a:chExt cx="650859" cy="628703"/>
          </a:xfrm>
        </p:grpSpPr>
        <p:sp>
          <p:nvSpPr>
            <p:cNvPr id="61" name="Carré corné 92"/>
            <p:cNvSpPr/>
            <p:nvPr/>
          </p:nvSpPr>
          <p:spPr>
            <a:xfrm flipV="1">
              <a:off x="4252779" y="1191056"/>
              <a:ext cx="500066" cy="571504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128287" y="1248255"/>
              <a:ext cx="650859" cy="571504"/>
              <a:chOff x="5715235" y="3000372"/>
              <a:chExt cx="650859" cy="571504"/>
            </a:xfrm>
          </p:grpSpPr>
          <p:sp>
            <p:nvSpPr>
              <p:cNvPr id="59" name="Carré corné 92"/>
              <p:cNvSpPr/>
              <p:nvPr/>
            </p:nvSpPr>
            <p:spPr>
              <a:xfrm flipV="1">
                <a:off x="5786446" y="3000372"/>
                <a:ext cx="500066" cy="571504"/>
              </a:xfrm>
              <a:prstGeom prst="foldedCorne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100" b="1"/>
              </a:p>
            </p:txBody>
          </p:sp>
          <p:sp>
            <p:nvSpPr>
              <p:cNvPr id="60" name="ZoneTexte 93"/>
              <p:cNvSpPr txBox="1"/>
              <p:nvPr/>
            </p:nvSpPr>
            <p:spPr>
              <a:xfrm>
                <a:off x="5715235" y="3071810"/>
                <a:ext cx="6508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 smtClean="0"/>
                  <a:t>Version cache</a:t>
                </a:r>
                <a:endParaRPr lang="fr-FR" sz="1100" b="1" dirty="0"/>
              </a:p>
            </p:txBody>
          </p:sp>
        </p:grpSp>
      </p:grpSp>
      <p:cxnSp>
        <p:nvCxnSpPr>
          <p:cNvPr id="63" name="Connecteur droit 14"/>
          <p:cNvCxnSpPr/>
          <p:nvPr/>
        </p:nvCxnSpPr>
        <p:spPr>
          <a:xfrm>
            <a:off x="51554" y="1841411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52"/>
          <p:cNvSpPr txBox="1"/>
          <p:nvPr/>
        </p:nvSpPr>
        <p:spPr>
          <a:xfrm rot="16200000">
            <a:off x="3527300" y="70318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Presentation Layer</a:t>
            </a:r>
            <a:endParaRPr lang="fr-FR" sz="1200" dirty="0"/>
          </a:p>
        </p:txBody>
      </p:sp>
      <p:sp>
        <p:nvSpPr>
          <p:cNvPr id="65" name="ZoneTexte 52"/>
          <p:cNvSpPr txBox="1"/>
          <p:nvPr/>
        </p:nvSpPr>
        <p:spPr>
          <a:xfrm rot="16200000">
            <a:off x="3704111" y="2270145"/>
            <a:ext cx="115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Business Layer</a:t>
            </a:r>
            <a:endParaRPr lang="fr-FR" sz="1200" dirty="0"/>
          </a:p>
        </p:txBody>
      </p:sp>
      <p:sp>
        <p:nvSpPr>
          <p:cNvPr id="66" name="ZoneTexte 52"/>
          <p:cNvSpPr txBox="1"/>
          <p:nvPr/>
        </p:nvSpPr>
        <p:spPr>
          <a:xfrm rot="16200000">
            <a:off x="3845264" y="3509156"/>
            <a:ext cx="848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Data Layer</a:t>
            </a:r>
            <a:endParaRPr lang="fr-F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11807" y="2591450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Suggestion, Edition</a:t>
            </a:r>
            <a:endParaRPr lang="en-GB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772617" y="2290509"/>
            <a:ext cx="1393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Search Engine, </a:t>
            </a:r>
          </a:p>
          <a:p>
            <a:pPr algn="ctr"/>
            <a:r>
              <a:rPr lang="en-GB" sz="1100" dirty="0" smtClean="0"/>
              <a:t>SPARQL Endpoint, etc.</a:t>
            </a:r>
            <a:endParaRPr lang="en-GB" sz="1100" dirty="0"/>
          </a:p>
        </p:txBody>
      </p:sp>
      <p:cxnSp>
        <p:nvCxnSpPr>
          <p:cNvPr id="68" name="Connecteur droit avec flèche 150"/>
          <p:cNvCxnSpPr/>
          <p:nvPr/>
        </p:nvCxnSpPr>
        <p:spPr>
          <a:xfrm flipH="1">
            <a:off x="1358274" y="2389857"/>
            <a:ext cx="288000" cy="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150"/>
          <p:cNvCxnSpPr/>
          <p:nvPr/>
        </p:nvCxnSpPr>
        <p:spPr>
          <a:xfrm>
            <a:off x="2151825" y="175960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150"/>
          <p:cNvCxnSpPr/>
          <p:nvPr/>
        </p:nvCxnSpPr>
        <p:spPr>
          <a:xfrm>
            <a:off x="1074656" y="175960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150"/>
          <p:cNvCxnSpPr/>
          <p:nvPr/>
        </p:nvCxnSpPr>
        <p:spPr>
          <a:xfrm>
            <a:off x="3540960" y="175960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150"/>
          <p:cNvCxnSpPr/>
          <p:nvPr/>
        </p:nvCxnSpPr>
        <p:spPr>
          <a:xfrm>
            <a:off x="3255290" y="1269772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150"/>
          <p:cNvCxnSpPr/>
          <p:nvPr/>
        </p:nvCxnSpPr>
        <p:spPr>
          <a:xfrm>
            <a:off x="2195703" y="870835"/>
            <a:ext cx="0" cy="497282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150"/>
          <p:cNvCxnSpPr/>
          <p:nvPr/>
        </p:nvCxnSpPr>
        <p:spPr>
          <a:xfrm flipV="1">
            <a:off x="581457" y="1012907"/>
            <a:ext cx="0" cy="89294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avec flèche 150"/>
          <p:cNvCxnSpPr/>
          <p:nvPr/>
        </p:nvCxnSpPr>
        <p:spPr>
          <a:xfrm>
            <a:off x="2774736" y="845442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150"/>
          <p:cNvCxnSpPr/>
          <p:nvPr/>
        </p:nvCxnSpPr>
        <p:spPr>
          <a:xfrm flipH="1">
            <a:off x="3540960" y="2949040"/>
            <a:ext cx="863" cy="216024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150"/>
          <p:cNvCxnSpPr/>
          <p:nvPr/>
        </p:nvCxnSpPr>
        <p:spPr>
          <a:xfrm flipH="1">
            <a:off x="2147009" y="2949040"/>
            <a:ext cx="863" cy="216024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150"/>
          <p:cNvCxnSpPr/>
          <p:nvPr/>
        </p:nvCxnSpPr>
        <p:spPr>
          <a:xfrm flipH="1">
            <a:off x="815724" y="2949040"/>
            <a:ext cx="863" cy="216024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92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C9F64-4D6E-418C-A4AB-52A5EDEC9BB8}" type="slidenum">
              <a:rPr lang="ja-JP" altLang="de-DE" smtClean="0"/>
              <a:pPr>
                <a:defRPr/>
              </a:pPr>
              <a:t>5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Copyright 2014 FUJITSU LABORATORIES LTD.</a:t>
            </a:r>
            <a:endParaRPr lang="de-DE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an 6"/>
          <p:cNvSpPr/>
          <p:nvPr/>
        </p:nvSpPr>
        <p:spPr bwMode="auto">
          <a:xfrm>
            <a:off x="3131840" y="2780928"/>
            <a:ext cx="1212403" cy="1512168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MongoDB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6300192" y="3420740"/>
            <a:ext cx="864096" cy="864096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Elastic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search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7453313" y="3323796"/>
            <a:ext cx="864096" cy="961040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Fuseki</a:t>
            </a: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/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TDB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3450009" y="1198004"/>
            <a:ext cx="576064" cy="504056"/>
          </a:xfrm>
          <a:prstGeom prst="foldedCorner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 err="1">
                <a:latin typeface="+mj-lt"/>
                <a:ea typeface="ＭＳ Ｐゴシック" pitchFamily="50" charset="-128"/>
              </a:rPr>
              <a:t>l</a:t>
            </a:r>
            <a:r>
              <a:rPr kumimoji="1" lang="en-GB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ov.rdf</a:t>
            </a:r>
            <a:endParaRPr kumimoji="1" lang="en-GB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3" name="Folded Corner 12"/>
          <p:cNvSpPr/>
          <p:nvPr/>
        </p:nvSpPr>
        <p:spPr bwMode="auto">
          <a:xfrm>
            <a:off x="5220072" y="1772816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lov.n3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5220072" y="2420888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 err="1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lov.nq</a:t>
            </a:r>
            <a:endParaRPr lang="en-GB" sz="1200" dirty="0">
              <a:solidFill>
                <a:schemeClr val="dk1"/>
              </a:solidFill>
              <a:latin typeface="+mj-lt"/>
              <a:ea typeface="ＭＳ Ｐゴシック" pitchFamily="50" charset="-128"/>
            </a:endParaRPr>
          </a:p>
        </p:txBody>
      </p:sp>
      <p:cxnSp>
        <p:nvCxnSpPr>
          <p:cNvPr id="15" name="Straight Arrow Connector 14"/>
          <p:cNvCxnSpPr>
            <a:stCxn id="7" idx="4"/>
            <a:endCxn id="13" idx="1"/>
          </p:cNvCxnSpPr>
          <p:nvPr/>
        </p:nvCxnSpPr>
        <p:spPr bwMode="auto">
          <a:xfrm flipV="1">
            <a:off x="4344243" y="2024844"/>
            <a:ext cx="875829" cy="15121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7" idx="4"/>
            <a:endCxn id="14" idx="1"/>
          </p:cNvCxnSpPr>
          <p:nvPr/>
        </p:nvCxnSpPr>
        <p:spPr bwMode="auto">
          <a:xfrm flipV="1">
            <a:off x="4344243" y="2672916"/>
            <a:ext cx="875829" cy="864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4"/>
          <p:cNvCxnSpPr>
            <a:stCxn id="14" idx="3"/>
            <a:endCxn id="9" idx="1"/>
          </p:cNvCxnSpPr>
          <p:nvPr/>
        </p:nvCxnSpPr>
        <p:spPr bwMode="auto">
          <a:xfrm>
            <a:off x="5796136" y="2672916"/>
            <a:ext cx="936104" cy="747824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4"/>
          <p:cNvCxnSpPr>
            <a:endCxn id="10" idx="1"/>
          </p:cNvCxnSpPr>
          <p:nvPr/>
        </p:nvCxnSpPr>
        <p:spPr bwMode="auto">
          <a:xfrm>
            <a:off x="5796136" y="2528900"/>
            <a:ext cx="2089225" cy="794896"/>
          </a:xfrm>
          <a:prstGeom prst="bentConnector2">
            <a:avLst/>
          </a:prstGeom>
          <a:ln>
            <a:headEnd type="triangl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1"/>
          </p:cNvCxnSpPr>
          <p:nvPr/>
        </p:nvCxnSpPr>
        <p:spPr bwMode="auto">
          <a:xfrm>
            <a:off x="3738041" y="1702060"/>
            <a:ext cx="1" cy="107886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96760" y="177281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mongo2rdf</a:t>
            </a:r>
            <a:endParaRPr lang="en-GB" sz="1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099752" y="2092937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rdf2mongo</a:t>
            </a:r>
            <a:endParaRPr lang="en-GB" sz="12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7526" y="3099016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+mj-lt"/>
              </a:rPr>
              <a:t>ElasticsearchIndexLOV</a:t>
            </a:r>
            <a:endParaRPr lang="en-GB" sz="1200" dirty="0">
              <a:latin typeface="+mj-lt"/>
            </a:endParaRPr>
          </a:p>
        </p:txBody>
      </p:sp>
      <p:sp>
        <p:nvSpPr>
          <p:cNvPr id="33" name="Round Diagonal Corner Rectangle 32"/>
          <p:cNvSpPr/>
          <p:nvPr/>
        </p:nvSpPr>
        <p:spPr bwMode="auto">
          <a:xfrm>
            <a:off x="959867" y="1871897"/>
            <a:ext cx="1296144" cy="574812"/>
          </a:xfrm>
          <a:prstGeom prst="round2Diag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err="1" smtClean="0">
                <a:latin typeface="+mj-lt"/>
                <a:ea typeface="ＭＳ Ｐゴシック" pitchFamily="50" charset="-128"/>
              </a:rPr>
              <a:t>LOVscripts</a:t>
            </a:r>
            <a:endParaRPr kumimoji="1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cxnSp>
        <p:nvCxnSpPr>
          <p:cNvPr id="34" name="Straight Arrow Connector 33"/>
          <p:cNvCxnSpPr>
            <a:stCxn id="33" idx="1"/>
            <a:endCxn id="7" idx="2"/>
          </p:cNvCxnSpPr>
          <p:nvPr/>
        </p:nvCxnSpPr>
        <p:spPr bwMode="auto">
          <a:xfrm rot="16200000" flipH="1">
            <a:off x="1824738" y="2229909"/>
            <a:ext cx="1090303" cy="1523901"/>
          </a:xfrm>
          <a:prstGeom prst="bentConnector2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65157" y="3227704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aggregator</a:t>
            </a:r>
            <a:endParaRPr lang="en-GB" sz="12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9512" y="5157192"/>
            <a:ext cx="8624763" cy="0"/>
          </a:xfrm>
          <a:prstGeom prst="line">
            <a:avLst/>
          </a:prstGeom>
          <a:ln>
            <a:prstDash val="lgDashDotDot"/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 bwMode="auto">
          <a:xfrm>
            <a:off x="3935661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Read</a:t>
            </a: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6486078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Search</a:t>
            </a:r>
          </a:p>
        </p:txBody>
      </p:sp>
      <p:sp>
        <p:nvSpPr>
          <p:cNvPr id="36" name="Down Arrow 35"/>
          <p:cNvSpPr/>
          <p:nvPr/>
        </p:nvSpPr>
        <p:spPr bwMode="auto">
          <a:xfrm>
            <a:off x="7645176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Query</a:t>
            </a:r>
          </a:p>
        </p:txBody>
      </p:sp>
      <p:sp>
        <p:nvSpPr>
          <p:cNvPr id="37" name="Down Arrow 36"/>
          <p:cNvSpPr/>
          <p:nvPr/>
        </p:nvSpPr>
        <p:spPr bwMode="auto">
          <a:xfrm>
            <a:off x="5240373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Download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1109564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Suggest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8995" y="53012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Client</a:t>
            </a:r>
            <a:endParaRPr lang="en-GB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8995" y="47251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Server</a:t>
            </a:r>
            <a:endParaRPr lang="en-GB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9564" y="6021288"/>
            <a:ext cx="7207845" cy="4715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UI/API</a:t>
            </a: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3131841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Edit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210</Words>
  <Application>Microsoft Office PowerPoint</Application>
  <PresentationFormat>Affichage à l'écran (4:3)</PresentationFormat>
  <Paragraphs>154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Pierre-Yves Vandenbussche</dc:creator>
  <cp:lastModifiedBy>Pierre-Yves Vandenbussche</cp:lastModifiedBy>
  <cp:revision>69</cp:revision>
  <dcterms:created xsi:type="dcterms:W3CDTF">2014-11-11T18:20:53Z</dcterms:created>
  <dcterms:modified xsi:type="dcterms:W3CDTF">2015-09-19T22:59:50Z</dcterms:modified>
</cp:coreProperties>
</file>