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45"/>
  </p:notesMasterIdLst>
  <p:sldIdLst>
    <p:sldId id="258" r:id="rId5"/>
    <p:sldId id="260" r:id="rId6"/>
    <p:sldId id="262" r:id="rId7"/>
    <p:sldId id="264" r:id="rId8"/>
    <p:sldId id="266" r:id="rId9"/>
    <p:sldId id="270" r:id="rId10"/>
    <p:sldId id="272" r:id="rId11"/>
    <p:sldId id="274" r:id="rId12"/>
    <p:sldId id="276" r:id="rId13"/>
    <p:sldId id="278" r:id="rId14"/>
    <p:sldId id="280" r:id="rId15"/>
    <p:sldId id="282" r:id="rId16"/>
    <p:sldId id="284" r:id="rId17"/>
    <p:sldId id="286" r:id="rId18"/>
    <p:sldId id="288" r:id="rId19"/>
    <p:sldId id="290" r:id="rId20"/>
    <p:sldId id="292" r:id="rId21"/>
    <p:sldId id="294" r:id="rId22"/>
    <p:sldId id="296" r:id="rId23"/>
    <p:sldId id="298" r:id="rId24"/>
    <p:sldId id="300" r:id="rId25"/>
    <p:sldId id="302" r:id="rId26"/>
    <p:sldId id="304" r:id="rId27"/>
    <p:sldId id="306" r:id="rId28"/>
    <p:sldId id="308" r:id="rId29"/>
    <p:sldId id="310" r:id="rId30"/>
    <p:sldId id="312" r:id="rId31"/>
    <p:sldId id="314" r:id="rId32"/>
    <p:sldId id="316" r:id="rId33"/>
    <p:sldId id="318" r:id="rId34"/>
    <p:sldId id="324" r:id="rId35"/>
    <p:sldId id="326" r:id="rId36"/>
    <p:sldId id="328" r:id="rId37"/>
    <p:sldId id="330" r:id="rId38"/>
    <p:sldId id="332" r:id="rId39"/>
    <p:sldId id="334" r:id="rId40"/>
    <p:sldId id="336" r:id="rId41"/>
    <p:sldId id="338" r:id="rId42"/>
    <p:sldId id="340" r:id="rId43"/>
    <p:sldId id="342" r:id="rId44"/>
  </p:sldIdLst>
  <p:sldSz cx="12192000" cy="6858000"/>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18"/>
    <p:restoredTop sz="55238"/>
  </p:normalViewPr>
  <p:slideViewPr>
    <p:cSldViewPr>
      <p:cViewPr varScale="1">
        <p:scale>
          <a:sx n="67" d="100"/>
          <a:sy n="67" d="100"/>
        </p:scale>
        <p:origin x="2560" y="184"/>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90B315-1FC8-46B8-9A49-101621A81DE3}" type="datetimeFigureOut">
              <a:t>2/17/22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1DAC04-55F6-4FC6-852A-42DF9363B44E}"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docker.com/storage/bind-mount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microsoft/vscode-dev-container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8" Type="http://schemas.openxmlformats.org/officeDocument/2006/relationships/hyperlink" Target="https://github.com/microsoft/vscode-remote-release/issues" TargetMode="External"/><Relationship Id="rId3" Type="http://schemas.openxmlformats.org/officeDocument/2006/relationships/hyperlink" Target="https://code.visualstudio.com/docs/remote/containers-tutorial" TargetMode="External"/><Relationship Id="rId7" Type="http://schemas.openxmlformats.org/officeDocument/2006/relationships/hyperlink" Target="https://youtu.be/Uvf2FVS1F8k"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s://code.visualstudio.com/blogs/2020/07/27/containers-edu" TargetMode="External"/><Relationship Id="rId5" Type="http://schemas.openxmlformats.org/officeDocument/2006/relationships/hyperlink" Target="https://code.visualstudio.com/docs/remote/containers" TargetMode="External"/><Relationship Id="rId4" Type="http://schemas.openxmlformats.org/officeDocument/2006/relationships/hyperlink" Target="https://code.visualstudio.com/docs/remote/create-dev-container"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https://docs.microsoft.com/en-us/learn/modules/learn-pr/azure/use-docker-container-dev-env-vs-code/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Ideally, each project </a:t>
            </a:r>
            <a:r>
              <a:rPr lang="en-US" dirty="0"/>
              <a:t>that you’re working on </a:t>
            </a:r>
            <a:r>
              <a:rPr dirty="0"/>
              <a:t>is contained in its own preconfigured, containerized environment.</a:t>
            </a:r>
            <a:r>
              <a:rPr lang="en-US" dirty="0"/>
              <a:t>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You can use this extension to open any folder or repository in a container and take advantage of the full feature set of Visual Studio Code, like IntelliSense (completions), code navigation, and debugging.</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rPr dirty="0"/>
              <a:t>The Remote - Containers extension lets you grab a dev container with the specific technology stack or dependencies already set up for you, open a project, and find that your code just works without downloading anything on your local machine. Remote - Containers works by connecting Visual Studio Code to a running container. Workspace files are </a:t>
            </a:r>
            <a:r>
              <a:rPr dirty="0">
                <a:hlinkClick r:id="rId3"/>
              </a:rPr>
              <a:t>mounted from the local file system</a:t>
            </a:r>
            <a:r>
              <a:rPr dirty="0"/>
              <a:t>, or they're copied or cloned into the container.</a:t>
            </a:r>
          </a:p>
          <a:p>
            <a:endParaRPr dirty="0"/>
          </a:p>
          <a:p>
            <a:pPr>
              <a:spcBef>
                <a:spcPct val="43750"/>
              </a:spcBef>
              <a:spcAft>
                <a:spcPct val="43750"/>
              </a:spcAft>
            </a:pPr>
            <a:r>
              <a:rPr dirty="0"/>
              <a:t>Visual Studio Code extensions are installed and run inside the container. There, they have full access to the tools, platform, and file system. To you, the developer, the experience is the same as if you had opened the project normally in Visual Studio Code.</a:t>
            </a:r>
          </a:p>
          <a:p>
            <a:endParaRPr dirty="0"/>
          </a:p>
          <a:p>
            <a:pPr>
              <a:spcBef>
                <a:spcPct val="43750"/>
              </a:spcBef>
              <a:spcAft>
                <a:spcPct val="43750"/>
              </a:spcAft>
            </a:pPr>
            <a:r>
              <a:rPr dirty="0"/>
              <a:t>You can seamlessly switch your entire development environment just by connecting to a different container. The extension handles all of the setup based on a few configuration files contained in a folder called </a:t>
            </a:r>
            <a:r>
              <a:rPr b="1" dirty="0"/>
              <a:t>.</a:t>
            </a:r>
            <a:r>
              <a:rPr b="1" dirty="0" err="1"/>
              <a:t>devcontainer</a:t>
            </a:r>
            <a:r>
              <a:rPr dirty="0"/>
              <a:t>.</a:t>
            </a:r>
          </a:p>
          <a:p>
            <a:endParaRPr dirty="0"/>
          </a:p>
          <a:p>
            <a:pPr>
              <a:spcBef>
                <a:spcPct val="43750"/>
              </a:spcBef>
              <a:spcAft>
                <a:spcPct val="43750"/>
              </a:spcAft>
            </a:pPr>
            <a:r>
              <a:rPr dirty="0"/>
              <a:t>In the next section, you'll add a remote container to a Python project and run it on your own machine - even if you don't have Python installed.</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https://docs.microsoft.com/en-us/learn/modules/learn-pr/azure/use-docker-container-dev-env-vs-code/4-exercise-add-development-container </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https://</a:t>
            </a:r>
            <a:r>
              <a:rPr dirty="0" err="1"/>
              <a:t>docs.microsoft.com</a:t>
            </a:r>
            <a:r>
              <a:rPr dirty="0"/>
              <a:t>/</a:t>
            </a:r>
            <a:r>
              <a:rPr dirty="0" err="1"/>
              <a:t>en</a:t>
            </a:r>
            <a:r>
              <a:rPr dirty="0"/>
              <a:t>-us/learn/modules/learn-pr/azure/use-docker-container-dev-env-vs-code/4-exercise-add-development-container</a:t>
            </a:r>
            <a:endParaRPr lang="en-US" dirty="0"/>
          </a:p>
          <a:p>
            <a:endParaRPr lang="en-US" dirty="0"/>
          </a:p>
          <a:p>
            <a:r>
              <a:rPr lang="en-US" dirty="0"/>
              <a:t>Guide your attendees through the exercise, stopping to answer any questions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This dev container </a:t>
            </a:r>
            <a:r>
              <a:rPr dirty="0"/>
              <a:t>will now "just work" for anyone who has Docker and the Remote - Containers extension. Almost. They'll still have to install dependences. They might also need some Visual Studio Code extensions that they don't know about.</a:t>
            </a:r>
          </a:p>
          <a:p>
            <a:endParaRPr dirty="0"/>
          </a:p>
          <a:p>
            <a:pPr>
              <a:spcBef>
                <a:spcPct val="43750"/>
              </a:spcBef>
              <a:spcAft>
                <a:spcPct val="43750"/>
              </a:spcAft>
            </a:pPr>
            <a:r>
              <a:rPr dirty="0"/>
              <a:t>Fortunately, you can fully customize and automate all the project setup by using the </a:t>
            </a:r>
            <a:r>
              <a:rPr dirty="0" err="1"/>
              <a:t>devcontainer.json</a:t>
            </a:r>
            <a:r>
              <a:rPr dirty="0"/>
              <a:t> file.</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dirty="0"/>
              <a:t>Let's look at the main options in the .</a:t>
            </a:r>
            <a:r>
              <a:rPr dirty="0" err="1"/>
              <a:t>devcontainer</a:t>
            </a:r>
            <a:r>
              <a:rPr dirty="0"/>
              <a:t>/</a:t>
            </a:r>
            <a:r>
              <a:rPr dirty="0" err="1"/>
              <a:t>devcontainer.json</a:t>
            </a:r>
            <a:r>
              <a:rPr dirty="0"/>
              <a:t> file from the Products Dashboard project. It's a bit long to look at all at once, so let's look at it in sections.</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build section defines how the container will be created. You'll recognize the Dockerfile as being the other file in the .devcontainer folder.</a:t>
            </a:r>
          </a:p>
          <a:p>
            <a:endParaRPr/>
          </a:p>
          <a:p>
            <a:r>
              <a:t>"build": { "dockerfile": "Dockerfile", ... }, </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settings option copies machine-specific settings into the container.</a:t>
            </a:r>
          </a:p>
          <a:p>
            <a:endParaRPr/>
          </a:p>
          <a:p>
            <a:r>
              <a:t>"settings": { "terminal.integrated.shell.linux": "/bin/bash", "python.pythonPath": "/usr/local/bin/python", "python.linting.enabled": true, ... }, </a:t>
            </a:r>
          </a:p>
          <a:p>
            <a:endParaRPr/>
          </a:p>
          <a:p>
            <a:pPr>
              <a:spcBef>
                <a:spcPct val="43750"/>
              </a:spcBef>
              <a:spcAft>
                <a:spcPct val="43750"/>
              </a:spcAft>
            </a:pPr>
            <a:r>
              <a:t>You might have these settings in your own Visual Studio Code setup. In this Python container, some of these settings are setting the terminal shell. Some are setting Python editing options in Visual Studio Code. These options will give the user an opinionated Python editing experience.</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t>The last section of the file deals directly with project configuration.</a:t>
            </a:r>
          </a:p>
          <a:p>
            <a:endParaRPr/>
          </a:p>
          <a:p>
            <a:r>
              <a:t>// Add the IDs of extensions you want installed when the container is created. "extensions": [ "ms-python.python" ], // Use 'postCreateCommand' to run commands after the container is created. // "postCreateCommand": "pip3 install --user -r requirements.txt", // Comment out connect as root instead. More info: https://aka.ms/vscode-remote/containers/non-root. "remoteUser": "vscode" </a:t>
            </a:r>
          </a:p>
          <a:p>
            <a:endParaRPr/>
          </a:p>
          <a:p>
            <a:pPr lvl="1">
              <a:spcBef>
                <a:spcPct val="43750"/>
              </a:spcBef>
              <a:spcAft>
                <a:spcPct val="43750"/>
              </a:spcAft>
            </a:pPr>
            <a:r>
              <a:t>You can use the extensions array to specify which Visual Studio Code extensions should be installed in Visual Studio Code when it connects to the container. Your normal Visual Studio Code setup and all the extensions that you already have won't be present when you're using Remote - Containers. Extensions are specified here with their ID.</a:t>
            </a:r>
          </a:p>
          <a:p>
            <a:endParaRPr/>
          </a:p>
          <a:p>
            <a:pPr lvl="1">
              <a:spcBef>
                <a:spcPct val="43750"/>
              </a:spcBef>
              <a:spcAft>
                <a:spcPct val="43750"/>
              </a:spcAft>
            </a:pPr>
            <a:r>
              <a:t>The postCreateCommand option lets you run any commands that you want after the container is created. If you remember from the first exercise, you had to run the pip3 command to install dependencies. But how would you know to do that? You might not. You can configure it here so that it will happen automatically and others won't have to worry about it.</a:t>
            </a:r>
          </a:p>
          <a:p>
            <a:endParaRPr/>
          </a:p>
          <a:p>
            <a:pPr>
              <a:spcBef>
                <a:spcPct val="43750"/>
              </a:spcBef>
              <a:spcAft>
                <a:spcPct val="43750"/>
              </a:spcAft>
            </a:pPr>
            <a:r>
              <a:t>In the next exercise, you'll modify the devcontainer.json file to automate several aspects of the project that will set up other developers for immediate success.</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https://docs.microsoft.com/en-us/learn/modules/learn-pr/azure/use-docker-container-dev-env-vs-code/6-exercise-customize-settings </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https://</a:t>
            </a:r>
            <a:r>
              <a:rPr dirty="0" err="1"/>
              <a:t>docs.microsoft.com</a:t>
            </a:r>
            <a:r>
              <a:rPr dirty="0"/>
              <a:t>/</a:t>
            </a:r>
            <a:r>
              <a:rPr dirty="0" err="1"/>
              <a:t>en</a:t>
            </a:r>
            <a:r>
              <a:rPr dirty="0"/>
              <a:t>-us/learn/modules/learn-pr/azure/use-docker-container-dev-env-vs-code/6-exercise-customize-settings</a:t>
            </a:r>
            <a:endParaRPr lang="en-US" dirty="0"/>
          </a:p>
          <a:p>
            <a:endParaRPr lang="en-US" dirty="0"/>
          </a:p>
          <a:p>
            <a:endParaRPr lang="en-US" dirty="0"/>
          </a:p>
          <a:p>
            <a:r>
              <a:rPr lang="en-US" dirty="0"/>
              <a:t>Walk attendees through the exercise, stopping to answer questions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With the power of Remote - Containers, you've been able to add a preconfigured dev container. And through the exercises so far, you've customized your experience through the </a:t>
            </a:r>
            <a:r>
              <a:rPr dirty="0" err="1"/>
              <a:t>devcontainer.json</a:t>
            </a:r>
            <a:r>
              <a:rPr dirty="0"/>
              <a:t> file. But what if you want to add software beyond what's available in those images or preconfigured dev containers?</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Additional software might include another technology stack</a:t>
            </a:r>
            <a:r>
              <a:rPr lang="en-US" dirty="0"/>
              <a:t>. </a:t>
            </a:r>
            <a:r>
              <a:rPr dirty="0"/>
              <a:t>For instance, you might want to include Node.js in any of your dev containers because you know that's part of many development workflows.</a:t>
            </a:r>
          </a:p>
          <a:p>
            <a:endParaRPr dirty="0"/>
          </a:p>
          <a:p>
            <a:pPr>
              <a:spcBef>
                <a:spcPct val="43750"/>
              </a:spcBef>
              <a:spcAft>
                <a:spcPct val="43750"/>
              </a:spcAft>
            </a:pPr>
            <a:r>
              <a:rPr dirty="0"/>
              <a:t>When you ran </a:t>
            </a:r>
            <a:r>
              <a:rPr b="1" dirty="0"/>
              <a:t>Remote-Containers: Add Development Container Configuration Files</a:t>
            </a:r>
            <a:r>
              <a:rPr dirty="0"/>
              <a:t>, a .</a:t>
            </a:r>
            <a:r>
              <a:rPr dirty="0" err="1"/>
              <a:t>devcontainer</a:t>
            </a:r>
            <a:r>
              <a:rPr dirty="0"/>
              <a:t> folder was added to your app. It included a </a:t>
            </a:r>
            <a:r>
              <a:rPr dirty="0" err="1"/>
              <a:t>devcontainer.json</a:t>
            </a:r>
            <a:r>
              <a:rPr dirty="0"/>
              <a:t> file and a </a:t>
            </a:r>
            <a:r>
              <a:rPr dirty="0" err="1"/>
              <a:t>Dockerfile</a:t>
            </a:r>
            <a:r>
              <a:rPr dirty="0"/>
              <a:t>. These files came from the </a:t>
            </a:r>
            <a:r>
              <a:rPr dirty="0">
                <a:hlinkClick r:id="rId3"/>
              </a:rPr>
              <a:t>Visual Studio Code dev containers</a:t>
            </a:r>
            <a:r>
              <a:rPr dirty="0"/>
              <a:t> repo. Although this repo gives us many options for our team, we might want to iterate on them by installing more software.</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dirty="0"/>
              <a:t>You can install software via the integrated terminal. Most container images are based on Debian or Ubuntu, where the apt or apt-get command is used to install new packages.</a:t>
            </a:r>
          </a:p>
          <a:p>
            <a:endParaRPr dirty="0"/>
          </a:p>
          <a:p>
            <a:pPr>
              <a:spcBef>
                <a:spcPct val="43750"/>
              </a:spcBef>
              <a:spcAft>
                <a:spcPct val="43750"/>
              </a:spcAft>
            </a:pPr>
            <a:r>
              <a:rPr dirty="0"/>
              <a:t>[!IMPORTANT] Whenever you install something from apt-get, run apt-get update first. This command updates the list of packages and package repos so that you have the most current list cached.</a:t>
            </a:r>
          </a:p>
          <a:p>
            <a:endParaRPr dirty="0"/>
          </a:p>
          <a:p>
            <a:pPr>
              <a:spcBef>
                <a:spcPct val="43750"/>
              </a:spcBef>
              <a:spcAft>
                <a:spcPct val="43750"/>
              </a:spcAft>
            </a:pPr>
            <a:r>
              <a:rPr dirty="0"/>
              <a:t>But if you make changes to your .</a:t>
            </a:r>
            <a:r>
              <a:rPr dirty="0" err="1"/>
              <a:t>devcontainer</a:t>
            </a:r>
            <a:r>
              <a:rPr dirty="0"/>
              <a:t> folder and need to rebuild your container, you'll have to reinstall anything you've installed manually. To avoid this problem, you can use the </a:t>
            </a:r>
            <a:r>
              <a:rPr dirty="0" err="1"/>
              <a:t>postCreateCommand</a:t>
            </a:r>
            <a:r>
              <a:rPr dirty="0"/>
              <a:t> property in </a:t>
            </a:r>
            <a:r>
              <a:rPr dirty="0" err="1"/>
              <a:t>devcontainer.json</a:t>
            </a:r>
            <a:r>
              <a:rPr dirty="0"/>
              <a:t>, as mentioned in the previous unit.</a:t>
            </a:r>
          </a:p>
          <a:p>
            <a:endParaRPr dirty="0"/>
          </a:p>
          <a:p>
            <a:pPr>
              <a:spcBef>
                <a:spcPct val="43750"/>
              </a:spcBef>
              <a:spcAft>
                <a:spcPct val="43750"/>
              </a:spcAft>
            </a:pPr>
            <a:r>
              <a:rPr dirty="0"/>
              <a:t>The most efficient practice that persists your changes even after rebuilding is to install software through your </a:t>
            </a:r>
            <a:r>
              <a:rPr dirty="0" err="1"/>
              <a:t>Dockerfile</a:t>
            </a:r>
            <a:r>
              <a:rPr dirty="0"/>
              <a:t>.</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5000" lnSpcReduction="10000"/>
          </a:bodyPr>
          <a:lstStyle/>
          <a:p>
            <a:pPr>
              <a:spcBef>
                <a:spcPct val="43750"/>
              </a:spcBef>
              <a:spcAft>
                <a:spcPct val="43750"/>
              </a:spcAft>
            </a:pPr>
            <a:r>
              <a:t>A look at installing software via the Dockerfile is as follows:</a:t>
            </a:r>
          </a:p>
          <a:p>
            <a:endParaRPr/>
          </a:p>
          <a:p>
            <a:r>
              <a:t>ARG VARIANT=3 FROM mcr.microsoft.com/vscode/devcontainers/python:${VARIANT} RUN apt-get update &amp;&amp; export DEBIAN_FRONTEND=noninteractive \ &amp;&amp; apt-get install -y traceroute </a:t>
            </a:r>
          </a:p>
          <a:p>
            <a:endParaRPr/>
          </a:p>
          <a:p>
            <a:pPr lvl="1"/>
            <a:r>
              <a:t>The RUN command creates a new </a:t>
            </a:r>
            <a:r>
              <a:rPr i="1"/>
              <a:t>layer</a:t>
            </a:r>
            <a:r>
              <a:t>. Layers are how the container knows what has changed and what in the container needs to be updated when you rebuild it. You should try to keep related logic together in the same RUN command so that you don't create unnecessary layers.</a:t>
            </a:r>
          </a:p>
          <a:p>
            <a:endParaRPr/>
          </a:p>
          <a:p>
            <a:pPr lvl="1"/>
            <a:r>
              <a:t>The \ denotes a line break at the end of a line. You need it for multiple-line commands.</a:t>
            </a:r>
          </a:p>
          <a:p>
            <a:endParaRPr/>
          </a:p>
          <a:p>
            <a:pPr lvl="1"/>
            <a:r>
              <a:t>The &amp;&amp; is how you add a command to the RUN line.</a:t>
            </a:r>
          </a:p>
          <a:p>
            <a:endParaRPr/>
          </a:p>
          <a:p>
            <a:pPr lvl="1"/>
            <a:r>
              <a:t>The DEBIAN_FRONTEND export avoids warnings when you go on to work with your container. When you're adding other software, you might instead use other flags or parameters, such as -y.</a:t>
            </a:r>
          </a:p>
          <a:p>
            <a:endParaRPr/>
          </a:p>
          <a:p>
            <a:pPr lvl="1"/>
            <a:r>
              <a:t>The -y ensures that apt-get doesn't prompt you to confirm that you want to finish the installation. These prompts would cause the container build to fail because nobody would be there to select Y or N.</a:t>
            </a:r>
          </a:p>
          <a:p>
            <a:endParaRPr/>
          </a:p>
          <a:p>
            <a:pPr>
              <a:spcBef>
                <a:spcPct val="43750"/>
              </a:spcBef>
              <a:spcAft>
                <a:spcPct val="43750"/>
              </a:spcAft>
            </a:pPr>
            <a:r>
              <a:t>In the next exercise, you'll modify the Dockerfile to install Node.js. You'll then verify that Node.js is available in the running container.</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https://docs.microsoft.com/en-us/learn/modules/learn-pr/azure/use-docker-container-dev-env-vs-code/8-exercise-add-software </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https://docs.microsoft.com/en-us/learn/modules/learn-pr/azure/use-docker-container-dev-env-vs-code/8-exercise-add-software</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The **Reopen in Container** option, from either the Visual Studio Code notification or the Command Palette, will load the project in the dev container.</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The **Reopen in Container** option, from either the Visual Studio Code notification or the Command Palette, will load the project in the dev container.</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The postCreatecommand is for any commands that you want to have run immediately after the container is created.</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The postCreatecommand is for any commands that you want to have run immediately after the container is created.</a:t>
            </a: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The Dockerfile is the right place to install additional software. Using the Dockerfile `RUN` command allows you to use the `apt-get` package manager.</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The Dockerfile is the right place to install additional software. Using the Dockerfile `RUN` command allows you to use the `apt-get` package manager.</a:t>
            </a: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You've created a standard environment for</a:t>
            </a:r>
            <a:r>
              <a:rPr lang="en-US" dirty="0"/>
              <a:t> a sample Python project</a:t>
            </a:r>
            <a:r>
              <a:rPr dirty="0"/>
              <a:t>. Now, any developer can immediately open, run, and work on this project. You've also:</a:t>
            </a:r>
          </a:p>
          <a:p>
            <a:endParaRPr dirty="0"/>
          </a:p>
          <a:p>
            <a:r>
              <a:rPr dirty="0"/>
              <a:t>Learned how and why you would use a container as a development environment.</a:t>
            </a:r>
          </a:p>
          <a:p>
            <a:endParaRPr dirty="0"/>
          </a:p>
          <a:p>
            <a:r>
              <a:rPr dirty="0"/>
              <a:t>Installed the Remote - Containers extension in Visual Studio Code and used its commands. These commands included adding container configuration files, reopening your app in a container, and rebuilding your container after making changes.</a:t>
            </a:r>
          </a:p>
          <a:p>
            <a:endParaRPr dirty="0"/>
          </a:p>
          <a:p>
            <a:r>
              <a:rPr dirty="0"/>
              <a:t>Explored the files that make up your container configuration.</a:t>
            </a:r>
          </a:p>
          <a:p>
            <a:endParaRPr dirty="0"/>
          </a:p>
          <a:p>
            <a:r>
              <a:rPr dirty="0"/>
              <a:t>Customized your container and development experience by forwarding ports, changing settings, and installing additional software.</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hlinkClick r:id="rId3"/>
              </a:rPr>
              <a:t>Remote - Containers tutorial</a:t>
            </a:r>
          </a:p>
          <a:p>
            <a:endParaRPr dirty="0">
              <a:hlinkClick r:id="rId3"/>
            </a:endParaRPr>
          </a:p>
          <a:p>
            <a:r>
              <a:rPr dirty="0">
                <a:hlinkClick r:id="rId4"/>
              </a:rPr>
              <a:t>Learn to create a development container</a:t>
            </a:r>
          </a:p>
          <a:p>
            <a:endParaRPr dirty="0">
              <a:hlinkClick r:id="rId4"/>
            </a:endParaRPr>
          </a:p>
          <a:p>
            <a:r>
              <a:rPr dirty="0">
                <a:hlinkClick r:id="rId5"/>
              </a:rPr>
              <a:t>Main Remote - Containers documentation</a:t>
            </a:r>
          </a:p>
          <a:p>
            <a:endParaRPr dirty="0">
              <a:hlinkClick r:id="rId5"/>
            </a:endParaRPr>
          </a:p>
          <a:p>
            <a:r>
              <a:rPr dirty="0">
                <a:hlinkClick r:id="rId6"/>
              </a:rPr>
              <a:t>How educators can use dev containers</a:t>
            </a:r>
          </a:p>
          <a:p>
            <a:endParaRPr dirty="0">
              <a:hlinkClick r:id="rId6"/>
            </a:endParaRPr>
          </a:p>
          <a:p>
            <a:r>
              <a:rPr dirty="0">
                <a:hlinkClick r:id="rId7"/>
              </a:rPr>
              <a:t>How students can use dev containers</a:t>
            </a:r>
          </a:p>
          <a:p>
            <a:endParaRPr dirty="0">
              <a:hlinkClick r:id="rId7"/>
            </a:endParaRPr>
          </a:p>
          <a:p>
            <a:r>
              <a:rPr>
                <a:hlinkClick r:id="rId8"/>
              </a:rPr>
              <a:t>File an issue or request a feature on GitHub</a:t>
            </a: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0000" lnSpcReduction="10000"/>
          </a:bodyPr>
          <a:lstStyle/>
          <a:p>
            <a:pPr>
              <a:spcBef>
                <a:spcPct val="43750"/>
              </a:spcBef>
              <a:spcAft>
                <a:spcPct val="43750"/>
              </a:spcAft>
            </a:pPr>
            <a:r>
              <a:rPr dirty="0"/>
              <a:t>You can use the Remote - Containers extension for Visual Studio Code to develop inside a Docker container.</a:t>
            </a:r>
            <a:endParaRPr lang="en-US" dirty="0"/>
          </a:p>
          <a:p>
            <a:pPr>
              <a:spcBef>
                <a:spcPct val="43750"/>
              </a:spcBef>
              <a:spcAft>
                <a:spcPct val="43750"/>
              </a:spcAft>
            </a:pPr>
            <a:endParaRPr lang="en-US" dirty="0"/>
          </a:p>
          <a:p>
            <a:r>
              <a:rPr lang="en-US" dirty="0"/>
              <a:t>Let’s start with the big question - why would you want to use containers? </a:t>
            </a:r>
            <a:r>
              <a:rPr lang="en-US" b="0" dirty="0">
                <a:solidFill>
                  <a:srgbClr val="C9D1D9"/>
                </a:solidFill>
                <a:effectLst/>
                <a:latin typeface="Menlo" panose="020B0609030804020204" pitchFamily="49" charset="0"/>
              </a:rPr>
              <a:t>Say you're working on a hackathon project with your classmates using Python, and you want to make sure that your project is compatible across multiple machines. Or, say you’re coding up a website with your friend and it’s really important that you’re both using the same version of Node.js. In this workshop, you will learn how you can use development containers to work on any project without having to set up or configure your machine first.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b="0" dirty="0">
                <a:solidFill>
                  <a:srgbClr val="C9D1D9"/>
                </a:solidFill>
                <a:effectLst/>
                <a:latin typeface="Menlo" panose="020B0609030804020204" pitchFamily="49" charset="0"/>
              </a:rPr>
            </a:br>
            <a:r>
              <a:rPr lang="en-US" b="0" dirty="0">
                <a:solidFill>
                  <a:srgbClr val="C9D1D9"/>
                </a:solidFill>
                <a:effectLst/>
                <a:latin typeface="Menlo" panose="020B0609030804020204" pitchFamily="49" charset="0"/>
              </a:rPr>
              <a:t>Y</a:t>
            </a:r>
            <a:r>
              <a:rPr lang="en-US" dirty="0"/>
              <a:t>ou’ll start by adding configuration files to an existing project- the sample project we’re working with in this module. These files will tell Visual Studio Code how to build an environment where the project will "just work." You'll use the Remote - Containers configuration to configure the runtime. You'll also automate configuration of a development environment that will work for anyone who has Docker and Visual Studio Code.</a:t>
            </a:r>
          </a:p>
          <a:p>
            <a:endParaRPr dirty="0"/>
          </a:p>
          <a:p>
            <a:pPr>
              <a:spcBef>
                <a:spcPct val="43750"/>
              </a:spcBef>
              <a:spcAft>
                <a:spcPct val="43750"/>
              </a:spcAft>
            </a:pPr>
            <a:r>
              <a:rPr dirty="0"/>
              <a:t>By the end of this </a:t>
            </a:r>
            <a:r>
              <a:rPr lang="en-US" dirty="0"/>
              <a:t>workshop</a:t>
            </a:r>
            <a:r>
              <a:rPr dirty="0"/>
              <a:t>, you'll be able to configure any project so that it runs inside a Docker container.</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https://docs.microsoft.com/en-us/learn/modules/learn-pr/azure/use-docker-container-dev-env-vs-code/2-exercise-prepare-project </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b="0" dirty="0">
                <a:solidFill>
                  <a:srgbClr val="C9D1D9"/>
                </a:solidFill>
                <a:effectLst/>
                <a:latin typeface="Menlo" panose="020B0609030804020204" pitchFamily="49" charset="0"/>
              </a:rPr>
              <a:t>https://</a:t>
            </a:r>
            <a:r>
              <a:rPr lang="en-US" b="0" dirty="0" err="1">
                <a:solidFill>
                  <a:srgbClr val="C9D1D9"/>
                </a:solidFill>
                <a:effectLst/>
                <a:latin typeface="Menlo" panose="020B0609030804020204" pitchFamily="49" charset="0"/>
              </a:rPr>
              <a:t>docs.microsoft.com</a:t>
            </a:r>
            <a:r>
              <a:rPr lang="en-US" b="0" dirty="0">
                <a:solidFill>
                  <a:srgbClr val="C9D1D9"/>
                </a:solidFill>
                <a:effectLst/>
                <a:latin typeface="Menlo" panose="020B0609030804020204" pitchFamily="49" charset="0"/>
              </a:rPr>
              <a:t>/</a:t>
            </a:r>
            <a:r>
              <a:rPr lang="en-US" b="0" dirty="0" err="1">
                <a:solidFill>
                  <a:srgbClr val="C9D1D9"/>
                </a:solidFill>
                <a:effectLst/>
                <a:latin typeface="Menlo" panose="020B0609030804020204" pitchFamily="49" charset="0"/>
              </a:rPr>
              <a:t>en</a:t>
            </a:r>
            <a:r>
              <a:rPr lang="en-US" b="0" dirty="0">
                <a:solidFill>
                  <a:srgbClr val="C9D1D9"/>
                </a:solidFill>
                <a:effectLst/>
                <a:latin typeface="Menlo" panose="020B0609030804020204" pitchFamily="49" charset="0"/>
              </a:rPr>
              <a:t>-us/learn/modules/use-docker-container-dev-env-vs-code/2-exercise-prepare-project?WT.mc_id=academic-55190-Ornella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9D1D9"/>
                </a:solidFill>
                <a:effectLst/>
                <a:latin typeface="Menlo" panose="020B0609030804020204" pitchFamily="49" charset="0"/>
              </a:rPr>
              <a:t>In this section, you'll do some setup to open a sample project written in Python, and install the Remote Containers extension for VS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9D1D9"/>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9D1D9"/>
                </a:solidFill>
                <a:effectLst/>
                <a:latin typeface="Menlo" panose="020B0609030804020204" pitchFamily="49" charset="0"/>
              </a:rPr>
              <a:t>Walk the attendees through the setup process. They should hopefully already have VS Code, Docker, and Git installed on their computers.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BCCB6597-840D-4BD6-B4DA-7537C44F6D53}"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6F86AB7-6C1B-4982-8AFE-21FAD2E4EEDF}"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948E6358-CB9D-4F7F-9DC3-62F5CC1F82FC}"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EB0BC6C-2B60-4276-AC3A-21B2AEA92BC2}"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AFC6E991-ACAE-4E17-B505-EF83B229E46F}"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81C9579D-187B-41C8-A993-2C0DF64C91D0}"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DCAC9477-1C91-4519-9F35-4DB457802596}" type="datetimeFigureOut">
              <a:rPr lang="en-US" smtClean="0"/>
              <a:t>2/17/22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63EC88E8-22D4-4547-9EA1-0B0C5DACFCCD}" type="datetimeFigureOut">
              <a:rPr lang="en-US" smtClean="0"/>
              <a:t>2/17/22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7469F568-2BDC-4B7D-9305-B130E91186FF}" type="datetimeFigureOut">
              <a:rPr lang="en-US" smtClean="0"/>
              <a:t>2/17/22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DE88EEDE-5654-48C0-8E0E-ED215CA02089}"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39514356-4BAC-4772-B7C1-802AC26D5F04}"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2/17/22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hyperlink" Target="https://marketplace.visualstudio.com/items?itemName=ms-vscode-remote.remote-containers"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3" Type="http://schemas.openxmlformats.org/officeDocument/2006/relationships/hyperlink" Target="https://code.visualstudio.com/docs/remote/containers-tutorial" TargetMode="External"/><Relationship Id="rId7" Type="http://schemas.openxmlformats.org/officeDocument/2006/relationships/hyperlink" Target="https://aka.ms/workshopomatic-feedback" TargetMode="External"/><Relationship Id="rId2" Type="http://schemas.openxmlformats.org/officeDocument/2006/relationships/notesSlide" Target="../notesSlides/notesSlide39.xml"/><Relationship Id="rId1" Type="http://schemas.openxmlformats.org/officeDocument/2006/relationships/slideLayout" Target="../slideLayouts/slideLayout20.xml"/><Relationship Id="rId6" Type="http://schemas.openxmlformats.org/officeDocument/2006/relationships/hyperlink" Target="https://youtu.be/Uvf2FVS1F8k" TargetMode="External"/><Relationship Id="rId5" Type="http://schemas.openxmlformats.org/officeDocument/2006/relationships/hyperlink" Target="https://code.visualstudio.com/docs/remote/containers" TargetMode="External"/><Relationship Id="rId4" Type="http://schemas.openxmlformats.org/officeDocument/2006/relationships/hyperlink" Target="https://code.visualstudio.com/docs/remote/create-dev-contain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Use the Remote - Containers extension in Visual Studio Code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097280"/>
          </a:xfrm>
        </p:spPr>
        <p:txBody>
          <a:bodyPr/>
          <a:lstStyle>
            <a:lvl1pPr>
              <a:defRPr>
                <a:solidFill>
                  <a:schemeClr val="tx1"/>
                </a:solidFill>
              </a:defRPr>
            </a:lvl1pPr>
          </a:lstStyle>
          <a:p>
            <a:r>
              <a:rPr lang="en-US"/>
              <a:t>Use the Remote - Containers extension in Visual Studio Code</a:t>
            </a:r>
          </a:p>
        </p:txBody>
      </p:sp>
      <p:sp>
        <p:nvSpPr>
          <p:cNvPr id="3" name="Subtitle"/>
          <p:cNvSpPr>
            <a:spLocks noGrp="1"/>
          </p:cNvSpPr>
          <p:nvPr>
            <p:ph sz="quarter" idx="10"/>
          </p:nvPr>
        </p:nvSpPr>
        <p:spPr>
          <a:xfrm>
            <a:off x="584200" y="1935480"/>
            <a:ext cx="11018838" cy="180972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Docker and Visual Studio Code make it possible to have projects contained in their own preconfigured, containerized environments using the extension. </a:t>
            </a:r>
          </a:p>
          <a:p>
            <a:endParaRPr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The Remote - Containers extension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a:t>
            </a:r>
            <a:r>
              <a:rPr>
                <a:hlinkClick r:id="rId3"/>
              </a:rPr>
              <a:t>Remote - Containers extension</a:t>
            </a:r>
            <a:r>
              <a:t> for Visual Studio Code lets you use a Docker container as a full-featured development environment.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How the extension works</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Remote - Containers extension lets you grab a dev container with the specific technology stack or dependencies already set up for you, open a project, and find that your code just works without downloading anything on your local machine.</a:t>
            </a:r>
          </a:p>
        </p:txBody>
      </p:sp>
      <p:pic>
        <p:nvPicPr>
          <p:cNvPr id="4" name="New picture" descr="Diagram that explains the split architecture of the Remote - Containers extension."/>
          <p:cNvPicPr/>
          <p:nvPr/>
        </p:nvPicPr>
        <p:blipFill>
          <a:blip r:embed="rId3"/>
          <a:stretch>
            <a:fillRect/>
          </a:stretch>
        </p:blipFill>
        <p:spPr>
          <a:xfrm>
            <a:off x="2069387" y="3327781"/>
            <a:ext cx="8053225" cy="3344418"/>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Add a dev container to an existing project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Add a dev container to an existing project</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you're setting up the dev container for a project, you'll need to add a container configuration to that project first.</a:t>
            </a:r>
          </a:p>
        </p:txBody>
      </p:sp>
      <p:sp>
        <p:nvSpPr>
          <p:cNvPr id="4" name="New shape"/>
          <p:cNvSpPr/>
          <p:nvPr/>
        </p:nvSpPr>
        <p:spPr>
          <a:xfrm>
            <a:off x="609600" y="2517013"/>
            <a:ext cx="1097280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Add a dev container</a:t>
            </a:r>
          </a:p>
          <a:p>
            <a:pPr marL="1270000" lvl="1" indent="-365760">
              <a:spcBef>
                <a:spcPct val="20000"/>
              </a:spcBef>
              <a:spcAft>
                <a:spcPct val="20000"/>
              </a:spcAft>
              <a:buChar char="•"/>
            </a:pPr>
            <a:r>
              <a:rPr sz="1800">
                <a:solidFill>
                  <a:srgbClr val="000000"/>
                </a:solidFill>
              </a:rPr>
              <a:t>Inspect configuration files</a:t>
            </a:r>
          </a:p>
          <a:p>
            <a:pPr marL="1270000" lvl="1" indent="-365760">
              <a:spcBef>
                <a:spcPct val="20000"/>
              </a:spcBef>
              <a:spcAft>
                <a:spcPct val="20000"/>
              </a:spcAft>
              <a:buChar char="•"/>
            </a:pPr>
            <a:r>
              <a:rPr sz="1800">
                <a:solidFill>
                  <a:srgbClr val="000000"/>
                </a:solidFill>
              </a:rPr>
              <a:t>Open the project in a container</a:t>
            </a:r>
          </a:p>
          <a:p>
            <a:pPr marL="1270000" lvl="1" indent="-365760">
              <a:spcBef>
                <a:spcPct val="20000"/>
              </a:spcBef>
              <a:spcAft>
                <a:spcPct val="20000"/>
              </a:spcAft>
              <a:buChar char="•"/>
            </a:pPr>
            <a:r>
              <a:rPr sz="1800">
                <a:solidFill>
                  <a:srgbClr val="000000"/>
                </a:solidFill>
              </a:rPr>
              <a:t>Inspect the container</a:t>
            </a:r>
          </a:p>
          <a:p>
            <a:pPr marL="1270000" lvl="1" indent="-365760">
              <a:spcBef>
                <a:spcPct val="20000"/>
              </a:spcBef>
              <a:spcAft>
                <a:spcPct val="20000"/>
              </a:spcAft>
              <a:buChar char="•"/>
            </a:pPr>
            <a:r>
              <a:rPr sz="1800">
                <a:solidFill>
                  <a:srgbClr val="000000"/>
                </a:solidFill>
              </a:rPr>
              <a:t>Install project dependencies</a:t>
            </a:r>
          </a:p>
          <a:p>
            <a:pPr marL="1270000" lvl="1" indent="-365760">
              <a:spcBef>
                <a:spcPct val="20000"/>
              </a:spcBef>
              <a:spcAft>
                <a:spcPct val="20000"/>
              </a:spcAft>
              <a:buChar char="•"/>
            </a:pPr>
            <a:r>
              <a:rPr sz="1800">
                <a:solidFill>
                  <a:srgbClr val="000000"/>
                </a:solidFill>
              </a:rPr>
              <a:t>Run the project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Customize project and editor settings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Customize project and editor settings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You've set up a dev container for </a:t>
            </a:r>
            <a:r>
              <a:rPr lang="en-US" dirty="0"/>
              <a:t>this sample Python project. </a:t>
            </a:r>
            <a:endParaRPr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 closer look at devcontainer.json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Let's look at the main options in the .devcontainer/devcontainer.json file from the Products Dashboard project.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Build configuration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build section defines how the container will be created.</a:t>
            </a:r>
          </a:p>
        </p:txBody>
      </p:sp>
      <p:sp>
        <p:nvSpPr>
          <p:cNvPr id="4" name="New shape"/>
          <p:cNvSpPr/>
          <p:nvPr/>
        </p:nvSpPr>
        <p:spPr>
          <a:xfrm>
            <a:off x="609600" y="3740149"/>
            <a:ext cx="10972800" cy="160528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a:solidFill>
                  <a:srgbClr val="A31515"/>
                </a:solidFill>
              </a:rPr>
              <a:t>"build"</a:t>
            </a:r>
            <a:r>
              <a:rPr sz="1800">
                <a:solidFill>
                  <a:srgbClr val="000000"/>
                </a:solidFill>
              </a:rPr>
              <a:t>: {</a:t>
            </a:r>
            <a:br>
              <a:rPr sz="1800">
                <a:solidFill>
                  <a:srgbClr val="000000"/>
                </a:solidFill>
              </a:rPr>
            </a:br>
            <a:r>
              <a:rPr sz="1800">
                <a:solidFill>
                  <a:srgbClr val="000000"/>
                </a:solidFill>
              </a:rPr>
              <a:t>    "dockerfile": </a:t>
            </a:r>
            <a:r>
              <a:rPr sz="1800">
                <a:solidFill>
                  <a:srgbClr val="A31515"/>
                </a:solidFill>
              </a:rPr>
              <a:t>"Dockerfile"</a:t>
            </a:r>
            <a:r>
              <a:rPr sz="1800">
                <a:solidFill>
                  <a:srgbClr val="000000"/>
                </a:solidFill>
              </a:rPr>
              <a:t>,</a:t>
            </a:r>
            <a:br>
              <a:rPr sz="1800">
                <a:solidFill>
                  <a:srgbClr val="000000"/>
                </a:solidFill>
              </a:rPr>
            </a:br>
            <a:r>
              <a:rPr sz="1800">
                <a:solidFill>
                  <a:srgbClr val="000000"/>
                </a:solidFill>
              </a:rPr>
              <a:t>    ...</a:t>
            </a:r>
            <a:br>
              <a:rPr sz="1800">
                <a:solidFill>
                  <a:srgbClr val="000000"/>
                </a:solidFill>
              </a:rPr>
            </a:br>
            <a:r>
              <a:rPr sz="1800">
                <a:solidFill>
                  <a:srgbClr val="000000"/>
                </a:solidFill>
              </a:rPr>
              <a:t>},</a:t>
            </a:r>
          </a:p>
        </p:txBody>
      </p:sp>
      <p:sp>
        <p:nvSpPr>
          <p:cNvPr id="5" name="New shape"/>
          <p:cNvSpPr/>
          <p:nvPr/>
        </p:nvSpPr>
        <p:spPr>
          <a:xfrm>
            <a:off x="609600" y="3374389"/>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JSON</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1887856"/>
            <a:ext cx="6816725" cy="164592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Use a Docker container as a development environment with Visual Studio Code</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r>
              <a:rPr lang="en-US" dirty="0" err="1"/>
              <a:t>aka.ms</a:t>
            </a:r>
            <a:r>
              <a:rPr lang="en-US" dirty="0"/>
              <a:t>/</a:t>
            </a:r>
            <a:r>
              <a:rPr lang="en-US" dirty="0" err="1"/>
              <a:t>devcontainersworkshop</a:t>
            </a:r>
            <a:endParaRPr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dirty="0">
                <a:solidFill>
                  <a:schemeClr val="bg1"/>
                </a:solidFill>
              </a:rPr>
              <a:t>Title</a:t>
            </a:r>
          </a:p>
        </p:txBody>
      </p:sp>
      <p:sp>
        <p:nvSpPr>
          <p:cNvPr id="8" name="TextBox 7">
            <a:extLst>
              <a:ext uri="{FF2B5EF4-FFF2-40B4-BE49-F238E27FC236}">
                <a16:creationId xmlns:a16="http://schemas.microsoft.com/office/drawing/2014/main" id="{2CE034EF-3BA6-E149-B42A-72CCAF81490C}"/>
              </a:ext>
            </a:extLst>
          </p:cNvPr>
          <p:cNvSpPr txBox="1"/>
          <p:nvPr/>
        </p:nvSpPr>
        <p:spPr>
          <a:xfrm>
            <a:off x="1113183" y="6033052"/>
            <a:ext cx="65" cy="307777"/>
          </a:xfrm>
          <a:prstGeom prst="rect">
            <a:avLst/>
          </a:prstGeom>
          <a:noFill/>
        </p:spPr>
        <p:txBody>
          <a:bodyPr wrap="none" lIns="0" tIns="0" rIns="0" bIns="0" rtlCol="0">
            <a:spAutoFit/>
          </a:bodyPr>
          <a:lstStyle/>
          <a:p>
            <a:pPr algn="l"/>
            <a:endParaRPr lang="en-US" sz="2000" dirty="0" err="1"/>
          </a:p>
        </p:txBody>
      </p:sp>
      <p:sp>
        <p:nvSpPr>
          <p:cNvPr id="9" name="TextBox 8">
            <a:extLst>
              <a:ext uri="{FF2B5EF4-FFF2-40B4-BE49-F238E27FC236}">
                <a16:creationId xmlns:a16="http://schemas.microsoft.com/office/drawing/2014/main" id="{C2265E52-9494-4A42-A3AF-53C117B977D2}"/>
              </a:ext>
            </a:extLst>
          </p:cNvPr>
          <p:cNvSpPr txBox="1"/>
          <p:nvPr/>
        </p:nvSpPr>
        <p:spPr>
          <a:xfrm>
            <a:off x="4399005" y="6042454"/>
            <a:ext cx="65" cy="307777"/>
          </a:xfrm>
          <a:prstGeom prst="rect">
            <a:avLst/>
          </a:prstGeom>
          <a:noFill/>
        </p:spPr>
        <p:txBody>
          <a:bodyPr wrap="none" lIns="0" tIns="0" rIns="0" bIns="0" rtlCol="0">
            <a:spAutoFit/>
          </a:bodyPr>
          <a:lstStyle/>
          <a:p>
            <a:pPr algn="l"/>
            <a:endParaRPr lang="en-US" sz="2000" dirty="0" err="1"/>
          </a:p>
        </p:txBody>
      </p:sp>
      <p:sp>
        <p:nvSpPr>
          <p:cNvPr id="10" name="Rectangle 9">
            <a:extLst>
              <a:ext uri="{FF2B5EF4-FFF2-40B4-BE49-F238E27FC236}">
                <a16:creationId xmlns:a16="http://schemas.microsoft.com/office/drawing/2014/main" id="{47A71C28-F678-6045-B0CA-E7D274CD85EA}"/>
              </a:ext>
            </a:extLst>
          </p:cNvPr>
          <p:cNvSpPr/>
          <p:nvPr/>
        </p:nvSpPr>
        <p:spPr bwMode="auto">
          <a:xfrm>
            <a:off x="457200" y="5758913"/>
            <a:ext cx="5334000" cy="5913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Settings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settings option copies machine-specific settings into the container.</a:t>
            </a:r>
          </a:p>
        </p:txBody>
      </p:sp>
      <p:sp>
        <p:nvSpPr>
          <p:cNvPr id="4" name="New shape"/>
          <p:cNvSpPr/>
          <p:nvPr/>
        </p:nvSpPr>
        <p:spPr>
          <a:xfrm>
            <a:off x="609600" y="3679189"/>
            <a:ext cx="10972800" cy="215392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a:solidFill>
                  <a:srgbClr val="A31515"/>
                </a:solidFill>
              </a:rPr>
              <a:t>"settings"</a:t>
            </a:r>
            <a:r>
              <a:rPr sz="1800">
                <a:solidFill>
                  <a:srgbClr val="000000"/>
                </a:solidFill>
              </a:rPr>
              <a:t>: {</a:t>
            </a:r>
            <a:br>
              <a:rPr sz="1800">
                <a:solidFill>
                  <a:srgbClr val="000000"/>
                </a:solidFill>
              </a:rPr>
            </a:br>
            <a:r>
              <a:rPr sz="1800">
                <a:solidFill>
                  <a:srgbClr val="000000"/>
                </a:solidFill>
              </a:rPr>
              <a:t>    "terminal.integrated.shell.linux": </a:t>
            </a:r>
            <a:r>
              <a:rPr sz="1800">
                <a:solidFill>
                  <a:srgbClr val="A31515"/>
                </a:solidFill>
              </a:rPr>
              <a:t>"/bin/bash"</a:t>
            </a:r>
            <a:r>
              <a:rPr sz="1800">
                <a:solidFill>
                  <a:srgbClr val="000000"/>
                </a:solidFill>
              </a:rPr>
              <a:t>,</a:t>
            </a:r>
            <a:br>
              <a:rPr sz="1800">
                <a:solidFill>
                  <a:srgbClr val="000000"/>
                </a:solidFill>
              </a:rPr>
            </a:br>
            <a:r>
              <a:rPr sz="1800">
                <a:solidFill>
                  <a:srgbClr val="000000"/>
                </a:solidFill>
              </a:rPr>
              <a:t>    "python.pythonPath": </a:t>
            </a:r>
            <a:r>
              <a:rPr sz="1800">
                <a:solidFill>
                  <a:srgbClr val="A31515"/>
                </a:solidFill>
              </a:rPr>
              <a:t>"/usr/local/bin/python"</a:t>
            </a:r>
            <a:r>
              <a:rPr sz="1800">
                <a:solidFill>
                  <a:srgbClr val="000000"/>
                </a:solidFill>
              </a:rPr>
              <a:t>,</a:t>
            </a:r>
            <a:br>
              <a:rPr sz="1800">
                <a:solidFill>
                  <a:srgbClr val="000000"/>
                </a:solidFill>
              </a:rPr>
            </a:br>
            <a:r>
              <a:rPr sz="1800">
                <a:solidFill>
                  <a:srgbClr val="000000"/>
                </a:solidFill>
              </a:rPr>
              <a:t>    "python.linting.enabled": </a:t>
            </a:r>
            <a:r>
              <a:rPr sz="1800">
                <a:solidFill>
                  <a:srgbClr val="0000FF"/>
                </a:solidFill>
              </a:rPr>
              <a:t>true</a:t>
            </a:r>
            <a:r>
              <a:rPr sz="1800">
                <a:solidFill>
                  <a:srgbClr val="000000"/>
                </a:solidFill>
              </a:rPr>
              <a:t>,</a:t>
            </a:r>
            <a:br>
              <a:rPr sz="1800">
                <a:solidFill>
                  <a:srgbClr val="000000"/>
                </a:solidFill>
              </a:rPr>
            </a:br>
            <a:r>
              <a:rPr sz="1800">
                <a:solidFill>
                  <a:srgbClr val="000000"/>
                </a:solidFill>
              </a:rPr>
              <a:t>    ...</a:t>
            </a:r>
            <a:br>
              <a:rPr sz="1800">
                <a:solidFill>
                  <a:srgbClr val="000000"/>
                </a:solidFill>
              </a:rPr>
            </a:br>
            <a:r>
              <a:rPr sz="1800">
                <a:solidFill>
                  <a:srgbClr val="000000"/>
                </a:solidFill>
              </a:rPr>
              <a:t>},</a:t>
            </a:r>
          </a:p>
        </p:txBody>
      </p:sp>
      <p:sp>
        <p:nvSpPr>
          <p:cNvPr id="5" name="New shape"/>
          <p:cNvSpPr/>
          <p:nvPr/>
        </p:nvSpPr>
        <p:spPr>
          <a:xfrm>
            <a:off x="609600" y="3313430"/>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JSON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Project settings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last section of the file deals directly with project configuration.</a:t>
            </a:r>
          </a:p>
        </p:txBody>
      </p:sp>
      <p:sp>
        <p:nvSpPr>
          <p:cNvPr id="4" name="New shape"/>
          <p:cNvSpPr/>
          <p:nvPr/>
        </p:nvSpPr>
        <p:spPr>
          <a:xfrm>
            <a:off x="609600" y="2581910"/>
            <a:ext cx="5181600" cy="392176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600">
                <a:solidFill>
                  <a:srgbClr val="000000"/>
                </a:solidFill>
              </a:rPr>
              <a:t>// Add the IDs of extensions you want installed when the container is created.</a:t>
            </a:r>
            <a:br>
              <a:rPr sz="1600">
                <a:solidFill>
                  <a:srgbClr val="000000"/>
                </a:solidFill>
              </a:rPr>
            </a:br>
            <a:r>
              <a:rPr sz="1600">
                <a:solidFill>
                  <a:srgbClr val="A31515"/>
                </a:solidFill>
              </a:rPr>
              <a:t>"extensions"</a:t>
            </a:r>
            <a:r>
              <a:rPr sz="1600">
                <a:solidFill>
                  <a:srgbClr val="000000"/>
                </a:solidFill>
              </a:rPr>
              <a:t>: [</a:t>
            </a:r>
            <a:br>
              <a:rPr sz="1600">
                <a:solidFill>
                  <a:srgbClr val="000000"/>
                </a:solidFill>
              </a:rPr>
            </a:br>
            <a:r>
              <a:rPr sz="1600">
                <a:solidFill>
                  <a:srgbClr val="000000"/>
                </a:solidFill>
              </a:rPr>
              <a:t>    </a:t>
            </a:r>
            <a:r>
              <a:rPr sz="1600">
                <a:solidFill>
                  <a:srgbClr val="A31515"/>
                </a:solidFill>
              </a:rPr>
              <a:t>"ms-python.python"</a:t>
            </a:r>
            <a:br>
              <a:rPr sz="1600">
                <a:solidFill>
                  <a:srgbClr val="A31515"/>
                </a:solidFill>
              </a:rPr>
            </a:br>
            <a:r>
              <a:rPr sz="1600">
                <a:solidFill>
                  <a:srgbClr val="000000"/>
                </a:solidFill>
              </a:rPr>
              <a:t>],</a:t>
            </a:r>
            <a:br>
              <a:rPr sz="1600">
                <a:solidFill>
                  <a:srgbClr val="000000"/>
                </a:solidFill>
              </a:rPr>
            </a:br>
            <a:br>
              <a:rPr sz="1600">
                <a:solidFill>
                  <a:srgbClr val="000000"/>
                </a:solidFill>
              </a:rPr>
            </a:br>
            <a:r>
              <a:rPr sz="1600">
                <a:solidFill>
                  <a:srgbClr val="000000"/>
                </a:solidFill>
              </a:rPr>
              <a:t>// Use 'postCreateCommand' to run commands after the container is created.</a:t>
            </a:r>
            <a:br>
              <a:rPr sz="1600">
                <a:solidFill>
                  <a:srgbClr val="000000"/>
                </a:solidFill>
              </a:rPr>
            </a:br>
            <a:r>
              <a:rPr sz="1600">
                <a:solidFill>
                  <a:srgbClr val="000000"/>
                </a:solidFill>
              </a:rPr>
              <a:t>// </a:t>
            </a:r>
            <a:r>
              <a:rPr sz="1600">
                <a:solidFill>
                  <a:srgbClr val="A31515"/>
                </a:solidFill>
              </a:rPr>
              <a:t>"postCreateCommand"</a:t>
            </a:r>
            <a:r>
              <a:rPr sz="1600">
                <a:solidFill>
                  <a:srgbClr val="000000"/>
                </a:solidFill>
              </a:rPr>
              <a:t>: </a:t>
            </a:r>
            <a:r>
              <a:rPr sz="1600">
                <a:solidFill>
                  <a:srgbClr val="A31515"/>
                </a:solidFill>
              </a:rPr>
              <a:t>"pip3 install --user -r requirements.txt"</a:t>
            </a:r>
            <a:r>
              <a:rPr sz="1600">
                <a:solidFill>
                  <a:srgbClr val="000000"/>
                </a:solidFill>
              </a:rPr>
              <a:t>,</a:t>
            </a:r>
            <a:br>
              <a:rPr sz="1600">
                <a:solidFill>
                  <a:srgbClr val="000000"/>
                </a:solidFill>
              </a:rPr>
            </a:br>
            <a:br>
              <a:rPr sz="1600">
                <a:solidFill>
                  <a:srgbClr val="000000"/>
                </a:solidFill>
              </a:rPr>
            </a:br>
            <a:r>
              <a:rPr sz="1600">
                <a:solidFill>
                  <a:srgbClr val="000000"/>
                </a:solidFill>
              </a:rPr>
              <a:t>// Comment out connect as root instead. More info: https://aka.ms/vscode-remote/containers/non-root.</a:t>
            </a:r>
            <a:br>
              <a:rPr sz="1600">
                <a:solidFill>
                  <a:srgbClr val="000000"/>
                </a:solidFill>
              </a:rPr>
            </a:br>
            <a:r>
              <a:rPr sz="1600">
                <a:solidFill>
                  <a:srgbClr val="A31515"/>
                </a:solidFill>
              </a:rPr>
              <a:t>"remoteUser"</a:t>
            </a:r>
            <a:r>
              <a:rPr sz="1600">
                <a:solidFill>
                  <a:srgbClr val="000000"/>
                </a:solidFill>
              </a:rPr>
              <a:t>: </a:t>
            </a:r>
            <a:r>
              <a:rPr sz="1600">
                <a:solidFill>
                  <a:srgbClr val="A31515"/>
                </a:solidFill>
              </a:rPr>
              <a:t>"vscode"</a:t>
            </a:r>
          </a:p>
        </p:txBody>
      </p:sp>
      <p:sp>
        <p:nvSpPr>
          <p:cNvPr id="5" name="New shape"/>
          <p:cNvSpPr/>
          <p:nvPr/>
        </p:nvSpPr>
        <p:spPr>
          <a:xfrm>
            <a:off x="609600" y="221615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JSON</a:t>
            </a:r>
          </a:p>
        </p:txBody>
      </p:sp>
      <p:sp>
        <p:nvSpPr>
          <p:cNvPr id="6" name="New shape"/>
          <p:cNvSpPr/>
          <p:nvPr/>
        </p:nvSpPr>
        <p:spPr>
          <a:xfrm>
            <a:off x="6400800" y="2436622"/>
            <a:ext cx="5181600" cy="38465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600">
                <a:solidFill>
                  <a:srgbClr val="000000"/>
                </a:solidFill>
              </a:rPr>
              <a:t>You can use the extensions array to specify which Visual Studio Code extensions should be installed in Visual Studio Code when it connects to the container. Your normal Visual Studio Code setup and all the extensions that you already have won't be present when you're using Remote - Containers. Extensions are specified here with their ID.</a:t>
            </a:r>
          </a:p>
          <a:p>
            <a:pPr marL="381000" indent="-365760">
              <a:spcBef>
                <a:spcPct val="20000"/>
              </a:spcBef>
              <a:spcAft>
                <a:spcPct val="20000"/>
              </a:spcAft>
              <a:buChar char="•"/>
            </a:pPr>
            <a:r>
              <a:rPr sz="1600">
                <a:solidFill>
                  <a:srgbClr val="000000"/>
                </a:solidFill>
              </a:rPr>
              <a:t>The postCreateCommand option lets you run any commands that you want after the container is created. If you remember from the first exercise, you had to run the pip3 command to install dependencies. But how would you know to do that? You might not. You can configure it here so that it will happen automatically and others won't have to worry about it.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Customize project and editor settings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Customize project and editor settings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devcontainer.json file helps you configure a variety of settings in your containerized Visual Studio Code setup.</a:t>
            </a:r>
          </a:p>
        </p:txBody>
      </p:sp>
      <p:sp>
        <p:nvSpPr>
          <p:cNvPr id="4" name="New shape"/>
          <p:cNvSpPr/>
          <p:nvPr/>
        </p:nvSpPr>
        <p:spPr>
          <a:xfrm>
            <a:off x="609600" y="2517013"/>
            <a:ext cx="1097280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Reopen the project locally</a:t>
            </a:r>
          </a:p>
          <a:p>
            <a:pPr marL="1270000" lvl="1" indent="-365760">
              <a:spcBef>
                <a:spcPct val="20000"/>
              </a:spcBef>
              <a:spcAft>
                <a:spcPct val="20000"/>
              </a:spcAft>
              <a:buChar char="•"/>
            </a:pPr>
            <a:r>
              <a:rPr sz="1800">
                <a:solidFill>
                  <a:srgbClr val="000000"/>
                </a:solidFill>
              </a:rPr>
              <a:t>Install Visual Studio Code extensions</a:t>
            </a:r>
          </a:p>
          <a:p>
            <a:pPr marL="1270000" lvl="1" indent="-365760">
              <a:spcBef>
                <a:spcPct val="20000"/>
              </a:spcBef>
              <a:spcAft>
                <a:spcPct val="20000"/>
              </a:spcAft>
              <a:buChar char="•"/>
            </a:pPr>
            <a:r>
              <a:rPr sz="1800">
                <a:solidFill>
                  <a:srgbClr val="000000"/>
                </a:solidFill>
              </a:rPr>
              <a:t>Automate dependency installation</a:t>
            </a:r>
          </a:p>
          <a:p>
            <a:pPr marL="1270000" lvl="1" indent="-365760">
              <a:spcBef>
                <a:spcPct val="20000"/>
              </a:spcBef>
              <a:spcAft>
                <a:spcPct val="20000"/>
              </a:spcAft>
              <a:buChar char="•"/>
            </a:pPr>
            <a:r>
              <a:rPr sz="1800">
                <a:solidFill>
                  <a:srgbClr val="000000"/>
                </a:solidFill>
              </a:rPr>
              <a:t>Rebuild the new container</a:t>
            </a:r>
          </a:p>
          <a:p>
            <a:pPr marL="1270000" lvl="1" indent="-365760">
              <a:spcBef>
                <a:spcPct val="20000"/>
              </a:spcBef>
              <a:spcAft>
                <a:spcPct val="20000"/>
              </a:spcAft>
              <a:buChar char="•"/>
            </a:pPr>
            <a:r>
              <a:rPr sz="1800">
                <a:solidFill>
                  <a:srgbClr val="000000"/>
                </a:solidFill>
              </a:rPr>
              <a:t>Examine syntax highlighting provided by the Jinja extension</a:t>
            </a:r>
          </a:p>
          <a:p>
            <a:pPr marL="1270000" lvl="1" indent="-365760">
              <a:spcBef>
                <a:spcPct val="20000"/>
              </a:spcBef>
              <a:spcAft>
                <a:spcPct val="20000"/>
              </a:spcAft>
              <a:buChar char="•"/>
            </a:pPr>
            <a:r>
              <a:rPr sz="1800">
                <a:solidFill>
                  <a:srgbClr val="000000"/>
                </a:solidFill>
              </a:rPr>
              <a:t>Run the app</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Add software to an existing container</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Add software to an existing container</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Your customized container is coming along well</a:t>
            </a:r>
            <a:r>
              <a:rPr lang="en-US" dirty="0"/>
              <a:t>!</a:t>
            </a:r>
            <a:endParaRPr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 to installing additional software</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Additional software might include another technology stack</a:t>
            </a:r>
            <a:r>
              <a:rPr lang="en-US" dirty="0"/>
              <a:t>, like Node.js. </a:t>
            </a:r>
            <a:endParaRPr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Methods to install software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can install software via the integrated terminal.</a:t>
            </a:r>
          </a:p>
        </p:txBody>
      </p:sp>
      <p:sp>
        <p:nvSpPr>
          <p:cNvPr id="4" name="New shape"/>
          <p:cNvSpPr/>
          <p:nvPr/>
        </p:nvSpPr>
        <p:spPr>
          <a:xfrm>
            <a:off x="609600" y="3516630"/>
            <a:ext cx="10972800" cy="1686560"/>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sz="2800" dirty="0">
                <a:solidFill>
                  <a:srgbClr val="000000"/>
                </a:solidFill>
              </a:rPr>
              <a:t>Important: Whenever you install something from apt-get, run apt-get update first. This command updates the list of packages and package repos so that you have the most current list cached.</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Software installation via Dockerfile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look at installing software via the Dockerfile is as follows:</a:t>
            </a:r>
          </a:p>
        </p:txBody>
      </p:sp>
      <p:sp>
        <p:nvSpPr>
          <p:cNvPr id="4" name="New shape"/>
          <p:cNvSpPr/>
          <p:nvPr/>
        </p:nvSpPr>
        <p:spPr>
          <a:xfrm>
            <a:off x="609600" y="3328669"/>
            <a:ext cx="5181600" cy="242824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a:solidFill>
                  <a:srgbClr val="0000FF"/>
                </a:solidFill>
              </a:rPr>
              <a:t>ARG</a:t>
            </a:r>
            <a:r>
              <a:rPr sz="1800">
                <a:solidFill>
                  <a:srgbClr val="000000"/>
                </a:solidFill>
              </a:rPr>
              <a:t> VARIANT=3</a:t>
            </a:r>
            <a:br>
              <a:rPr sz="1800">
                <a:solidFill>
                  <a:srgbClr val="000000"/>
                </a:solidFill>
              </a:rPr>
            </a:br>
            <a:r>
              <a:rPr sz="1800">
                <a:solidFill>
                  <a:srgbClr val="0000FF"/>
                </a:solidFill>
              </a:rPr>
              <a:t>FROM</a:t>
            </a:r>
            <a:r>
              <a:rPr sz="1800">
                <a:solidFill>
                  <a:srgbClr val="000000"/>
                </a:solidFill>
              </a:rPr>
              <a:t> </a:t>
            </a:r>
            <a:r>
              <a:rPr sz="1800">
                <a:solidFill>
                  <a:srgbClr val="A31515"/>
                </a:solidFill>
              </a:rPr>
              <a:t>mcr.microsoft.com/vscode/devcontainers/python:${VARIANT}</a:t>
            </a:r>
            <a:br>
              <a:rPr sz="1800">
                <a:solidFill>
                  <a:srgbClr val="A31515"/>
                </a:solidFill>
              </a:rPr>
            </a:br>
            <a:r>
              <a:rPr sz="1800">
                <a:solidFill>
                  <a:srgbClr val="0000FF"/>
                </a:solidFill>
              </a:rPr>
              <a:t>RUN</a:t>
            </a:r>
            <a:r>
              <a:rPr sz="1800">
                <a:solidFill>
                  <a:srgbClr val="000000"/>
                </a:solidFill>
              </a:rPr>
              <a:t> apt-get update &amp;&amp; export DEBIAN_FRONTEND=noninteractive </a:t>
            </a:r>
            <a:r>
              <a:rPr sz="1800">
                <a:solidFill>
                  <a:srgbClr val="A31515"/>
                </a:solidFill>
              </a:rPr>
              <a:t>\</a:t>
            </a:r>
            <a:br>
              <a:rPr sz="1800">
                <a:solidFill>
                  <a:srgbClr val="A31515"/>
                </a:solidFill>
              </a:rPr>
            </a:br>
            <a:r>
              <a:rPr sz="1800">
                <a:solidFill>
                  <a:srgbClr val="000000"/>
                </a:solidFill>
              </a:rPr>
              <a:t>    &amp;&amp; apt-get install -y traceroute</a:t>
            </a:r>
          </a:p>
        </p:txBody>
      </p:sp>
      <p:sp>
        <p:nvSpPr>
          <p:cNvPr id="5" name="New shape"/>
          <p:cNvSpPr/>
          <p:nvPr/>
        </p:nvSpPr>
        <p:spPr>
          <a:xfrm>
            <a:off x="609600" y="2962909"/>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Dockerfile</a:t>
            </a:r>
          </a:p>
        </p:txBody>
      </p:sp>
      <p:sp>
        <p:nvSpPr>
          <p:cNvPr id="6" name="New shape"/>
          <p:cNvSpPr/>
          <p:nvPr/>
        </p:nvSpPr>
        <p:spPr>
          <a:xfrm>
            <a:off x="6400800" y="2436621"/>
            <a:ext cx="5181600" cy="38465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400">
                <a:solidFill>
                  <a:srgbClr val="000000"/>
                </a:solidFill>
              </a:rPr>
              <a:t>The RUN command creates a new </a:t>
            </a:r>
            <a:r>
              <a:rPr sz="1400" i="1">
                <a:solidFill>
                  <a:srgbClr val="000000"/>
                </a:solidFill>
              </a:rPr>
              <a:t>layer</a:t>
            </a:r>
            <a:r>
              <a:rPr sz="1400">
                <a:solidFill>
                  <a:srgbClr val="000000"/>
                </a:solidFill>
              </a:rPr>
              <a:t>. Layers are how the container knows what has changed and what in the container needs to be updated when you rebuild it. You should try to keep related logic together in the same RUN command so that you don't create unnecessary layers.</a:t>
            </a:r>
          </a:p>
          <a:p>
            <a:pPr marL="381000" indent="-365760">
              <a:spcBef>
                <a:spcPct val="20000"/>
              </a:spcBef>
              <a:spcAft>
                <a:spcPct val="20000"/>
              </a:spcAft>
              <a:buChar char="•"/>
            </a:pPr>
            <a:r>
              <a:rPr sz="1400">
                <a:solidFill>
                  <a:srgbClr val="000000"/>
                </a:solidFill>
              </a:rPr>
              <a:t>The \ denotes a line break at the end of a line. You need it for multiple-line commands.</a:t>
            </a:r>
          </a:p>
          <a:p>
            <a:pPr marL="381000" indent="-365760">
              <a:spcBef>
                <a:spcPct val="20000"/>
              </a:spcBef>
              <a:spcAft>
                <a:spcPct val="20000"/>
              </a:spcAft>
              <a:buChar char="•"/>
            </a:pPr>
            <a:r>
              <a:rPr sz="1400">
                <a:solidFill>
                  <a:srgbClr val="000000"/>
                </a:solidFill>
              </a:rPr>
              <a:t>The &amp;&amp; is how you add a command to the RUN line.</a:t>
            </a:r>
          </a:p>
          <a:p>
            <a:pPr marL="381000" indent="-365760">
              <a:spcBef>
                <a:spcPct val="20000"/>
              </a:spcBef>
              <a:spcAft>
                <a:spcPct val="20000"/>
              </a:spcAft>
              <a:buChar char="•"/>
            </a:pPr>
            <a:r>
              <a:rPr sz="1400">
                <a:solidFill>
                  <a:srgbClr val="000000"/>
                </a:solidFill>
              </a:rPr>
              <a:t>The DEBIAN_FRONTEND export avoids warnings when you go on to work with your container. When you're adding other software, you might instead use other flags or parameters, such as -y.</a:t>
            </a:r>
          </a:p>
          <a:p>
            <a:pPr marL="381000" indent="-365760">
              <a:spcBef>
                <a:spcPct val="20000"/>
              </a:spcBef>
              <a:spcAft>
                <a:spcPct val="20000"/>
              </a:spcAft>
              <a:buChar char="•"/>
            </a:pPr>
            <a:r>
              <a:rPr sz="1400">
                <a:solidFill>
                  <a:srgbClr val="000000"/>
                </a:solidFill>
              </a:rPr>
              <a:t>The -y ensures that apt-get doesn't prompt you to confirm that you want to finish the installation. These prompts would cause the container build to fail because nobody would be there to select Y or N.</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Add software to an existing container</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1950720"/>
          </a:xfrm>
        </p:spPr>
        <p:txBody>
          <a:bodyPr anchor="t"/>
          <a:lstStyle>
            <a:lvl1pPr marL="231775" indent="-231775">
              <a:spcAft>
                <a:spcPts val="600"/>
              </a:spcAft>
              <a:buFont typeface="Wingdings" panose="05000000000000000000" pitchFamily="2" charset="2"/>
              <a:buChar char=""/>
              <a:defRPr/>
            </a:lvl1pPr>
          </a:lstStyle>
          <a:p>
            <a:pPr lvl="1"/>
            <a:r>
              <a:rPr dirty="0"/>
              <a:t>Basic knowledge of software development, such as what it means to run code and install a new language.</a:t>
            </a:r>
          </a:p>
          <a:p>
            <a:pPr lvl="1"/>
            <a:r>
              <a:rPr dirty="0"/>
              <a:t>Docker and basic Docker knowledge (familiarity with the concept of images, containers, and registries).</a:t>
            </a:r>
          </a:p>
          <a:p>
            <a:pPr lvl="1"/>
            <a:r>
              <a:rPr dirty="0">
                <a:hlinkClick r:id="rId3"/>
              </a:rPr>
              <a:t>Git</a:t>
            </a:r>
            <a:r>
              <a:rPr dirty="0"/>
              <a:t> and basic knowledge of GitHub, such as what a repository is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Add software to an existing container</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Dockerfile is the best tool for adding new software to your container.</a:t>
            </a:r>
          </a:p>
        </p:txBody>
      </p:sp>
      <p:sp>
        <p:nvSpPr>
          <p:cNvPr id="4" name="New shape"/>
          <p:cNvSpPr/>
          <p:nvPr/>
        </p:nvSpPr>
        <p:spPr>
          <a:xfrm>
            <a:off x="609600" y="2517013"/>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Open the Dockerfile</a:t>
            </a:r>
          </a:p>
          <a:p>
            <a:pPr marL="1270000" lvl="1" indent="-365760">
              <a:spcBef>
                <a:spcPct val="20000"/>
              </a:spcBef>
              <a:spcAft>
                <a:spcPct val="20000"/>
              </a:spcAft>
              <a:buChar char="•"/>
            </a:pPr>
            <a:r>
              <a:rPr sz="1800">
                <a:solidFill>
                  <a:srgbClr val="000000"/>
                </a:solidFill>
              </a:rPr>
              <a:t>Add code to the Dockerfile</a:t>
            </a:r>
          </a:p>
          <a:p>
            <a:pPr marL="1270000" lvl="1" indent="-365760">
              <a:spcBef>
                <a:spcPct val="20000"/>
              </a:spcBef>
              <a:spcAft>
                <a:spcPct val="20000"/>
              </a:spcAft>
              <a:buChar char="•"/>
            </a:pPr>
            <a:r>
              <a:rPr sz="1800">
                <a:solidFill>
                  <a:srgbClr val="000000"/>
                </a:solidFill>
              </a:rPr>
              <a:t>Rebuild container</a:t>
            </a:r>
          </a:p>
          <a:p>
            <a:pPr marL="1270000" lvl="1" indent="-365760">
              <a:spcBef>
                <a:spcPct val="20000"/>
              </a:spcBef>
              <a:spcAft>
                <a:spcPct val="20000"/>
              </a:spcAft>
              <a:buChar char="•"/>
            </a:pPr>
            <a:r>
              <a:rPr sz="1800">
                <a:solidFill>
                  <a:srgbClr val="000000"/>
                </a:solidFill>
              </a:rPr>
              <a:t>Check the Node version</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you add a dev container configuration to a project, how do you open that project in the container?</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The project automatically opens in the container.</a:t>
            </a:r>
          </a:p>
          <a:p>
            <a:pPr lvl="1" indent="-457200">
              <a:spcAft>
                <a:spcPct val="15000"/>
              </a:spcAft>
              <a:buAutoNum type="alphaUcPeriod"/>
            </a:pPr>
            <a:r>
              <a:rPr sz="2500">
                <a:solidFill>
                  <a:srgbClr val="000000"/>
                </a:solidFill>
              </a:rPr>
              <a:t>Select **Add Development Configuration Files** from the Command Palette.</a:t>
            </a:r>
          </a:p>
          <a:p>
            <a:pPr lvl="1" indent="-457200">
              <a:spcAft>
                <a:spcPct val="15000"/>
              </a:spcAft>
              <a:buAutoNum type="alphaUcPeriod"/>
            </a:pPr>
            <a:r>
              <a:rPr sz="2500">
                <a:solidFill>
                  <a:srgbClr val="000000"/>
                </a:solidFill>
              </a:rPr>
              <a:t>Use the **Reopen in Container** option in Visual Studio Code.</a:t>
            </a:r>
          </a:p>
          <a:p>
            <a:pPr lvl="1" indent="-457200">
              <a:spcAft>
                <a:spcPct val="15000"/>
              </a:spcAft>
              <a:buAutoNum type="alphaUcPeriod"/>
            </a:pPr>
            <a:r>
              <a:rPr sz="2500">
                <a:solidFill>
                  <a:srgbClr val="000000"/>
                </a:solidFill>
              </a:rPr>
              <a:t>Start the project from the terminal.</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you add a dev container configuration to a project, how do you open that project in the container?</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The project automatically opens in the container.</a:t>
            </a:r>
          </a:p>
          <a:p>
            <a:pPr lvl="1" indent="-457200">
              <a:spcAft>
                <a:spcPct val="15000"/>
              </a:spcAft>
              <a:buAutoNum type="alphaUcPeriod"/>
            </a:pPr>
            <a:r>
              <a:rPr sz="2500">
                <a:solidFill>
                  <a:srgbClr val="000000"/>
                </a:solidFill>
              </a:rPr>
              <a:t>Select **Add Development Configuration Files** from the Command Palette.</a:t>
            </a:r>
          </a:p>
          <a:p>
            <a:pPr lvl="1" indent="-457200">
              <a:spcAft>
                <a:spcPct val="15000"/>
              </a:spcAft>
              <a:buAutoNum type="alphaUcPeriod"/>
            </a:pPr>
            <a:r>
              <a:rPr sz="2500" b="1">
                <a:solidFill>
                  <a:srgbClr val="000000"/>
                </a:solidFill>
                <a:highlight>
                  <a:srgbClr val="F0F788"/>
                </a:highlight>
              </a:rPr>
              <a:t>Use the **Reopen in Container** option in Visual Studio Code.</a:t>
            </a:r>
          </a:p>
          <a:p>
            <a:pPr lvl="1" indent="-457200">
              <a:spcAft>
                <a:spcPct val="15000"/>
              </a:spcAft>
              <a:buAutoNum type="alphaUcPeriod"/>
            </a:pPr>
            <a:r>
              <a:rPr sz="2500">
                <a:solidFill>
                  <a:srgbClr val="000000"/>
                </a:solidFill>
              </a:rPr>
              <a:t>Start the project from the terminal.</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do you run additional commands after the dev container has been created?</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Use the postCreateCommand property in the devcontainer.json</a:t>
            </a:r>
          </a:p>
          <a:p>
            <a:pPr lvl="1" indent="-457200">
              <a:spcAft>
                <a:spcPct val="15000"/>
              </a:spcAft>
              <a:buAutoNum type="alphaUcPeriod"/>
            </a:pPr>
            <a:r>
              <a:rPr sz="2500">
                <a:solidFill>
                  <a:srgbClr val="000000"/>
                </a:solidFill>
              </a:rPr>
              <a:t>Use the post install hook in the devcontainer.json</a:t>
            </a:r>
          </a:p>
          <a:p>
            <a:pPr lvl="1" indent="-457200">
              <a:spcAft>
                <a:spcPct val="15000"/>
              </a:spcAft>
              <a:buAutoNum type="alphaUcPeriod"/>
            </a:pPr>
            <a:r>
              <a:rPr sz="2500">
                <a:solidFill>
                  <a:srgbClr val="000000"/>
                </a:solidFill>
              </a:rPr>
              <a:t>Specify the command in the Dockerfile</a:t>
            </a:r>
          </a:p>
          <a:p>
            <a:pPr lvl="1" indent="-457200">
              <a:spcAft>
                <a:spcPct val="15000"/>
              </a:spcAft>
              <a:buAutoNum type="alphaUcPeriod"/>
            </a:pPr>
            <a:r>
              <a:rPr sz="2500">
                <a:solidFill>
                  <a:srgbClr val="000000"/>
                </a:solidFill>
              </a:rPr>
              <a:t>Pass the postCreate flag to the build command.</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do you run additional commands after the dev container has been created?</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Use the postCreateCommand property in the devcontainer.json</a:t>
            </a:r>
          </a:p>
          <a:p>
            <a:pPr lvl="1" indent="-457200">
              <a:spcAft>
                <a:spcPct val="15000"/>
              </a:spcAft>
              <a:buAutoNum type="alphaUcPeriod"/>
            </a:pPr>
            <a:r>
              <a:rPr sz="2500">
                <a:solidFill>
                  <a:srgbClr val="000000"/>
                </a:solidFill>
              </a:rPr>
              <a:t>Use the post install hook in the devcontainer.json</a:t>
            </a:r>
          </a:p>
          <a:p>
            <a:pPr lvl="1" indent="-457200">
              <a:spcAft>
                <a:spcPct val="15000"/>
              </a:spcAft>
              <a:buAutoNum type="alphaUcPeriod"/>
            </a:pPr>
            <a:r>
              <a:rPr sz="2500">
                <a:solidFill>
                  <a:srgbClr val="000000"/>
                </a:solidFill>
              </a:rPr>
              <a:t>Specify the command in the Dockerfile</a:t>
            </a:r>
          </a:p>
          <a:p>
            <a:pPr lvl="1" indent="-457200">
              <a:spcAft>
                <a:spcPct val="15000"/>
              </a:spcAft>
              <a:buAutoNum type="alphaUcPeriod"/>
            </a:pPr>
            <a:r>
              <a:rPr sz="2500">
                <a:solidFill>
                  <a:srgbClr val="000000"/>
                </a:solidFill>
              </a:rPr>
              <a:t>Pass the postCreate flag to the build command.</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would you install additional software in a container so that it's saved as part of the configuration?</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Use an `apt-get` command in the devcontainer.json file's `postSetupCommand` option.</a:t>
            </a:r>
          </a:p>
          <a:p>
            <a:pPr lvl="1" indent="-457200">
              <a:spcAft>
                <a:spcPct val="15000"/>
              </a:spcAft>
              <a:buAutoNum type="alphaUcPeriod"/>
            </a:pPr>
            <a:r>
              <a:rPr sz="2500">
                <a:solidFill>
                  <a:srgbClr val="000000"/>
                </a:solidFill>
              </a:rPr>
              <a:t>Use the `apt-get` command in the Dockerfile's `postSetupCommand` option.</a:t>
            </a:r>
          </a:p>
          <a:p>
            <a:pPr lvl="1" indent="-457200">
              <a:spcAft>
                <a:spcPct val="15000"/>
              </a:spcAft>
              <a:buAutoNum type="alphaUcPeriod"/>
            </a:pPr>
            <a:r>
              <a:rPr sz="2500">
                <a:solidFill>
                  <a:srgbClr val="000000"/>
                </a:solidFill>
              </a:rPr>
              <a:t>Install the software after the container loads via the terminal.</a:t>
            </a:r>
          </a:p>
          <a:p>
            <a:pPr lvl="1" indent="-457200">
              <a:spcAft>
                <a:spcPct val="15000"/>
              </a:spcAft>
              <a:buAutoNum type="alphaUcPeriod"/>
            </a:pPr>
            <a:r>
              <a:rPr sz="2500">
                <a:solidFill>
                  <a:srgbClr val="000000"/>
                </a:solidFill>
              </a:rPr>
              <a:t>Add a `RUN apt-get` command in the Dockerfile.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would you install additional software in a container so that it's saved as part of the configuration?</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Use an `apt-get` command in the devcontainer.json file's `postSetupCommand` option.</a:t>
            </a:r>
          </a:p>
          <a:p>
            <a:pPr lvl="1" indent="-457200">
              <a:spcAft>
                <a:spcPct val="15000"/>
              </a:spcAft>
              <a:buAutoNum type="alphaUcPeriod"/>
            </a:pPr>
            <a:r>
              <a:rPr sz="2500">
                <a:solidFill>
                  <a:srgbClr val="000000"/>
                </a:solidFill>
              </a:rPr>
              <a:t>Use the `apt-get` command in the Dockerfile's `postSetupCommand` option.</a:t>
            </a:r>
          </a:p>
          <a:p>
            <a:pPr lvl="1" indent="-457200">
              <a:spcAft>
                <a:spcPct val="15000"/>
              </a:spcAft>
              <a:buAutoNum type="alphaUcPeriod"/>
            </a:pPr>
            <a:r>
              <a:rPr sz="2500">
                <a:solidFill>
                  <a:srgbClr val="000000"/>
                </a:solidFill>
              </a:rPr>
              <a:t>Install the software after the container loads via the terminal.</a:t>
            </a:r>
          </a:p>
          <a:p>
            <a:pPr lvl="1" indent="-457200">
              <a:spcAft>
                <a:spcPct val="15000"/>
              </a:spcAft>
              <a:buAutoNum type="alphaUcPeriod"/>
            </a:pPr>
            <a:r>
              <a:rPr sz="2500" b="1">
                <a:solidFill>
                  <a:srgbClr val="000000"/>
                </a:solidFill>
                <a:highlight>
                  <a:srgbClr val="F0F788"/>
                </a:highlight>
              </a:rPr>
              <a:t>Add a `RUN apt-get` command in the Dockerfile.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You've created a standard environment </a:t>
            </a:r>
            <a:r>
              <a:rPr lang="en-US" dirty="0"/>
              <a:t>for this sample Python project.</a:t>
            </a:r>
            <a:endParaRPr dirty="0"/>
          </a:p>
        </p:txBody>
      </p:sp>
      <p:sp>
        <p:nvSpPr>
          <p:cNvPr id="4" name="New shape"/>
          <p:cNvSpPr/>
          <p:nvPr/>
        </p:nvSpPr>
        <p:spPr>
          <a:xfrm>
            <a:off x="609600" y="2517013"/>
            <a:ext cx="10972800" cy="2340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Learned how and why you would use a container as a development environment.</a:t>
            </a:r>
          </a:p>
          <a:p>
            <a:pPr marL="635000" indent="-365760">
              <a:spcBef>
                <a:spcPct val="20000"/>
              </a:spcBef>
              <a:spcAft>
                <a:spcPct val="20000"/>
              </a:spcAft>
              <a:buChar char="•"/>
            </a:pPr>
            <a:r>
              <a:rPr sz="1800">
                <a:solidFill>
                  <a:srgbClr val="000000"/>
                </a:solidFill>
              </a:rPr>
              <a:t>Installed the Remote - Containers extension in Visual Studio Code and used its commands. These commands included adding container configuration files, reopening your app in a container, and rebuilding your container after making changes.</a:t>
            </a:r>
          </a:p>
          <a:p>
            <a:pPr marL="635000" indent="-365760">
              <a:spcBef>
                <a:spcPct val="20000"/>
              </a:spcBef>
              <a:spcAft>
                <a:spcPct val="20000"/>
              </a:spcAft>
              <a:buChar char="•"/>
            </a:pPr>
            <a:r>
              <a:rPr sz="1800">
                <a:solidFill>
                  <a:srgbClr val="000000"/>
                </a:solidFill>
              </a:rPr>
              <a:t>Explored the files that make up your container configuration.</a:t>
            </a:r>
          </a:p>
          <a:p>
            <a:pPr marL="635000" indent="-365760">
              <a:spcBef>
                <a:spcPct val="20000"/>
              </a:spcBef>
              <a:spcAft>
                <a:spcPct val="20000"/>
              </a:spcAft>
              <a:buChar char="•"/>
            </a:pPr>
            <a:r>
              <a:rPr sz="1800">
                <a:solidFill>
                  <a:srgbClr val="000000"/>
                </a:solidFill>
              </a:rPr>
              <a:t>Customized your container and development experience by forwarding ports, changing settings, and installing additional software.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2072640"/>
          </a:xfrm>
        </p:spPr>
        <p:txBody>
          <a:bodyPr anchor="t"/>
          <a:lstStyle>
            <a:lvl1pPr marL="231775" indent="-231775">
              <a:spcAft>
                <a:spcPts val="600"/>
              </a:spcAft>
              <a:buFont typeface="Wingdings" panose="05000000000000000000" pitchFamily="2" charset="2"/>
              <a:buChar char=""/>
              <a:defRPr/>
            </a:lvl1pPr>
          </a:lstStyle>
          <a:p>
            <a:pPr lvl="1"/>
            <a:r>
              <a:t>Install the Visual Studio Code Remote - Containers extension</a:t>
            </a:r>
          </a:p>
          <a:p>
            <a:pPr lvl="1"/>
            <a:r>
              <a:t>Load and connect to a project in a Docker container</a:t>
            </a:r>
          </a:p>
          <a:p>
            <a:pPr lvl="1"/>
            <a:r>
              <a:t>Access ports in the container from your local machine</a:t>
            </a:r>
          </a:p>
          <a:p>
            <a:pPr lvl="1"/>
            <a:r>
              <a:t>Customize settings while working with your container</a:t>
            </a:r>
          </a:p>
          <a:p>
            <a:pPr lvl="1"/>
            <a:r>
              <a:t>Add software to the container environment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Learn more!</a:t>
            </a:r>
          </a:p>
        </p:txBody>
      </p:sp>
      <p:sp>
        <p:nvSpPr>
          <p:cNvPr id="4" name="New shape"/>
          <p:cNvSpPr/>
          <p:nvPr/>
        </p:nvSpPr>
        <p:spPr>
          <a:xfrm>
            <a:off x="588263" y="1502797"/>
            <a:ext cx="4669537" cy="3120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sz="2400" dirty="0">
                <a:solidFill>
                  <a:srgbClr val="000000"/>
                </a:solidFill>
                <a:hlinkClick r:id="rId3"/>
              </a:rPr>
              <a:t>Remote - Containers tutorial</a:t>
            </a:r>
          </a:p>
          <a:p>
            <a:pPr marL="635000" indent="-365760">
              <a:spcBef>
                <a:spcPct val="20000"/>
              </a:spcBef>
              <a:spcAft>
                <a:spcPct val="20000"/>
              </a:spcAft>
              <a:buChar char="•"/>
            </a:pPr>
            <a:r>
              <a:rPr sz="2400" dirty="0">
                <a:solidFill>
                  <a:srgbClr val="000000"/>
                </a:solidFill>
                <a:hlinkClick r:id="rId4"/>
              </a:rPr>
              <a:t>Learn to create a development container</a:t>
            </a:r>
          </a:p>
          <a:p>
            <a:pPr marL="635000" indent="-365760">
              <a:spcBef>
                <a:spcPct val="20000"/>
              </a:spcBef>
              <a:spcAft>
                <a:spcPct val="20000"/>
              </a:spcAft>
              <a:buChar char="•"/>
            </a:pPr>
            <a:r>
              <a:rPr sz="2400" dirty="0">
                <a:solidFill>
                  <a:srgbClr val="000000"/>
                </a:solidFill>
                <a:hlinkClick r:id="rId5"/>
              </a:rPr>
              <a:t>Main Remote - Containers documentation</a:t>
            </a:r>
          </a:p>
          <a:p>
            <a:pPr marL="635000" indent="-365760">
              <a:spcBef>
                <a:spcPct val="20000"/>
              </a:spcBef>
              <a:spcAft>
                <a:spcPct val="20000"/>
              </a:spcAft>
              <a:buChar char="•"/>
            </a:pPr>
            <a:r>
              <a:rPr sz="2400" dirty="0">
                <a:solidFill>
                  <a:srgbClr val="000000"/>
                </a:solidFill>
                <a:hlinkClick r:id="rId6"/>
              </a:rPr>
              <a:t>How students can use dev containers</a:t>
            </a:r>
          </a:p>
        </p:txBody>
      </p:sp>
      <p:sp>
        <p:nvSpPr>
          <p:cNvPr id="5" name="TextBox 4">
            <a:extLst>
              <a:ext uri="{FF2B5EF4-FFF2-40B4-BE49-F238E27FC236}">
                <a16:creationId xmlns:a16="http://schemas.microsoft.com/office/drawing/2014/main" id="{AF19AB42-D261-F240-B804-A4C867DADBB5}"/>
              </a:ext>
            </a:extLst>
          </p:cNvPr>
          <p:cNvSpPr txBox="1"/>
          <p:nvPr/>
        </p:nvSpPr>
        <p:spPr>
          <a:xfrm>
            <a:off x="5981700" y="3390900"/>
            <a:ext cx="65" cy="307777"/>
          </a:xfrm>
          <a:prstGeom prst="rect">
            <a:avLst/>
          </a:prstGeom>
          <a:noFill/>
        </p:spPr>
        <p:txBody>
          <a:bodyPr wrap="none" lIns="0" tIns="0" rIns="0" bIns="0" rtlCol="0">
            <a:spAutoFit/>
          </a:bodyPr>
          <a:lstStyle/>
          <a:p>
            <a:pPr algn="l"/>
            <a:endParaRPr lang="en-US" sz="2000" dirty="0" err="1"/>
          </a:p>
        </p:txBody>
      </p:sp>
      <p:sp>
        <p:nvSpPr>
          <p:cNvPr id="6" name="TextBox 5">
            <a:extLst>
              <a:ext uri="{FF2B5EF4-FFF2-40B4-BE49-F238E27FC236}">
                <a16:creationId xmlns:a16="http://schemas.microsoft.com/office/drawing/2014/main" id="{A2BD618C-7570-5445-84E2-6058250818AF}"/>
              </a:ext>
            </a:extLst>
          </p:cNvPr>
          <p:cNvSpPr txBox="1"/>
          <p:nvPr/>
        </p:nvSpPr>
        <p:spPr>
          <a:xfrm>
            <a:off x="3284949" y="3544788"/>
            <a:ext cx="65" cy="307777"/>
          </a:xfrm>
          <a:prstGeom prst="rect">
            <a:avLst/>
          </a:prstGeom>
          <a:noFill/>
        </p:spPr>
        <p:txBody>
          <a:bodyPr wrap="none" lIns="0" tIns="0" rIns="0" bIns="0" rtlCol="0">
            <a:spAutoFit/>
          </a:bodyPr>
          <a:lstStyle/>
          <a:p>
            <a:pPr algn="l"/>
            <a:endParaRPr lang="en-US" sz="2000" dirty="0" err="1"/>
          </a:p>
        </p:txBody>
      </p:sp>
      <p:sp>
        <p:nvSpPr>
          <p:cNvPr id="9" name="Rectangle 8">
            <a:extLst>
              <a:ext uri="{FF2B5EF4-FFF2-40B4-BE49-F238E27FC236}">
                <a16:creationId xmlns:a16="http://schemas.microsoft.com/office/drawing/2014/main" id="{FB48FDF8-30BE-B040-AE32-6A8989D5F721}"/>
              </a:ext>
            </a:extLst>
          </p:cNvPr>
          <p:cNvSpPr/>
          <p:nvPr/>
        </p:nvSpPr>
        <p:spPr bwMode="auto">
          <a:xfrm>
            <a:off x="6001415" y="1364712"/>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0" name="TextBox 10">
            <a:extLst>
              <a:ext uri="{FF2B5EF4-FFF2-40B4-BE49-F238E27FC236}">
                <a16:creationId xmlns:a16="http://schemas.microsoft.com/office/drawing/2014/main" id="{BDFA5B89-ECF9-6F40-B90A-CAEB3980C3A9}"/>
              </a:ext>
            </a:extLst>
          </p:cNvPr>
          <p:cNvSpPr txBox="1"/>
          <p:nvPr/>
        </p:nvSpPr>
        <p:spPr>
          <a:xfrm>
            <a:off x="6302586" y="1788614"/>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7"/>
              </a:rPr>
              <a:t>https://aka.ms/workshopomatic-feedback</a:t>
            </a:r>
            <a:endParaRPr lang="en-US" sz="2800" dirty="0"/>
          </a:p>
          <a:p>
            <a:pPr defTabSz="932742">
              <a:spcAft>
                <a:spcPts val="600"/>
              </a:spcAft>
              <a:buSzPct val="90000"/>
            </a:pPr>
            <a:endParaRPr lang="en-US" sz="2800" dirty="0"/>
          </a:p>
        </p:txBody>
      </p:sp>
      <p:sp>
        <p:nvSpPr>
          <p:cNvPr id="12"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4678204"/>
          </a:xfrm>
        </p:spPr>
        <p:txBody>
          <a:bodyPr anchor="t"/>
          <a:lstStyle>
            <a:lvl1pPr marL="231775" indent="-231775">
              <a:spcAft>
                <a:spcPts val="600"/>
              </a:spcAft>
              <a:buFont typeface="Wingdings" panose="05000000000000000000" pitchFamily="2" charset="2"/>
              <a:buChar char=""/>
              <a:defRPr/>
            </a:lvl1pPr>
          </a:lstStyle>
          <a:p>
            <a:pPr lvl="1"/>
            <a:r>
              <a:rPr dirty="0"/>
              <a:t>Introduction</a:t>
            </a:r>
          </a:p>
          <a:p>
            <a:pPr lvl="1"/>
            <a:r>
              <a:rPr dirty="0"/>
              <a:t>Exercise - Prepare the project</a:t>
            </a:r>
          </a:p>
          <a:p>
            <a:pPr lvl="1"/>
            <a:r>
              <a:rPr dirty="0"/>
              <a:t>Use the Remote - Containers extension in Visual Studio Code</a:t>
            </a:r>
          </a:p>
          <a:p>
            <a:pPr lvl="1"/>
            <a:r>
              <a:rPr dirty="0"/>
              <a:t>Exercise - Add a dev container to an existing project</a:t>
            </a:r>
          </a:p>
          <a:p>
            <a:pPr lvl="1"/>
            <a:r>
              <a:rPr dirty="0"/>
              <a:t>Customize project and editor settings</a:t>
            </a:r>
            <a:endParaRPr lang="en-US" dirty="0"/>
          </a:p>
          <a:p>
            <a:pPr lvl="1"/>
            <a:r>
              <a:rPr lang="en-US" dirty="0"/>
              <a:t>Exercise - Customize project and editor settings</a:t>
            </a:r>
          </a:p>
          <a:p>
            <a:pPr lvl="1"/>
            <a:r>
              <a:rPr lang="en-US" dirty="0"/>
              <a:t>Add software to an existing container</a:t>
            </a:r>
          </a:p>
          <a:p>
            <a:pPr lvl="1"/>
            <a:r>
              <a:rPr lang="en-US" dirty="0"/>
              <a:t>Exercise - Add software to an existing container</a:t>
            </a:r>
          </a:p>
          <a:p>
            <a:pPr lvl="1"/>
            <a:r>
              <a:rPr lang="en-US" dirty="0"/>
              <a:t>Knowledge check</a:t>
            </a:r>
          </a:p>
          <a:p>
            <a:pPr lvl="1"/>
            <a:r>
              <a:rPr lang="en-US" dirty="0"/>
              <a:t>Summary</a:t>
            </a:r>
          </a:p>
          <a:p>
            <a:pPr marL="228600" lvl="1" indent="0">
              <a:buNone/>
            </a:pPr>
            <a:endParaRPr lang="en-US" dirty="0"/>
          </a:p>
          <a:p>
            <a:pPr lvl="1"/>
            <a:endParaRPr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can use the Remote - Containers extension for Visual Studio Code to develop inside a Docker container.</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Prepare the project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Prepare the project</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You'll be working with a Python project that shows a dashboard of products.</a:t>
            </a:r>
          </a:p>
        </p:txBody>
      </p:sp>
      <p:sp>
        <p:nvSpPr>
          <p:cNvPr id="4" name="New shape"/>
          <p:cNvSpPr/>
          <p:nvPr/>
        </p:nvSpPr>
        <p:spPr>
          <a:xfrm>
            <a:off x="609600" y="2517013"/>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dirty="0">
                <a:solidFill>
                  <a:srgbClr val="000000"/>
                </a:solidFill>
              </a:rPr>
              <a:t>Clone the sample repo</a:t>
            </a:r>
          </a:p>
          <a:p>
            <a:pPr marL="1270000" lvl="1" indent="-365760">
              <a:spcBef>
                <a:spcPct val="20000"/>
              </a:spcBef>
              <a:spcAft>
                <a:spcPct val="20000"/>
              </a:spcAft>
              <a:buChar char="•"/>
            </a:pPr>
            <a:r>
              <a:rPr sz="1800" dirty="0">
                <a:solidFill>
                  <a:srgbClr val="000000"/>
                </a:solidFill>
              </a:rPr>
              <a:t>Install the Remote - Containers extension</a:t>
            </a:r>
          </a:p>
          <a:p>
            <a:pPr marL="1270000" lvl="1" indent="-365760">
              <a:spcBef>
                <a:spcPct val="20000"/>
              </a:spcBef>
              <a:spcAft>
                <a:spcPct val="20000"/>
              </a:spcAft>
              <a:buChar char="•"/>
            </a:pPr>
            <a:r>
              <a:rPr sz="1800" dirty="0">
                <a:solidFill>
                  <a:srgbClr val="000000"/>
                </a:solidFill>
              </a:rPr>
              <a:t>Windows Only : Configure Docker</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1407</TotalTime>
  <Words>3852</Words>
  <Application>Microsoft Macintosh PowerPoint</Application>
  <PresentationFormat>Widescreen</PresentationFormat>
  <Paragraphs>304</Paragraphs>
  <Slides>40</Slides>
  <Notes>39</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40</vt:i4>
      </vt:variant>
    </vt:vector>
  </HeadingPairs>
  <TitlesOfParts>
    <vt:vector size="51" baseType="lpstr">
      <vt:lpstr>Arial</vt:lpstr>
      <vt:lpstr>Calibri</vt:lpstr>
      <vt:lpstr>Consolas</vt:lpstr>
      <vt:lpstr>Menlo</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Use a Docker container as a development environment with Visual Studio Code</vt:lpstr>
      <vt:lpstr>Prerequisites</vt:lpstr>
      <vt:lpstr>Learning objectives</vt:lpstr>
      <vt:lpstr>Agenda</vt:lpstr>
      <vt:lpstr>Introduction</vt:lpstr>
      <vt:lpstr>Introduction</vt:lpstr>
      <vt:lpstr>Exercise</vt:lpstr>
      <vt:lpstr>Prepare the project</vt:lpstr>
      <vt:lpstr>Use the Remote - Containers extension in Visual Studio Code</vt:lpstr>
      <vt:lpstr>Use the Remote - Containers extension in Visual Studio Code</vt:lpstr>
      <vt:lpstr>The Remote - Containers extension</vt:lpstr>
      <vt:lpstr>How the extension works</vt:lpstr>
      <vt:lpstr>Exercise</vt:lpstr>
      <vt:lpstr>Add a dev container to an existing project</vt:lpstr>
      <vt:lpstr>Customize project and editor settings</vt:lpstr>
      <vt:lpstr>Customize project and editor settings</vt:lpstr>
      <vt:lpstr>A closer look at devcontainer.json</vt:lpstr>
      <vt:lpstr>Build configuration</vt:lpstr>
      <vt:lpstr>Settings</vt:lpstr>
      <vt:lpstr>Project settings</vt:lpstr>
      <vt:lpstr>Exercise</vt:lpstr>
      <vt:lpstr>Customize project and editor settings</vt:lpstr>
      <vt:lpstr>Add software to an existing container</vt:lpstr>
      <vt:lpstr>Add software to an existing container</vt:lpstr>
      <vt:lpstr>Introduction to installing additional software</vt:lpstr>
      <vt:lpstr>Methods to install software</vt:lpstr>
      <vt:lpstr>Software installation via Dockerfile</vt:lpstr>
      <vt:lpstr>Exercise</vt:lpstr>
      <vt:lpstr>Add software to an existing container</vt:lpstr>
      <vt:lpstr>Knowledge check</vt:lpstr>
      <vt:lpstr>Question 1</vt:lpstr>
      <vt:lpstr>Question 1</vt:lpstr>
      <vt:lpstr>Question 2</vt:lpstr>
      <vt:lpstr>Question 2</vt:lpstr>
      <vt:lpstr>Question 3</vt:lpstr>
      <vt:lpstr>Question 3</vt:lpstr>
      <vt:lpstr>Summary</vt:lpstr>
      <vt:lpstr>Summary</vt:lpstr>
      <vt:lpstr>Learn 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Jen Looper</cp:lastModifiedBy>
  <cp:revision>3</cp:revision>
  <cp:lastPrinted>2022-02-02T23:53:10Z</cp:lastPrinted>
  <dcterms:created xsi:type="dcterms:W3CDTF">2022-02-02T23:53:10Z</dcterms:created>
  <dcterms:modified xsi:type="dcterms:W3CDTF">2022-02-17T16:33:18Z</dcterms:modified>
</cp:coreProperties>
</file>