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7"/>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8" r:id="rId40"/>
    <p:sldId id="330" r:id="rId41"/>
    <p:sldId id="365" r:id="rId42"/>
    <p:sldId id="332" r:id="rId43"/>
    <p:sldId id="334" r:id="rId44"/>
    <p:sldId id="340" r:id="rId45"/>
    <p:sldId id="342" r:id="rId46"/>
    <p:sldId id="344" r:id="rId47"/>
    <p:sldId id="346" r:id="rId48"/>
    <p:sldId id="348" r:id="rId49"/>
    <p:sldId id="350" r:id="rId50"/>
    <p:sldId id="352" r:id="rId51"/>
    <p:sldId id="354" r:id="rId52"/>
    <p:sldId id="356" r:id="rId53"/>
    <p:sldId id="360" r:id="rId54"/>
    <p:sldId id="362" r:id="rId55"/>
    <p:sldId id="364"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E962E-4748-4F5F-8DAC-B05231DA15E3}" type="datetimeFigureOut">
              <a:t>3/17/22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5B3D0-4B02-48CC-95D3-D95EA6A7B376}"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werapps.microsoft.com/communitypla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Docs/mslearn-build-app-solution/raw/master/downloads/Contoso-Site-Tracking.zi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make.powerapps.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edia/power-apps-edit.png#lightbo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connectors/office36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media/detail-edit-form.png#lightbo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media/control-type-list.png#lightbo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powerapps/maker/canvas-apps/formula-referenc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powerapps.microsoft.com/blog/microsoft-powerapps-learning-resourc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https://docs.microsoft.com/en-us/learn/modules/learn-bizapps-pr/wwl-power-apps/build-app-solution/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Studio is the name of the web interface you use to build your app. With Power Apps, there is no client to download or install for building apps. Everything is done from the browser by logging into </a:t>
            </a:r>
            <a:r>
              <a:rPr>
                <a:hlinkClick r:id="rId3"/>
              </a:rPr>
              <a:t>https://make.PowerApps.com</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in creating your app is to choose the format of your app: Mobile or Tablet. While both formats can be used interchangeably on a mobile device, a tablet, or a computer, each has different defaults around sizing of the screens and controls. Once you choose the format for an app, you cannot change it.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Gallery control is used to display rows from a table of data. The display of a row is then defined by a template, which you can customize to meet your needs. This allows you to control which columns are shown and how they are formatted. Power Apps will then apply this template automatically to every row in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Forms are focused on working with a specific record, often based on a selection from a gallery. In this experience, a user browses a gallery to find and select the desired row to view the details on the form. Forms enable a user to not only view detailed information, but to save new records and edit existing ones. The various actions performed with forms are controlled by form modes allowing the form to serve many purposes.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allow you maximum flexibility in customizing your apps, Power Apps has a large selection of Input controls. Text inputs, buttons, dropdowns, toggles, date pickers, and sliders are a few examples. You can add these controls to galleries, forms, and screens to build a functional and aesthetic experience for your app. All inputs have a multitude of settings for default data, formatting, and actions which allow you to build an app that has the right user experience for your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common inputs as covered above, Power Apps also provides a rich set of controls for more advanced operations. There are hardware-based controls which allow access to the camera, bar code scanner, GPS, and more hardware features. There are also service backed controls like the business card reader or object detector which allow you to add artificial intelligence to your app without writing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the glue that binds all these controls, inputs, and data sources together. You can use one or more functions to create formulas in your apps. These formulas are similar to the language you use in Excel and can be used for actions such as sending data to a data source, formatting information, creating animations, and more. No complicated code is necessary, simply powerful functions with straightforward inputs to enhance your app.</a:t>
            </a:r>
          </a:p>
          <a:p>
            <a:endParaRPr/>
          </a:p>
          <a:p>
            <a:pPr>
              <a:spcBef>
                <a:spcPct val="43750"/>
              </a:spcBef>
              <a:spcAft>
                <a:spcPct val="43750"/>
              </a:spcAft>
            </a:pPr>
            <a:r>
              <a:t>Now that you have an overview of some of the rich functionality you can achieve with Power Apps, the next section will walk you down the path of building your first app.</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In this unit, you will generate a canvas app where the data source is a Microsoft Excel workbook that is stored in Microsoft OneDrive for Business. This Excel workbook has a table of different buildings owned by Contoso Manufacturing. Today, they must email the shared workbook between people as they travel to different locations to make updates. With a Power Apps canvas app, they will be able to view the buildings directly from their phones. In addition, they will also be able to edit the information and even add new buildings.</a:t>
            </a:r>
          </a:p>
          <a:p>
            <a:endParaRPr/>
          </a:p>
          <a:p>
            <a:pPr>
              <a:spcBef>
                <a:spcPct val="43750"/>
              </a:spcBef>
              <a:spcAft>
                <a:spcPct val="43750"/>
              </a:spcAft>
            </a:pPr>
            <a:r>
              <a:t>This example uses Excel, but keep in mind that you can use data from many other sources, including Microsoft Dataverse, Microsoft SharePoint, cloud services like Salesforce, and on-premises sources like Microsoft SQL Server. This gives you the flexibility to build your app from your data no matter where it lives. You can also combine data sources within Power Apps to easily create associations between different data sources.</a:t>
            </a:r>
          </a:p>
          <a:p>
            <a:endParaRPr/>
          </a:p>
          <a:p>
            <a:pPr>
              <a:spcBef>
                <a:spcPct val="43750"/>
              </a:spcBef>
              <a:spcAft>
                <a:spcPct val="43750"/>
              </a:spcAft>
            </a:pPr>
            <a:r>
              <a:t>If you do not have a Power Apps account available, you can sign up for a free Power Apps Community Plan. This will allow you to learn and explore Power Apps in your own environment. For more information and to sign up, go to </a:t>
            </a:r>
            <a:r>
              <a:rPr>
                <a:hlinkClick r:id="rId3"/>
              </a:rPr>
              <a:t>https://powerapps.microsoft.com/communityplan/</a:t>
            </a:r>
          </a:p>
          <a:p>
            <a:endParaRPr>
              <a:hlinkClick r:id="rId3"/>
            </a:endParaRPr>
          </a:p>
          <a:p>
            <a:pPr>
              <a:spcBef>
                <a:spcPct val="43750"/>
              </a:spcBef>
              <a:spcAft>
                <a:spcPct val="43750"/>
              </a:spcAft>
            </a:pPr>
            <a:r>
              <a:t>The basic Power Apps creator journey will look something like this:</a:t>
            </a:r>
          </a:p>
          <a:p>
            <a:endParaRPr/>
          </a:p>
          <a:p>
            <a:pPr>
              <a:spcBef>
                <a:spcPct val="43750"/>
              </a:spcBef>
              <a:spcAft>
                <a:spcPct val="43750"/>
              </a:spcAft>
            </a:pPr>
            <a:r>
              <a:t>Identify a business need that could be filled by Power Apps</a:t>
            </a:r>
          </a:p>
          <a:p>
            <a:endParaRPr/>
          </a:p>
          <a:p>
            <a:pPr>
              <a:spcBef>
                <a:spcPct val="43750"/>
              </a:spcBef>
              <a:spcAft>
                <a:spcPct val="43750"/>
              </a:spcAft>
            </a:pPr>
            <a:r>
              <a:t>Connect to any necessary data in your Power Apps</a:t>
            </a:r>
          </a:p>
          <a:p>
            <a:endParaRPr/>
          </a:p>
          <a:p>
            <a:pPr>
              <a:spcBef>
                <a:spcPct val="43750"/>
              </a:spcBef>
              <a:spcAft>
                <a:spcPct val="43750"/>
              </a:spcAft>
            </a:pPr>
            <a:r>
              <a:t>Design the app using controls, buttons, and an easy to use interface for your end user to interact with the data to accomplish the business need</a:t>
            </a:r>
          </a:p>
          <a:p>
            <a:endParaRPr/>
          </a:p>
          <a:p>
            <a:pPr>
              <a:spcBef>
                <a:spcPct val="43750"/>
              </a:spcBef>
              <a:spcAft>
                <a:spcPct val="43750"/>
              </a:spcAft>
            </a:pPr>
            <a:r>
              <a:t>Save and publish the app and test functionality</a:t>
            </a:r>
          </a:p>
          <a:p>
            <a:endParaRPr/>
          </a:p>
          <a:p>
            <a:pPr>
              <a:spcBef>
                <a:spcPct val="43750"/>
              </a:spcBef>
              <a:spcAft>
                <a:spcPct val="43750"/>
              </a:spcAft>
            </a:pPr>
            <a:r>
              <a:t>Once satisfied, share the app with end users to give them a better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To connect to a data source, use the following procedure:</a:t>
            </a:r>
          </a:p>
          <a:p>
            <a:endParaRPr/>
          </a:p>
          <a:p>
            <a:pPr>
              <a:spcBef>
                <a:spcPct val="43750"/>
              </a:spcBef>
              <a:spcAft>
                <a:spcPct val="43750"/>
              </a:spcAft>
            </a:pPr>
            <a:r>
              <a:t>Download the </a:t>
            </a:r>
            <a:r>
              <a:rPr>
                <a:hlinkClick r:id="rId3"/>
              </a:rPr>
              <a:t>Contoso-Site-Tracking.zip</a:t>
            </a:r>
            <a:r>
              <a:t> file, extract all of the files, and save them to your OneDrive for Business.</a:t>
            </a:r>
          </a:p>
          <a:p>
            <a:endParaRPr/>
          </a:p>
          <a:p>
            <a:pPr>
              <a:spcBef>
                <a:spcPct val="43750"/>
              </a:spcBef>
              <a:spcAft>
                <a:spcPct val="43750"/>
              </a:spcAft>
            </a:pPr>
            <a:r>
              <a:t>Go to </a:t>
            </a:r>
            <a:r>
              <a:rPr>
                <a:hlinkClick r:id="rId4"/>
              </a:rPr>
              <a:t>https://make.powerapps.com</a:t>
            </a:r>
            <a:r>
              <a:t> and sign in with your organizational account.</a:t>
            </a:r>
          </a:p>
          <a:p>
            <a:endParaRPr/>
          </a:p>
          <a:p>
            <a:pPr>
              <a:spcBef>
                <a:spcPct val="43750"/>
              </a:spcBef>
              <a:spcAft>
                <a:spcPct val="43750"/>
              </a:spcAft>
            </a:pPr>
            <a:r>
              <a:t>In the left pane, select </a:t>
            </a:r>
            <a:r>
              <a:rPr b="1"/>
              <a:t>Create</a:t>
            </a:r>
            <a:r>
              <a:t>.</a:t>
            </a:r>
          </a:p>
          <a:p>
            <a:endParaRPr/>
          </a:p>
          <a:p>
            <a:pPr>
              <a:spcBef>
                <a:spcPct val="43750"/>
              </a:spcBef>
              <a:spcAft>
                <a:spcPct val="43750"/>
              </a:spcAft>
            </a:pPr>
            <a:r>
              <a:t>In the </a:t>
            </a:r>
            <a:r>
              <a:rPr b="1"/>
              <a:t>Start from data</a:t>
            </a:r>
            <a:r>
              <a:t> section, select </a:t>
            </a:r>
            <a:r>
              <a:rPr b="1"/>
              <a:t>Other data sources</a:t>
            </a:r>
            <a:r>
              <a:t>.</a:t>
            </a:r>
          </a:p>
          <a:p>
            <a:endParaRPr/>
          </a:p>
          <a:p>
            <a:pPr>
              <a:spcBef>
                <a:spcPct val="43750"/>
              </a:spcBef>
              <a:spcAft>
                <a:spcPct val="43750"/>
              </a:spcAft>
            </a:pPr>
            <a:r>
              <a:t>Under Connections, choose </a:t>
            </a:r>
            <a:r>
              <a:rPr b="1"/>
              <a:t>OneDrive for Business</a:t>
            </a:r>
            <a:r>
              <a:t>. If you don't have the connection available, click </a:t>
            </a:r>
            <a:r>
              <a:rPr b="1"/>
              <a:t>New connection</a:t>
            </a:r>
            <a:r>
              <a:t> to create one.</a:t>
            </a:r>
          </a:p>
          <a:p>
            <a:endParaRPr/>
          </a:p>
          <a:p>
            <a:pPr>
              <a:spcBef>
                <a:spcPct val="43750"/>
              </a:spcBef>
              <a:spcAft>
                <a:spcPct val="43750"/>
              </a:spcAft>
            </a:pPr>
            <a:r>
              <a:t>For </a:t>
            </a:r>
            <a:r>
              <a:rPr b="1"/>
              <a:t>Choose an Excel file</a:t>
            </a:r>
            <a:r>
              <a:t> on the right select the </a:t>
            </a:r>
            <a:r>
              <a:rPr b="1"/>
              <a:t>Contoso Site Tracking.xlsx</a:t>
            </a:r>
            <a:r>
              <a:t> file.</a:t>
            </a:r>
          </a:p>
          <a:p>
            <a:endParaRPr/>
          </a:p>
          <a:p>
            <a:pPr>
              <a:spcBef>
                <a:spcPct val="43750"/>
              </a:spcBef>
              <a:spcAft>
                <a:spcPct val="43750"/>
              </a:spcAft>
            </a:pPr>
            <a:r>
              <a:t>For </a:t>
            </a:r>
            <a:r>
              <a:rPr b="1"/>
              <a:t>Choose a table</a:t>
            </a:r>
            <a:r>
              <a:t> click </a:t>
            </a:r>
            <a:r>
              <a:rPr b="1"/>
              <a:t>SiteInspector</a:t>
            </a:r>
            <a:r>
              <a:t> and click </a:t>
            </a:r>
            <a:r>
              <a:rPr b="1"/>
              <a:t>Connect</a:t>
            </a:r>
            <a:r>
              <a:t>.</a:t>
            </a:r>
          </a:p>
          <a:p>
            <a:endParaRPr/>
          </a:p>
          <a:p>
            <a:pPr>
              <a:spcBef>
                <a:spcPct val="43750"/>
              </a:spcBef>
              <a:spcAft>
                <a:spcPct val="43750"/>
              </a:spcAft>
            </a:pPr>
            <a:r>
              <a:t>[!div class="mx-imgBorder"] App published view</a:t>
            </a:r>
          </a:p>
          <a:p>
            <a:endParaRPr/>
          </a:p>
          <a:p>
            <a:pPr>
              <a:spcBef>
                <a:spcPct val="43750"/>
              </a:spcBef>
              <a:spcAft>
                <a:spcPct val="43750"/>
              </a:spcAft>
            </a:pPr>
            <a:r>
              <a:t>[!div class="mx-imgBorder"] App published view</a:t>
            </a:r>
          </a:p>
          <a:p>
            <a:endParaRPr/>
          </a:p>
          <a:p>
            <a:pPr>
              <a:spcBef>
                <a:spcPct val="43750"/>
              </a:spcBef>
              <a:spcAft>
                <a:spcPct val="43750"/>
              </a:spcAft>
            </a:pPr>
            <a:r>
              <a:t>Power Apps generates the app by inspecting your data and matching it with Power Apps capabilities so that you get a working app as a starting point. Generated apps are always based on a single list or table, but you can add more data to the app later.</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Your new three-screen app now opens in Power Apps Studio.</a:t>
            </a:r>
          </a:p>
          <a:p>
            <a:endParaRPr/>
          </a:p>
          <a:p>
            <a:pPr>
              <a:spcBef>
                <a:spcPct val="43750"/>
              </a:spcBef>
              <a:spcAft>
                <a:spcPct val="43750"/>
              </a:spcAft>
            </a:pPr>
            <a:r>
              <a:t>The following figure shows the main development window for Power Apps Studio, which you'll learn more about in later units.</a:t>
            </a:r>
          </a:p>
          <a:p>
            <a:endParaRPr/>
          </a:p>
          <a:p>
            <a:pPr>
              <a:spcBef>
                <a:spcPct val="43750"/>
              </a:spcBef>
              <a:spcAft>
                <a:spcPct val="43750"/>
              </a:spcAft>
            </a:pPr>
            <a:r>
              <a:t>[!div class="mx-imgBorder"] </a:t>
            </a:r>
            <a:r>
              <a:rPr>
                <a:hlinkClick r:id="rId3"/>
              </a:rPr>
              <a:t>App editor view </a:t>
            </a:r>
          </a:p>
          <a:p>
            <a:endParaRPr>
              <a:hlinkClick r:id="rId3"/>
            </a:endParaRPr>
          </a:p>
          <a:p>
            <a:pPr>
              <a:spcBef>
                <a:spcPct val="43750"/>
              </a:spcBef>
              <a:spcAft>
                <a:spcPct val="43750"/>
              </a:spcAft>
            </a:pPr>
            <a:r>
              <a:t>Select Play Start app preview arrow in the upper-right corner to practice using the app. Notice that it includes all the data from the table and provides a good default experience.</a:t>
            </a:r>
          </a:p>
          <a:p>
            <a:endParaRPr/>
          </a:p>
          <a:p>
            <a:pPr>
              <a:spcBef>
                <a:spcPct val="43750"/>
              </a:spcBef>
              <a:spcAft>
                <a:spcPct val="43750"/>
              </a:spcAft>
            </a:pPr>
            <a:r>
              <a:t>All apps that are generated from data have the same set of screens that you can view from the Screens pane:</a:t>
            </a:r>
          </a:p>
          <a:p>
            <a:endParaRPr/>
          </a:p>
          <a:p>
            <a:pPr>
              <a:spcBef>
                <a:spcPct val="43750"/>
              </a:spcBef>
              <a:spcAft>
                <a:spcPct val="43750"/>
              </a:spcAft>
            </a:pPr>
            <a:r>
              <a:rPr b="1"/>
              <a:t>Browse screen</a:t>
            </a:r>
            <a:r>
              <a:t> - This screen appears by default. In it, you can browse, sort, search, and refresh the data from the data source. In the browse screen, you can add items to the data source by selecting the plus sign (</a:t>
            </a:r>
            <a:r>
              <a:rPr b="1"/>
              <a:t>+</a:t>
            </a:r>
            <a:r>
              <a:t>).</a:t>
            </a:r>
          </a:p>
          <a:p>
            <a:endParaRPr/>
          </a:p>
          <a:p>
            <a:pPr>
              <a:spcBef>
                <a:spcPct val="43750"/>
              </a:spcBef>
              <a:spcAft>
                <a:spcPct val="43750"/>
              </a:spcAft>
            </a:pPr>
            <a:r>
              <a:rPr b="1"/>
              <a:t>Details screen</a:t>
            </a:r>
            <a:r>
              <a:t> - The details screen shows all information about a single item. In this screen, you can open an item to edit or delete it.</a:t>
            </a:r>
          </a:p>
          <a:p>
            <a:endParaRPr/>
          </a:p>
          <a:p>
            <a:pPr>
              <a:spcBef>
                <a:spcPct val="43750"/>
              </a:spcBef>
              <a:spcAft>
                <a:spcPct val="43750"/>
              </a:spcAft>
            </a:pPr>
            <a:r>
              <a:rPr b="1"/>
              <a:t>Edit/create screen</a:t>
            </a:r>
            <a:r>
              <a:t> - In this screen, you can edit an existing item or create a new one.</a:t>
            </a:r>
          </a:p>
          <a:p>
            <a:endParaRPr/>
          </a:p>
          <a:p>
            <a:pPr>
              <a:spcBef>
                <a:spcPct val="43750"/>
              </a:spcBef>
              <a:spcAft>
                <a:spcPct val="43750"/>
              </a:spcAft>
            </a:pPr>
            <a:r>
              <a:t>Close out of preview mode by selecting the "X" in the upper-right corner. To make your app visible on the phone, it needs to be saved. Select </a:t>
            </a:r>
            <a:r>
              <a:rPr b="1"/>
              <a:t>File</a:t>
            </a:r>
            <a:r>
              <a:t>, </a:t>
            </a:r>
            <a:r>
              <a:rPr b="1"/>
              <a:t>Save as</a:t>
            </a:r>
            <a:r>
              <a:t>. Replace the current title "App" with </a:t>
            </a:r>
            <a:r>
              <a:rPr b="1"/>
              <a:t>Contoso Site Tracking app</a:t>
            </a:r>
            <a:r>
              <a:t>, and then select </a:t>
            </a:r>
            <a:r>
              <a:rPr b="1"/>
              <a:t>Save</a:t>
            </a:r>
            <a:r>
              <a:t>. You will see a green check mark when all changes are successfully saved. You can now open the app on your phone.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see how the app runs on mobile, install the Power Apps Mobile app on your phone. When building an app, you should test it in the same form factor as your users.</a:t>
            </a:r>
          </a:p>
          <a:p>
            <a:endParaRPr/>
          </a:p>
          <a:p>
            <a:pPr>
              <a:spcBef>
                <a:spcPct val="43750"/>
              </a:spcBef>
              <a:spcAft>
                <a:spcPct val="43750"/>
              </a:spcAft>
            </a:pPr>
            <a:r>
              <a:t>Download Power Apps Mobile from the app store for the platform that you want to use.</a:t>
            </a:r>
          </a:p>
          <a:p>
            <a:endParaRPr/>
          </a:p>
          <a:p>
            <a:pPr>
              <a:spcBef>
                <a:spcPct val="43750"/>
              </a:spcBef>
              <a:spcAft>
                <a:spcPct val="43750"/>
              </a:spcAft>
            </a:pPr>
            <a:r>
              <a:t>Sign in by using your username and password.</a:t>
            </a:r>
          </a:p>
          <a:p>
            <a:endParaRPr/>
          </a:p>
          <a:p>
            <a:pPr>
              <a:spcBef>
                <a:spcPct val="43750"/>
              </a:spcBef>
              <a:spcAft>
                <a:spcPct val="43750"/>
              </a:spcAft>
            </a:pPr>
            <a:r>
              <a:t>On your phone or tablet, run the </a:t>
            </a:r>
            <a:r>
              <a:rPr b="1"/>
              <a:t>Contoso Site Tracking app</a:t>
            </a:r>
            <a:r>
              <a:t> in Power Apps Mobile. If you do not want to install the app, you can run it in a browser.</a:t>
            </a:r>
          </a:p>
          <a:p>
            <a:endParaRPr/>
          </a:p>
          <a:p>
            <a:pPr>
              <a:spcBef>
                <a:spcPct val="43750"/>
              </a:spcBef>
              <a:spcAft>
                <a:spcPct val="43750"/>
              </a:spcAft>
            </a:pPr>
            <a:r>
              <a:t>If the app you are creating will be used on a mobile device, then it is a good idea to check how the Power App looks and runs on mobile so you can give your users the best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 have generated the Contoso Site Tracking app you should take a few minutes to click through the app and explore its design. Take note of how you use a Gallery to browse the records from the Excel file. When you click on a record, you are taken to a different screen where a Form control displays the additional details. The app also includes the ability to edit those rows or even make a new row. This is a very functional app to build upon.</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lnSpcReduction="10000"/>
          </a:bodyPr>
          <a:lstStyle/>
          <a:p>
            <a:pPr>
              <a:spcBef>
                <a:spcPct val="43750"/>
              </a:spcBef>
              <a:spcAft>
                <a:spcPct val="43750"/>
              </a:spcAft>
            </a:pPr>
            <a:r>
              <a:t>Each screen in the app has multiple controls, but one control takes up most of the screen space. The first screen in the app is the browse screen, which is named BrowseScreen1 by default.</a:t>
            </a:r>
          </a:p>
          <a:p>
            <a:endParaRPr/>
          </a:p>
          <a:p>
            <a:pPr>
              <a:spcBef>
                <a:spcPct val="43750"/>
              </a:spcBef>
              <a:spcAft>
                <a:spcPct val="43750"/>
              </a:spcAft>
            </a:pPr>
            <a:r>
              <a:t>Controls in the browse screen that you'll want to become familiar with include:</a:t>
            </a:r>
          </a:p>
          <a:p>
            <a:endParaRPr/>
          </a:p>
          <a:p>
            <a:pPr>
              <a:spcBef>
                <a:spcPct val="43750"/>
              </a:spcBef>
              <a:spcAft>
                <a:spcPct val="43750"/>
              </a:spcAft>
            </a:pPr>
            <a:r>
              <a:rPr b="1"/>
              <a:t>BrowseGallery1</a:t>
            </a:r>
            <a:r>
              <a:t> - This control takes up most of the screen and shows data from your data source.</a:t>
            </a:r>
          </a:p>
          <a:p>
            <a:endParaRPr/>
          </a:p>
          <a:p>
            <a:pPr>
              <a:spcBef>
                <a:spcPct val="43750"/>
              </a:spcBef>
              <a:spcAft>
                <a:spcPct val="43750"/>
              </a:spcAft>
            </a:pPr>
            <a:r>
              <a:rPr b="1"/>
              <a:t>NextArrow1</a:t>
            </a:r>
            <a:r>
              <a:t> - When this control is selected, it opens the details screen.</a:t>
            </a:r>
          </a:p>
          <a:p>
            <a:endParaRPr/>
          </a:p>
          <a:p>
            <a:pPr>
              <a:spcBef>
                <a:spcPct val="43750"/>
              </a:spcBef>
              <a:spcAft>
                <a:spcPct val="43750"/>
              </a:spcAft>
            </a:pPr>
            <a:r>
              <a:rPr b="1"/>
              <a:t>IconNewItem1</a:t>
            </a:r>
            <a:r>
              <a:t> - When this control is selected, it opens the edit/create screen.</a:t>
            </a:r>
          </a:p>
          <a:p>
            <a:endParaRPr/>
          </a:p>
          <a:p>
            <a:pPr>
              <a:spcBef>
                <a:spcPct val="43750"/>
              </a:spcBef>
              <a:spcAft>
                <a:spcPct val="43750"/>
              </a:spcAft>
            </a:pPr>
            <a:r>
              <a:t>[!div class="mx-imgBorder"] Published view highlighted controls</a:t>
            </a:r>
          </a:p>
          <a:p>
            <a:endParaRPr/>
          </a:p>
          <a:p>
            <a:pPr>
              <a:spcBef>
                <a:spcPct val="43750"/>
              </a:spcBef>
              <a:spcAft>
                <a:spcPct val="43750"/>
              </a:spcAft>
            </a:pPr>
            <a:r>
              <a:t>[!div class="mx-imgBorder"] Published view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 details screen is named </a:t>
            </a:r>
            <a:r>
              <a:rPr b="1"/>
              <a:t>DetailScreen1</a:t>
            </a:r>
            <a:r>
              <a:t> by default. Some of its controls are as follows:</a:t>
            </a:r>
          </a:p>
          <a:p>
            <a:endParaRPr/>
          </a:p>
          <a:p>
            <a:pPr>
              <a:spcBef>
                <a:spcPct val="43750"/>
              </a:spcBef>
              <a:spcAft>
                <a:spcPct val="43750"/>
              </a:spcAft>
            </a:pPr>
            <a:r>
              <a:rPr b="1"/>
              <a:t>DetailForm1</a:t>
            </a:r>
            <a:r>
              <a:t> - This control contains other controls and contains a data card for each column of the row that is being displayed.</a:t>
            </a:r>
          </a:p>
          <a:p>
            <a:endParaRPr/>
          </a:p>
          <a:p>
            <a:pPr>
              <a:spcBef>
                <a:spcPct val="43750"/>
              </a:spcBef>
              <a:spcAft>
                <a:spcPct val="43750"/>
              </a:spcAft>
            </a:pPr>
            <a:r>
              <a:rPr b="1"/>
              <a:t>Address_DataCard1</a:t>
            </a:r>
            <a:r>
              <a:t> - This is a card control. Each card represents a single column of the row. In this case, it shows the Address from the Site Inspector table, as shown in the previous unit.</a:t>
            </a:r>
          </a:p>
          <a:p>
            <a:endParaRPr/>
          </a:p>
          <a:p>
            <a:pPr>
              <a:spcBef>
                <a:spcPct val="43750"/>
              </a:spcBef>
              <a:spcAft>
                <a:spcPct val="43750"/>
              </a:spcAft>
            </a:pPr>
            <a:r>
              <a:rPr b="1"/>
              <a:t>IconEdit1</a:t>
            </a:r>
            <a:r>
              <a:t> - When this control is selected, it opens the edit/create screen so that the user can edit the current item.</a:t>
            </a:r>
          </a:p>
          <a:p>
            <a:endParaRPr/>
          </a:p>
          <a:p>
            <a:pPr>
              <a:spcBef>
                <a:spcPct val="43750"/>
              </a:spcBef>
              <a:spcAft>
                <a:spcPct val="43750"/>
              </a:spcAft>
            </a:pPr>
            <a:r>
              <a:t>[!div class="mx-imgBorder"] Details screen with highlighted controls</a:t>
            </a:r>
          </a:p>
          <a:p>
            <a:endParaRPr/>
          </a:p>
          <a:p>
            <a:pPr>
              <a:spcBef>
                <a:spcPct val="43750"/>
              </a:spcBef>
              <a:spcAft>
                <a:spcPct val="43750"/>
              </a:spcAft>
            </a:pPr>
            <a:r>
              <a:t>[!div class="mx-imgBorder"] Details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third screen in the app is </a:t>
            </a:r>
            <a:r>
              <a:rPr b="1"/>
              <a:t>EditScreen1</a:t>
            </a:r>
            <a:r>
              <a:t>. Some of its controls include:</a:t>
            </a:r>
          </a:p>
          <a:p>
            <a:endParaRPr/>
          </a:p>
          <a:p>
            <a:pPr>
              <a:spcBef>
                <a:spcPct val="43750"/>
              </a:spcBef>
              <a:spcAft>
                <a:spcPct val="43750"/>
              </a:spcAft>
            </a:pPr>
            <a:r>
              <a:rPr b="1"/>
              <a:t>EditForm1</a:t>
            </a:r>
            <a:r>
              <a:t> - This control contains other controls and contains a data card for each column of the row that is being edited.</a:t>
            </a:r>
          </a:p>
          <a:p>
            <a:endParaRPr/>
          </a:p>
          <a:p>
            <a:pPr>
              <a:spcBef>
                <a:spcPct val="43750"/>
              </a:spcBef>
              <a:spcAft>
                <a:spcPct val="43750"/>
              </a:spcAft>
            </a:pPr>
            <a:r>
              <a:rPr b="1"/>
              <a:t>Address_DataCard2</a:t>
            </a:r>
            <a:r>
              <a:t> - This is a card control that shows the address from the Site Inspector table, as shown in the previous unit.</a:t>
            </a:r>
          </a:p>
          <a:p>
            <a:endParaRPr/>
          </a:p>
          <a:p>
            <a:pPr>
              <a:spcBef>
                <a:spcPct val="43750"/>
              </a:spcBef>
              <a:spcAft>
                <a:spcPct val="43750"/>
              </a:spcAft>
            </a:pPr>
            <a:r>
              <a:rPr b="1"/>
              <a:t>IconAccept1</a:t>
            </a:r>
            <a:r>
              <a:t> - When this control is selected, it saves the user's changes.</a:t>
            </a:r>
          </a:p>
          <a:p>
            <a:endParaRPr/>
          </a:p>
          <a:p>
            <a:pPr>
              <a:spcBef>
                <a:spcPct val="43750"/>
              </a:spcBef>
              <a:spcAft>
                <a:spcPct val="43750"/>
              </a:spcAft>
            </a:pPr>
            <a:r>
              <a:t>[!div class="mx-imgBorder"] Edit screen with highlighted controls</a:t>
            </a:r>
          </a:p>
          <a:p>
            <a:endParaRPr/>
          </a:p>
          <a:p>
            <a:pPr>
              <a:spcBef>
                <a:spcPct val="43750"/>
              </a:spcBef>
              <a:spcAft>
                <a:spcPct val="43750"/>
              </a:spcAft>
            </a:pPr>
            <a:r>
              <a:t>[!div class="mx-imgBorder"] Edit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While the default screens make a useful app out of the box, you'll often want to customize a generated app to suit your needs.</a:t>
            </a:r>
          </a:p>
          <a:p>
            <a:endParaRPr/>
          </a:p>
          <a:p>
            <a:pPr>
              <a:spcBef>
                <a:spcPct val="43750"/>
              </a:spcBef>
              <a:spcAft>
                <a:spcPct val="43750"/>
              </a:spcAft>
            </a:pPr>
            <a:r>
              <a:t>The following sections cover basic changes for each screen in the app. You can do a lot more to customize an app, but the best way to start learning is to take a generated app and make common customizations. This will allow you to become familiar with the controls, layouts, and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The Contoso Site Tracking app already shows an image and some text for each product, but the layout could be better. To improve the layout, use the following procedure:</a:t>
            </a:r>
          </a:p>
          <a:p>
            <a:endParaRPr/>
          </a:p>
          <a:p>
            <a:pPr>
              <a:spcBef>
                <a:spcPct val="43750"/>
              </a:spcBef>
              <a:spcAft>
                <a:spcPct val="43750"/>
              </a:spcAft>
            </a:pPr>
            <a:r>
              <a:t>On the Screens pane on the left, select </a:t>
            </a:r>
            <a:r>
              <a:rPr b="1"/>
              <a:t>BrowseGallery1</a:t>
            </a:r>
            <a:r>
              <a:t>. The selection box around the gallery confirms your choice.</a:t>
            </a:r>
          </a:p>
          <a:p>
            <a:endParaRPr/>
          </a:p>
          <a:p>
            <a:pPr>
              <a:spcBef>
                <a:spcPct val="43750"/>
              </a:spcBef>
              <a:spcAft>
                <a:spcPct val="43750"/>
              </a:spcAft>
            </a:pPr>
            <a:r>
              <a:t>[!div class="mx-imgBorder"] Browse screen</a:t>
            </a:r>
          </a:p>
          <a:p>
            <a:endParaRPr/>
          </a:p>
          <a:p>
            <a:pPr>
              <a:spcBef>
                <a:spcPct val="43750"/>
              </a:spcBef>
              <a:spcAft>
                <a:spcPct val="43750"/>
              </a:spcAft>
            </a:pPr>
            <a:r>
              <a:t>On the right pane, open the </a:t>
            </a:r>
            <a:r>
              <a:rPr b="1"/>
              <a:t>Data</a:t>
            </a:r>
            <a:r>
              <a:t> pane by selecting the drop-down menu next to </a:t>
            </a:r>
            <a:r>
              <a:rPr b="1"/>
              <a:t>Layout</a:t>
            </a:r>
            <a:r>
              <a:t>.</a:t>
            </a:r>
          </a:p>
          <a:p>
            <a:endParaRPr/>
          </a:p>
          <a:p>
            <a:pPr>
              <a:spcBef>
                <a:spcPct val="43750"/>
              </a:spcBef>
              <a:spcAft>
                <a:spcPct val="43750"/>
              </a:spcAft>
            </a:pPr>
            <a:r>
              <a:t>[!div class="mx-imgBorder"] Layout templates</a:t>
            </a:r>
          </a:p>
          <a:p>
            <a:endParaRPr/>
          </a:p>
          <a:p>
            <a:pPr>
              <a:spcBef>
                <a:spcPct val="43750"/>
              </a:spcBef>
              <a:spcAft>
                <a:spcPct val="43750"/>
              </a:spcAft>
            </a:pPr>
            <a:r>
              <a:t>Select the layout </a:t>
            </a:r>
            <a:r>
              <a:rPr b="1"/>
              <a:t>Image, title, and subtitle</a:t>
            </a:r>
            <a:r>
              <a:t> for a cleaner look.</a:t>
            </a:r>
          </a:p>
          <a:p>
            <a:endParaRPr/>
          </a:p>
          <a:p>
            <a:pPr>
              <a:spcBef>
                <a:spcPct val="43750"/>
              </a:spcBef>
              <a:spcAft>
                <a:spcPct val="43750"/>
              </a:spcAft>
            </a:pPr>
            <a:r>
              <a:t>Select the </a:t>
            </a:r>
            <a:r>
              <a:rPr b="1"/>
              <a:t>Address</a:t>
            </a:r>
            <a:r>
              <a:t> of the item at the top of the gallery.</a:t>
            </a:r>
          </a:p>
          <a:p>
            <a:endParaRPr/>
          </a:p>
          <a:p>
            <a:pPr>
              <a:spcBef>
                <a:spcPct val="43750"/>
              </a:spcBef>
              <a:spcAft>
                <a:spcPct val="43750"/>
              </a:spcAft>
            </a:pPr>
            <a:r>
              <a:t>[!div class="mx-imgBorder"] Text edit view</a:t>
            </a:r>
          </a:p>
          <a:p>
            <a:endParaRPr/>
          </a:p>
          <a:p>
            <a:pPr>
              <a:spcBef>
                <a:spcPct val="43750"/>
              </a:spcBef>
              <a:spcAft>
                <a:spcPct val="43750"/>
              </a:spcAft>
            </a:pPr>
            <a:r>
              <a:t>Change </a:t>
            </a:r>
            <a:r>
              <a:rPr b="1"/>
              <a:t>ThisItem.Address</a:t>
            </a:r>
            <a:r>
              <a:t> to </a:t>
            </a:r>
            <a:r>
              <a:rPr b="1"/>
              <a:t>ThisItem.Title</a:t>
            </a:r>
            <a:r>
              <a:t> in the formula bar.</a:t>
            </a:r>
          </a:p>
          <a:p>
            <a:endParaRPr/>
          </a:p>
          <a:p>
            <a:pPr>
              <a:spcBef>
                <a:spcPct val="43750"/>
              </a:spcBef>
              <a:spcAft>
                <a:spcPct val="43750"/>
              </a:spcAft>
            </a:pPr>
            <a:r>
              <a:t>Repeat the previous two steps, but change the other </a:t>
            </a:r>
            <a:r>
              <a:rPr b="1"/>
              <a:t>Label</a:t>
            </a:r>
            <a:r>
              <a:t> control to show the description of each item by setting it to </a:t>
            </a:r>
            <a:r>
              <a:rPr b="1"/>
              <a:t>ThisItem.Description</a:t>
            </a:r>
            <a:r>
              <a:t>.</a:t>
            </a:r>
          </a:p>
          <a:p>
            <a:endParaRPr/>
          </a:p>
          <a:p>
            <a:pPr>
              <a:spcBef>
                <a:spcPct val="43750"/>
              </a:spcBef>
              <a:spcAft>
                <a:spcPct val="43750"/>
              </a:spcAft>
            </a:pPr>
            <a:r>
              <a:t>[!div class="mx-imgBorder"] Text edit confirmed preview</a:t>
            </a:r>
          </a:p>
          <a:p>
            <a:endParaRPr/>
          </a:p>
          <a:p>
            <a:pPr>
              <a:spcBef>
                <a:spcPct val="43750"/>
              </a:spcBef>
              <a:spcAft>
                <a:spcPct val="43750"/>
              </a:spcAft>
            </a:pPr>
            <a:r>
              <a:t>[!div class="mx-imgBorder"] Browse screen</a:t>
            </a:r>
          </a:p>
          <a:p>
            <a:endParaRPr/>
          </a:p>
          <a:p>
            <a:pPr>
              <a:spcBef>
                <a:spcPct val="43750"/>
              </a:spcBef>
              <a:spcAft>
                <a:spcPct val="43750"/>
              </a:spcAft>
            </a:pPr>
            <a:r>
              <a:t>[!div class="mx-imgBorder"] Layout templates</a:t>
            </a:r>
          </a:p>
          <a:p>
            <a:endParaRPr/>
          </a:p>
          <a:p>
            <a:pPr>
              <a:spcBef>
                <a:spcPct val="43750"/>
              </a:spcBef>
              <a:spcAft>
                <a:spcPct val="43750"/>
              </a:spcAft>
            </a:pPr>
            <a:r>
              <a:t>[!div class="mx-imgBorder"] Text edit view</a:t>
            </a:r>
          </a:p>
          <a:p>
            <a:endParaRPr/>
          </a:p>
          <a:p>
            <a:pPr>
              <a:spcBef>
                <a:spcPct val="43750"/>
              </a:spcBef>
              <a:spcAft>
                <a:spcPct val="43750"/>
              </a:spcAft>
            </a:pPr>
            <a:r>
              <a:t>[!div class="mx-imgBorder"] Text edit confirmed preview</a:t>
            </a:r>
          </a:p>
          <a:p>
            <a:endParaRPr/>
          </a:p>
          <a:p>
            <a:pPr>
              <a:spcBef>
                <a:spcPct val="43750"/>
              </a:spcBef>
              <a:spcAft>
                <a:spcPct val="43750"/>
              </a:spcAft>
            </a:pPr>
            <a:r>
              <a:t>Changing the layout of a gallery and the types of data that it shows is that simple, and you might find that it's fun, too.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Sometimes when creating a canvas app, you need to combine data from multiple data sources. This will all be determined by your needs and what you hope to accomplish with your canvas app.</a:t>
            </a:r>
          </a:p>
          <a:p>
            <a:endParaRPr/>
          </a:p>
          <a:p>
            <a:pPr>
              <a:spcBef>
                <a:spcPct val="43750"/>
              </a:spcBef>
              <a:spcAft>
                <a:spcPct val="43750"/>
              </a:spcAft>
            </a:pPr>
            <a:r>
              <a:t>Follow these steps to add Office 365 Outlook as an additional data source. This is just one of the many sources you can use to expand your canvas app's data.</a:t>
            </a:r>
          </a:p>
          <a:p>
            <a:endParaRPr/>
          </a:p>
          <a:p>
            <a:pPr>
              <a:spcBef>
                <a:spcPct val="43750"/>
              </a:spcBef>
              <a:spcAft>
                <a:spcPct val="43750"/>
              </a:spcAft>
            </a:pPr>
            <a:r>
              <a:t>Select </a:t>
            </a:r>
            <a:r>
              <a:rPr b="1"/>
              <a:t>View</a:t>
            </a:r>
            <a:r>
              <a:t> &gt; </a:t>
            </a:r>
            <a:r>
              <a:rPr b="1"/>
              <a:t>Data sources</a:t>
            </a:r>
            <a:r>
              <a:t> to open the </a:t>
            </a:r>
            <a:r>
              <a:rPr b="1"/>
              <a:t>Data</a:t>
            </a:r>
            <a:r>
              <a:t> pane.</a:t>
            </a:r>
          </a:p>
          <a:p>
            <a:endParaRPr/>
          </a:p>
          <a:p>
            <a:pPr>
              <a:spcBef>
                <a:spcPct val="43750"/>
              </a:spcBef>
              <a:spcAft>
                <a:spcPct val="43750"/>
              </a:spcAft>
            </a:pPr>
            <a:r>
              <a:t>Select </a:t>
            </a:r>
            <a:r>
              <a:rPr b="1"/>
              <a:t>Add Data</a:t>
            </a:r>
            <a:r>
              <a:t>.</a:t>
            </a:r>
          </a:p>
          <a:p>
            <a:endParaRPr/>
          </a:p>
          <a:p>
            <a:pPr>
              <a:spcBef>
                <a:spcPct val="43750"/>
              </a:spcBef>
              <a:spcAft>
                <a:spcPct val="43750"/>
              </a:spcAft>
            </a:pPr>
            <a:r>
              <a:t>In the search bar, type or paste the first few letters of </a:t>
            </a:r>
            <a:r>
              <a:rPr b="1"/>
              <a:t>Office 365 Outlook:</a:t>
            </a:r>
          </a:p>
          <a:p>
            <a:endParaRPr b="1"/>
          </a:p>
          <a:p>
            <a:pPr>
              <a:spcBef>
                <a:spcPct val="43750"/>
              </a:spcBef>
              <a:spcAft>
                <a:spcPct val="43750"/>
              </a:spcAft>
            </a:pPr>
            <a:r>
              <a:t>Select </a:t>
            </a:r>
            <a:r>
              <a:rPr b="1"/>
              <a:t>Connect</a:t>
            </a:r>
            <a:r>
              <a:t>, and if prompted to sign in, enter your work account.</a:t>
            </a:r>
          </a:p>
          <a:p>
            <a:endParaRPr/>
          </a:p>
          <a:p>
            <a:pPr>
              <a:spcBef>
                <a:spcPct val="43750"/>
              </a:spcBef>
              <a:spcAft>
                <a:spcPct val="43750"/>
              </a:spcAft>
            </a:pPr>
            <a:r>
              <a:t>The Office 365 Outlook connection has been created and added to your app. Now, it is ready to be used.</a:t>
            </a:r>
          </a:p>
          <a:p>
            <a:endParaRPr/>
          </a:p>
          <a:p>
            <a:pPr>
              <a:spcBef>
                <a:spcPct val="43750"/>
              </a:spcBef>
              <a:spcAft>
                <a:spcPct val="43750"/>
              </a:spcAft>
            </a:pPr>
            <a:r>
              <a:t>See this documentation for the types of commands you can do with the </a:t>
            </a:r>
            <a:r>
              <a:rPr b="1"/>
              <a:t>Office 365 Outlook</a:t>
            </a:r>
            <a:r>
              <a:t> connector: </a:t>
            </a:r>
            <a:r>
              <a:rPr>
                <a:hlinkClick r:id="rId3"/>
              </a:rPr>
              <a:t>https://docs.microsoft.com/connectors/office365/</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On the details screen, you want to change the order of the fields. The controls on this screen differ from the controls on the browse screen, so the process for changing them is also slightly different.</a:t>
            </a:r>
          </a:p>
          <a:p>
            <a:endParaRPr/>
          </a:p>
          <a:p>
            <a:pPr>
              <a:spcBef>
                <a:spcPct val="43750"/>
              </a:spcBef>
              <a:spcAft>
                <a:spcPct val="43750"/>
              </a:spcAft>
            </a:pPr>
            <a:r>
              <a:t>On the Tree view on the left, select </a:t>
            </a:r>
            <a:r>
              <a:rPr b="1"/>
              <a:t>DetailScreen1 &gt; DetailForm1</a:t>
            </a:r>
            <a:r>
              <a:t>. This will change the screen shown in the studio.</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Click the </a:t>
            </a:r>
            <a:r>
              <a:rPr b="1"/>
              <a:t>+ Add field</a:t>
            </a:r>
            <a:r>
              <a:t> button at the top of the Fields section.</a:t>
            </a:r>
          </a:p>
          <a:p>
            <a:endParaRPr/>
          </a:p>
          <a:p>
            <a:pPr>
              <a:spcBef>
                <a:spcPct val="43750"/>
              </a:spcBef>
              <a:spcAft>
                <a:spcPct val="43750"/>
              </a:spcAft>
            </a:pPr>
            <a:r>
              <a:t>Here you can add any of the data source fields that were not added by default. Check the box next to </a:t>
            </a:r>
            <a:r>
              <a:rPr b="1"/>
              <a:t>Title</a:t>
            </a:r>
            <a:r>
              <a:t> and </a:t>
            </a:r>
            <a:r>
              <a:rPr b="1"/>
              <a:t>SubTitle</a:t>
            </a:r>
            <a:r>
              <a:t> and click </a:t>
            </a:r>
            <a:r>
              <a:rPr b="1"/>
              <a:t>Add</a:t>
            </a:r>
            <a:r>
              <a:t>.</a:t>
            </a:r>
          </a:p>
          <a:p>
            <a:endParaRPr/>
          </a:p>
          <a:p>
            <a:pPr>
              <a:spcBef>
                <a:spcPct val="43750"/>
              </a:spcBef>
              <a:spcAft>
                <a:spcPct val="43750"/>
              </a:spcAft>
            </a:pPr>
            <a:r>
              <a:t>Now you can rearrange the order by </a:t>
            </a:r>
            <a:r>
              <a:rPr b="1"/>
              <a:t>clicking and holding on Title</a:t>
            </a:r>
            <a:r>
              <a:t> and then </a:t>
            </a:r>
            <a:r>
              <a:rPr b="1"/>
              <a:t>dragging</a:t>
            </a:r>
            <a:r>
              <a:t> it to the </a:t>
            </a:r>
            <a:r>
              <a:rPr b="1"/>
              <a:t>top</a:t>
            </a:r>
            <a:r>
              <a:t> of the screen.</a:t>
            </a:r>
          </a:p>
          <a:p>
            <a:endParaRPr/>
          </a:p>
          <a:p>
            <a:pPr>
              <a:spcBef>
                <a:spcPct val="43750"/>
              </a:spcBef>
              <a:spcAft>
                <a:spcPct val="43750"/>
              </a:spcAft>
            </a:pPr>
            <a:r>
              <a:t>You can also remove fields that you don't want to display to the users like the ID column. From the list of Fields click </a:t>
            </a:r>
            <a:r>
              <a:rPr b="1"/>
              <a:t>ID</a:t>
            </a:r>
            <a:r>
              <a:t> to expand it, click the </a:t>
            </a:r>
            <a:r>
              <a:rPr b="1"/>
              <a:t>?</a:t>
            </a:r>
            <a:r>
              <a:t>, and choose </a:t>
            </a:r>
            <a:r>
              <a:rPr b="1"/>
              <a:t>X Remove</a:t>
            </a:r>
            <a:r>
              <a:t>.</a:t>
            </a:r>
          </a:p>
          <a:p>
            <a:endParaRPr/>
          </a:p>
          <a:p>
            <a:pPr>
              <a:spcBef>
                <a:spcPct val="43750"/>
              </a:spcBef>
              <a:spcAft>
                <a:spcPct val="43750"/>
              </a:spcAft>
            </a:pPr>
            <a:r>
              <a:t>[!div class="mx-imgBorder"] field edit form view</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[!div class="mx-imgBorder"] field edit form view</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On the screen where your users edit and create entries, you want to make it easier for them to enter information in a text box.</a:t>
            </a:r>
          </a:p>
          <a:p>
            <a:endParaRPr/>
          </a:p>
          <a:p>
            <a:pPr>
              <a:spcBef>
                <a:spcPct val="43750"/>
              </a:spcBef>
              <a:spcAft>
                <a:spcPct val="43750"/>
              </a:spcAft>
            </a:pPr>
            <a:r>
              <a:t>On the Tree view on the left, select </a:t>
            </a:r>
            <a:r>
              <a:rPr b="1"/>
              <a:t>EditScreen1 &gt; EditForm1</a:t>
            </a:r>
            <a:r>
              <a:t>.</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Expand </a:t>
            </a:r>
            <a:r>
              <a:rPr b="1"/>
              <a:t>Description</a:t>
            </a:r>
            <a:r>
              <a:t>. Select the drop-down arrow for the </a:t>
            </a:r>
            <a:r>
              <a:rPr b="1"/>
              <a:t>Control type</a:t>
            </a:r>
            <a:r>
              <a:t> and then select </a:t>
            </a:r>
            <a:r>
              <a:rPr b="1"/>
              <a:t>Edit multi-line text</a:t>
            </a:r>
            <a:r>
              <a:t>.</a:t>
            </a:r>
          </a:p>
          <a:p>
            <a:endParaRPr/>
          </a:p>
          <a:p>
            <a:pPr>
              <a:spcBef>
                <a:spcPct val="43750"/>
              </a:spcBef>
              <a:spcAft>
                <a:spcPct val="43750"/>
              </a:spcAft>
            </a:pPr>
            <a:r>
              <a:t>[!div class="mx-imgBorder"] Control text edit options</a:t>
            </a:r>
          </a:p>
          <a:p>
            <a:endParaRPr/>
          </a:p>
          <a:p>
            <a:pPr>
              <a:spcBef>
                <a:spcPct val="43750"/>
              </a:spcBef>
              <a:spcAft>
                <a:spcPct val="43750"/>
              </a:spcAft>
            </a:pPr>
            <a:r>
              <a:t>A multi-line edit control will simplify your user's ability to add more than a few words in this field. You could also reorder the fields to match the order from the Details screen to give the user a more consistent experience.</a:t>
            </a:r>
          </a:p>
          <a:p>
            <a:endParaRPr/>
          </a:p>
          <a:p>
            <a:pPr>
              <a:spcBef>
                <a:spcPct val="43750"/>
              </a:spcBef>
              <a:spcAft>
                <a:spcPct val="43750"/>
              </a:spcAft>
            </a:pPr>
            <a:r>
              <a:t>[!div class="mx-imgBorder"] Control text edit options</a:t>
            </a:r>
          </a:p>
          <a:p>
            <a:endParaRPr/>
          </a:p>
          <a:p>
            <a:pPr>
              <a:spcBef>
                <a:spcPct val="43750"/>
              </a:spcBef>
              <a:spcAft>
                <a:spcPct val="43750"/>
              </a:spcAft>
            </a:pPr>
            <a:r>
              <a:t>A few basic steps can greatly improve the appearance and experience of using an app, and Power Apps Studio provides many options for customizing those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A control is a UI element that produces an action or shows information. Many controls in Power Apps are similar to controls that you've used in other apps: labels, text-input boxes, drop-down lists, navigation elements, and so on.</a:t>
            </a:r>
          </a:p>
          <a:p>
            <a:endParaRPr/>
          </a:p>
          <a:p>
            <a:pPr>
              <a:spcBef>
                <a:spcPct val="43750"/>
              </a:spcBef>
              <a:spcAft>
                <a:spcPct val="43750"/>
              </a:spcAft>
            </a:pPr>
            <a:r>
              <a:t>In addition to these typical controls, Power Apps has more specialized controls, which you can find on the </a:t>
            </a:r>
            <a:r>
              <a:rPr b="1"/>
              <a:t>Insert</a:t>
            </a:r>
            <a:r>
              <a:t> tab.</a:t>
            </a:r>
          </a:p>
          <a:p>
            <a:endParaRPr/>
          </a:p>
          <a:p>
            <a:pPr>
              <a:spcBef>
                <a:spcPct val="43750"/>
              </a:spcBef>
              <a:spcAft>
                <a:spcPct val="43750"/>
              </a:spcAft>
            </a:pPr>
            <a:r>
              <a:t>[!div class="mx-imgBorder"] </a:t>
            </a:r>
            <a:r>
              <a:rPr>
                <a:hlinkClick r:id="rId3"/>
              </a:rPr>
              <a:t>Control type list </a:t>
            </a:r>
          </a:p>
          <a:p>
            <a:endParaRPr>
              <a:hlinkClick r:id="rId3"/>
            </a:endParaRPr>
          </a:p>
          <a:p>
            <a:pPr>
              <a:spcBef>
                <a:spcPct val="43750"/>
              </a:spcBef>
              <a:spcAft>
                <a:spcPct val="43750"/>
              </a:spcAft>
            </a:pPr>
            <a:r>
              <a:t>A few controls that can add interest and impact to your apps include:</a:t>
            </a:r>
          </a:p>
          <a:p>
            <a:endParaRPr/>
          </a:p>
          <a:p>
            <a:pPr>
              <a:spcBef>
                <a:spcPct val="43750"/>
              </a:spcBef>
              <a:spcAft>
                <a:spcPct val="43750"/>
              </a:spcAft>
            </a:pPr>
            <a:r>
              <a:rPr b="1"/>
              <a:t>Galleries</a:t>
            </a:r>
            <a:r>
              <a:t> - These controls are layout containers that hold a set of controls that show rows from a data source.</a:t>
            </a:r>
          </a:p>
          <a:p>
            <a:endParaRPr/>
          </a:p>
          <a:p>
            <a:pPr>
              <a:spcBef>
                <a:spcPct val="43750"/>
              </a:spcBef>
              <a:spcAft>
                <a:spcPct val="43750"/>
              </a:spcAft>
            </a:pPr>
            <a:r>
              <a:rPr b="1"/>
              <a:t>Forms</a:t>
            </a:r>
            <a:r>
              <a:t> - These controls show details about your data and let you create and edit records.</a:t>
            </a:r>
          </a:p>
          <a:p>
            <a:endParaRPr/>
          </a:p>
          <a:p>
            <a:pPr>
              <a:spcBef>
                <a:spcPct val="43750"/>
              </a:spcBef>
              <a:spcAft>
                <a:spcPct val="43750"/>
              </a:spcAft>
            </a:pPr>
            <a:r>
              <a:rPr b="1"/>
              <a:t>Media</a:t>
            </a:r>
            <a:r>
              <a:t> - These controls let you add background images, include a camera button (so that users can take pictures from the app), a barcode reader for quickly capturing identification information, and more.</a:t>
            </a:r>
          </a:p>
          <a:p>
            <a:endParaRPr/>
          </a:p>
          <a:p>
            <a:pPr>
              <a:spcBef>
                <a:spcPct val="43750"/>
              </a:spcBef>
              <a:spcAft>
                <a:spcPct val="43750"/>
              </a:spcAft>
            </a:pPr>
            <a:r>
              <a:rPr b="1"/>
              <a:t>Charts</a:t>
            </a:r>
            <a:r>
              <a:t> - These controls let you add charts so that users can perform instant analysis while they're on the road.</a:t>
            </a:r>
          </a:p>
          <a:p>
            <a:endParaRPr/>
          </a:p>
          <a:p>
            <a:pPr>
              <a:spcBef>
                <a:spcPct val="43750"/>
              </a:spcBef>
              <a:spcAft>
                <a:spcPct val="43750"/>
              </a:spcAft>
            </a:pPr>
            <a:r>
              <a:t>To see what controls are available, select the </a:t>
            </a:r>
            <a:r>
              <a:rPr b="1"/>
              <a:t>Insert</a:t>
            </a:r>
            <a:r>
              <a:t> tab, and then select each option in turn.</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When using Microsoft Power Apps, you don't have to write complicated application code the way that a traditional developer does. However, you must express logic in an app and control its navigation, filtering, sorting, and other functionality. This is where formulas come in.</a:t>
            </a:r>
          </a:p>
          <a:p>
            <a:endParaRPr/>
          </a:p>
          <a:p>
            <a:pPr>
              <a:spcBef>
                <a:spcPct val="43750"/>
              </a:spcBef>
              <a:spcAft>
                <a:spcPct val="43750"/>
              </a:spcAft>
            </a:pPr>
            <a:r>
              <a:t>If you've used Microsoft Excel functions, you'll be comfortable building apps in Power Apps. To create a formula, you will combine one or more formulas with the required and optional parameters. Here are some common functions and an explanation of what they do:</a:t>
            </a:r>
          </a:p>
          <a:p>
            <a:endParaRPr/>
          </a:p>
          <a:p>
            <a:r>
              <a:rPr b="1"/>
              <a:t>Filter</a:t>
            </a:r>
            <a: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endParaRPr/>
          </a:p>
          <a:p>
            <a:r>
              <a:rPr b="1"/>
              <a:t>Match</a:t>
            </a:r>
            <a: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endParaRPr/>
          </a:p>
          <a:p>
            <a:r>
              <a:rPr b="1"/>
              <a:t>Distinct</a:t>
            </a:r>
            <a:r>
              <a:t> - This function allows you to return the unique values from a list of data, making it easier to build dynamic dropdowns that show users only the valid values for the given column.</a:t>
            </a:r>
          </a:p>
          <a:p>
            <a:endParaRPr/>
          </a:p>
          <a:p>
            <a:r>
              <a:rPr b="1"/>
              <a:t>Math functions</a:t>
            </a:r>
            <a:r>
              <a:t> - Power Apps includes a range of math formulas for working with your data from the simple such as Sum or Average to the complex such as Atan and Sin to work with radians.</a:t>
            </a:r>
          </a:p>
          <a:p>
            <a:endParaRPr/>
          </a:p>
          <a:p>
            <a:pPr>
              <a:spcBef>
                <a:spcPct val="43750"/>
              </a:spcBef>
              <a:spcAft>
                <a:spcPct val="43750"/>
              </a:spcAft>
            </a:pPr>
            <a:r>
              <a:t>This is a small sampling of the large library of Power Apps functions that are available. Also, remember you can combine functions into one formula to solve complex problems. This is the power of the platform. You start with simple formulas and then as your comfort grows you learn to combine them.</a:t>
            </a:r>
          </a:p>
          <a:p>
            <a:endParaRPr/>
          </a:p>
          <a:p>
            <a:pPr>
              <a:spcBef>
                <a:spcPct val="43750"/>
              </a:spcBef>
              <a:spcAft>
                <a:spcPct val="43750"/>
              </a:spcAft>
            </a:pPr>
            <a:r>
              <a:t>For a complete list of all of the functions available in Power Apps, check out the documentation </a:t>
            </a:r>
            <a:r>
              <a:rPr>
                <a:hlinkClick r:id="rId3"/>
              </a:rPr>
              <a:t>here</a:t>
            </a:r>
            <a:r>
              <a:t>. To learn more about using formulas, check out the Microsoft Learning Path - [Use basic formulas to make better Power Apps canvas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created an app, you can share it with specific users, groups, or your whole organization. When you share an app with other people, they can run it in a browser, or in the players for Apple iOS and Google Android.</a:t>
            </a:r>
          </a:p>
          <a:p>
            <a:endParaRPr/>
          </a:p>
          <a:p>
            <a:pPr>
              <a:spcBef>
                <a:spcPct val="43750"/>
              </a:spcBef>
              <a:spcAft>
                <a:spcPct val="43750"/>
              </a:spcAft>
            </a:pPr>
            <a:r>
              <a:t>Even better, you can give someone permission to update the app.</a:t>
            </a:r>
          </a:p>
          <a:p>
            <a:endParaRPr/>
          </a:p>
          <a:p>
            <a:pPr>
              <a:spcBef>
                <a:spcPct val="43750"/>
              </a:spcBef>
              <a:spcAft>
                <a:spcPct val="43750"/>
              </a:spcAft>
            </a:pPr>
            <a:r>
              <a:t>Sharing your app is your final step as an app creator. You will want to share the app to test the full functionality with some stakeholders. This will give them a chance to provide feedback and help you become a better app creator.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913919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There is some basic information about permissions and licensing of which you should be aware:</a:t>
            </a:r>
          </a:p>
          <a:p>
            <a:endParaRPr/>
          </a:p>
          <a:p>
            <a:r>
              <a:t>Users and contributors need permissions to any data connections and gateways that a shared app uses.</a:t>
            </a:r>
          </a:p>
          <a:p>
            <a:endParaRPr/>
          </a:p>
          <a:p>
            <a:r>
              <a:t>Some permissions come implicitly with the app, but you must explicitly grant others.</a:t>
            </a:r>
          </a:p>
          <a:p>
            <a:endParaRPr/>
          </a:p>
          <a:p>
            <a: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endParaRPr/>
          </a:p>
          <a:p>
            <a:r>
              <a:t>In many cases, you'll want to create one or more custom security roles with the exact permissions that users need to run the app. You can then assign a role to each user as appropriate.</a:t>
            </a:r>
          </a:p>
          <a:p>
            <a:endParaRPr/>
          </a:p>
          <a:p>
            <a:pPr>
              <a:spcBef>
                <a:spcPct val="43750"/>
              </a:spcBef>
              <a:spcAft>
                <a:spcPct val="43750"/>
              </a:spcAft>
            </a:pPr>
            <a:r>
              <a:t>Sharing an app is simple, and it's a great way to make an app that you find useful available to people across your organization.</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Power Apps allows you to build custom business apps to make powerful new solutions with the potential to increase process efficiency in the areas of communication and data. Now that you have built your first app, consider areas that could benefit from custom solutions at your business. Start by thinking of processes that frustrate you and consider how you can leverage Power Apps to improve them for everyone.</a:t>
            </a:r>
          </a:p>
          <a:p>
            <a:endParaRPr/>
          </a:p>
          <a:p>
            <a:pPr>
              <a:spcBef>
                <a:spcPct val="43750"/>
              </a:spcBef>
              <a:spcAft>
                <a:spcPct val="43750"/>
              </a:spcAft>
            </a:pPr>
            <a:r>
              <a:t>Now that you have reviewed this module, you should be able to:</a:t>
            </a:r>
          </a:p>
          <a:p>
            <a:endParaRPr/>
          </a:p>
          <a:p>
            <a:pPr>
              <a:spcBef>
                <a:spcPct val="43750"/>
              </a:spcBef>
              <a:spcAft>
                <a:spcPct val="43750"/>
              </a:spcAft>
            </a:pPr>
            <a:r>
              <a:t>Understand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Share the app you have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i="1"/>
              <a:t>[Table was here]</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Power Apps</a:t>
            </a:r>
          </a:p>
          <a:p>
            <a:endParaRPr>
              <a:hlinkClick r:id="rId3"/>
            </a:endParaRPr>
          </a:p>
          <a:p>
            <a:pPr>
              <a:spcBef>
                <a:spcPct val="43750"/>
              </a:spcBef>
              <a:spcAft>
                <a:spcPct val="43750"/>
              </a:spcAft>
            </a:pPr>
            <a:r>
              <a:rPr>
                <a:hlinkClick r:id="rId4"/>
              </a:rPr>
              <a:t>Power Apps Resources</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Navigation in a canvas app in Power Apps</a:t>
            </a:r>
          </a:p>
          <a:p>
            <a:endParaRPr>
              <a:hlinkClick r:id="rId3"/>
            </a:endParaRPr>
          </a:p>
          <a:p>
            <a:pPr>
              <a:spcBef>
                <a:spcPct val="43750"/>
              </a:spcBef>
              <a:spcAft>
                <a:spcPct val="43750"/>
              </a:spcAft>
            </a:pPr>
            <a:r>
              <a:rPr>
                <a:hlinkClick r:id="rId4"/>
              </a:rPr>
              <a:t>Customize a canvas app in Power Apps</a:t>
            </a:r>
          </a:p>
          <a:p>
            <a:endParaRPr>
              <a:hlinkClick r:id="rId4"/>
            </a:endParaRPr>
          </a:p>
          <a:p>
            <a:pPr>
              <a:spcBef>
                <a:spcPct val="43750"/>
              </a:spcBef>
              <a:spcAft>
                <a:spcPct val="43750"/>
              </a:spcAft>
            </a:pPr>
            <a:r>
              <a:rPr>
                <a:hlinkClick r:id="rId5"/>
              </a:rPr>
              <a:t>Manage apps in Power Apps</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allows everyone to implement custom and powerful business solutions. This module walks you through everything you need to know to build your first app. By the end of this module, you will be prepared to start building your own business apps.</a:t>
            </a:r>
          </a:p>
          <a:p>
            <a:endParaRPr/>
          </a:p>
          <a:p>
            <a:pPr>
              <a:spcBef>
                <a:spcPct val="43750"/>
              </a:spcBef>
              <a:spcAft>
                <a:spcPct val="43750"/>
              </a:spcAft>
            </a:pPr>
            <a:r>
              <a:t>In this module, you will:</a:t>
            </a:r>
          </a:p>
          <a:p>
            <a:endParaRPr/>
          </a:p>
          <a:p>
            <a:pPr>
              <a:spcBef>
                <a:spcPct val="43750"/>
              </a:spcBef>
              <a:spcAft>
                <a:spcPct val="43750"/>
              </a:spcAft>
            </a:pPr>
            <a:r>
              <a:t>Learn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Configure and manage app settings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has many different components to build solutions including screens, inputs, galleries, forms and more. Let's review some of the most common elements you will need to get started.</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8B60879-F8D6-4506-977B-B5BD6BC93935}" type="datetimeFigureOut">
              <a:rPr lang="en-US" smtClean="0"/>
              <a:t>3/17/22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2FE5110-AF60-43A7-8583-A395846F4E3F}" type="datetimeFigureOut">
              <a:rPr lang="en-US" smtClean="0"/>
              <a:t>3/17/22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E9026E5-F706-4076-986C-59582F782D49}" type="datetimeFigureOut">
              <a:rPr lang="en-US" smtClean="0"/>
              <a:t>3/17/22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764AB9-6244-40FA-A3B6-89ADB36A3A33}" type="datetimeFigureOut">
              <a:rPr lang="en-US" smtClean="0"/>
              <a:t>3/17/22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3E305A5-1BBB-4CA3-BB75-373552FF3FFD}" type="datetimeFigureOut">
              <a:rPr lang="en-US" smtClean="0"/>
              <a:t>3/17/22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E3C54CD-0A9F-4540-B4FA-2311ECD4AD6B}" type="datetimeFigureOut">
              <a:rPr lang="en-US" smtClean="0"/>
              <a:t>3/17/22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3838AC1-8A8F-446D-B175-9CB70EFF7F87}" type="datetimeFigureOut">
              <a:rPr lang="en-US" smtClean="0"/>
              <a:t>3/17/22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87C5FF-4564-4758-A926-1E14F9DB229E}" type="datetimeFigureOut">
              <a:rPr lang="en-US" smtClean="0"/>
              <a:t>3/17/22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960DA9D-4BEC-42FD-A0F9-7307675CD5D4}" type="datetimeFigureOut">
              <a:rPr lang="en-US" smtClean="0"/>
              <a:t>3/17/22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69C6FC4-B822-4183-B07E-A16936773FC8}" type="datetimeFigureOut">
              <a:rPr lang="en-US" smtClean="0"/>
              <a:t>3/17/22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FEC6A98-0272-4337-956C-15AD6EA2091F}" type="datetimeFigureOut">
              <a:rPr lang="en-US" smtClean="0"/>
              <a:t>3/17/22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notesSlide" Target="../notesSlides/notesSlide49.xml"/><Relationship Id="rId1" Type="http://schemas.openxmlformats.org/officeDocument/2006/relationships/slideLayout" Target="../slideLayouts/slideLayout20.xml"/><Relationship Id="rId4" Type="http://schemas.openxmlformats.org/officeDocument/2006/relationships/hyperlink" Target="https://powerapps.microsoft.com/blog/microsoft-powerapps-learning-resource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hyperlink" Target="https://aka.ms/workshopomatic-feedback" TargetMode="Externa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basic elements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has many different components to build solutions including screens, inputs, galleries, forms and more.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is the name of the web interface you use to build your app.</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 format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first step in creating your app is to choose the format of your app: Mobile or Tablet.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Galleries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Gallery control is used to display rows from a table of data.</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Forms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Forms are focused on working with a specific record, often based on a selection from a gallery.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Input Controls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allow you maximum flexibility in customizing your apps, Power Apps has a large selection of Input controls.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Intelligent Controls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common inputs as covered above, Power Apps also provides a rich set of controls for more advanced operations.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Functions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the glue that binds all these controls, inputs, and data sources together.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Build a canvas app</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a canvas app</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unit, you will generate a canvas app where the data source is a Microsoft Excel workbook that is stored in Microsoft OneDrive for Business.</a:t>
            </a:r>
          </a:p>
        </p:txBody>
      </p:sp>
      <p:sp>
        <p:nvSpPr>
          <p:cNvPr id="4" name="New shape"/>
          <p:cNvSpPr/>
          <p:nvPr/>
        </p:nvSpPr>
        <p:spPr>
          <a:xfrm>
            <a:off x="609600" y="2922397"/>
            <a:ext cx="10972800" cy="217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Identify a business need that could be filled by Power Apps</a:t>
            </a:r>
          </a:p>
          <a:p>
            <a:pPr marL="635000" indent="-365760">
              <a:spcBef>
                <a:spcPct val="20000"/>
              </a:spcBef>
              <a:spcAft>
                <a:spcPct val="20000"/>
              </a:spcAft>
              <a:buChar char="•"/>
            </a:pPr>
            <a:r>
              <a:rPr sz="1800">
                <a:solidFill>
                  <a:srgbClr val="000000"/>
                </a:solidFill>
              </a:rPr>
              <a:t>Connect to any necessary data in your Power Apps</a:t>
            </a:r>
          </a:p>
          <a:p>
            <a:pPr marL="635000" indent="-365760">
              <a:spcBef>
                <a:spcPct val="20000"/>
              </a:spcBef>
              <a:spcAft>
                <a:spcPct val="20000"/>
              </a:spcAft>
              <a:buChar char="•"/>
            </a:pPr>
            <a:r>
              <a:rPr sz="1800">
                <a:solidFill>
                  <a:srgbClr val="000000"/>
                </a:solidFill>
              </a:rPr>
              <a:t>Design the app using controls, buttons, and an easy to use interface for your end user to interact with the data to accomplish the business need</a:t>
            </a:r>
          </a:p>
          <a:p>
            <a:pPr marL="635000" indent="-365760">
              <a:spcBef>
                <a:spcPct val="20000"/>
              </a:spcBef>
              <a:spcAft>
                <a:spcPct val="20000"/>
              </a:spcAft>
              <a:buChar char="•"/>
            </a:pPr>
            <a:r>
              <a:rPr sz="1800">
                <a:solidFill>
                  <a:srgbClr val="000000"/>
                </a:solidFill>
              </a:rPr>
              <a:t>Save and publish the app and test functionality</a:t>
            </a:r>
          </a:p>
          <a:p>
            <a:pPr marL="635000" indent="-365760">
              <a:spcBef>
                <a:spcPct val="20000"/>
              </a:spcBef>
              <a:spcAft>
                <a:spcPct val="20000"/>
              </a:spcAft>
              <a:buChar char="•"/>
            </a:pPr>
            <a:r>
              <a:rPr sz="1800">
                <a:solidFill>
                  <a:srgbClr val="000000"/>
                </a:solidFill>
              </a:rPr>
              <a:t>Once satisfied, share the app with end users to give them a better business process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How to build a canvas app</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Connect to a data source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connect to a data source, use the following procedure:</a:t>
            </a:r>
          </a:p>
        </p:txBody>
      </p:sp>
      <p:sp>
        <p:nvSpPr>
          <p:cNvPr id="4" name="New shape"/>
          <p:cNvSpPr/>
          <p:nvPr/>
        </p:nvSpPr>
        <p:spPr>
          <a:xfrm>
            <a:off x="19119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App published view"/>
          <p:cNvPicPr/>
          <p:nvPr/>
        </p:nvPicPr>
        <p:blipFill>
          <a:blip r:embed="rId3"/>
          <a:stretch>
            <a:fillRect/>
          </a:stretch>
        </p:blipFill>
        <p:spPr>
          <a:xfrm>
            <a:off x="1943729" y="2111629"/>
            <a:ext cx="2513342" cy="4496562"/>
          </a:xfrm>
          <a:prstGeom prst="rect">
            <a:avLst/>
          </a:prstGeom>
        </p:spPr>
      </p:pic>
      <p:sp>
        <p:nvSpPr>
          <p:cNvPr id="6" name="New shape"/>
          <p:cNvSpPr/>
          <p:nvPr/>
        </p:nvSpPr>
        <p:spPr>
          <a:xfrm>
            <a:off x="77031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App published view"/>
          <p:cNvPicPr/>
          <p:nvPr/>
        </p:nvPicPr>
        <p:blipFill>
          <a:blip r:embed="rId3"/>
          <a:stretch>
            <a:fillRect/>
          </a:stretch>
        </p:blipFill>
        <p:spPr>
          <a:xfrm>
            <a:off x="7734929" y="2111629"/>
            <a:ext cx="2513342" cy="449656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generated app</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new three-screen app now opens in Power Apps Studio.</a:t>
            </a:r>
          </a:p>
        </p:txBody>
      </p:sp>
      <p:pic>
        <p:nvPicPr>
          <p:cNvPr id="5" name="New picture" descr="App editor view"/>
          <p:cNvPicPr/>
          <p:nvPr/>
        </p:nvPicPr>
        <p:blipFill>
          <a:blip r:embed="rId3"/>
          <a:stretch>
            <a:fillRect/>
          </a:stretch>
        </p:blipFill>
        <p:spPr>
          <a:xfrm>
            <a:off x="2743200" y="2291080"/>
            <a:ext cx="8001000" cy="3909464"/>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app on your device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see how the app runs on mobile, install the Power Apps Mobile app on your phone.</a:t>
            </a:r>
          </a:p>
        </p:txBody>
      </p:sp>
      <p:sp>
        <p:nvSpPr>
          <p:cNvPr id="4" name="New shape"/>
          <p:cNvSpPr/>
          <p:nvPr/>
        </p:nvSpPr>
        <p:spPr>
          <a:xfrm>
            <a:off x="600765" y="2895600"/>
            <a:ext cx="10972800" cy="2603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2400" dirty="0">
                <a:solidFill>
                  <a:srgbClr val="000000"/>
                </a:solidFill>
              </a:rPr>
              <a:t>Download Power Apps Mobile from the app store for the platform that you want to use.</a:t>
            </a:r>
          </a:p>
          <a:p>
            <a:pPr marL="635000" indent="-365760">
              <a:spcBef>
                <a:spcPct val="20000"/>
              </a:spcBef>
              <a:spcAft>
                <a:spcPct val="20000"/>
              </a:spcAft>
              <a:buChar char="•"/>
            </a:pPr>
            <a:r>
              <a:rPr sz="2400" dirty="0">
                <a:solidFill>
                  <a:srgbClr val="000000"/>
                </a:solidFill>
              </a:rPr>
              <a:t>Sign in by using your username and password.</a:t>
            </a:r>
          </a:p>
          <a:p>
            <a:pPr marL="635000" indent="-365760">
              <a:spcBef>
                <a:spcPct val="20000"/>
              </a:spcBef>
              <a:spcAft>
                <a:spcPct val="20000"/>
              </a:spcAft>
              <a:buChar char="•"/>
            </a:pPr>
            <a:r>
              <a:rPr sz="2400" dirty="0">
                <a:solidFill>
                  <a:srgbClr val="000000"/>
                </a:solidFill>
              </a:rPr>
              <a:t>On your phone or tablet, run the </a:t>
            </a:r>
            <a:r>
              <a:rPr sz="2400" b="1" dirty="0">
                <a:solidFill>
                  <a:srgbClr val="000000"/>
                </a:solidFill>
              </a:rPr>
              <a:t>Contoso Site Tracking app</a:t>
            </a:r>
            <a:r>
              <a:rPr sz="2400" dirty="0">
                <a:solidFill>
                  <a:srgbClr val="000000"/>
                </a:solidFill>
              </a:rPr>
              <a:t> in Power Apps Mobile. If you do not want to install the app, you can run it in a browser.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app</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 have generated the Contoso Site Tracking app you should take a few minutes to click through the app and explore its design.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browse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Each screen in the app has multiple controls, but one control takes up most of the screen space.</a:t>
            </a:r>
          </a:p>
        </p:txBody>
      </p:sp>
      <p:sp>
        <p:nvSpPr>
          <p:cNvPr id="4" name="New shape"/>
          <p:cNvSpPr/>
          <p:nvPr/>
        </p:nvSpPr>
        <p:spPr>
          <a:xfrm>
            <a:off x="20117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Published view highlighted controls"/>
          <p:cNvPicPr/>
          <p:nvPr/>
        </p:nvPicPr>
        <p:blipFill>
          <a:blip r:embed="rId3"/>
          <a:stretch>
            <a:fillRect/>
          </a:stretch>
        </p:blipFill>
        <p:spPr>
          <a:xfrm>
            <a:off x="2043487" y="2517013"/>
            <a:ext cx="2313826" cy="4112514"/>
          </a:xfrm>
          <a:prstGeom prst="rect">
            <a:avLst/>
          </a:prstGeom>
        </p:spPr>
      </p:pic>
      <p:sp>
        <p:nvSpPr>
          <p:cNvPr id="6" name="New shape"/>
          <p:cNvSpPr/>
          <p:nvPr/>
        </p:nvSpPr>
        <p:spPr>
          <a:xfrm>
            <a:off x="78029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Published view highlighted controls"/>
          <p:cNvPicPr/>
          <p:nvPr/>
        </p:nvPicPr>
        <p:blipFill>
          <a:blip r:embed="rId3"/>
          <a:stretch>
            <a:fillRect/>
          </a:stretch>
        </p:blipFill>
        <p:spPr>
          <a:xfrm>
            <a:off x="7834687" y="2517013"/>
            <a:ext cx="2313826" cy="4112514"/>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details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details screen is named </a:t>
            </a:r>
            <a:r>
              <a:rPr b="1"/>
              <a:t>DetailScreen1</a:t>
            </a:r>
            <a:r>
              <a:t> by default.</a:t>
            </a:r>
          </a:p>
        </p:txBody>
      </p:sp>
      <p:sp>
        <p:nvSpPr>
          <p:cNvPr id="4" name="New shape"/>
          <p:cNvSpPr/>
          <p:nvPr/>
        </p:nvSpPr>
        <p:spPr>
          <a:xfrm>
            <a:off x="19070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s screen with highlighted controls"/>
          <p:cNvPicPr/>
          <p:nvPr/>
        </p:nvPicPr>
        <p:blipFill>
          <a:blip r:embed="rId3"/>
          <a:stretch>
            <a:fillRect/>
          </a:stretch>
        </p:blipFill>
        <p:spPr>
          <a:xfrm>
            <a:off x="1938825" y="2111629"/>
            <a:ext cx="2523149" cy="4496562"/>
          </a:xfrm>
          <a:prstGeom prst="rect">
            <a:avLst/>
          </a:prstGeom>
        </p:spPr>
      </p:pic>
      <p:sp>
        <p:nvSpPr>
          <p:cNvPr id="6" name="New shape"/>
          <p:cNvSpPr/>
          <p:nvPr/>
        </p:nvSpPr>
        <p:spPr>
          <a:xfrm>
            <a:off x="76982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s screen with highlighted controls"/>
          <p:cNvPicPr/>
          <p:nvPr/>
        </p:nvPicPr>
        <p:blipFill>
          <a:blip r:embed="rId3"/>
          <a:stretch>
            <a:fillRect/>
          </a:stretch>
        </p:blipFill>
        <p:spPr>
          <a:xfrm>
            <a:off x="7730025" y="2111629"/>
            <a:ext cx="2523149" cy="4496562"/>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edit/create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third screen in the app is </a:t>
            </a:r>
            <a:r>
              <a:rPr b="1"/>
              <a:t>EditScreen1</a:t>
            </a:r>
            <a:r>
              <a:t>.</a:t>
            </a:r>
          </a:p>
        </p:txBody>
      </p:sp>
      <p:sp>
        <p:nvSpPr>
          <p:cNvPr id="4" name="New shape"/>
          <p:cNvSpPr/>
          <p:nvPr/>
        </p:nvSpPr>
        <p:spPr>
          <a:xfrm>
            <a:off x="19073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Edit screen with highlighted controls"/>
          <p:cNvPicPr/>
          <p:nvPr/>
        </p:nvPicPr>
        <p:blipFill>
          <a:blip r:embed="rId3"/>
          <a:stretch>
            <a:fillRect/>
          </a:stretch>
        </p:blipFill>
        <p:spPr>
          <a:xfrm>
            <a:off x="1939112" y="2111629"/>
            <a:ext cx="2522576" cy="4496562"/>
          </a:xfrm>
          <a:prstGeom prst="rect">
            <a:avLst/>
          </a:prstGeom>
        </p:spPr>
      </p:pic>
      <p:sp>
        <p:nvSpPr>
          <p:cNvPr id="6" name="New shape"/>
          <p:cNvSpPr/>
          <p:nvPr/>
        </p:nvSpPr>
        <p:spPr>
          <a:xfrm>
            <a:off x="76985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Edit screen with highlighted controls"/>
          <p:cNvPicPr/>
          <p:nvPr/>
        </p:nvPicPr>
        <p:blipFill>
          <a:blip r:embed="rId3"/>
          <a:stretch>
            <a:fillRect/>
          </a:stretch>
        </p:blipFill>
        <p:spPr>
          <a:xfrm>
            <a:off x="7730312" y="2111629"/>
            <a:ext cx="2522576"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the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While the default screens make a useful app out of the box, you'll often want to customize a generated app to suit your needs.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Browse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Contoso Site Tracking app already shows an image and some text for each product, but the layout could be better.</a:t>
            </a:r>
          </a:p>
        </p:txBody>
      </p:sp>
      <p:sp>
        <p:nvSpPr>
          <p:cNvPr id="4" name="New shape"/>
          <p:cNvSpPr/>
          <p:nvPr/>
        </p:nvSpPr>
        <p:spPr>
          <a:xfrm>
            <a:off x="19907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Browse screen"/>
          <p:cNvPicPr/>
          <p:nvPr/>
        </p:nvPicPr>
        <p:blipFill>
          <a:blip r:embed="rId3"/>
          <a:stretch>
            <a:fillRect/>
          </a:stretch>
        </p:blipFill>
        <p:spPr>
          <a:xfrm>
            <a:off x="2022453" y="2517013"/>
            <a:ext cx="2355894" cy="4112514"/>
          </a:xfrm>
          <a:prstGeom prst="rect">
            <a:avLst/>
          </a:prstGeom>
        </p:spPr>
      </p:pic>
      <p:sp>
        <p:nvSpPr>
          <p:cNvPr id="6" name="New shape"/>
          <p:cNvSpPr/>
          <p:nvPr/>
        </p:nvSpPr>
        <p:spPr>
          <a:xfrm>
            <a:off x="77819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Browse screen"/>
          <p:cNvPicPr/>
          <p:nvPr/>
        </p:nvPicPr>
        <p:blipFill>
          <a:blip r:embed="rId3"/>
          <a:stretch>
            <a:fillRect/>
          </a:stretch>
        </p:blipFill>
        <p:spPr>
          <a:xfrm>
            <a:off x="7813653" y="2517013"/>
            <a:ext cx="2355894" cy="4112514"/>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an additional data source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Sometimes when creating a canvas app, you need to combine data from multiple data sources.</a:t>
            </a:r>
          </a:p>
        </p:txBody>
      </p:sp>
      <p:pic>
        <p:nvPicPr>
          <p:cNvPr id="4" name="New picture" descr="Office 365 Outlook in data sources list"/>
          <p:cNvPicPr/>
          <p:nvPr/>
        </p:nvPicPr>
        <p:blipFill>
          <a:blip r:embed="rId3"/>
          <a:stretch>
            <a:fillRect/>
          </a:stretch>
        </p:blipFill>
        <p:spPr>
          <a:xfrm>
            <a:off x="4279960" y="2517013"/>
            <a:ext cx="3632080" cy="4112514"/>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None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Details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On the details screen, you want to change the order of the fields.</a:t>
            </a:r>
          </a:p>
        </p:txBody>
      </p:sp>
      <p:sp>
        <p:nvSpPr>
          <p:cNvPr id="4" name="New shape"/>
          <p:cNvSpPr/>
          <p:nvPr/>
        </p:nvSpPr>
        <p:spPr>
          <a:xfrm>
            <a:off x="5778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 edit form"/>
          <p:cNvPicPr/>
          <p:nvPr/>
        </p:nvPicPr>
        <p:blipFill>
          <a:blip r:embed="rId3"/>
          <a:stretch>
            <a:fillRect/>
          </a:stretch>
        </p:blipFill>
        <p:spPr>
          <a:xfrm>
            <a:off x="609600" y="3457055"/>
            <a:ext cx="5181600" cy="1805709"/>
          </a:xfrm>
          <a:prstGeom prst="rect">
            <a:avLst/>
          </a:prstGeom>
        </p:spPr>
      </p:pic>
      <p:sp>
        <p:nvSpPr>
          <p:cNvPr id="6" name="New shape"/>
          <p:cNvSpPr/>
          <p:nvPr/>
        </p:nvSpPr>
        <p:spPr>
          <a:xfrm>
            <a:off x="63690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 edit form"/>
          <p:cNvPicPr/>
          <p:nvPr/>
        </p:nvPicPr>
        <p:blipFill>
          <a:blip r:embed="rId3"/>
          <a:stretch>
            <a:fillRect/>
          </a:stretch>
        </p:blipFill>
        <p:spPr>
          <a:xfrm>
            <a:off x="6400800" y="3457055"/>
            <a:ext cx="5181600" cy="1805709"/>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Edit/create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On the screen where your users edit and create entries, you want to make it easier for them to enter information in a text box.</a:t>
            </a:r>
          </a:p>
        </p:txBody>
      </p:sp>
      <p:sp>
        <p:nvSpPr>
          <p:cNvPr id="4" name="New shape"/>
          <p:cNvSpPr/>
          <p:nvPr/>
        </p:nvSpPr>
        <p:spPr>
          <a:xfrm>
            <a:off x="1775827"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ext edit options"/>
          <p:cNvPicPr/>
          <p:nvPr/>
        </p:nvPicPr>
        <p:blipFill>
          <a:blip r:embed="rId3"/>
          <a:stretch>
            <a:fillRect/>
          </a:stretch>
        </p:blipFill>
        <p:spPr>
          <a:xfrm>
            <a:off x="1807577" y="2517013"/>
            <a:ext cx="2785646" cy="4112514"/>
          </a:xfrm>
          <a:prstGeom prst="rect">
            <a:avLst/>
          </a:prstGeom>
        </p:spPr>
      </p:pic>
      <p:sp>
        <p:nvSpPr>
          <p:cNvPr id="6" name="New shape"/>
          <p:cNvSpPr/>
          <p:nvPr/>
        </p:nvSpPr>
        <p:spPr>
          <a:xfrm>
            <a:off x="7567026"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Control text edit options"/>
          <p:cNvPicPr/>
          <p:nvPr/>
        </p:nvPicPr>
        <p:blipFill>
          <a:blip r:embed="rId3"/>
          <a:stretch>
            <a:fillRect/>
          </a:stretch>
        </p:blipFill>
        <p:spPr>
          <a:xfrm>
            <a:off x="7598776" y="2517013"/>
            <a:ext cx="2785646" cy="4112514"/>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Controls in Power Apps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control is a UI element that produces an action or shows information.</a:t>
            </a:r>
          </a:p>
        </p:txBody>
      </p:sp>
      <p:sp>
        <p:nvSpPr>
          <p:cNvPr id="4" name="New shape"/>
          <p:cNvSpPr/>
          <p:nvPr/>
        </p:nvSpPr>
        <p:spPr>
          <a:xfrm>
            <a:off x="577850" y="4404712"/>
            <a:ext cx="5245100" cy="33711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ype list"/>
          <p:cNvPicPr/>
          <p:nvPr/>
        </p:nvPicPr>
        <p:blipFill>
          <a:blip r:embed="rId3"/>
          <a:stretch>
            <a:fillRect/>
          </a:stretch>
        </p:blipFill>
        <p:spPr>
          <a:xfrm>
            <a:off x="609600" y="4436462"/>
            <a:ext cx="5181600" cy="273616"/>
          </a:xfrm>
          <a:prstGeom prst="rect">
            <a:avLst/>
          </a:prstGeom>
        </p:spPr>
      </p:pic>
      <p:sp>
        <p:nvSpPr>
          <p:cNvPr id="6" name="New shape"/>
          <p:cNvSpPr/>
          <p:nvPr/>
        </p:nvSpPr>
        <p:spPr>
          <a:xfrm>
            <a:off x="6400800" y="2579877"/>
            <a:ext cx="5181600" cy="39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b="1">
                <a:solidFill>
                  <a:srgbClr val="000000"/>
                </a:solidFill>
              </a:rPr>
              <a:t>Galleries</a:t>
            </a:r>
            <a:r>
              <a:rPr sz="1800">
                <a:solidFill>
                  <a:srgbClr val="000000"/>
                </a:solidFill>
              </a:rPr>
              <a:t> - These controls are layout containers that hold a set of controls that show rows from a data source.</a:t>
            </a:r>
          </a:p>
          <a:p>
            <a:pPr marL="381000" indent="-365760">
              <a:spcBef>
                <a:spcPct val="20000"/>
              </a:spcBef>
              <a:spcAft>
                <a:spcPct val="20000"/>
              </a:spcAft>
              <a:buChar char="•"/>
            </a:pPr>
            <a:r>
              <a:rPr sz="1800" b="1">
                <a:solidFill>
                  <a:srgbClr val="000000"/>
                </a:solidFill>
              </a:rPr>
              <a:t>Forms</a:t>
            </a:r>
            <a:r>
              <a:rPr sz="1800">
                <a:solidFill>
                  <a:srgbClr val="000000"/>
                </a:solidFill>
              </a:rPr>
              <a:t> - These controls show details about your data and let you create and edit records.</a:t>
            </a:r>
          </a:p>
          <a:p>
            <a:pPr marL="381000" indent="-365760">
              <a:spcBef>
                <a:spcPct val="20000"/>
              </a:spcBef>
              <a:spcAft>
                <a:spcPct val="20000"/>
              </a:spcAft>
              <a:buChar char="•"/>
            </a:pPr>
            <a:r>
              <a:rPr sz="1800" b="1">
                <a:solidFill>
                  <a:srgbClr val="000000"/>
                </a:solidFill>
              </a:rPr>
              <a:t>Media</a:t>
            </a:r>
            <a:r>
              <a:rPr sz="1800">
                <a:solidFill>
                  <a:srgbClr val="000000"/>
                </a:solidFill>
              </a:rPr>
              <a:t> - These controls let you add background images, include a camera button (so that users can take pictures from the app), a barcode reader for quickly capturing identification information, and more.</a:t>
            </a:r>
          </a:p>
          <a:p>
            <a:pPr marL="381000" indent="-365760">
              <a:spcBef>
                <a:spcPct val="20000"/>
              </a:spcBef>
              <a:spcAft>
                <a:spcPct val="20000"/>
              </a:spcAft>
              <a:buChar char="•"/>
            </a:pPr>
            <a:r>
              <a:rPr sz="1800" b="1">
                <a:solidFill>
                  <a:srgbClr val="000000"/>
                </a:solidFill>
              </a:rPr>
              <a:t>Charts</a:t>
            </a:r>
            <a:r>
              <a:rPr sz="1800">
                <a:solidFill>
                  <a:srgbClr val="000000"/>
                </a:solidFill>
              </a:rPr>
              <a:t> - These controls let you add charts so that users can perform instant analysis while they're on the road.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Get started with functions in Power Apps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Get started with functions in Power Apps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using Microsoft Power Apps, you don't have to write complicated application code the way that a traditional developer does.</a:t>
            </a:r>
          </a:p>
        </p:txBody>
      </p:sp>
      <p:sp>
        <p:nvSpPr>
          <p:cNvPr id="4" name="New shape"/>
          <p:cNvSpPr/>
          <p:nvPr/>
        </p:nvSpPr>
        <p:spPr>
          <a:xfrm>
            <a:off x="609600" y="2922397"/>
            <a:ext cx="10972800" cy="3438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Filter</a:t>
            </a:r>
            <a:r>
              <a:rPr sz="1800">
                <a:solidFill>
                  <a:srgbClr val="000000"/>
                </a:solidFill>
              </a:rP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pPr marL="635000" indent="-365760">
              <a:spcBef>
                <a:spcPct val="20000"/>
              </a:spcBef>
              <a:spcAft>
                <a:spcPct val="20000"/>
              </a:spcAft>
              <a:buChar char="•"/>
            </a:pPr>
            <a:r>
              <a:rPr sz="1800" b="1">
                <a:solidFill>
                  <a:srgbClr val="000000"/>
                </a:solidFill>
              </a:rPr>
              <a:t>Match</a:t>
            </a:r>
            <a:r>
              <a:rPr sz="1800">
                <a:solidFill>
                  <a:srgbClr val="000000"/>
                </a:solidFill>
              </a:rP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pPr marL="635000" indent="-365760">
              <a:spcBef>
                <a:spcPct val="20000"/>
              </a:spcBef>
              <a:spcAft>
                <a:spcPct val="20000"/>
              </a:spcAft>
              <a:buChar char="•"/>
            </a:pPr>
            <a:r>
              <a:rPr sz="1800" b="1">
                <a:solidFill>
                  <a:srgbClr val="000000"/>
                </a:solidFill>
              </a:rPr>
              <a:t>Distinct</a:t>
            </a:r>
            <a:r>
              <a:rPr sz="1800">
                <a:solidFill>
                  <a:srgbClr val="000000"/>
                </a:solidFill>
              </a:rPr>
              <a:t> - This function allows you to return the unique values from a list of data, making it easier to build dynamic dropdowns that show users only the valid values for the given column.</a:t>
            </a:r>
          </a:p>
          <a:p>
            <a:pPr marL="635000" indent="-365760">
              <a:spcBef>
                <a:spcPct val="20000"/>
              </a:spcBef>
              <a:spcAft>
                <a:spcPct val="20000"/>
              </a:spcAft>
              <a:buChar char="•"/>
            </a:pPr>
            <a:r>
              <a:rPr sz="1800" b="1">
                <a:solidFill>
                  <a:srgbClr val="000000"/>
                </a:solidFill>
              </a:rPr>
              <a:t>Math functions</a:t>
            </a:r>
            <a:r>
              <a:rPr sz="1800">
                <a:solidFill>
                  <a:srgbClr val="000000"/>
                </a:solidFill>
              </a:rPr>
              <a:t> - Power Apps includes a range of math formulas for working with your data from the simple such as Sum or Average to the complex such as Atan and Sin to work with radians.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Share an app</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Share an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you've created an app, you can share it with specific users, groups, or your whole organization.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Prepare to share an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complete the following steps, open the app that you want to share in Edit mode.</a:t>
            </a:r>
          </a:p>
        </p:txBody>
      </p:sp>
      <p:sp>
        <p:nvSpPr>
          <p:cNvPr id="4" name="New shape"/>
          <p:cNvSpPr/>
          <p:nvPr/>
        </p:nvSpPr>
        <p:spPr>
          <a:xfrm>
            <a:off x="304800" y="2387531"/>
            <a:ext cx="11887200" cy="4216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2000" dirty="0">
                <a:solidFill>
                  <a:srgbClr val="000000"/>
                </a:solidFill>
              </a:rPr>
              <a:t>In Power Apps Studio, select the </a:t>
            </a:r>
            <a:r>
              <a:rPr sz="2000" b="1" dirty="0">
                <a:solidFill>
                  <a:srgbClr val="000000"/>
                </a:solidFill>
              </a:rPr>
              <a:t>File</a:t>
            </a:r>
            <a:r>
              <a:rPr sz="2000" dirty="0">
                <a:solidFill>
                  <a:srgbClr val="000000"/>
                </a:solidFill>
              </a:rPr>
              <a:t> menu and then select </a:t>
            </a:r>
            <a:r>
              <a:rPr sz="2000" b="1" dirty="0">
                <a:solidFill>
                  <a:srgbClr val="000000"/>
                </a:solidFill>
              </a:rPr>
              <a:t>Save as</a:t>
            </a:r>
            <a:r>
              <a:rPr sz="2000" dirty="0">
                <a:solidFill>
                  <a:srgbClr val="000000"/>
                </a:solidFill>
              </a:rPr>
              <a:t> and then select </a:t>
            </a:r>
            <a:r>
              <a:rPr sz="2000" b="1" dirty="0">
                <a:solidFill>
                  <a:srgbClr val="000000"/>
                </a:solidFill>
              </a:rPr>
              <a:t>The cloud</a:t>
            </a:r>
            <a:r>
              <a:rPr sz="2000" dirty="0">
                <a:solidFill>
                  <a:srgbClr val="000000"/>
                </a:solidFill>
              </a:rPr>
              <a:t>.</a:t>
            </a:r>
          </a:p>
          <a:p>
            <a:pPr marL="635000" indent="-365760">
              <a:spcBef>
                <a:spcPct val="20000"/>
              </a:spcBef>
              <a:spcAft>
                <a:spcPct val="20000"/>
              </a:spcAft>
              <a:buChar char="•"/>
            </a:pPr>
            <a:r>
              <a:rPr sz="2000" dirty="0">
                <a:solidFill>
                  <a:srgbClr val="000000"/>
                </a:solidFill>
              </a:rPr>
              <a:t>Click </a:t>
            </a:r>
            <a:r>
              <a:rPr sz="2000" b="1" dirty="0">
                <a:solidFill>
                  <a:srgbClr val="000000"/>
                </a:solidFill>
              </a:rPr>
              <a:t>Save</a:t>
            </a:r>
            <a:r>
              <a:rPr sz="2000" dirty="0">
                <a:solidFill>
                  <a:srgbClr val="000000"/>
                </a:solidFill>
              </a:rPr>
              <a:t> in the bottom right corner.</a:t>
            </a:r>
          </a:p>
          <a:p>
            <a:pPr marL="635000" indent="-365760">
              <a:spcBef>
                <a:spcPct val="20000"/>
              </a:spcBef>
              <a:spcAft>
                <a:spcPct val="20000"/>
              </a:spcAft>
              <a:buChar char="•"/>
            </a:pPr>
            <a:r>
              <a:rPr sz="2000" dirty="0">
                <a:solidFill>
                  <a:srgbClr val="000000"/>
                </a:solidFill>
              </a:rPr>
              <a:t>After the app is successfully saved click </a:t>
            </a:r>
            <a:r>
              <a:rPr sz="2000" b="1" dirty="0">
                <a:solidFill>
                  <a:srgbClr val="000000"/>
                </a:solidFill>
              </a:rPr>
              <a:t>Share</a:t>
            </a:r>
            <a:r>
              <a:rPr sz="2000" dirty="0">
                <a:solidFill>
                  <a:srgbClr val="000000"/>
                </a:solidFill>
              </a:rPr>
              <a:t>.</a:t>
            </a:r>
          </a:p>
          <a:p>
            <a:pPr marL="635000" indent="-365760">
              <a:spcBef>
                <a:spcPct val="20000"/>
              </a:spcBef>
              <a:spcAft>
                <a:spcPct val="20000"/>
              </a:spcAft>
              <a:buChar char="•"/>
            </a:pPr>
            <a:r>
              <a:rPr sz="2000" dirty="0">
                <a:solidFill>
                  <a:srgbClr val="000000"/>
                </a:solidFill>
              </a:rPr>
              <a:t>On the Share tab, specify the users or groups with whom you want to share the app. To add everyone in your organization, type Everyone and select </a:t>
            </a:r>
            <a:r>
              <a:rPr sz="2000" b="1" dirty="0">
                <a:solidFill>
                  <a:srgbClr val="000000"/>
                </a:solidFill>
              </a:rPr>
              <a:t>Everyone</a:t>
            </a:r>
            <a:r>
              <a:rPr sz="2000" dirty="0">
                <a:solidFill>
                  <a:srgbClr val="000000"/>
                </a:solidFill>
              </a:rPr>
              <a:t> in </a:t>
            </a:r>
            <a:r>
              <a:rPr sz="2000" b="1" dirty="0">
                <a:solidFill>
                  <a:srgbClr val="000000"/>
                </a:solidFill>
              </a:rPr>
              <a:t>Company Name</a:t>
            </a:r>
            <a:r>
              <a:rPr sz="2000" dirty="0">
                <a:solidFill>
                  <a:srgbClr val="000000"/>
                </a:solidFill>
              </a:rPr>
              <a:t>. If you need to share with a large group of users, a best practice is to share through an Azure Active Directory Security Group.</a:t>
            </a:r>
          </a:p>
          <a:p>
            <a:pPr marL="635000" indent="-365760">
              <a:spcBef>
                <a:spcPct val="20000"/>
              </a:spcBef>
              <a:spcAft>
                <a:spcPct val="20000"/>
              </a:spcAft>
              <a:buChar char="•"/>
            </a:pPr>
            <a:r>
              <a:rPr sz="2000" dirty="0">
                <a:solidFill>
                  <a:srgbClr val="000000"/>
                </a:solidFill>
              </a:rPr>
              <a:t>By default, the user receives the User permission. If you want the user to also be able to edit the app, then select the co-owner check box. The following is a description of both permissions:</a:t>
            </a:r>
          </a:p>
          <a:p>
            <a:pPr marL="1270000" lvl="1" indent="-365760">
              <a:spcBef>
                <a:spcPct val="20000"/>
              </a:spcBef>
              <a:spcAft>
                <a:spcPct val="20000"/>
              </a:spcAft>
              <a:buChar char="•"/>
            </a:pPr>
            <a:r>
              <a:rPr sz="2000" b="1" dirty="0">
                <a:solidFill>
                  <a:srgbClr val="000000"/>
                </a:solidFill>
              </a:rPr>
              <a:t>Co-owner</a:t>
            </a:r>
            <a:r>
              <a:rPr sz="2000" dirty="0">
                <a:solidFill>
                  <a:srgbClr val="000000"/>
                </a:solidFill>
              </a:rPr>
              <a:t> - Users can use, edit, and share the app, but can't delete or change the owner.</a:t>
            </a:r>
          </a:p>
          <a:p>
            <a:pPr marL="1270000" lvl="1" indent="-365760">
              <a:spcBef>
                <a:spcPct val="20000"/>
              </a:spcBef>
              <a:spcAft>
                <a:spcPct val="20000"/>
              </a:spcAft>
              <a:buChar char="•"/>
            </a:pPr>
            <a:r>
              <a:rPr sz="2000" b="1" dirty="0">
                <a:solidFill>
                  <a:srgbClr val="000000"/>
                </a:solidFill>
              </a:rPr>
              <a:t>User</a:t>
            </a:r>
            <a:r>
              <a:rPr sz="2000" dirty="0">
                <a:solidFill>
                  <a:srgbClr val="000000"/>
                </a:solidFill>
              </a:rPr>
              <a:t> - Users can view and use the app, but they can't change it.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Prepare to share an app</a:t>
            </a:r>
          </a:p>
        </p:txBody>
      </p:sp>
      <p:sp>
        <p:nvSpPr>
          <p:cNvPr id="4" name="New shape"/>
          <p:cNvSpPr/>
          <p:nvPr/>
        </p:nvSpPr>
        <p:spPr>
          <a:xfrm>
            <a:off x="609600" y="1959877"/>
            <a:ext cx="10972800" cy="4278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600" dirty="0">
                <a:solidFill>
                  <a:srgbClr val="000000"/>
                </a:solidFill>
              </a:rPr>
              <a:t>Consider security groups.</a:t>
            </a:r>
          </a:p>
          <a:p>
            <a:pPr marL="1270000" lvl="1" indent="-365760">
              <a:spcBef>
                <a:spcPct val="20000"/>
              </a:spcBef>
              <a:spcAft>
                <a:spcPct val="20000"/>
              </a:spcAft>
              <a:buChar char="•"/>
            </a:pPr>
            <a:r>
              <a:rPr sz="1600" dirty="0">
                <a:solidFill>
                  <a:srgbClr val="000000"/>
                </a:solidFill>
              </a:rP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pPr marL="1270000" lvl="1" indent="-365760">
              <a:spcBef>
                <a:spcPct val="20000"/>
              </a:spcBef>
              <a:spcAft>
                <a:spcPct val="20000"/>
              </a:spcAft>
              <a:buChar char="•"/>
            </a:pPr>
            <a:r>
              <a:rPr sz="1600" dirty="0">
                <a:solidFill>
                  <a:srgbClr val="000000"/>
                </a:solidFill>
              </a:rPr>
              <a:t>Every member of a security group has the same permission for an app as the overall group does. However, you can specify greater permissions for one or more members of that group to allow them greater access. To notify users by email, leave the </a:t>
            </a:r>
            <a:r>
              <a:rPr sz="1600" b="1" dirty="0">
                <a:solidFill>
                  <a:srgbClr val="000000"/>
                </a:solidFill>
              </a:rPr>
              <a:t>Send an email invitation to new users</a:t>
            </a:r>
            <a:r>
              <a:rPr sz="1600" dirty="0">
                <a:solidFill>
                  <a:srgbClr val="000000"/>
                </a:solidFill>
              </a:rPr>
              <a:t> check box selected.</a:t>
            </a:r>
          </a:p>
          <a:p>
            <a:pPr marL="635000" indent="-365760">
              <a:spcBef>
                <a:spcPct val="20000"/>
              </a:spcBef>
              <a:spcAft>
                <a:spcPct val="20000"/>
              </a:spcAft>
              <a:buChar char="•"/>
            </a:pPr>
            <a:r>
              <a:rPr sz="1600" dirty="0">
                <a:solidFill>
                  <a:srgbClr val="000000"/>
                </a:solidFill>
              </a:rPr>
              <a:t>If you select to notify the users by email, everyone you shared the app with will receive an email message that has a link to the app. People whom you granted Co-owner permission for the app will also receive a link to Edit App in Power Apps Studio.</a:t>
            </a:r>
          </a:p>
          <a:p>
            <a:pPr marL="635000" indent="-365760">
              <a:spcBef>
                <a:spcPct val="20000"/>
              </a:spcBef>
              <a:spcAft>
                <a:spcPct val="20000"/>
              </a:spcAft>
              <a:buChar char="•"/>
            </a:pPr>
            <a:r>
              <a:rPr sz="1600" dirty="0">
                <a:solidFill>
                  <a:srgbClr val="000000"/>
                </a:solidFill>
              </a:rPr>
              <a:t>Click </a:t>
            </a:r>
            <a:r>
              <a:rPr sz="1600" b="1" dirty="0">
                <a:solidFill>
                  <a:srgbClr val="000000"/>
                </a:solidFill>
              </a:rPr>
              <a:t>Share</a:t>
            </a:r>
            <a:r>
              <a:rPr sz="1600" dirty="0">
                <a:solidFill>
                  <a:srgbClr val="000000"/>
                </a:solidFill>
              </a:rPr>
              <a:t>.</a:t>
            </a:r>
          </a:p>
          <a:p>
            <a:pPr marL="635000" indent="-365760">
              <a:spcBef>
                <a:spcPct val="20000"/>
              </a:spcBef>
              <a:spcAft>
                <a:spcPct val="20000"/>
              </a:spcAft>
              <a:buChar char="•"/>
            </a:pPr>
            <a:r>
              <a:rPr sz="1600" dirty="0">
                <a:solidFill>
                  <a:srgbClr val="000000"/>
                </a:solidFill>
              </a:rP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Tree>
    <p:extLst>
      <p:ext uri="{BB962C8B-B14F-4D97-AF65-F5344CB8AC3E}">
        <p14:creationId xmlns:p14="http://schemas.microsoft.com/office/powerpoint/2010/main" val="8227425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Permissions and licensing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is some basic information about permissions and licensing of which you should be aware:</a:t>
            </a:r>
          </a:p>
        </p:txBody>
      </p:sp>
      <p:sp>
        <p:nvSpPr>
          <p:cNvPr id="4" name="New shape"/>
          <p:cNvSpPr/>
          <p:nvPr/>
        </p:nvSpPr>
        <p:spPr>
          <a:xfrm>
            <a:off x="609600" y="2517013"/>
            <a:ext cx="10972800" cy="2889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Users and contributors need permissions to any data connections and gateways that a shared app uses.</a:t>
            </a:r>
          </a:p>
          <a:p>
            <a:pPr marL="635000" indent="-365760">
              <a:spcBef>
                <a:spcPct val="20000"/>
              </a:spcBef>
              <a:spcAft>
                <a:spcPct val="20000"/>
              </a:spcAft>
              <a:buChar char="•"/>
            </a:pPr>
            <a:r>
              <a:rPr sz="1800">
                <a:solidFill>
                  <a:srgbClr val="000000"/>
                </a:solidFill>
              </a:rPr>
              <a:t>Some permissions come implicitly with the app, but you must explicitly grant others.</a:t>
            </a:r>
          </a:p>
          <a:p>
            <a:pPr marL="635000" indent="-365760">
              <a:spcBef>
                <a:spcPct val="20000"/>
              </a:spcBef>
              <a:spcAft>
                <a:spcPct val="20000"/>
              </a:spcAft>
              <a:buChar char="•"/>
            </a:pPr>
            <a:r>
              <a:rPr sz="1800">
                <a:solidFill>
                  <a:srgbClr val="000000"/>
                </a:solidFill>
              </a:rP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pPr marL="635000" indent="-365760">
              <a:spcBef>
                <a:spcPct val="20000"/>
              </a:spcBef>
              <a:spcAft>
                <a:spcPct val="20000"/>
              </a:spcAft>
              <a:buChar char="•"/>
            </a:pPr>
            <a:r>
              <a:rPr sz="1800">
                <a:solidFill>
                  <a:srgbClr val="000000"/>
                </a:solidFill>
              </a:rPr>
              <a:t>In many cases, you'll want to create one or more custom security roles with the exact permissions that users need to run the app. You can then assign a role to each user as appropriate.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Learn basic elements of Power Apps</a:t>
            </a:r>
          </a:p>
          <a:p>
            <a:pPr lvl="1"/>
            <a:r>
              <a:t>Build a canvas app</a:t>
            </a:r>
          </a:p>
          <a:p>
            <a:pPr lvl="1"/>
            <a:r>
              <a:t>Customize elements of your app</a:t>
            </a:r>
          </a:p>
          <a:p>
            <a:pPr lvl="1"/>
            <a:r>
              <a:t>Configure and manage app settings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a:solidFill>
                  <a:srgbClr val="000000"/>
                </a:solidFill>
              </a:rPr>
              <a:t>Media</a:t>
            </a:r>
          </a:p>
          <a:p>
            <a:pPr lvl="1" indent="-457200">
              <a:spcAft>
                <a:spcPct val="15000"/>
              </a:spcAft>
              <a:buAutoNum type="alphaUcPeriod"/>
            </a:pPr>
            <a:r>
              <a:rPr sz="2500">
                <a:solidFill>
                  <a:srgbClr val="000000"/>
                </a:solidFill>
              </a:rPr>
              <a:t>Forms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b="1">
                <a:solidFill>
                  <a:srgbClr val="000000"/>
                </a:solidFill>
                <a:highlight>
                  <a:srgbClr val="F0F788"/>
                </a:highlight>
              </a:rPr>
              <a:t>Media</a:t>
            </a:r>
          </a:p>
          <a:p>
            <a:pPr lvl="1" indent="-457200">
              <a:spcAft>
                <a:spcPct val="15000"/>
              </a:spcAft>
              <a:buAutoNum type="alphaUcPeriod"/>
            </a:pPr>
            <a:r>
              <a:rPr sz="2500">
                <a:solidFill>
                  <a:srgbClr val="000000"/>
                </a:solidFill>
              </a:rPr>
              <a:t>Forms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a:solidFill>
                  <a:srgbClr val="000000"/>
                </a:solidFill>
              </a:rPr>
              <a:t>Create a formula for your gallery that uses the Filter function.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b="1">
                <a:solidFill>
                  <a:srgbClr val="000000"/>
                </a:solidFill>
                <a:highlight>
                  <a:srgbClr val="F0F788"/>
                </a:highlight>
              </a:rPr>
              <a:t>Create a formula for your gallery that uses the Filter function.</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 and resources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 and resources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you to build custom business apps to make powerful new solutions with the potential to increase process efficiency in the areas of communication and data.</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Share the app you have created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takeaways</a:t>
            </a:r>
          </a:p>
        </p:txBody>
      </p:sp>
      <p:graphicFrame>
        <p:nvGraphicFramePr>
          <p:cNvPr id="4" name="New Table"/>
          <p:cNvGraphicFramePr>
            <a:graphicFrameLocks noGrp="1"/>
          </p:cNvGraphicFramePr>
          <p:nvPr>
            <p:extLst>
              <p:ext uri="{D42A27DB-BD31-4B8C-83A1-F6EECF244321}">
                <p14:modId xmlns:p14="http://schemas.microsoft.com/office/powerpoint/2010/main" val="53522708"/>
              </p:ext>
            </p:extLst>
          </p:nvPr>
        </p:nvGraphicFramePr>
        <p:xfrm>
          <a:off x="457200" y="1676400"/>
          <a:ext cx="9544050" cy="3139440"/>
        </p:xfrm>
        <a:graphic>
          <a:graphicData uri="http://schemas.openxmlformats.org/drawingml/2006/table">
            <a:tbl>
              <a:tblPr firstRow="1" bandRow="1">
                <a:tableStyleId>{5C22544A-7EE6-4342-B048-85BDC9FD1C3A}</a:tableStyleId>
              </a:tblPr>
              <a:tblGrid>
                <a:gridCol w="9544050">
                  <a:extLst>
                    <a:ext uri="{9D8B030D-6E8A-4147-A177-3AD203B41FA5}">
                      <a16:colId xmlns:a16="http://schemas.microsoft.com/office/drawing/2014/main" val="20001"/>
                    </a:ext>
                  </a:extLst>
                </a:gridCol>
              </a:tblGrid>
              <a:tr h="0">
                <a:tc>
                  <a:txBody>
                    <a:bodyPr/>
                    <a:lstStyle/>
                    <a:p>
                      <a:pPr algn="l"/>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a:solidFill>
                            <a:srgbClr val="000000"/>
                          </a:solidFill>
                        </a:rPr>
                        <a:t>Here are the three key takeaways:</a:t>
                      </a:r>
                    </a:p>
                  </a:txBody>
                  <a:tcPr/>
                </a:tc>
                <a:extLst>
                  <a:ext uri="{0D108BD9-81ED-4DB2-BD59-A6C34878D82A}">
                    <a16:rowId xmlns:a16="http://schemas.microsoft.com/office/drawing/2014/main" val="10001"/>
                  </a:ext>
                </a:extLst>
              </a:tr>
              <a:tr h="0">
                <a:tc>
                  <a:txBody>
                    <a:bodyPr/>
                    <a:lstStyle/>
                    <a:p>
                      <a:pPr algn="l"/>
                      <a:r>
                        <a:rPr sz="2200">
                          <a:solidFill>
                            <a:srgbClr val="000000"/>
                          </a:solidFill>
                        </a:rPr>
                        <a:t>1. Power Apps can reference elements within the app to create dynamic solutions and a friendly interface.</a:t>
                      </a:r>
                    </a:p>
                  </a:txBody>
                  <a:tcPr/>
                </a:tc>
                <a:extLst>
                  <a:ext uri="{0D108BD9-81ED-4DB2-BD59-A6C34878D82A}">
                    <a16:rowId xmlns:a16="http://schemas.microsoft.com/office/drawing/2014/main" val="10002"/>
                  </a:ext>
                </a:extLst>
              </a:tr>
              <a:tr h="0">
                <a:tc>
                  <a:txBody>
                    <a:bodyPr/>
                    <a:lstStyle/>
                    <a:p>
                      <a:pPr algn="l"/>
                      <a:r>
                        <a:rPr sz="2200">
                          <a:solidFill>
                            <a:srgbClr val="000000"/>
                          </a:solidFill>
                        </a:rPr>
                        <a:t>2. With endless customization options, Power Apps can be used to enhance any business process.</a:t>
                      </a:r>
                    </a:p>
                  </a:txBody>
                  <a:tcPr/>
                </a:tc>
                <a:extLst>
                  <a:ext uri="{0D108BD9-81ED-4DB2-BD59-A6C34878D82A}">
                    <a16:rowId xmlns:a16="http://schemas.microsoft.com/office/drawing/2014/main" val="10003"/>
                  </a:ext>
                </a:extLst>
              </a:tr>
              <a:tr h="0">
                <a:tc>
                  <a:txBody>
                    <a:bodyPr/>
                    <a:lstStyle/>
                    <a:p>
                      <a:pPr algn="l"/>
                      <a:r>
                        <a:rPr sz="2200" dirty="0">
                          <a:solidFill>
                            <a:srgbClr val="000000"/>
                          </a:solidFill>
                        </a:rPr>
                        <a:t>3. Creating and managing apps are simple and easy to learn, even for those without a computer programming background.</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Learn basic elements</a:t>
            </a:r>
          </a:p>
          <a:p>
            <a:pPr lvl="1"/>
            <a:r>
              <a:t>Build a canvas app</a:t>
            </a:r>
          </a:p>
          <a:p>
            <a:pPr lvl="1"/>
            <a:r>
              <a:t>Get started with functions in Power Apps</a:t>
            </a:r>
          </a:p>
          <a:p>
            <a:pPr lvl="1"/>
            <a:r>
              <a:t>Share an app</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Power Apps</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Power Apps</a:t>
            </a:r>
          </a:p>
          <a:p>
            <a:pPr marL="635000" indent="-365760">
              <a:spcBef>
                <a:spcPct val="20000"/>
              </a:spcBef>
              <a:spcAft>
                <a:spcPct val="20000"/>
              </a:spcAft>
              <a:buChar char="•"/>
            </a:pPr>
            <a:r>
              <a:rPr sz="1800">
                <a:solidFill>
                  <a:srgbClr val="000000"/>
                </a:solidFill>
                <a:hlinkClick r:id="rId4"/>
              </a:rPr>
              <a:t>Power Apps Resources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Further Learning</a:t>
            </a:r>
          </a:p>
        </p:txBody>
      </p:sp>
      <p:sp>
        <p:nvSpPr>
          <p:cNvPr id="4" name="New shape"/>
          <p:cNvSpPr/>
          <p:nvPr/>
        </p:nvSpPr>
        <p:spPr>
          <a:xfrm>
            <a:off x="403015" y="1298377"/>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hlinkClick r:id="rId3"/>
              </a:rPr>
              <a:t>Navigation in a canvas app in Power Apps</a:t>
            </a:r>
          </a:p>
          <a:p>
            <a:pPr marL="635000" indent="-365760">
              <a:spcBef>
                <a:spcPct val="20000"/>
              </a:spcBef>
              <a:spcAft>
                <a:spcPct val="20000"/>
              </a:spcAft>
              <a:buChar char="•"/>
            </a:pPr>
            <a:r>
              <a:rPr sz="1800" dirty="0">
                <a:solidFill>
                  <a:srgbClr val="000000"/>
                </a:solidFill>
                <a:hlinkClick r:id="rId4"/>
              </a:rPr>
              <a:t>Customize a canvas app in Power Apps</a:t>
            </a:r>
          </a:p>
          <a:p>
            <a:pPr marL="635000" indent="-365760">
              <a:spcBef>
                <a:spcPct val="20000"/>
              </a:spcBef>
              <a:spcAft>
                <a:spcPct val="20000"/>
              </a:spcAft>
              <a:buChar char="•"/>
            </a:pPr>
            <a:r>
              <a:rPr sz="1800" dirty="0">
                <a:solidFill>
                  <a:srgbClr val="000000"/>
                </a:solidFill>
                <a:hlinkClick r:id="rId5"/>
              </a:rPr>
              <a:t>Manage apps in Power Apps</a:t>
            </a:r>
          </a:p>
        </p:txBody>
      </p:sp>
      <p:sp>
        <p:nvSpPr>
          <p:cNvPr id="7" name="Rectangle 6">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6"/>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Knowledge check</a:t>
            </a:r>
          </a:p>
          <a:p>
            <a:pPr lvl="1"/>
            <a:r>
              <a:t>Summary and resources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everyone to implement custom and powerful business solutions.</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Learn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Configure and manage app settings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Learn basic elements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TotalTime>
  <Words>7597</Words>
  <Application>Microsoft Macintosh PowerPoint</Application>
  <PresentationFormat>Widescreen</PresentationFormat>
  <Paragraphs>560</Paragraphs>
  <Slides>52</Slides>
  <Notes>50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52</vt:i4>
      </vt:variant>
    </vt:vector>
  </HeadingPairs>
  <TitlesOfParts>
    <vt:vector size="6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How to build a canvas app</vt:lpstr>
      <vt:lpstr>Prerequisites</vt:lpstr>
      <vt:lpstr>Learning objectives</vt:lpstr>
      <vt:lpstr>Agenda</vt:lpstr>
      <vt:lpstr>Agenda continued</vt:lpstr>
      <vt:lpstr>Introduction</vt:lpstr>
      <vt:lpstr>Introduction</vt:lpstr>
      <vt:lpstr>Learn basic elements</vt:lpstr>
      <vt:lpstr>Learn basic elements</vt:lpstr>
      <vt:lpstr>Power Apps Studio</vt:lpstr>
      <vt:lpstr>App format</vt:lpstr>
      <vt:lpstr>Galleries</vt:lpstr>
      <vt:lpstr>Forms</vt:lpstr>
      <vt:lpstr>Input Controls</vt:lpstr>
      <vt:lpstr>Intelligent Controls</vt:lpstr>
      <vt:lpstr>Functions</vt:lpstr>
      <vt:lpstr>Build a canvas app</vt:lpstr>
      <vt:lpstr>Build a canvas app</vt:lpstr>
      <vt:lpstr>Connect to a data source</vt:lpstr>
      <vt:lpstr>Explore the generated app</vt:lpstr>
      <vt:lpstr>Install the app on your device</vt:lpstr>
      <vt:lpstr>Explore the app</vt:lpstr>
      <vt:lpstr>Explore the browse screen</vt:lpstr>
      <vt:lpstr>Explore the details screen</vt:lpstr>
      <vt:lpstr>Explore the edit/create screen</vt:lpstr>
      <vt:lpstr>Customize the app</vt:lpstr>
      <vt:lpstr>Browse screen</vt:lpstr>
      <vt:lpstr>Add an additional data source</vt:lpstr>
      <vt:lpstr>Details screen</vt:lpstr>
      <vt:lpstr>Edit/create screen</vt:lpstr>
      <vt:lpstr>Controls in Power Apps</vt:lpstr>
      <vt:lpstr>Get started with functions in Power Apps</vt:lpstr>
      <vt:lpstr>Get started with functions in Power Apps</vt:lpstr>
      <vt:lpstr>Share an app</vt:lpstr>
      <vt:lpstr>Share an app</vt:lpstr>
      <vt:lpstr>Prepare to share an app</vt:lpstr>
      <vt:lpstr>Prepare to share an app</vt:lpstr>
      <vt:lpstr>Permissions and licensing</vt:lpstr>
      <vt:lpstr>Knowledge check</vt:lpstr>
      <vt:lpstr>Question 1</vt:lpstr>
      <vt:lpstr>Question 1</vt:lpstr>
      <vt:lpstr>Question 2</vt:lpstr>
      <vt:lpstr>Question 2</vt:lpstr>
      <vt:lpstr>Question 3</vt:lpstr>
      <vt:lpstr>Question 3</vt:lpstr>
      <vt:lpstr>Summary and resources</vt:lpstr>
      <vt:lpstr>Summary and resources</vt:lpstr>
      <vt:lpstr>Key takeaways</vt:lpstr>
      <vt:lpstr>Power Apps</vt:lpstr>
      <vt:lpstr>Further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4</cp:revision>
  <cp:lastPrinted>2022-02-03T18:42:57Z</cp:lastPrinted>
  <dcterms:created xsi:type="dcterms:W3CDTF">2022-02-03T18:42:57Z</dcterms:created>
  <dcterms:modified xsi:type="dcterms:W3CDTF">2022-03-17T22:00:09Z</dcterms:modified>
</cp:coreProperties>
</file>