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9"/>
  </p:notesMasterIdLst>
  <p:sldIdLst>
    <p:sldId id="258" r:id="rId5"/>
    <p:sldId id="260" r:id="rId6"/>
    <p:sldId id="262" r:id="rId7"/>
    <p:sldId id="264" r:id="rId8"/>
    <p:sldId id="272" r:id="rId9"/>
    <p:sldId id="274" r:id="rId10"/>
    <p:sldId id="282" r:id="rId11"/>
    <p:sldId id="286" r:id="rId12"/>
    <p:sldId id="288" r:id="rId13"/>
    <p:sldId id="296" r:id="rId14"/>
    <p:sldId id="300" r:id="rId15"/>
    <p:sldId id="304" r:id="rId16"/>
    <p:sldId id="381" r:id="rId17"/>
    <p:sldId id="312" r:id="rId18"/>
    <p:sldId id="314" r:id="rId19"/>
    <p:sldId id="316" r:id="rId20"/>
    <p:sldId id="382" r:id="rId21"/>
    <p:sldId id="326" r:id="rId22"/>
    <p:sldId id="330" r:id="rId23"/>
    <p:sldId id="332" r:id="rId24"/>
    <p:sldId id="334" r:id="rId25"/>
    <p:sldId id="383" r:id="rId26"/>
    <p:sldId id="350" r:id="rId27"/>
    <p:sldId id="362" r:id="rId28"/>
    <p:sldId id="364" r:id="rId29"/>
    <p:sldId id="366" r:id="rId30"/>
    <p:sldId id="368" r:id="rId31"/>
    <p:sldId id="370" r:id="rId32"/>
    <p:sldId id="372" r:id="rId33"/>
    <p:sldId id="374" r:id="rId34"/>
    <p:sldId id="376" r:id="rId35"/>
    <p:sldId id="378" r:id="rId36"/>
    <p:sldId id="384" r:id="rId37"/>
    <p:sldId id="380"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68912" autoAdjust="0"/>
  </p:normalViewPr>
  <p:slideViewPr>
    <p:cSldViewPr>
      <p:cViewPr varScale="1">
        <p:scale>
          <a:sx n="84" d="100"/>
          <a:sy n="84" d="100"/>
        </p:scale>
        <p:origin x="960" y="9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0" sldId="385"/>
        </pc:sldMkLst>
      </pc:sldChg>
      <pc:sldChg chg="add">
        <pc:chgData name="Christopher Harrison" userId="5895b409-c973-4cd3-8090-c5ebb14fce87" providerId="ADAL" clId="{FC049BE8-D68C-4428-B006-A721E426A9FF}" dt="2022-02-01T23:45:48.592" v="4103"/>
        <pc:sldMkLst>
          <pc:docMk/>
          <pc:sldMk cId="0" sldId="386"/>
        </pc:sldMkLst>
      </pc:sldChg>
      <pc:sldChg chg="add">
        <pc:chgData name="Christopher Harrison" userId="5895b409-c973-4cd3-8090-c5ebb14fce87" providerId="ADAL" clId="{FC049BE8-D68C-4428-B006-A721E426A9FF}" dt="2022-02-01T23:45:48.592" v="4103"/>
        <pc:sldMkLst>
          <pc:docMk/>
          <pc:sldMk cId="0"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0" sldId="388"/>
        </pc:sldMkLst>
        <pc:spChg chg="mod">
          <ac:chgData name="Christopher Harrison" userId="5895b409-c973-4cd3-8090-c5ebb14fce87" providerId="ADAL" clId="{FC049BE8-D68C-4428-B006-A721E426A9FF}" dt="2022-02-02T00:08:01.847" v="4897" actId="20577"/>
          <ac:spMkLst>
            <pc:docMk/>
            <pc:sldMk cId="0"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0"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0"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0"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0"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0"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0" sldId="389"/>
        </pc:sldMkLst>
      </pc:sldChg>
      <pc:sldChg chg="add">
        <pc:chgData name="Christopher Harrison" userId="5895b409-c973-4cd3-8090-c5ebb14fce87" providerId="ADAL" clId="{FC049BE8-D68C-4428-B006-A721E426A9FF}" dt="2022-02-01T23:45:48.592" v="4103"/>
        <pc:sldMkLst>
          <pc:docMk/>
          <pc:sldMk cId="0" sldId="390"/>
        </pc:sldMkLst>
      </pc:sldChg>
      <pc:sldChg chg="add">
        <pc:chgData name="Christopher Harrison" userId="5895b409-c973-4cd3-8090-c5ebb14fce87" providerId="ADAL" clId="{FC049BE8-D68C-4428-B006-A721E426A9FF}" dt="2022-02-01T23:45:48.592" v="4103"/>
        <pc:sldMkLst>
          <pc:docMk/>
          <pc:sldMk cId="0" sldId="391"/>
        </pc:sldMkLst>
      </pc:sldChg>
      <pc:sldChg chg="add">
        <pc:chgData name="Christopher Harrison" userId="5895b409-c973-4cd3-8090-c5ebb14fce87" providerId="ADAL" clId="{FC049BE8-D68C-4428-B006-A721E426A9FF}" dt="2022-02-01T23:45:48.592" v="4103"/>
        <pc:sldMkLst>
          <pc:docMk/>
          <pc:sldMk cId="0" sldId="392"/>
        </pc:sldMkLst>
      </pc:sldChg>
      <pc:sldChg chg="add">
        <pc:chgData name="Christopher Harrison" userId="5895b409-c973-4cd3-8090-c5ebb14fce87" providerId="ADAL" clId="{FC049BE8-D68C-4428-B006-A721E426A9FF}" dt="2022-02-01T23:45:48.592" v="4103"/>
        <pc:sldMkLst>
          <pc:docMk/>
          <pc:sldMk cId="0" sldId="393"/>
        </pc:sldMkLst>
      </pc:sldChg>
      <pc:sldChg chg="add">
        <pc:chgData name="Christopher Harrison" userId="5895b409-c973-4cd3-8090-c5ebb14fce87" providerId="ADAL" clId="{FC049BE8-D68C-4428-B006-A721E426A9FF}" dt="2022-02-01T23:45:48.592" v="4103"/>
        <pc:sldMkLst>
          <pc:docMk/>
          <pc:sldMk cId="0" sldId="394"/>
        </pc:sldMkLst>
      </pc:sldChg>
      <pc:sldChg chg="add">
        <pc:chgData name="Christopher Harrison" userId="5895b409-c973-4cd3-8090-c5ebb14fce87" providerId="ADAL" clId="{FC049BE8-D68C-4428-B006-A721E426A9FF}" dt="2022-02-01T23:45:48.592" v="4103"/>
        <pc:sldMkLst>
          <pc:docMk/>
          <pc:sldMk cId="0" sldId="395"/>
        </pc:sldMkLst>
      </pc:sldChg>
      <pc:sldChg chg="add">
        <pc:chgData name="Christopher Harrison" userId="5895b409-c973-4cd3-8090-c5ebb14fce87" providerId="ADAL" clId="{FC049BE8-D68C-4428-B006-A721E426A9FF}" dt="2022-02-01T23:45:48.592" v="4103"/>
        <pc:sldMkLst>
          <pc:docMk/>
          <pc:sldMk cId="0" sldId="396"/>
        </pc:sldMkLst>
      </pc:sldChg>
      <pc:sldChg chg="add">
        <pc:chgData name="Christopher Harrison" userId="5895b409-c973-4cd3-8090-c5ebb14fce87" providerId="ADAL" clId="{FC049BE8-D68C-4428-B006-A721E426A9FF}" dt="2022-02-01T23:45:48.592" v="4103"/>
        <pc:sldMkLst>
          <pc:docMk/>
          <pc:sldMk cId="0"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2/25/2022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https://docs.microsoft.com/en-us/learn/modules/learn-pr/language/react-get-started/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React development is based on </a:t>
            </a:r>
            <a:r>
              <a:rPr i="1"/>
              <a:t>components</a:t>
            </a:r>
            <a:r>
              <a:t>. These self-contained units are designed for reuse and modularity. React projects typically contain many components.</a:t>
            </a:r>
          </a:p>
          <a:p>
            <a:endParaRPr/>
          </a:p>
          <a:p>
            <a:pPr>
              <a:spcBef>
                <a:spcPct val="43750"/>
              </a:spcBef>
              <a:spcAft>
                <a:spcPct val="43750"/>
              </a:spcAft>
            </a:pPr>
            <a:r>
              <a:t>A component can be either a function or a class. Most React developers prefer to create components by using functions, so we'll focus on this style.</a:t>
            </a:r>
          </a:p>
          <a:p>
            <a:endParaRPr/>
          </a:p>
          <a:p>
            <a:pPr>
              <a:spcBef>
                <a:spcPct val="43750"/>
              </a:spcBef>
              <a:spcAft>
                <a:spcPct val="43750"/>
              </a:spcAft>
            </a:pPr>
            <a:r>
              <a:t>Applications generally have one core component, commonly called an App. The App acts as the root of the application. We'll start by creating our App component.</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display dynamic data inside a component, use the syntax { }, sometimes called </a:t>
            </a:r>
            <a:r>
              <a:rPr i="1"/>
              <a:t>handlebars</a:t>
            </a:r>
            <a:r>
              <a:t>. This style of syntax is relatively common in HTML templating tools. Use these handlebars to effectively switch to JavaScript mode and run almost any valid JavaScript.</a:t>
            </a:r>
          </a:p>
          <a:p>
            <a:endParaRPr/>
          </a:p>
          <a:p>
            <a:pPr>
              <a:spcBef>
                <a:spcPct val="43750"/>
              </a:spcBef>
              <a:spcAft>
                <a:spcPct val="43750"/>
              </a:spcAft>
            </a:pPr>
            <a:r>
              <a:t>For example, to display the current time, you could use the following code:</a:t>
            </a:r>
          </a:p>
          <a:p>
            <a:endParaRPr/>
          </a:p>
          <a:p>
            <a:r>
              <a:t>&lt;div&gt;{ Date.now()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Notice that we create a constant named title. We then use the handlebar syntax { } to tell React we want to display the value of title inside the &lt;h2&gt; element. This feature of JSX allows us to mix JavaScript and HTML.</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is a blend of JavaScript and XML.</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is a blend of JavaScript and XML.</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allows you to combine logic and HTML. It's the preferred method for creating React components and applications.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allows you to combine logic and HTML. It's the preferred method for creating React components and applications.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Bundlers convert JSX and other file types into JavaScript code that the browser can read.</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Bundlers convert JSX and other file types into JavaScript code that the browser can read.</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React is the most popular front-end JavaScript framework. You can use it to create both browser-based and locally installed applications. React introduces a new syntax called </a:t>
            </a:r>
            <a:r>
              <a:rPr i="1"/>
              <a:t>JSX</a:t>
            </a:r>
            <a:r>
              <a:t> to control the user interface.</a:t>
            </a:r>
          </a:p>
          <a:p>
            <a:endParaRPr/>
          </a:p>
          <a:p>
            <a:pPr>
              <a:spcBef>
                <a:spcPct val="43750"/>
              </a:spcBef>
              <a:spcAft>
                <a:spcPct val="43750"/>
              </a:spcAft>
            </a:pPr>
            <a:r>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a:p>
          <a:p>
            <a:pPr>
              <a:spcBef>
                <a:spcPct val="43750"/>
              </a:spcBef>
              <a:spcAft>
                <a:spcPct val="43750"/>
              </a:spcAft>
            </a:pPr>
            <a:r>
              <a:t>You learned how to:</a:t>
            </a:r>
          </a:p>
          <a:p>
            <a:endParaRPr/>
          </a:p>
          <a:p>
            <a:r>
              <a:t>Understand the core concepts of React.</a:t>
            </a:r>
          </a:p>
          <a:p>
            <a:endParaRPr/>
          </a:p>
          <a:p>
            <a:r>
              <a:t>Create a React application.</a:t>
            </a:r>
          </a:p>
          <a:p>
            <a:endParaRPr/>
          </a:p>
          <a:p>
            <a:r>
              <a:t>Create a component.</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React is an open-source framework to create user interfaces. It's most famous for creating web applications. But React can be used to create mobile or desktop applications through React Native. React focuses on the </a:t>
            </a:r>
            <a:r>
              <a:rPr i="1"/>
              <a:t>View</a:t>
            </a:r>
            <a:r>
              <a:t> in </a:t>
            </a:r>
            <a:r>
              <a:rPr>
                <a:hlinkClick r:id="rId3"/>
              </a:rPr>
              <a:t>Model-View-Controller</a:t>
            </a:r>
            <a:r>
              <a:t>. So you can use other libraries for routing, state management, and accessing APIs.</a:t>
            </a:r>
          </a:p>
          <a:p>
            <a:endParaRPr/>
          </a:p>
          <a:p>
            <a:pPr>
              <a:spcBef>
                <a:spcPct val="43750"/>
              </a:spcBef>
              <a:spcAft>
                <a:spcPct val="43750"/>
              </a:spcAft>
            </a:pPr>
            <a:r>
              <a:t>This module explores the core concepts of React. It introduces </a:t>
            </a:r>
            <a:r>
              <a:rPr i="1"/>
              <a:t>JavaScript XML</a:t>
            </a:r>
            <a:r>
              <a:t> (JSX), components, and displaying data.</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2/25/2022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2/25/2022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2/25/2022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2/25/2022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2/25/2022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2/25/2022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2/25/2022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2/25/2022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learn/paths/react/?WT.mc_id=academic-56602-chrhar" TargetMode="External"/><Relationship Id="rId2" Type="http://schemas.openxmlformats.org/officeDocument/2006/relationships/hyperlink" Target="https://aka.ms/workshopomatic-feedback" TargetMode="External"/><Relationship Id="rId1" Type="http://schemas.openxmlformats.org/officeDocument/2006/relationships/slideLayout" Target="../slideLayouts/slideLayout20.xml"/><Relationship Id="rId5" Type="http://schemas.openxmlformats.org/officeDocument/2006/relationships/hyperlink" Target="https://docs.microsoft.com/learn/paths/build-javascript-applications-nodejs/?WT.mc_id=academic-56602-chrhar" TargetMode="External"/><Relationship Id="rId4" Type="http://schemas.openxmlformats.org/officeDocument/2006/relationships/hyperlink" Target="https://docs.microsoft.com/learn/paths/azure-static-web-apps/?WT.mc_id=academic-56602-chrha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5" name="New shape"/>
          <p:cNvSpPr/>
          <p:nvPr/>
        </p:nvSpPr>
        <p:spPr>
          <a:xfrm>
            <a:off x="2133600" y="2925445"/>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6" name="New shape"/>
          <p:cNvSpPr/>
          <p:nvPr/>
        </p:nvSpPr>
        <p:spPr>
          <a:xfrm>
            <a:off x="2133600" y="2590800"/>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2880360"/>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2514600"/>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Tree>
    <p:extLst>
      <p:ext uri="{BB962C8B-B14F-4D97-AF65-F5344CB8AC3E}">
        <p14:creationId xmlns:p14="http://schemas.microsoft.com/office/powerpoint/2010/main" val="791027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Create your first component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your first component</a:t>
            </a:r>
          </a:p>
        </p:txBody>
      </p:sp>
      <p:sp>
        <p:nvSpPr>
          <p:cNvPr id="3" name="Subtitle"/>
          <p:cNvSpPr>
            <a:spLocks noGrp="1"/>
          </p:cNvSpPr>
          <p:nvPr>
            <p:ph sz="quarter" idx="10"/>
          </p:nvPr>
        </p:nvSpPr>
        <p:spPr>
          <a:xfrm>
            <a:off x="584200" y="1435100"/>
            <a:ext cx="11018838" cy="241296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a:t>
            </a:r>
            <a:r>
              <a:rPr b="1" dirty="0"/>
              <a:t>components</a:t>
            </a:r>
            <a:endParaRPr lang="en-US" b="1" dirty="0"/>
          </a:p>
          <a:p>
            <a:pPr marL="457200" indent="-457200">
              <a:buFontTx/>
              <a:buChar char="-"/>
            </a:pPr>
            <a:r>
              <a:rPr lang="en-US" dirty="0"/>
              <a:t>Components are self-contained, reusable units of UI and logic</a:t>
            </a:r>
          </a:p>
          <a:p>
            <a:pPr marL="457200" indent="-457200">
              <a:buFontTx/>
              <a:buChar char="-"/>
            </a:pPr>
            <a:r>
              <a:rPr lang="en-US" dirty="0"/>
              <a:t>React projects typically contain many components</a:t>
            </a:r>
          </a:p>
          <a:p>
            <a:pPr marL="457200" indent="-457200">
              <a:buFontTx/>
              <a:buChar char="-"/>
            </a:pPr>
            <a:r>
              <a:rPr lang="en-US" dirty="0"/>
              <a:t>While React components can be a function or a class, we will use functions in this workshop</a:t>
            </a:r>
            <a:endParaRPr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278003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41427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Tree>
    <p:extLst>
      <p:ext uri="{BB962C8B-B14F-4D97-AF65-F5344CB8AC3E}">
        <p14:creationId xmlns:p14="http://schemas.microsoft.com/office/powerpoint/2010/main" val="9642876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Display dynamic data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4251525"/>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396494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4294967295"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4294967295"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Getting started with React</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RecipeTitle component</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our example, we'll create a component for the title of a recipe.</a:t>
            </a:r>
          </a:p>
        </p:txBody>
      </p:sp>
      <p:sp>
        <p:nvSpPr>
          <p:cNvPr id="5" name="New shape"/>
          <p:cNvSpPr/>
          <p:nvPr/>
        </p:nvSpPr>
        <p:spPr>
          <a:xfrm>
            <a:off x="1943101" y="2186287"/>
            <a:ext cx="7696200" cy="4631717"/>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400" dirty="0">
                <a:solidFill>
                  <a:srgbClr val="000000"/>
                </a:solidFill>
                <a:latin typeface="Consolas" panose="020B0609020204030204" pitchFamily="49" charset="0"/>
              </a:rPr>
              <a:t>import React from 'react';</a:t>
            </a:r>
            <a:br>
              <a:rPr sz="2400" dirty="0">
                <a:solidFill>
                  <a:srgbClr val="000000"/>
                </a:solidFill>
                <a:latin typeface="Consolas" panose="020B0609020204030204" pitchFamily="49" charset="0"/>
              </a:rPr>
            </a:b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function </a:t>
            </a:r>
            <a:r>
              <a:rPr sz="2400" dirty="0" err="1">
                <a:solidFill>
                  <a:srgbClr val="000000"/>
                </a:solidFill>
                <a:latin typeface="Consolas" panose="020B0609020204030204" pitchFamily="49" charset="0"/>
              </a:rPr>
              <a:t>RecipeTitle</a:t>
            </a:r>
            <a:r>
              <a:rPr sz="2400" dirty="0">
                <a:solidFill>
                  <a:srgbClr val="000000"/>
                </a:solidFill>
                <a:latin typeface="Consolas" panose="020B0609020204030204" pitchFamily="49" charset="0"/>
              </a:rPr>
              <a:t>() {</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const title = 'Mashed potatoes';</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return (</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&lt;h2&gt;{ title }&lt;/h2&gt;</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export default </a:t>
            </a:r>
            <a:r>
              <a:rPr sz="2400" dirty="0" err="1">
                <a:solidFill>
                  <a:srgbClr val="000000"/>
                </a:solidFill>
                <a:latin typeface="Consolas" panose="020B0609020204030204" pitchFamily="49" charset="0"/>
              </a:rPr>
              <a:t>RecipeTitle</a:t>
            </a:r>
            <a:r>
              <a:rPr sz="2400" dirty="0">
                <a:solidFill>
                  <a:srgbClr val="000000"/>
                </a:solidFill>
                <a:latin typeface="Consolas" panose="020B0609020204030204" pitchFamily="49" charset="0"/>
              </a:rPr>
              <a:t>;</a:t>
            </a:r>
          </a:p>
        </p:txBody>
      </p:sp>
      <p:sp>
        <p:nvSpPr>
          <p:cNvPr id="6" name="New shape"/>
          <p:cNvSpPr/>
          <p:nvPr/>
        </p:nvSpPr>
        <p:spPr>
          <a:xfrm>
            <a:off x="1943100" y="1861820"/>
            <a:ext cx="76961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Notice that we create a constant named title.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Tree>
    <p:extLst>
      <p:ext uri="{BB962C8B-B14F-4D97-AF65-F5344CB8AC3E}">
        <p14:creationId xmlns:p14="http://schemas.microsoft.com/office/powerpoint/2010/main" val="1766769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JSX?</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 combination of JavaScript and XML</a:t>
            </a:r>
          </a:p>
          <a:p>
            <a:pPr lvl="1" indent="-457200">
              <a:spcAft>
                <a:spcPct val="15000"/>
              </a:spcAft>
              <a:buAutoNum type="alphaUcPeriod"/>
            </a:pPr>
            <a:r>
              <a:rPr sz="2500">
                <a:solidFill>
                  <a:srgbClr val="000000"/>
                </a:solidFill>
              </a:rPr>
              <a:t>A new version of JavaScript</a:t>
            </a:r>
          </a:p>
          <a:p>
            <a:pPr lvl="1" indent="-457200">
              <a:spcAft>
                <a:spcPct val="15000"/>
              </a:spcAft>
              <a:buAutoNum type="alphaUcPeriod"/>
            </a:pPr>
            <a:r>
              <a:rPr sz="2500">
                <a:solidFill>
                  <a:srgbClr val="000000"/>
                </a:solidFill>
              </a:rPr>
              <a:t>The output of a React project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JSX?</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A combination of JavaScript and XML</a:t>
            </a:r>
          </a:p>
          <a:p>
            <a:pPr lvl="1" indent="-457200">
              <a:spcAft>
                <a:spcPct val="15000"/>
              </a:spcAft>
              <a:buAutoNum type="alphaUcPeriod"/>
            </a:pPr>
            <a:r>
              <a:rPr sz="2500">
                <a:solidFill>
                  <a:srgbClr val="000000"/>
                </a:solidFill>
              </a:rPr>
              <a:t>A new version of JavaScript</a:t>
            </a:r>
          </a:p>
          <a:p>
            <a:pPr lvl="1" indent="-457200">
              <a:spcAft>
                <a:spcPct val="15000"/>
              </a:spcAft>
              <a:buAutoNum type="alphaUcPeriod"/>
            </a:pPr>
            <a:r>
              <a:rPr sz="2500">
                <a:solidFill>
                  <a:srgbClr val="000000"/>
                </a:solidFill>
              </a:rPr>
              <a:t>The output of a React project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Why would you use JSX to create a React application?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JSX is the only supported method for creating React applications.</a:t>
            </a:r>
          </a:p>
          <a:p>
            <a:pPr lvl="1" indent="-457200">
              <a:spcAft>
                <a:spcPct val="15000"/>
              </a:spcAft>
              <a:buAutoNum type="alphaUcPeriod"/>
            </a:pPr>
            <a:r>
              <a:rPr sz="2500">
                <a:solidFill>
                  <a:srgbClr val="000000"/>
                </a:solidFill>
              </a:rPr>
              <a:t>JSX allows for good code management. It injects the necessary logic with your HTML.</a:t>
            </a:r>
          </a:p>
          <a:p>
            <a:pPr lvl="1" indent="-457200">
              <a:spcAft>
                <a:spcPct val="15000"/>
              </a:spcAft>
              <a:buAutoNum type="alphaUcPeriod"/>
            </a:pPr>
            <a:r>
              <a:rPr sz="2500">
                <a:solidFill>
                  <a:srgbClr val="000000"/>
                </a:solidFill>
              </a:rPr>
              <a:t>JSX is supported by all browsers.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Why would you use JSX to create a React application?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JSX is the only supported method for creating React applications.</a:t>
            </a:r>
          </a:p>
          <a:p>
            <a:pPr lvl="1" indent="-457200">
              <a:spcAft>
                <a:spcPct val="15000"/>
              </a:spcAft>
              <a:buAutoNum type="alphaUcPeriod"/>
            </a:pPr>
            <a:r>
              <a:rPr sz="2500" b="1">
                <a:solidFill>
                  <a:srgbClr val="000000"/>
                </a:solidFill>
                <a:highlight>
                  <a:srgbClr val="F0F788"/>
                </a:highlight>
              </a:rPr>
              <a:t>JSX allows for good code management. It injects the necessary logic with your HTML.</a:t>
            </a:r>
          </a:p>
          <a:p>
            <a:pPr lvl="1" indent="-457200">
              <a:spcAft>
                <a:spcPct val="15000"/>
              </a:spcAft>
              <a:buAutoNum type="alphaUcPeriod"/>
            </a:pPr>
            <a:r>
              <a:rPr sz="2500">
                <a:solidFill>
                  <a:srgbClr val="000000"/>
                </a:solidFill>
              </a:rPr>
              <a:t>JSX is supported by all browsers.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purpose of a bundler in web development?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To generate JSX</a:t>
            </a:r>
          </a:p>
          <a:p>
            <a:pPr lvl="1" indent="-457200">
              <a:spcAft>
                <a:spcPct val="15000"/>
              </a:spcAft>
              <a:buAutoNum type="alphaUcPeriod"/>
            </a:pPr>
            <a:r>
              <a:rPr sz="2500">
                <a:solidFill>
                  <a:srgbClr val="000000"/>
                </a:solidFill>
              </a:rPr>
              <a:t>To convert JSX and other resources into JavaScript</a:t>
            </a:r>
          </a:p>
          <a:p>
            <a:pPr lvl="1" indent="-457200">
              <a:spcAft>
                <a:spcPct val="15000"/>
              </a:spcAft>
              <a:buAutoNum type="alphaUcPeriod"/>
            </a:pPr>
            <a:r>
              <a:rPr sz="2500">
                <a:solidFill>
                  <a:srgbClr val="000000"/>
                </a:solidFill>
              </a:rPr>
              <a:t>To bootstrap an application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Knowledge of </a:t>
            </a:r>
            <a:r>
              <a:rPr b="1" dirty="0"/>
              <a:t>HTML</a:t>
            </a:r>
            <a:r>
              <a:rPr dirty="0"/>
              <a:t>, </a:t>
            </a:r>
            <a:r>
              <a:rPr b="1" dirty="0"/>
              <a:t>CSS</a:t>
            </a:r>
            <a:r>
              <a:rPr dirty="0"/>
              <a:t>, </a:t>
            </a:r>
            <a:r>
              <a:rPr b="1" dirty="0"/>
              <a:t>JavaScript</a:t>
            </a:r>
            <a:r>
              <a:rPr dirty="0"/>
              <a:t>, and </a:t>
            </a:r>
            <a:r>
              <a:rPr b="1" dirty="0"/>
              <a:t>Git</a:t>
            </a:r>
          </a:p>
          <a:p>
            <a:pPr lvl="1"/>
            <a:r>
              <a:rPr dirty="0"/>
              <a:t>Knowledge of package management with </a:t>
            </a:r>
            <a:r>
              <a:rPr b="1" dirty="0"/>
              <a:t>Node.js </a:t>
            </a:r>
            <a:r>
              <a:rPr dirty="0"/>
              <a:t>and </a:t>
            </a:r>
            <a:r>
              <a:rPr b="1" dirty="0"/>
              <a:t>npm</a:t>
            </a:r>
          </a:p>
          <a:p>
            <a:pPr lvl="1"/>
            <a:r>
              <a:rPr lang="en-US" b="1" dirty="0"/>
              <a:t>Node.js </a:t>
            </a:r>
            <a:r>
              <a:rPr lang="en-US" dirty="0"/>
              <a:t>and </a:t>
            </a:r>
            <a:r>
              <a:rPr lang="en-US" b="1" dirty="0"/>
              <a:t>npm </a:t>
            </a:r>
            <a:r>
              <a:rPr lang="en-US" dirty="0"/>
              <a:t>locally installed</a:t>
            </a:r>
          </a:p>
          <a:p>
            <a:pPr lvl="1"/>
            <a:r>
              <a:rPr dirty="0"/>
              <a:t>A code editor, such as </a:t>
            </a:r>
            <a:r>
              <a:rPr b="1" dirty="0">
                <a:hlinkClick r:id="rId3"/>
              </a:rPr>
              <a:t>Visual Studio Code</a:t>
            </a:r>
            <a:endParaRPr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purpose of a bundler in web development?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To generate JSX</a:t>
            </a:r>
          </a:p>
          <a:p>
            <a:pPr lvl="1" indent="-457200">
              <a:spcAft>
                <a:spcPct val="15000"/>
              </a:spcAft>
              <a:buAutoNum type="alphaUcPeriod"/>
            </a:pPr>
            <a:r>
              <a:rPr sz="2500" b="1">
                <a:solidFill>
                  <a:srgbClr val="000000"/>
                </a:solidFill>
                <a:highlight>
                  <a:srgbClr val="F0F788"/>
                </a:highlight>
              </a:rPr>
              <a:t>To convert JSX and other resources into JavaScript</a:t>
            </a:r>
          </a:p>
          <a:p>
            <a:pPr lvl="1" indent="-457200">
              <a:spcAft>
                <a:spcPct val="15000"/>
              </a:spcAft>
              <a:buAutoNum type="alphaUcPeriod"/>
            </a:pPr>
            <a:r>
              <a:rPr sz="2500">
                <a:solidFill>
                  <a:srgbClr val="000000"/>
                </a:solidFill>
              </a:rPr>
              <a:t>To bootstrap an application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React is the most popular front-end JavaScript framework.</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the core concepts of React.</a:t>
            </a:r>
          </a:p>
          <a:p>
            <a:pPr marL="635000" indent="-365760">
              <a:spcBef>
                <a:spcPct val="20000"/>
              </a:spcBef>
              <a:spcAft>
                <a:spcPct val="20000"/>
              </a:spcAft>
              <a:buChar char="•"/>
            </a:pPr>
            <a:r>
              <a:rPr sz="1800">
                <a:solidFill>
                  <a:srgbClr val="000000"/>
                </a:solidFill>
              </a:rPr>
              <a:t>Create a React application.</a:t>
            </a:r>
          </a:p>
          <a:p>
            <a:pPr marL="635000" indent="-365760">
              <a:spcBef>
                <a:spcPct val="20000"/>
              </a:spcBef>
              <a:spcAft>
                <a:spcPct val="20000"/>
              </a:spcAft>
              <a:buChar char="•"/>
            </a:pPr>
            <a:r>
              <a:rPr sz="1800">
                <a:solidFill>
                  <a:srgbClr val="000000"/>
                </a:solidFill>
              </a:rPr>
              <a:t>Create a component.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493678" y="810714"/>
            <a:ext cx="11018520" cy="553998"/>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2"/>
              </a:rPr>
              <a:t>https://aka.ms/workshopomatic-feedback</a:t>
            </a:r>
            <a:endParaRPr lang="en-US" sz="2800" dirty="0"/>
          </a:p>
          <a:p>
            <a:pPr defTabSz="932742">
              <a:spcAft>
                <a:spcPts val="600"/>
              </a:spcAft>
              <a:buSzPct val="90000"/>
            </a:pP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475586" y="2937357"/>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u="sng" dirty="0">
                <a:solidFill>
                  <a:srgbClr val="24292F"/>
                </a:solidFill>
                <a:effectLst/>
                <a:hlinkClick r:id="rId3"/>
              </a:rPr>
              <a:t>Intro to React Learning Path</a:t>
            </a:r>
            <a:endParaRPr lang="en-US" sz="2400" b="0" i="0" u="sng" dirty="0">
              <a:solidFill>
                <a:srgbClr val="24292F"/>
              </a:solidFill>
              <a:effectLst/>
            </a:endParaRPr>
          </a:p>
          <a:p>
            <a:pPr algn="l">
              <a:buFont typeface="Arial" panose="020B0604020202020204" pitchFamily="34" charset="0"/>
              <a:buChar char="•"/>
            </a:pPr>
            <a:r>
              <a:rPr lang="en-US" sz="2400" b="0" i="0" u="sng" dirty="0">
                <a:solidFill>
                  <a:srgbClr val="24292F"/>
                </a:solidFill>
                <a:effectLst/>
                <a:hlinkClick r:id="rId4"/>
              </a:rPr>
              <a:t>Explore Azure Static Web Apps</a:t>
            </a:r>
            <a:endParaRPr lang="en-US" sz="2400" b="0" i="0" dirty="0">
              <a:solidFill>
                <a:srgbClr val="24292F"/>
              </a:solidFill>
              <a:effectLst/>
            </a:endParaRPr>
          </a:p>
          <a:p>
            <a:pPr algn="l">
              <a:buFont typeface="Arial" panose="020B0604020202020204" pitchFamily="34" charset="0"/>
              <a:buChar char="•"/>
            </a:pPr>
            <a:r>
              <a:rPr lang="en-US" sz="2400" b="0" i="0" u="none" strike="noStrike" dirty="0">
                <a:solidFill>
                  <a:srgbClr val="24292F"/>
                </a:solidFill>
                <a:effectLst/>
                <a:hlinkClick r:id="rId5" tooltip="https://docs.microsoft.com/learn/paths/build-javascript-applications-nodejs/?WT.mc_id=academic-56602-chrhar"/>
              </a:rPr>
              <a:t>Build JavaScript applications with Node.js</a:t>
            </a: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extLst>
      <p:ext uri="{BB962C8B-B14F-4D97-AF65-F5344CB8AC3E}">
        <p14:creationId xmlns:p14="http://schemas.microsoft.com/office/powerpoint/2010/main" val="253003096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Explore React and JSX</a:t>
            </a:r>
          </a:p>
          <a:p>
            <a:pPr lvl="1"/>
            <a:r>
              <a:rPr dirty="0"/>
              <a:t>Install React</a:t>
            </a:r>
            <a:r>
              <a:rPr lang="en-US" dirty="0"/>
              <a:t> and create a project</a:t>
            </a:r>
            <a:endParaRPr dirty="0"/>
          </a:p>
          <a:p>
            <a:pPr lvl="1"/>
            <a:r>
              <a:rPr lang="en-US" dirty="0"/>
              <a:t>Create a React component and dynamically display data</a:t>
            </a:r>
          </a:p>
          <a:p>
            <a:pPr lvl="1"/>
            <a:r>
              <a:rPr lang="en-US" dirty="0"/>
              <a:t>Apply style to a React component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Introduction to React and JSX</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 to JSX</a:t>
            </a:r>
          </a:p>
        </p:txBody>
      </p:sp>
      <p:sp>
        <p:nvSpPr>
          <p:cNvPr id="3" name="Subtitle"/>
          <p:cNvSpPr>
            <a:spLocks noGrp="1"/>
          </p:cNvSpPr>
          <p:nvPr>
            <p:ph sz="quarter" idx="10"/>
          </p:nvPr>
        </p:nvSpPr>
        <p:spPr>
          <a:xfrm>
            <a:off x="584200" y="1435100"/>
            <a:ext cx="11018838" cy="38287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JSX allows HTML (XML) and JavaScript to be combined in one file</a:t>
            </a:r>
          </a:p>
          <a:p>
            <a:pPr marL="457200" indent="-457200">
              <a:buFontTx/>
              <a:buChar char="-"/>
            </a:pPr>
            <a:r>
              <a:rPr lang="en-US" dirty="0"/>
              <a:t>Allows for faster development</a:t>
            </a:r>
          </a:p>
          <a:p>
            <a:pPr marL="457200" indent="-457200">
              <a:buFontTx/>
              <a:buChar char="-"/>
            </a:pPr>
            <a:r>
              <a:rPr lang="en-US" dirty="0"/>
              <a:t>JSX follows XML rules</a:t>
            </a:r>
          </a:p>
          <a:p>
            <a:pPr marL="914400" lvl="1" indent="-457200">
              <a:buFontTx/>
              <a:buChar char="-"/>
            </a:pPr>
            <a:r>
              <a:rPr lang="en-US" dirty="0"/>
              <a:t>All elements must be placed inside one parent element</a:t>
            </a:r>
          </a:p>
          <a:p>
            <a:pPr marL="914400" lvl="1" indent="-457200">
              <a:buFontTx/>
              <a:buChar char="-"/>
            </a:pPr>
            <a:r>
              <a:rPr lang="en-US" dirty="0"/>
              <a:t>All elements must be closed</a:t>
            </a:r>
          </a:p>
          <a:p>
            <a:pPr marL="457200" indent="-457200">
              <a:buFontTx/>
              <a:buChar char="-"/>
            </a:pPr>
            <a:r>
              <a:rPr lang="en-US" dirty="0"/>
              <a:t>Browsers do not natively support JSX</a:t>
            </a:r>
          </a:p>
          <a:p>
            <a:pPr marL="914400" lvl="1" indent="-457200">
              <a:buFontTx/>
              <a:buChar char="-"/>
            </a:pPr>
            <a:r>
              <a:rPr lang="en-US" dirty="0"/>
              <a:t>JSX must be converted to HTML and JavaScript through the build process</a:t>
            </a:r>
          </a:p>
          <a:p>
            <a:pPr marL="914400" lvl="1" indent="-457200">
              <a:buFontTx/>
              <a:buChar char="-"/>
            </a:pPr>
            <a:r>
              <a:rPr lang="en-US" dirty="0"/>
              <a:t>Several tools exist for managing this process including </a:t>
            </a:r>
            <a:r>
              <a:rPr lang="en-US" dirty="0" err="1"/>
              <a:t>Vite</a:t>
            </a:r>
            <a:r>
              <a:rPr lang="en-US" dirty="0"/>
              <a:t>, Webpack and Snowpack</a:t>
            </a:r>
          </a:p>
          <a:p>
            <a:pPr marL="1114425" lvl="2" indent="-457200">
              <a:buFontTx/>
              <a:buChar char="-"/>
            </a:pPr>
            <a:r>
              <a:rPr lang="en-US" dirty="0"/>
              <a:t>This course uses Snowpack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Components</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1752600" y="2383052"/>
            <a:ext cx="7772400" cy="424634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6477000" y="2812312"/>
            <a:ext cx="2286000" cy="762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3048000" y="3657600"/>
            <a:ext cx="5715000" cy="2590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3505200" y="5155418"/>
            <a:ext cx="3200400" cy="762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3505200" y="4343400"/>
            <a:ext cx="3200400" cy="762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90</TotalTime>
  <Words>2060</Words>
  <Application>Microsoft Office PowerPoint</Application>
  <PresentationFormat>Widescreen</PresentationFormat>
  <Paragraphs>205</Paragraphs>
  <Slides>34</Slides>
  <Notes>31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34</vt:i4>
      </vt:variant>
    </vt:vector>
  </HeadingPairs>
  <TitlesOfParts>
    <vt:vector size="44"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Getting started with React</vt:lpstr>
      <vt:lpstr>Prerequisites</vt:lpstr>
      <vt:lpstr>Learning objectives</vt:lpstr>
      <vt:lpstr>Introduction to React and JSX</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Summary</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Christopher Harrison</cp:lastModifiedBy>
  <cp:revision>4</cp:revision>
  <cp:lastPrinted>2022-02-01T22:58:36Z</cp:lastPrinted>
  <dcterms:created xsi:type="dcterms:W3CDTF">2022-02-01T22:58:36Z</dcterms:created>
  <dcterms:modified xsi:type="dcterms:W3CDTF">2022-02-25T17:40:08Z</dcterms:modified>
</cp:coreProperties>
</file>