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26_0.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modernComment_136_0.xml" ContentType="application/vnd.ms-powerpoint.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modernComment_140_0.xml" ContentType="application/vnd.ms-powerpoint.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modernComment_154_0.xml" ContentType="application/vnd.ms-powerpoint.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7"/>
  </p:notesMasterIdLst>
  <p:sldIdLst>
    <p:sldId id="258" r:id="rId5"/>
    <p:sldId id="369"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 id="320" r:id="rId36"/>
    <p:sldId id="322" r:id="rId37"/>
    <p:sldId id="324" r:id="rId38"/>
    <p:sldId id="326" r:id="rId39"/>
    <p:sldId id="328" r:id="rId40"/>
    <p:sldId id="330" r:id="rId41"/>
    <p:sldId id="365" r:id="rId42"/>
    <p:sldId id="332" r:id="rId43"/>
    <p:sldId id="334" r:id="rId44"/>
    <p:sldId id="340" r:id="rId45"/>
    <p:sldId id="366" r:id="rId46"/>
    <p:sldId id="344" r:id="rId47"/>
    <p:sldId id="367" r:id="rId48"/>
    <p:sldId id="348" r:id="rId49"/>
    <p:sldId id="368" r:id="rId50"/>
    <p:sldId id="352" r:id="rId51"/>
    <p:sldId id="354" r:id="rId52"/>
    <p:sldId id="356" r:id="rId53"/>
    <p:sldId id="360" r:id="rId54"/>
    <p:sldId id="362" r:id="rId55"/>
    <p:sldId id="364" r:id="rId56"/>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FBAD75-1937-3551-5924-DED3AECCAB8A}" name="Alejandra Perez" initials="AP" userId="S::alejandra.perez@studentambassadors.com::46dc9a6e-400d-4ee6-ae7e-c8ac9af1027b" providerId="AD"/>
  <p188:author id="{DF5D9BA5-86A3-D8CA-6AD0-A5E80D42CE79}" name="Usuario invitado" initials="Ui" userId="S::urn:spo:anon#3eb8f11b1f2a113cd04a5387c621ac7317f2b32131119796611dd436bfcd480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EA3E94-1685-C1E8-DDB2-572455A6D4C7}" v="431" dt="2022-07-18T05:58:11.519"/>
    <p1510:client id="{52145DA2-346B-F338-4B05-0CA11931F958}" v="3088" dt="2022-07-20T03:06:56.488"/>
    <p1510:client id="{C023671F-A79F-F6EA-11F0-3A7439E831BD}" v="4" dt="2022-07-19T07:43:27.689"/>
    <p1510:client id="{DBAC3BC6-8E3F-F6A8-ACB4-4B2D386658CE}" v="569" dt="2022-07-19T22:10:13.966"/>
    <p1510:client id="{E1651E23-5F72-4925-8F53-DFF3682A1722}" v="131" dt="2022-07-15T17:34:23.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comments/modernComment_126_0.xml><?xml version="1.0" encoding="utf-8"?>
<p188:cmLst xmlns:a="http://schemas.openxmlformats.org/drawingml/2006/main" xmlns:r="http://schemas.openxmlformats.org/officeDocument/2006/relationships" xmlns:p188="http://schemas.microsoft.com/office/powerpoint/2018/8/main">
  <p188:cm id="{FD269F97-0020-4828-81D4-44EB0D08C47B}" authorId="{DF5D9BA5-86A3-D8CA-6AD0-A5E80D42CE79}" created="2022-07-18T02:53:28.587">
    <ac:deMkLst xmlns:ac="http://schemas.microsoft.com/office/drawing/2013/main/command">
      <pc:docMk xmlns:pc="http://schemas.microsoft.com/office/powerpoint/2013/main/command"/>
      <pc:sldMk xmlns:pc="http://schemas.microsoft.com/office/powerpoint/2013/main/command" cId="0" sldId="294"/>
      <ac:spMk id="4" creationId="{00000000-0000-0000-0000-000000000000}"/>
    </ac:deMkLst>
    <p188:txBody>
      <a:bodyPr/>
      <a:lstStyle/>
      <a:p>
        <a:r>
          <a:rPr lang="en-US"/>
          <a:t>anteriores</a:t>
        </a:r>
      </a:p>
    </p188:txBody>
  </p188:cm>
</p188:cmLst>
</file>

<file path=ppt/comments/modernComment_136_0.xml><?xml version="1.0" encoding="utf-8"?>
<p188:cmLst xmlns:a="http://schemas.openxmlformats.org/drawingml/2006/main" xmlns:r="http://schemas.openxmlformats.org/officeDocument/2006/relationships" xmlns:p188="http://schemas.microsoft.com/office/powerpoint/2018/8/main">
  <p188:cm id="{60E35591-5373-4712-9431-918798F74A5E}" authorId="{DF5D9BA5-86A3-D8CA-6AD0-A5E80D42CE79}" created="2022-07-18T05:11:49.549">
    <ac:txMkLst xmlns:ac="http://schemas.microsoft.com/office/drawing/2013/main/command">
      <pc:docMk xmlns:pc="http://schemas.microsoft.com/office/powerpoint/2013/main/command"/>
      <pc:sldMk xmlns:pc="http://schemas.microsoft.com/office/powerpoint/2013/main/command" cId="0" sldId="310"/>
      <ac:spMk id="3" creationId="{00000000-0000-0000-0000-000000000000}"/>
      <ac:txMk cp="0">
        <ac:context len="150" hash="3862588300"/>
      </ac:txMk>
    </ac:txMkLst>
    <p188:pos x="634999" y="634999"/>
    <p188:replyLst>
      <p188:reply id="{EB816917-3914-40DB-82E6-0BD7585319B8}" authorId="{DF5D9BA5-86A3-D8CA-6AD0-A5E80D42CE79}" created="2022-07-19T07:42:44.703">
        <p188:txBody>
          <a:bodyPr/>
          <a:lstStyle/>
          <a:p>
            <a:r>
              <a:rPr lang="en-US"/>
              <a:t>Creo que sería más claro decir "las pantallas predeterminadas o por defecto hacen una aplicación rápida de configurar y/o implementar" que es el significado que encontré a "out of the box"</a:t>
            </a:r>
          </a:p>
        </p188:txBody>
      </p188:reply>
      <p188:reply id="{83CD3D38-0E8C-4908-A45B-EF48C6E2BDFC}" authorId="{DF5D9BA5-86A3-D8CA-6AD0-A5E80D42CE79}" created="2022-07-19T22:05:43.849">
        <p188:txBody>
          <a:bodyPr/>
          <a:lstStyle/>
          <a:p>
            <a:r>
              <a:rPr lang="en-US"/>
              <a:t>que opinas sobre el ultimo parrafo? si te parece bien solo borra el parrafo de arriba, si no, lo puedes modificar como consideres que sea mejor para el lector UwU</a:t>
            </a:r>
          </a:p>
        </p188:txBody>
      </p188:reply>
      <p188:reply id="{A8CBB99F-25BF-4FFD-8D95-14B4F6B6A0F7}" authorId="{94FBAD75-1937-3551-5924-DED3AECCAB8A}" created="2022-07-20T02:24:58.085">
        <p188:txBody>
          <a:bodyPr/>
          <a:lstStyle/>
          <a:p>
            <a:r>
              <a:rPr lang="en-US"/>
              <a:t>siii me agrada :3</a:t>
            </a:r>
          </a:p>
        </p188:txBody>
      </p188:reply>
    </p188:replyLst>
    <p188:txBody>
      <a:bodyPr/>
      <a:lstStyle/>
      <a:p>
        <a:r>
          <a:rPr lang="en-US"/>
          <a:t>qué opinas sobre "fuera de lo común"?</a:t>
        </a:r>
      </a:p>
    </p188:txBody>
  </p188:cm>
</p188:cmLst>
</file>

<file path=ppt/comments/modernComment_140_0.xml><?xml version="1.0" encoding="utf-8"?>
<p188:cmLst xmlns:a="http://schemas.openxmlformats.org/drawingml/2006/main" xmlns:r="http://schemas.openxmlformats.org/officeDocument/2006/relationships" xmlns:p188="http://schemas.microsoft.com/office/powerpoint/2018/8/main">
  <p188:cm id="{AA925882-4FE8-4191-B838-5A6742900D2B}" authorId="{DF5D9BA5-86A3-D8CA-6AD0-A5E80D42CE79}" created="2022-07-18T05:30:41.650">
    <ac:txMkLst xmlns:ac="http://schemas.microsoft.com/office/drawing/2013/main/command">
      <pc:docMk xmlns:pc="http://schemas.microsoft.com/office/powerpoint/2013/main/command"/>
      <pc:sldMk xmlns:pc="http://schemas.microsoft.com/office/powerpoint/2013/main/command" cId="0" sldId="320"/>
      <ac:spMk id="7" creationId="{CAD5883C-4AB4-4A55-9A1A-AD87A6C050F5}"/>
      <ac:txMk cp="136" len="12">
        <ac:context len="611" hash="3343772725"/>
      </ac:txMk>
    </ac:txMkLst>
    <p188:pos x="1116418" y="1089837"/>
    <p188:replyLst>
      <p188:reply id="{965F4221-B846-4934-A993-AE1EFB5E517C}" authorId="{DF5D9BA5-86A3-D8CA-6AD0-A5E80D42CE79}" created="2022-07-19T07:26:12.220">
        <p188:txBody>
          <a:bodyPr/>
          <a:lstStyle/>
          <a:p>
            <a:r>
              <a:rPr lang="en-US"/>
              <a:t>¡Hola! ¿te refieres a los conceptos de ésta slide o en general a la presentación?</a:t>
            </a:r>
          </a:p>
        </p188:txBody>
      </p188:reply>
      <p188:reply id="{47FB8BCC-FC6F-4276-BB72-7E3E80F08F10}" authorId="{DF5D9BA5-86A3-D8CA-6AD0-A5E80D42CE79}" created="2022-07-19T22:06:09.053">
        <p188:txBody>
          <a:bodyPr/>
          <a:lstStyle/>
          <a:p>
            <a:r>
              <a:rPr lang="en-US"/>
              <a:t>solo lo que dice forms, media y charts :D </a:t>
            </a:r>
          </a:p>
        </p188:txBody>
      </p188:reply>
    </p188:replyLst>
    <p188:txBody>
      <a:bodyPr/>
      <a:lstStyle/>
      <a:p>
        <a:r>
          <a:rPr lang="en-US"/>
          <a:t>no se si deberiamos traducir esto a español, que opinas?</a:t>
        </a:r>
      </a:p>
    </p188:txBody>
  </p188:cm>
</p188:cmLst>
</file>

<file path=ppt/comments/modernComment_154_0.xml><?xml version="1.0" encoding="utf-8"?>
<p188:cmLst xmlns:a="http://schemas.openxmlformats.org/drawingml/2006/main" xmlns:r="http://schemas.openxmlformats.org/officeDocument/2006/relationships" xmlns:p188="http://schemas.microsoft.com/office/powerpoint/2018/8/main">
  <p188:cm id="{3B45D802-ED3C-4820-877E-14D124EA8A3D}" authorId="{DF5D9BA5-86A3-D8CA-6AD0-A5E80D42CE79}" created="2022-07-18T05:58:11.519">
    <pc:sldMkLst xmlns:pc="http://schemas.microsoft.com/office/powerpoint/2013/main/command">
      <pc:docMk/>
      <pc:sldMk cId="0" sldId="340"/>
    </pc:sldMkLst>
    <p188:replyLst>
      <p188:reply id="{39DA0000-A200-4663-BBA3-0AB76B682D6D}" authorId="{DF5D9BA5-86A3-D8CA-6AD0-A5E80D42CE79}" created="2022-07-19T07:43:27.689">
        <p188:txBody>
          <a:bodyPr/>
          <a:lstStyle/>
          <a:p>
            <a:r>
              <a:rPr lang="en-US"/>
              <a:t>Sii, ¡las trabajo también!</a:t>
            </a:r>
          </a:p>
        </p188:txBody>
      </p188:reply>
      <p188:reply id="{1C683526-34E4-48ED-9FB2-5AFEC02C9ED4}" authorId="{DF5D9BA5-86A3-D8CA-6AD0-A5E80D42CE79}" created="2022-07-19T22:10:13.966">
        <p188:txBody>
          <a:bodyPr/>
          <a:lstStyle/>
          <a:p>
            <a:r>
              <a:rPr lang="en-US"/>
              <a:t>super, mil gracias Ale :D</a:t>
            </a:r>
          </a:p>
        </p188:txBody>
      </p188:reply>
    </p188:replyLst>
    <p188:txBody>
      <a:bodyPr/>
      <a:lstStyle/>
      <a:p>
        <a:r>
          <a:rPr lang="en-US"/>
          <a:t>faltan traducir estas diapositivas UwU :D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E962E-4748-4F5F-8DAC-B05231DA15E3}" type="datetimeFigureOut">
              <a:t>7/19/2022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5B3D0-4B02-48CC-95D3-D95EA6A7B376}"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ke.powerapps.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owerapps.microsoft.com/communitypla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Docs/mslearn-build-app-solution/raw/master/downloads/Contoso-Site-Tracking.zi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make.powerapps.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edia/power-apps-edit.png#lightbo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connectors/office36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media/detail-edit-form.png#lightbo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media/control-type-list.png#lightbo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powerapps/maker/canvas-apps/formula-referenc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s://powerapps.microsoft.com/blog/microsoft-powerapps-learning-resourc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file:///\\learn\modules\navigation-canvas-app\"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file:///\\learn\modules\manage-apps-in-powerapps\index" TargetMode="External"/><Relationship Id="rId4" Type="http://schemas.openxmlformats.org/officeDocument/2006/relationships/hyperlink" Target="file:///\\learn\modules\customize-apps-in-powerapp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1255791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Power Apps Studio is the name of the web interface you use to build your app. With Power Apps, there is no client to download or install for building apps. Everything is done from the browser by logging into </a:t>
            </a:r>
            <a:r>
              <a:rPr>
                <a:hlinkClick r:id="rId3"/>
              </a:rPr>
              <a:t>https://make.PowerApps.com</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The first step in creating your app is to choose the format of your app: Mobile or Tablet. While both formats can be used interchangeably on a mobile device, a tablet, or a computer, each has different defaults around sizing of the screens and controls. Once you choose the format for an app, you cannot change it.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The Gallery control is used to display rows from a table of data. The display of a row is then defined by a template, which you can customize to meet your needs. This allows you to control which columns are shown and how they are formatted. Power Apps will then apply this template automatically to every row in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Forms are focused on working with a specific record, often based on a selection from a gallery. In this experience, a user browses a gallery to find and select the desired row to view the details on the form. Forms enable a user to not only view detailed information, but to save new records and edit existing ones. The various actions performed with forms are controlled by form modes allowing the form to serve many purposes.</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allow you maximum flexibility in customizing your apps, Power Apps has a large selection of Input controls. Text inputs, buttons, dropdowns, toggles, date pickers, and sliders are a few examples. You can add these controls to galleries, forms, and screens to build a functional and aesthetic experience for your app. All inputs have a multitude of settings for default data, formatting, and actions which allow you to build an app that has the right user experience for your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common inputs as covered above, Power Apps also provides a rich set of controls for more advanced operations. There are hardware-based controls which allow access to the camera, bar code scanner, GPS, and more hardware features. There are also service backed controls like the business card reader or object detector which allow you to add artificial intelligence to your app without writing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the glue that binds all these controls, inputs, and data sources together. You can use one or more functions to create formulas in your apps. These formulas are similar to the language you use in Excel and can be used for actions such as sending data to a data source, formatting information, creating animations, and more. No complicated code is necessary, simply powerful functions with straightforward inputs to enhance your app.</a:t>
            </a:r>
          </a:p>
          <a:p>
            <a:endParaRPr/>
          </a:p>
          <a:p>
            <a:pPr>
              <a:spcBef>
                <a:spcPct val="43750"/>
              </a:spcBef>
              <a:spcAft>
                <a:spcPct val="43750"/>
              </a:spcAft>
            </a:pPr>
            <a:r>
              <a:t>Now that you have an overview of some of the rich functionality you can achieve with Power Apps, the next section will walk you down the path of building your first app.</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In this unit, you will generate a canvas app where the data source is a Microsoft Excel workbook that is stored in Microsoft OneDrive for Business. This Excel workbook has a table of different buildings owned by Contoso Manufacturing. Today, they must email the shared workbook between people as they travel to different locations to make updates. With a Power Apps canvas app, they will be able to view the buildings directly from their phones. In addition, they will also be able to edit the information and even add new buildings.</a:t>
            </a:r>
          </a:p>
          <a:p>
            <a:endParaRPr/>
          </a:p>
          <a:p>
            <a:pPr>
              <a:spcBef>
                <a:spcPct val="43750"/>
              </a:spcBef>
              <a:spcAft>
                <a:spcPct val="43750"/>
              </a:spcAft>
            </a:pPr>
            <a:r>
              <a:t>This example uses Excel, but keep in mind that you can use data from many other sources, including Microsoft </a:t>
            </a:r>
            <a:r>
              <a:rPr err="1"/>
              <a:t>Dataverse</a:t>
            </a:r>
            <a:r>
              <a:t>, Microsoft SharePoint, cloud services like Salesforce, and on-premises sources like Microsoft SQL Server. This gives you the flexibility to build your app from your data no matter where it lives. You can also combine data sources within Power Apps to easily create associations between different data sources.</a:t>
            </a:r>
          </a:p>
          <a:p>
            <a:endParaRPr/>
          </a:p>
          <a:p>
            <a:pPr>
              <a:spcBef>
                <a:spcPct val="43750"/>
              </a:spcBef>
              <a:spcAft>
                <a:spcPct val="43750"/>
              </a:spcAft>
            </a:pPr>
            <a:r>
              <a:t>If you do not have a Power Apps account available, you can sign up for a free Power Apps Community Plan. This will allow you to learn and explore Power Apps in your own environment. For more information and to sign up, go to </a:t>
            </a:r>
            <a:r>
              <a:rPr>
                <a:hlinkClick r:id="rId3"/>
              </a:rPr>
              <a:t>https://powerapps.microsoft.com/communityplan/</a:t>
            </a:r>
          </a:p>
          <a:p>
            <a:endParaRPr>
              <a:hlinkClick r:id="rId3"/>
            </a:endParaRPr>
          </a:p>
          <a:p>
            <a:pPr>
              <a:spcBef>
                <a:spcPct val="43750"/>
              </a:spcBef>
              <a:spcAft>
                <a:spcPct val="43750"/>
              </a:spcAft>
            </a:pPr>
            <a:r>
              <a:t>The basic Power Apps creator journey will look something like this:</a:t>
            </a:r>
          </a:p>
          <a:p>
            <a:endParaRPr/>
          </a:p>
          <a:p>
            <a:pPr>
              <a:spcBef>
                <a:spcPct val="43750"/>
              </a:spcBef>
              <a:spcAft>
                <a:spcPct val="43750"/>
              </a:spcAft>
            </a:pPr>
            <a:r>
              <a:t>Identify a business need that could be filled by Power Apps</a:t>
            </a:r>
          </a:p>
          <a:p>
            <a:endParaRPr/>
          </a:p>
          <a:p>
            <a:pPr>
              <a:spcBef>
                <a:spcPct val="43750"/>
              </a:spcBef>
              <a:spcAft>
                <a:spcPct val="43750"/>
              </a:spcAft>
            </a:pPr>
            <a:r>
              <a:t>Connect to any necessary data in your Power Apps</a:t>
            </a:r>
          </a:p>
          <a:p>
            <a:endParaRPr/>
          </a:p>
          <a:p>
            <a:pPr>
              <a:spcBef>
                <a:spcPct val="43750"/>
              </a:spcBef>
              <a:spcAft>
                <a:spcPct val="43750"/>
              </a:spcAft>
            </a:pPr>
            <a:r>
              <a:t>Design the app using controls, buttons, and an easy to use interface for your end user to interact with the data to accomplish the business need</a:t>
            </a:r>
          </a:p>
          <a:p>
            <a:endParaRPr/>
          </a:p>
          <a:p>
            <a:pPr>
              <a:spcBef>
                <a:spcPct val="43750"/>
              </a:spcBef>
              <a:spcAft>
                <a:spcPct val="43750"/>
              </a:spcAft>
            </a:pPr>
            <a:r>
              <a:t>Save and publish the app and test functionality</a:t>
            </a:r>
          </a:p>
          <a:p>
            <a:endParaRPr/>
          </a:p>
          <a:p>
            <a:pPr>
              <a:spcBef>
                <a:spcPct val="43750"/>
              </a:spcBef>
              <a:spcAft>
                <a:spcPct val="43750"/>
              </a:spcAft>
            </a:pPr>
            <a:r>
              <a:t>Once satisfied, share the app with end users to give them a better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To connect to a data source, use the following procedure:</a:t>
            </a:r>
          </a:p>
          <a:p>
            <a:endParaRPr/>
          </a:p>
          <a:p>
            <a:pPr>
              <a:spcBef>
                <a:spcPct val="43750"/>
              </a:spcBef>
              <a:spcAft>
                <a:spcPct val="43750"/>
              </a:spcAft>
            </a:pPr>
            <a:r>
              <a:t>Download the </a:t>
            </a:r>
            <a:r>
              <a:rPr>
                <a:hlinkClick r:id="rId3"/>
              </a:rPr>
              <a:t>Contoso-Site-Tracking.zip</a:t>
            </a:r>
            <a:r>
              <a:t> file, extract all of the files, and save them to your OneDrive for Business.</a:t>
            </a:r>
          </a:p>
          <a:p>
            <a:endParaRPr/>
          </a:p>
          <a:p>
            <a:pPr>
              <a:spcBef>
                <a:spcPct val="43750"/>
              </a:spcBef>
              <a:spcAft>
                <a:spcPct val="43750"/>
              </a:spcAft>
            </a:pPr>
            <a:r>
              <a:t>Go to </a:t>
            </a:r>
            <a:r>
              <a:rPr>
                <a:hlinkClick r:id="rId4"/>
              </a:rPr>
              <a:t>https://make.powerapps.com</a:t>
            </a:r>
            <a:r>
              <a:t> and sign in with your organizational account.</a:t>
            </a:r>
          </a:p>
          <a:p>
            <a:endParaRPr/>
          </a:p>
          <a:p>
            <a:pPr>
              <a:spcBef>
                <a:spcPct val="43750"/>
              </a:spcBef>
              <a:spcAft>
                <a:spcPct val="43750"/>
              </a:spcAft>
            </a:pPr>
            <a:r>
              <a:t>In the left pane, select </a:t>
            </a:r>
            <a:r>
              <a:rPr b="1"/>
              <a:t>Create</a:t>
            </a:r>
            <a:r>
              <a:t>.</a:t>
            </a:r>
          </a:p>
          <a:p>
            <a:endParaRPr/>
          </a:p>
          <a:p>
            <a:pPr>
              <a:spcBef>
                <a:spcPct val="43750"/>
              </a:spcBef>
              <a:spcAft>
                <a:spcPct val="43750"/>
              </a:spcAft>
            </a:pPr>
            <a:r>
              <a:t>In the </a:t>
            </a:r>
            <a:r>
              <a:rPr b="1"/>
              <a:t>Start from data</a:t>
            </a:r>
            <a:r>
              <a:t> section, select </a:t>
            </a:r>
            <a:r>
              <a:rPr b="1"/>
              <a:t>Other data sources</a:t>
            </a:r>
            <a:r>
              <a:t>.</a:t>
            </a:r>
          </a:p>
          <a:p>
            <a:endParaRPr/>
          </a:p>
          <a:p>
            <a:pPr>
              <a:spcBef>
                <a:spcPct val="43750"/>
              </a:spcBef>
              <a:spcAft>
                <a:spcPct val="43750"/>
              </a:spcAft>
            </a:pPr>
            <a:r>
              <a:t>Under Connections, choose </a:t>
            </a:r>
            <a:r>
              <a:rPr b="1"/>
              <a:t>OneDrive for Business</a:t>
            </a:r>
            <a:r>
              <a:t>. If you don't have the connection available, click </a:t>
            </a:r>
            <a:r>
              <a:rPr b="1"/>
              <a:t>New connection</a:t>
            </a:r>
            <a:r>
              <a:t> to create one.</a:t>
            </a:r>
          </a:p>
          <a:p>
            <a:endParaRPr/>
          </a:p>
          <a:p>
            <a:pPr>
              <a:spcBef>
                <a:spcPct val="43750"/>
              </a:spcBef>
              <a:spcAft>
                <a:spcPct val="43750"/>
              </a:spcAft>
            </a:pPr>
            <a:r>
              <a:t>For </a:t>
            </a:r>
            <a:r>
              <a:rPr b="1"/>
              <a:t>Choose an Excel file</a:t>
            </a:r>
            <a:r>
              <a:t> on the right select the </a:t>
            </a:r>
            <a:r>
              <a:rPr b="1"/>
              <a:t>Contoso Site Tracking.xlsx</a:t>
            </a:r>
            <a:r>
              <a:t> file.</a:t>
            </a:r>
          </a:p>
          <a:p>
            <a:endParaRPr/>
          </a:p>
          <a:p>
            <a:pPr>
              <a:spcBef>
                <a:spcPct val="43750"/>
              </a:spcBef>
              <a:spcAft>
                <a:spcPct val="43750"/>
              </a:spcAft>
            </a:pPr>
            <a:r>
              <a:t>For </a:t>
            </a:r>
            <a:r>
              <a:rPr b="1"/>
              <a:t>Choose a table</a:t>
            </a:r>
            <a:r>
              <a:t> click </a:t>
            </a:r>
            <a:r>
              <a:rPr b="1"/>
              <a:t>SiteInspector</a:t>
            </a:r>
            <a:r>
              <a:t> and click </a:t>
            </a:r>
            <a:r>
              <a:rPr b="1"/>
              <a:t>Connect</a:t>
            </a:r>
            <a:r>
              <a:t>.</a:t>
            </a:r>
          </a:p>
          <a:p>
            <a:endParaRPr/>
          </a:p>
          <a:p>
            <a:pPr>
              <a:spcBef>
                <a:spcPct val="43750"/>
              </a:spcBef>
              <a:spcAft>
                <a:spcPct val="43750"/>
              </a:spcAft>
            </a:pPr>
            <a:r>
              <a:t>[!div class="mx-imgBorder"] App published view</a:t>
            </a:r>
          </a:p>
          <a:p>
            <a:endParaRPr/>
          </a:p>
          <a:p>
            <a:pPr>
              <a:spcBef>
                <a:spcPct val="43750"/>
              </a:spcBef>
              <a:spcAft>
                <a:spcPct val="43750"/>
              </a:spcAft>
            </a:pPr>
            <a:r>
              <a:t>[!div class="mx-imgBorder"] App published view</a:t>
            </a:r>
          </a:p>
          <a:p>
            <a:endParaRPr/>
          </a:p>
          <a:p>
            <a:pPr>
              <a:spcBef>
                <a:spcPct val="43750"/>
              </a:spcBef>
              <a:spcAft>
                <a:spcPct val="43750"/>
              </a:spcAft>
            </a:pPr>
            <a:r>
              <a:t>Power Apps generates the app by inspecting your data and matching it with Power Apps capabilities so that you get a working app as a starting point. Generated apps are always based on a single list or table, but you can add more data to the app later.</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Your new three-screen app now opens in Power Apps Studio.</a:t>
            </a:r>
          </a:p>
          <a:p>
            <a:endParaRPr/>
          </a:p>
          <a:p>
            <a:pPr>
              <a:spcBef>
                <a:spcPct val="43750"/>
              </a:spcBef>
              <a:spcAft>
                <a:spcPct val="43750"/>
              </a:spcAft>
            </a:pPr>
            <a:r>
              <a:t>The following figure shows the main development window for Power Apps Studio, which you'll learn more about in later units.</a:t>
            </a:r>
          </a:p>
          <a:p>
            <a:endParaRPr/>
          </a:p>
          <a:p>
            <a:pPr>
              <a:spcBef>
                <a:spcPct val="43750"/>
              </a:spcBef>
              <a:spcAft>
                <a:spcPct val="43750"/>
              </a:spcAft>
            </a:pPr>
            <a:r>
              <a:t>[!div class="mx-imgBorder"] </a:t>
            </a:r>
            <a:r>
              <a:rPr>
                <a:hlinkClick r:id="rId3"/>
              </a:rPr>
              <a:t>App editor view </a:t>
            </a:r>
          </a:p>
          <a:p>
            <a:endParaRPr>
              <a:hlinkClick r:id="rId3"/>
            </a:endParaRPr>
          </a:p>
          <a:p>
            <a:pPr>
              <a:spcBef>
                <a:spcPct val="43750"/>
              </a:spcBef>
              <a:spcAft>
                <a:spcPct val="43750"/>
              </a:spcAft>
            </a:pPr>
            <a:r>
              <a:t>Select Play Start app preview arrow in the upper-right corner to practice using the app. Notice that it includes all the data from the table and provides a good default experience.</a:t>
            </a:r>
          </a:p>
          <a:p>
            <a:endParaRPr/>
          </a:p>
          <a:p>
            <a:pPr>
              <a:spcBef>
                <a:spcPct val="43750"/>
              </a:spcBef>
              <a:spcAft>
                <a:spcPct val="43750"/>
              </a:spcAft>
            </a:pPr>
            <a:r>
              <a:t>All apps that are generated from data have the same set of screens that you can view from the Screens pane:</a:t>
            </a:r>
          </a:p>
          <a:p>
            <a:endParaRPr/>
          </a:p>
          <a:p>
            <a:pPr>
              <a:spcBef>
                <a:spcPct val="43750"/>
              </a:spcBef>
              <a:spcAft>
                <a:spcPct val="43750"/>
              </a:spcAft>
            </a:pPr>
            <a:r>
              <a:rPr b="1"/>
              <a:t>Browse screen</a:t>
            </a:r>
            <a:r>
              <a:t> - This screen appears by default. In it, you can browse, sort, search, and refresh the data from the data source. In the browse screen, you can add items to the data source by selecting the plus sign (</a:t>
            </a:r>
            <a:r>
              <a:rPr b="1"/>
              <a:t>+</a:t>
            </a:r>
            <a:r>
              <a:t>).</a:t>
            </a:r>
          </a:p>
          <a:p>
            <a:endParaRPr/>
          </a:p>
          <a:p>
            <a:pPr>
              <a:spcBef>
                <a:spcPct val="43750"/>
              </a:spcBef>
              <a:spcAft>
                <a:spcPct val="43750"/>
              </a:spcAft>
            </a:pPr>
            <a:r>
              <a:rPr b="1"/>
              <a:t>Details screen</a:t>
            </a:r>
            <a:r>
              <a:t> - The details screen shows all information about a single item. In this screen, you can open an item to edit or delete it.</a:t>
            </a:r>
          </a:p>
          <a:p>
            <a:endParaRPr/>
          </a:p>
          <a:p>
            <a:pPr>
              <a:spcBef>
                <a:spcPct val="43750"/>
              </a:spcBef>
              <a:spcAft>
                <a:spcPct val="43750"/>
              </a:spcAft>
            </a:pPr>
            <a:r>
              <a:rPr b="1"/>
              <a:t>Edit/create screen</a:t>
            </a:r>
            <a:r>
              <a:t> - In this screen, you can edit an existing item or create a new one.</a:t>
            </a:r>
          </a:p>
          <a:p>
            <a:endParaRPr/>
          </a:p>
          <a:p>
            <a:pPr>
              <a:spcBef>
                <a:spcPct val="43750"/>
              </a:spcBef>
              <a:spcAft>
                <a:spcPct val="43750"/>
              </a:spcAft>
            </a:pPr>
            <a:r>
              <a:t>Close out of preview mode by selecting the "X" in the upper-right corner. To make your app visible on the phone, it needs to be saved. Select </a:t>
            </a:r>
            <a:r>
              <a:rPr b="1"/>
              <a:t>File</a:t>
            </a:r>
            <a:r>
              <a:t>, </a:t>
            </a:r>
            <a:r>
              <a:rPr b="1"/>
              <a:t>Save as</a:t>
            </a:r>
            <a:r>
              <a:t>. Replace the current title "App" with </a:t>
            </a:r>
            <a:r>
              <a:rPr b="1"/>
              <a:t>Contoso Site Tracking app</a:t>
            </a:r>
            <a:r>
              <a:t>, and then select </a:t>
            </a:r>
            <a:r>
              <a:rPr b="1"/>
              <a:t>Save</a:t>
            </a:r>
            <a:r>
              <a:t>. You will see a green check mark when all changes are successfully saved. You can now open the app on your phone.</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see how the app runs on mobile, install the Power Apps Mobile app on your phone. When building an app, you should test it in the same form factor as your users.</a:t>
            </a:r>
          </a:p>
          <a:p>
            <a:endParaRPr/>
          </a:p>
          <a:p>
            <a:pPr>
              <a:spcBef>
                <a:spcPct val="43750"/>
              </a:spcBef>
              <a:spcAft>
                <a:spcPct val="43750"/>
              </a:spcAft>
            </a:pPr>
            <a:r>
              <a:t>Download Power Apps Mobile from the app store for the platform that you want to use.</a:t>
            </a:r>
          </a:p>
          <a:p>
            <a:endParaRPr/>
          </a:p>
          <a:p>
            <a:pPr>
              <a:spcBef>
                <a:spcPct val="43750"/>
              </a:spcBef>
              <a:spcAft>
                <a:spcPct val="43750"/>
              </a:spcAft>
            </a:pPr>
            <a:r>
              <a:t>Sign in by using your username and password.</a:t>
            </a:r>
          </a:p>
          <a:p>
            <a:endParaRPr/>
          </a:p>
          <a:p>
            <a:pPr>
              <a:spcBef>
                <a:spcPct val="43750"/>
              </a:spcBef>
              <a:spcAft>
                <a:spcPct val="43750"/>
              </a:spcAft>
            </a:pPr>
            <a:r>
              <a:t>On your phone or tablet, run the </a:t>
            </a:r>
            <a:r>
              <a:rPr b="1"/>
              <a:t>Contoso Site Tracking app</a:t>
            </a:r>
            <a:r>
              <a:t> in Power Apps Mobile. If you do not want to install the app, you can run it in a browser.</a:t>
            </a:r>
          </a:p>
          <a:p>
            <a:endParaRPr/>
          </a:p>
          <a:p>
            <a:pPr>
              <a:spcBef>
                <a:spcPct val="43750"/>
              </a:spcBef>
              <a:spcAft>
                <a:spcPct val="43750"/>
              </a:spcAft>
            </a:pPr>
            <a:r>
              <a:t>If the app you are creating will be used on a mobile device, then it is a good idea to check how the Power App looks and runs on mobile so you can give your users the best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Now that you have generated the Contoso Site Tracking app you should take a few minutes to click through the app and explore its design. Take note of how you use a Gallery to browse the records from the Excel file. When you click on a record, you are taken to a different screen where a Form control displays the additional details. The app also includes the ability to edit those rows or even make a new row. This is a very functional app to build upon.</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lnSpcReduction="10000"/>
          </a:bodyPr>
          <a:lstStyle/>
          <a:p>
            <a:pPr>
              <a:spcBef>
                <a:spcPct val="43750"/>
              </a:spcBef>
              <a:spcAft>
                <a:spcPct val="43750"/>
              </a:spcAft>
            </a:pPr>
            <a:r>
              <a:t>Each screen in the app has multiple controls, but one control takes up most of the screen space. The first screen in the app is the browse screen, which is named BrowseScreen1 by default.</a:t>
            </a:r>
          </a:p>
          <a:p>
            <a:endParaRPr/>
          </a:p>
          <a:p>
            <a:pPr>
              <a:spcBef>
                <a:spcPct val="43750"/>
              </a:spcBef>
              <a:spcAft>
                <a:spcPct val="43750"/>
              </a:spcAft>
            </a:pPr>
            <a:r>
              <a:t>Controls in the browse screen that you'll want to become familiar with include:</a:t>
            </a:r>
          </a:p>
          <a:p>
            <a:endParaRPr/>
          </a:p>
          <a:p>
            <a:pPr>
              <a:spcBef>
                <a:spcPct val="43750"/>
              </a:spcBef>
              <a:spcAft>
                <a:spcPct val="43750"/>
              </a:spcAft>
            </a:pPr>
            <a:r>
              <a:rPr b="1"/>
              <a:t>BrowseGallery1</a:t>
            </a:r>
            <a:r>
              <a:t> - This control takes up most of the screen and shows data from your data source.</a:t>
            </a:r>
          </a:p>
          <a:p>
            <a:endParaRPr/>
          </a:p>
          <a:p>
            <a:pPr>
              <a:spcBef>
                <a:spcPct val="43750"/>
              </a:spcBef>
              <a:spcAft>
                <a:spcPct val="43750"/>
              </a:spcAft>
            </a:pPr>
            <a:r>
              <a:rPr b="1"/>
              <a:t>NextArrow1</a:t>
            </a:r>
            <a:r>
              <a:t> - When this control is selected, it opens the details screen.</a:t>
            </a:r>
          </a:p>
          <a:p>
            <a:endParaRPr/>
          </a:p>
          <a:p>
            <a:pPr>
              <a:spcBef>
                <a:spcPct val="43750"/>
              </a:spcBef>
              <a:spcAft>
                <a:spcPct val="43750"/>
              </a:spcAft>
            </a:pPr>
            <a:r>
              <a:rPr b="1"/>
              <a:t>IconNewItem1</a:t>
            </a:r>
            <a:r>
              <a:t> - When this control is selected, it opens the edit/create screen.</a:t>
            </a:r>
          </a:p>
          <a:p>
            <a:endParaRPr/>
          </a:p>
          <a:p>
            <a:pPr>
              <a:spcBef>
                <a:spcPct val="43750"/>
              </a:spcBef>
              <a:spcAft>
                <a:spcPct val="43750"/>
              </a:spcAft>
            </a:pPr>
            <a:r>
              <a:t>[!div class="mx-imgBorder"] Published view highlighted controls</a:t>
            </a:r>
          </a:p>
          <a:p>
            <a:endParaRPr/>
          </a:p>
          <a:p>
            <a:pPr>
              <a:spcBef>
                <a:spcPct val="43750"/>
              </a:spcBef>
              <a:spcAft>
                <a:spcPct val="43750"/>
              </a:spcAft>
            </a:pPr>
            <a:r>
              <a:t>[!div class="mx-imgBorder"] Published view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 details screen is named </a:t>
            </a:r>
            <a:r>
              <a:rPr b="1"/>
              <a:t>DetailScreen1</a:t>
            </a:r>
            <a:r>
              <a:t> by default. Some of its controls are as follows:</a:t>
            </a:r>
          </a:p>
          <a:p>
            <a:endParaRPr/>
          </a:p>
          <a:p>
            <a:pPr>
              <a:spcBef>
                <a:spcPct val="43750"/>
              </a:spcBef>
              <a:spcAft>
                <a:spcPct val="43750"/>
              </a:spcAft>
            </a:pPr>
            <a:r>
              <a:rPr b="1"/>
              <a:t>DetailForm1</a:t>
            </a:r>
            <a:r>
              <a:t> - This control contains other controls and contains a data card for each column of the row that is being displayed.</a:t>
            </a:r>
          </a:p>
          <a:p>
            <a:endParaRPr/>
          </a:p>
          <a:p>
            <a:pPr>
              <a:spcBef>
                <a:spcPct val="43750"/>
              </a:spcBef>
              <a:spcAft>
                <a:spcPct val="43750"/>
              </a:spcAft>
            </a:pPr>
            <a:r>
              <a:rPr b="1"/>
              <a:t>Address_DataCard1</a:t>
            </a:r>
            <a:r>
              <a:t> - This is a card control. Each card represents a single column of the row. In this case, it shows the Address from the Site Inspector table, as shown in the previous unit.</a:t>
            </a:r>
          </a:p>
          <a:p>
            <a:endParaRPr/>
          </a:p>
          <a:p>
            <a:pPr>
              <a:spcBef>
                <a:spcPct val="43750"/>
              </a:spcBef>
              <a:spcAft>
                <a:spcPct val="43750"/>
              </a:spcAft>
            </a:pPr>
            <a:r>
              <a:rPr b="1"/>
              <a:t>IconEdit1</a:t>
            </a:r>
            <a:r>
              <a:t> - When this control is selected, it opens the edit/create screen so that the user can edit the current item.</a:t>
            </a:r>
          </a:p>
          <a:p>
            <a:endParaRPr/>
          </a:p>
          <a:p>
            <a:pPr>
              <a:spcBef>
                <a:spcPct val="43750"/>
              </a:spcBef>
              <a:spcAft>
                <a:spcPct val="43750"/>
              </a:spcAft>
            </a:pPr>
            <a:r>
              <a:t>[!div class="mx-imgBorder"] Details screen with highlighted controls</a:t>
            </a:r>
          </a:p>
          <a:p>
            <a:endParaRPr/>
          </a:p>
          <a:p>
            <a:pPr>
              <a:spcBef>
                <a:spcPct val="43750"/>
              </a:spcBef>
              <a:spcAft>
                <a:spcPct val="43750"/>
              </a:spcAft>
            </a:pPr>
            <a:r>
              <a:t>[!div class="mx-imgBorder"] Details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The third screen in the app is </a:t>
            </a:r>
            <a:r>
              <a:rPr b="1"/>
              <a:t>EditScreen1</a:t>
            </a:r>
            <a:r>
              <a:t>. Some of its controls include:</a:t>
            </a:r>
          </a:p>
          <a:p>
            <a:endParaRPr/>
          </a:p>
          <a:p>
            <a:pPr>
              <a:spcBef>
                <a:spcPct val="43750"/>
              </a:spcBef>
              <a:spcAft>
                <a:spcPct val="43750"/>
              </a:spcAft>
            </a:pPr>
            <a:r>
              <a:rPr b="1"/>
              <a:t>EditForm1</a:t>
            </a:r>
            <a:r>
              <a:t> - This control contains other controls and contains a data card for each column of the row that is being edited.</a:t>
            </a:r>
          </a:p>
          <a:p>
            <a:endParaRPr/>
          </a:p>
          <a:p>
            <a:pPr>
              <a:spcBef>
                <a:spcPct val="43750"/>
              </a:spcBef>
              <a:spcAft>
                <a:spcPct val="43750"/>
              </a:spcAft>
            </a:pPr>
            <a:r>
              <a:rPr b="1"/>
              <a:t>Address_DataCard2</a:t>
            </a:r>
            <a:r>
              <a:t> - This is a card control that shows the address from the Site Inspector table, as shown in the previous unit.</a:t>
            </a:r>
          </a:p>
          <a:p>
            <a:endParaRPr/>
          </a:p>
          <a:p>
            <a:pPr>
              <a:spcBef>
                <a:spcPct val="43750"/>
              </a:spcBef>
              <a:spcAft>
                <a:spcPct val="43750"/>
              </a:spcAft>
            </a:pPr>
            <a:r>
              <a:rPr b="1"/>
              <a:t>IconAccept1</a:t>
            </a:r>
            <a:r>
              <a:t> - When this control is selected, it saves the user's changes.</a:t>
            </a:r>
          </a:p>
          <a:p>
            <a:endParaRPr/>
          </a:p>
          <a:p>
            <a:pPr>
              <a:spcBef>
                <a:spcPct val="43750"/>
              </a:spcBef>
              <a:spcAft>
                <a:spcPct val="43750"/>
              </a:spcAft>
            </a:pPr>
            <a:r>
              <a:t>[!div class="mx-imgBorder"] Edit screen with highlighted controls</a:t>
            </a:r>
          </a:p>
          <a:p>
            <a:endParaRPr/>
          </a:p>
          <a:p>
            <a:pPr>
              <a:spcBef>
                <a:spcPct val="43750"/>
              </a:spcBef>
              <a:spcAft>
                <a:spcPct val="43750"/>
              </a:spcAft>
            </a:pPr>
            <a:r>
              <a:t>[!div class="mx-imgBorder"] Edit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While the default screens make a useful app out of the box, you'll often want to customize a generated app to suit your needs.</a:t>
            </a:r>
          </a:p>
          <a:p>
            <a:endParaRPr/>
          </a:p>
          <a:p>
            <a:pPr>
              <a:spcBef>
                <a:spcPct val="43750"/>
              </a:spcBef>
              <a:spcAft>
                <a:spcPct val="43750"/>
              </a:spcAft>
            </a:pPr>
            <a:r>
              <a:t>The following sections cover basic changes for each screen in the app. You can do a lot more to customize an app, but the best way to start learning is to take a generated app and make common customizations. This will allow you to become familiar with the controls, layouts, and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The Contoso Site Tracking app already shows an image and some text for each product, but the layout could be better. To improve the layout, use the following procedure:</a:t>
            </a:r>
          </a:p>
          <a:p>
            <a:endParaRPr/>
          </a:p>
          <a:p>
            <a:pPr>
              <a:spcBef>
                <a:spcPct val="43750"/>
              </a:spcBef>
              <a:spcAft>
                <a:spcPct val="43750"/>
              </a:spcAft>
            </a:pPr>
            <a:r>
              <a:t>On the Screens pane on the left, select </a:t>
            </a:r>
            <a:r>
              <a:rPr b="1"/>
              <a:t>BrowseGallery1</a:t>
            </a:r>
            <a:r>
              <a:t>. The selection box around the gallery confirms your choice.</a:t>
            </a:r>
          </a:p>
          <a:p>
            <a:endParaRPr/>
          </a:p>
          <a:p>
            <a:pPr>
              <a:spcBef>
                <a:spcPct val="43750"/>
              </a:spcBef>
              <a:spcAft>
                <a:spcPct val="43750"/>
              </a:spcAft>
            </a:pPr>
            <a:r>
              <a:t>[!div class="mx-imgBorder"] Browse screen</a:t>
            </a:r>
          </a:p>
          <a:p>
            <a:endParaRPr/>
          </a:p>
          <a:p>
            <a:pPr>
              <a:spcBef>
                <a:spcPct val="43750"/>
              </a:spcBef>
              <a:spcAft>
                <a:spcPct val="43750"/>
              </a:spcAft>
            </a:pPr>
            <a:r>
              <a:t>On the right pane, open the </a:t>
            </a:r>
            <a:r>
              <a:rPr b="1"/>
              <a:t>Data</a:t>
            </a:r>
            <a:r>
              <a:t> pane by selecting the drop-down menu next to </a:t>
            </a:r>
            <a:r>
              <a:rPr b="1"/>
              <a:t>Layout</a:t>
            </a:r>
            <a:r>
              <a:t>.</a:t>
            </a:r>
          </a:p>
          <a:p>
            <a:endParaRPr/>
          </a:p>
          <a:p>
            <a:pPr>
              <a:spcBef>
                <a:spcPct val="43750"/>
              </a:spcBef>
              <a:spcAft>
                <a:spcPct val="43750"/>
              </a:spcAft>
            </a:pPr>
            <a:r>
              <a:t>[!div class="mx-imgBorder"] Layout templates</a:t>
            </a:r>
          </a:p>
          <a:p>
            <a:endParaRPr/>
          </a:p>
          <a:p>
            <a:pPr>
              <a:spcBef>
                <a:spcPct val="43750"/>
              </a:spcBef>
              <a:spcAft>
                <a:spcPct val="43750"/>
              </a:spcAft>
            </a:pPr>
            <a:r>
              <a:t>Select the layout </a:t>
            </a:r>
            <a:r>
              <a:rPr b="1"/>
              <a:t>Image, title, and subtitle</a:t>
            </a:r>
            <a:r>
              <a:t> for a cleaner look.</a:t>
            </a:r>
          </a:p>
          <a:p>
            <a:endParaRPr/>
          </a:p>
          <a:p>
            <a:pPr>
              <a:spcBef>
                <a:spcPct val="43750"/>
              </a:spcBef>
              <a:spcAft>
                <a:spcPct val="43750"/>
              </a:spcAft>
            </a:pPr>
            <a:r>
              <a:t>Select the </a:t>
            </a:r>
            <a:r>
              <a:rPr b="1"/>
              <a:t>Address</a:t>
            </a:r>
            <a:r>
              <a:t> of the item at the top of the gallery.</a:t>
            </a:r>
          </a:p>
          <a:p>
            <a:endParaRPr/>
          </a:p>
          <a:p>
            <a:pPr>
              <a:spcBef>
                <a:spcPct val="43750"/>
              </a:spcBef>
              <a:spcAft>
                <a:spcPct val="43750"/>
              </a:spcAft>
            </a:pPr>
            <a:r>
              <a:t>[!div class="mx-imgBorder"] Text edit view</a:t>
            </a:r>
          </a:p>
          <a:p>
            <a:endParaRPr/>
          </a:p>
          <a:p>
            <a:pPr>
              <a:spcBef>
                <a:spcPct val="43750"/>
              </a:spcBef>
              <a:spcAft>
                <a:spcPct val="43750"/>
              </a:spcAft>
            </a:pPr>
            <a:r>
              <a:t>Change </a:t>
            </a:r>
            <a:r>
              <a:rPr b="1"/>
              <a:t>ThisItem.Address</a:t>
            </a:r>
            <a:r>
              <a:t> to </a:t>
            </a:r>
            <a:r>
              <a:rPr b="1"/>
              <a:t>ThisItem.Title</a:t>
            </a:r>
            <a:r>
              <a:t> in the formula bar.</a:t>
            </a:r>
          </a:p>
          <a:p>
            <a:endParaRPr/>
          </a:p>
          <a:p>
            <a:pPr>
              <a:spcBef>
                <a:spcPct val="43750"/>
              </a:spcBef>
              <a:spcAft>
                <a:spcPct val="43750"/>
              </a:spcAft>
            </a:pPr>
            <a:r>
              <a:t>Repeat the previous two steps, but change the other </a:t>
            </a:r>
            <a:r>
              <a:rPr b="1"/>
              <a:t>Label</a:t>
            </a:r>
            <a:r>
              <a:t> control to show the description of each item by setting it to </a:t>
            </a:r>
            <a:r>
              <a:rPr b="1"/>
              <a:t>ThisItem.Description</a:t>
            </a:r>
            <a:r>
              <a:t>.</a:t>
            </a:r>
          </a:p>
          <a:p>
            <a:endParaRPr/>
          </a:p>
          <a:p>
            <a:pPr>
              <a:spcBef>
                <a:spcPct val="43750"/>
              </a:spcBef>
              <a:spcAft>
                <a:spcPct val="43750"/>
              </a:spcAft>
            </a:pPr>
            <a:r>
              <a:t>[!div class="mx-imgBorder"] Text edit confirmed preview</a:t>
            </a:r>
          </a:p>
          <a:p>
            <a:endParaRPr/>
          </a:p>
          <a:p>
            <a:pPr>
              <a:spcBef>
                <a:spcPct val="43750"/>
              </a:spcBef>
              <a:spcAft>
                <a:spcPct val="43750"/>
              </a:spcAft>
            </a:pPr>
            <a:r>
              <a:t>[!div class="mx-imgBorder"] Browse screen</a:t>
            </a:r>
          </a:p>
          <a:p>
            <a:endParaRPr/>
          </a:p>
          <a:p>
            <a:pPr>
              <a:spcBef>
                <a:spcPct val="43750"/>
              </a:spcBef>
              <a:spcAft>
                <a:spcPct val="43750"/>
              </a:spcAft>
            </a:pPr>
            <a:r>
              <a:t>[!div class="mx-imgBorder"] Layout templates</a:t>
            </a:r>
          </a:p>
          <a:p>
            <a:endParaRPr/>
          </a:p>
          <a:p>
            <a:pPr>
              <a:spcBef>
                <a:spcPct val="43750"/>
              </a:spcBef>
              <a:spcAft>
                <a:spcPct val="43750"/>
              </a:spcAft>
            </a:pPr>
            <a:r>
              <a:t>[!div class="mx-imgBorder"] Text edit view</a:t>
            </a:r>
          </a:p>
          <a:p>
            <a:endParaRPr/>
          </a:p>
          <a:p>
            <a:pPr>
              <a:spcBef>
                <a:spcPct val="43750"/>
              </a:spcBef>
              <a:spcAft>
                <a:spcPct val="43750"/>
              </a:spcAft>
            </a:pPr>
            <a:r>
              <a:t>[!div class="mx-imgBorder"] Text edit confirmed preview</a:t>
            </a:r>
          </a:p>
          <a:p>
            <a:endParaRPr/>
          </a:p>
          <a:p>
            <a:pPr>
              <a:spcBef>
                <a:spcPct val="43750"/>
              </a:spcBef>
              <a:spcAft>
                <a:spcPct val="43750"/>
              </a:spcAft>
            </a:pPr>
            <a:r>
              <a:t>Changing the layout of a gallery and the types of data that it shows is that simple, and you might find that it's fun, too.</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Sometimes when creating a canvas app, you need to combine data from multiple data sources. This will all be determined by your needs and what you hope to accomplish with your canvas app.</a:t>
            </a:r>
          </a:p>
          <a:p>
            <a:endParaRPr/>
          </a:p>
          <a:p>
            <a:pPr>
              <a:spcBef>
                <a:spcPct val="43750"/>
              </a:spcBef>
              <a:spcAft>
                <a:spcPct val="43750"/>
              </a:spcAft>
            </a:pPr>
            <a:r>
              <a:t>Follow these steps to add Office 365 Outlook as an additional data source. This is just one of the many sources you can use to expand your canvas app's data.</a:t>
            </a:r>
          </a:p>
          <a:p>
            <a:endParaRPr/>
          </a:p>
          <a:p>
            <a:pPr>
              <a:spcBef>
                <a:spcPct val="43750"/>
              </a:spcBef>
              <a:spcAft>
                <a:spcPct val="43750"/>
              </a:spcAft>
            </a:pPr>
            <a:r>
              <a:t>Select </a:t>
            </a:r>
            <a:r>
              <a:rPr b="1"/>
              <a:t>View</a:t>
            </a:r>
            <a:r>
              <a:t> &gt; </a:t>
            </a:r>
            <a:r>
              <a:rPr b="1"/>
              <a:t>Data sources</a:t>
            </a:r>
            <a:r>
              <a:t> to open the </a:t>
            </a:r>
            <a:r>
              <a:rPr b="1"/>
              <a:t>Data</a:t>
            </a:r>
            <a:r>
              <a:t> pane.</a:t>
            </a:r>
          </a:p>
          <a:p>
            <a:endParaRPr/>
          </a:p>
          <a:p>
            <a:pPr>
              <a:spcBef>
                <a:spcPct val="43750"/>
              </a:spcBef>
              <a:spcAft>
                <a:spcPct val="43750"/>
              </a:spcAft>
            </a:pPr>
            <a:r>
              <a:t>Select </a:t>
            </a:r>
            <a:r>
              <a:rPr b="1"/>
              <a:t>Add Data</a:t>
            </a:r>
            <a:r>
              <a:t>.</a:t>
            </a:r>
          </a:p>
          <a:p>
            <a:endParaRPr/>
          </a:p>
          <a:p>
            <a:pPr>
              <a:spcBef>
                <a:spcPct val="43750"/>
              </a:spcBef>
              <a:spcAft>
                <a:spcPct val="43750"/>
              </a:spcAft>
            </a:pPr>
            <a:r>
              <a:t>In the search bar, type or paste the first few letters of </a:t>
            </a:r>
            <a:r>
              <a:rPr b="1"/>
              <a:t>Office 365 Outlook:</a:t>
            </a:r>
          </a:p>
          <a:p>
            <a:endParaRPr b="1"/>
          </a:p>
          <a:p>
            <a:pPr>
              <a:spcBef>
                <a:spcPct val="43750"/>
              </a:spcBef>
              <a:spcAft>
                <a:spcPct val="43750"/>
              </a:spcAft>
            </a:pPr>
            <a:r>
              <a:t>Select </a:t>
            </a:r>
            <a:r>
              <a:rPr b="1"/>
              <a:t>Connect</a:t>
            </a:r>
            <a:r>
              <a:t>, and if prompted to sign in, enter your work account.</a:t>
            </a:r>
          </a:p>
          <a:p>
            <a:endParaRPr/>
          </a:p>
          <a:p>
            <a:pPr>
              <a:spcBef>
                <a:spcPct val="43750"/>
              </a:spcBef>
              <a:spcAft>
                <a:spcPct val="43750"/>
              </a:spcAft>
            </a:pPr>
            <a:r>
              <a:t>The Office 365 Outlook connection has been created and added to your app. Now, it is ready to be used.</a:t>
            </a:r>
          </a:p>
          <a:p>
            <a:endParaRPr/>
          </a:p>
          <a:p>
            <a:pPr>
              <a:spcBef>
                <a:spcPct val="43750"/>
              </a:spcBef>
              <a:spcAft>
                <a:spcPct val="43750"/>
              </a:spcAft>
            </a:pPr>
            <a:r>
              <a:t>See this documentation for the types of commands you can do with the </a:t>
            </a:r>
            <a:r>
              <a:rPr b="1"/>
              <a:t>Office 365 Outlook</a:t>
            </a:r>
            <a:r>
              <a:t> connector: </a:t>
            </a:r>
            <a:r>
              <a:rPr>
                <a:hlinkClick r:id="rId3"/>
              </a:rPr>
              <a:t>https://docs.microsoft.com/connectors/office365/</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On the details screen, you want to change the order of the fields. The controls on this screen differ from the controls on the browse screen, so the process for changing them is also slightly different.</a:t>
            </a:r>
          </a:p>
          <a:p>
            <a:endParaRPr/>
          </a:p>
          <a:p>
            <a:pPr>
              <a:spcBef>
                <a:spcPct val="43750"/>
              </a:spcBef>
              <a:spcAft>
                <a:spcPct val="43750"/>
              </a:spcAft>
            </a:pPr>
            <a:r>
              <a:t>On the Tree view on the left, select </a:t>
            </a:r>
            <a:r>
              <a:rPr b="1"/>
              <a:t>DetailScreen1 &gt; DetailForm1</a:t>
            </a:r>
            <a:r>
              <a:t>. This will change the screen shown in the studio.</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Click the </a:t>
            </a:r>
            <a:r>
              <a:rPr b="1"/>
              <a:t>+ Add field</a:t>
            </a:r>
            <a:r>
              <a:t> button at the top of the Fields section.</a:t>
            </a:r>
          </a:p>
          <a:p>
            <a:endParaRPr/>
          </a:p>
          <a:p>
            <a:pPr>
              <a:spcBef>
                <a:spcPct val="43750"/>
              </a:spcBef>
              <a:spcAft>
                <a:spcPct val="43750"/>
              </a:spcAft>
            </a:pPr>
            <a:r>
              <a:t>Here you can add any of the data source fields that were not added by default. Check the box next to </a:t>
            </a:r>
            <a:r>
              <a:rPr b="1"/>
              <a:t>Title</a:t>
            </a:r>
            <a:r>
              <a:t> and </a:t>
            </a:r>
            <a:r>
              <a:rPr b="1"/>
              <a:t>SubTitle</a:t>
            </a:r>
            <a:r>
              <a:t> and click </a:t>
            </a:r>
            <a:r>
              <a:rPr b="1"/>
              <a:t>Add</a:t>
            </a:r>
            <a:r>
              <a:t>.</a:t>
            </a:r>
          </a:p>
          <a:p>
            <a:endParaRPr/>
          </a:p>
          <a:p>
            <a:pPr>
              <a:spcBef>
                <a:spcPct val="43750"/>
              </a:spcBef>
              <a:spcAft>
                <a:spcPct val="43750"/>
              </a:spcAft>
            </a:pPr>
            <a:r>
              <a:t>Now you can rearrange the order by </a:t>
            </a:r>
            <a:r>
              <a:rPr b="1"/>
              <a:t>clicking and holding on Title</a:t>
            </a:r>
            <a:r>
              <a:t> and then </a:t>
            </a:r>
            <a:r>
              <a:rPr b="1"/>
              <a:t>dragging</a:t>
            </a:r>
            <a:r>
              <a:t> it to the </a:t>
            </a:r>
            <a:r>
              <a:rPr b="1"/>
              <a:t>top</a:t>
            </a:r>
            <a:r>
              <a:t> of the screen.</a:t>
            </a:r>
          </a:p>
          <a:p>
            <a:endParaRPr/>
          </a:p>
          <a:p>
            <a:pPr>
              <a:spcBef>
                <a:spcPct val="43750"/>
              </a:spcBef>
              <a:spcAft>
                <a:spcPct val="43750"/>
              </a:spcAft>
            </a:pPr>
            <a:r>
              <a:t>You can also remove fields that you don't want to display to the users like the ID column. From the list of Fields click </a:t>
            </a:r>
            <a:r>
              <a:rPr b="1"/>
              <a:t>ID</a:t>
            </a:r>
            <a:r>
              <a:t> to expand it, click the </a:t>
            </a:r>
            <a:r>
              <a:rPr b="1"/>
              <a:t>?</a:t>
            </a:r>
            <a:r>
              <a:t>, and choose </a:t>
            </a:r>
            <a:r>
              <a:rPr b="1"/>
              <a:t>X Remove</a:t>
            </a:r>
            <a:r>
              <a:t>.</a:t>
            </a:r>
          </a:p>
          <a:p>
            <a:endParaRPr/>
          </a:p>
          <a:p>
            <a:pPr>
              <a:spcBef>
                <a:spcPct val="43750"/>
              </a:spcBef>
              <a:spcAft>
                <a:spcPct val="43750"/>
              </a:spcAft>
            </a:pPr>
            <a:r>
              <a:t>[!div class="mx-imgBorder"] field edit form view</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[!div class="mx-imgBorder"] field edit form view</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On the screen where your users edit and create entries, you want to make it easier for them to enter information in a text box.</a:t>
            </a:r>
          </a:p>
          <a:p>
            <a:endParaRPr/>
          </a:p>
          <a:p>
            <a:pPr>
              <a:spcBef>
                <a:spcPct val="43750"/>
              </a:spcBef>
              <a:spcAft>
                <a:spcPct val="43750"/>
              </a:spcAft>
            </a:pPr>
            <a:r>
              <a:t>On the Tree view on the left, select </a:t>
            </a:r>
            <a:r>
              <a:rPr b="1"/>
              <a:t>EditScreen1 &gt; EditForm1</a:t>
            </a:r>
            <a:r>
              <a:t>.</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Expand </a:t>
            </a:r>
            <a:r>
              <a:rPr b="1"/>
              <a:t>Description</a:t>
            </a:r>
            <a:r>
              <a:t>. Select the drop-down arrow for the </a:t>
            </a:r>
            <a:r>
              <a:rPr b="1"/>
              <a:t>Control type</a:t>
            </a:r>
            <a:r>
              <a:t> and then select </a:t>
            </a:r>
            <a:r>
              <a:rPr b="1"/>
              <a:t>Edit multi-line text</a:t>
            </a:r>
            <a:r>
              <a:t>.</a:t>
            </a:r>
          </a:p>
          <a:p>
            <a:endParaRPr/>
          </a:p>
          <a:p>
            <a:pPr>
              <a:spcBef>
                <a:spcPct val="43750"/>
              </a:spcBef>
              <a:spcAft>
                <a:spcPct val="43750"/>
              </a:spcAft>
            </a:pPr>
            <a:r>
              <a:t>[!div class="mx-imgBorder"] Control text edit options</a:t>
            </a:r>
          </a:p>
          <a:p>
            <a:endParaRPr/>
          </a:p>
          <a:p>
            <a:pPr>
              <a:spcBef>
                <a:spcPct val="43750"/>
              </a:spcBef>
              <a:spcAft>
                <a:spcPct val="43750"/>
              </a:spcAft>
            </a:pPr>
            <a:r>
              <a:t>A multi-line edit control will simplify your user's ability to add more than a few words in this field. You could also reorder the fields to match the order from the Details screen to give the user a more consistent experience.</a:t>
            </a:r>
          </a:p>
          <a:p>
            <a:endParaRPr/>
          </a:p>
          <a:p>
            <a:pPr>
              <a:spcBef>
                <a:spcPct val="43750"/>
              </a:spcBef>
              <a:spcAft>
                <a:spcPct val="43750"/>
              </a:spcAft>
            </a:pPr>
            <a:r>
              <a:t>[!div class="mx-imgBorder"] Control text edit options</a:t>
            </a:r>
          </a:p>
          <a:p>
            <a:endParaRPr/>
          </a:p>
          <a:p>
            <a:pPr>
              <a:spcBef>
                <a:spcPct val="43750"/>
              </a:spcBef>
              <a:spcAft>
                <a:spcPct val="43750"/>
              </a:spcAft>
            </a:pPr>
            <a:r>
              <a:t>A few basic steps can greatly improve the appearance and experience of using an app, and Power Apps Studio provides many options for customizing those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A control is a UI element that produces an action or shows information. Many controls in Power Apps are similar to controls that you've used in other apps: labels, text-input boxes, drop-down lists, navigation elements, and so on.</a:t>
            </a:r>
          </a:p>
          <a:p>
            <a:endParaRPr/>
          </a:p>
          <a:p>
            <a:pPr>
              <a:spcBef>
                <a:spcPct val="43750"/>
              </a:spcBef>
              <a:spcAft>
                <a:spcPct val="43750"/>
              </a:spcAft>
            </a:pPr>
            <a:r>
              <a:t>In addition to these typical controls, Power Apps has more specialized controls, which you can find on the </a:t>
            </a:r>
            <a:r>
              <a:rPr b="1"/>
              <a:t>Insert</a:t>
            </a:r>
            <a:r>
              <a:t> tab.</a:t>
            </a:r>
          </a:p>
          <a:p>
            <a:endParaRPr/>
          </a:p>
          <a:p>
            <a:pPr>
              <a:spcBef>
                <a:spcPct val="43750"/>
              </a:spcBef>
              <a:spcAft>
                <a:spcPct val="43750"/>
              </a:spcAft>
            </a:pPr>
            <a:r>
              <a:t>[!div class="mx-</a:t>
            </a:r>
            <a:r>
              <a:rPr err="1"/>
              <a:t>imgBorder</a:t>
            </a:r>
            <a:r>
              <a:t>"] </a:t>
            </a:r>
            <a:r>
              <a:rPr>
                <a:hlinkClick r:id="rId3"/>
              </a:rPr>
              <a:t>Control type list </a:t>
            </a:r>
          </a:p>
          <a:p>
            <a:endParaRPr>
              <a:hlinkClick r:id="rId3"/>
            </a:endParaRPr>
          </a:p>
          <a:p>
            <a:pPr>
              <a:spcBef>
                <a:spcPct val="43750"/>
              </a:spcBef>
              <a:spcAft>
                <a:spcPct val="43750"/>
              </a:spcAft>
            </a:pPr>
            <a:r>
              <a:t>A few controls that can add interest and impact to your apps include:</a:t>
            </a:r>
          </a:p>
          <a:p>
            <a:endParaRPr/>
          </a:p>
          <a:p>
            <a:pPr>
              <a:spcBef>
                <a:spcPct val="43750"/>
              </a:spcBef>
              <a:spcAft>
                <a:spcPct val="43750"/>
              </a:spcAft>
            </a:pPr>
            <a:r>
              <a:rPr b="1"/>
              <a:t>Galleries</a:t>
            </a:r>
            <a:r>
              <a:t> - These controls are layout containers that hold a set of controls that show rows from a data source.</a:t>
            </a:r>
          </a:p>
          <a:p>
            <a:endParaRPr/>
          </a:p>
          <a:p>
            <a:pPr>
              <a:spcBef>
                <a:spcPct val="43750"/>
              </a:spcBef>
              <a:spcAft>
                <a:spcPct val="43750"/>
              </a:spcAft>
            </a:pPr>
            <a:r>
              <a:rPr b="1"/>
              <a:t>Forms</a:t>
            </a:r>
            <a:r>
              <a:t> - These controls show details about your data and let you create and edit records.</a:t>
            </a:r>
          </a:p>
          <a:p>
            <a:endParaRPr/>
          </a:p>
          <a:p>
            <a:pPr>
              <a:spcBef>
                <a:spcPct val="43750"/>
              </a:spcBef>
              <a:spcAft>
                <a:spcPct val="43750"/>
              </a:spcAft>
            </a:pPr>
            <a:r>
              <a:rPr b="1"/>
              <a:t>Media</a:t>
            </a:r>
            <a:r>
              <a:t> - These controls let you add background images, include a camera button (so that users can take pictures from the app), a barcode reader for quickly capturing identification information, and more.</a:t>
            </a:r>
          </a:p>
          <a:p>
            <a:endParaRPr/>
          </a:p>
          <a:p>
            <a:pPr>
              <a:spcBef>
                <a:spcPct val="43750"/>
              </a:spcBef>
              <a:spcAft>
                <a:spcPct val="43750"/>
              </a:spcAft>
            </a:pPr>
            <a:r>
              <a:rPr b="1"/>
              <a:t>Charts</a:t>
            </a:r>
            <a:r>
              <a:t> - These controls let you add charts so that users can perform instant analysis while they're on the road.</a:t>
            </a:r>
          </a:p>
          <a:p>
            <a:endParaRPr/>
          </a:p>
          <a:p>
            <a:pPr>
              <a:spcBef>
                <a:spcPct val="43750"/>
              </a:spcBef>
              <a:spcAft>
                <a:spcPct val="43750"/>
              </a:spcAft>
            </a:pPr>
            <a:r>
              <a:t>To see what controls are available, select the </a:t>
            </a:r>
            <a:r>
              <a:rPr b="1"/>
              <a:t>Insert</a:t>
            </a:r>
            <a:r>
              <a:t> tab, and then select each option in turn.</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When using Microsoft Power Apps, you don't have to write complicated application code the way that a traditional developer does. However, you must express logic in an app and control its navigation, filtering, sorting, and other functionality. This is where formulas come in.</a:t>
            </a:r>
          </a:p>
          <a:p>
            <a:endParaRPr/>
          </a:p>
          <a:p>
            <a:pPr>
              <a:spcBef>
                <a:spcPct val="43750"/>
              </a:spcBef>
              <a:spcAft>
                <a:spcPct val="43750"/>
              </a:spcAft>
            </a:pPr>
            <a:r>
              <a:t>If you've used Microsoft Excel functions, you'll be comfortable building apps in Power Apps. To create a formula, you will combine one or more formulas with the required and optional parameters. Here are some common functions and an explanation of what they do:</a:t>
            </a:r>
          </a:p>
          <a:p>
            <a:endParaRPr/>
          </a:p>
          <a:p>
            <a:r>
              <a:rPr b="1"/>
              <a:t>Filter</a:t>
            </a:r>
            <a: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endParaRPr/>
          </a:p>
          <a:p>
            <a:r>
              <a:rPr b="1"/>
              <a:t>Match</a:t>
            </a:r>
            <a: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endParaRPr/>
          </a:p>
          <a:p>
            <a:r>
              <a:rPr b="1"/>
              <a:t>Distinct</a:t>
            </a:r>
            <a:r>
              <a:t> - This function allows you to return the unique values from a list of data, making it easier to build dynamic dropdowns that show users only the valid values for the given column.</a:t>
            </a:r>
          </a:p>
          <a:p>
            <a:endParaRPr/>
          </a:p>
          <a:p>
            <a:r>
              <a:rPr b="1"/>
              <a:t>Math functions</a:t>
            </a:r>
            <a:r>
              <a:t> - Power Apps includes a range of math formulas for working with your data from the simple such as Sum or Average to the complex such as Atan and Sin to work with radians.</a:t>
            </a:r>
          </a:p>
          <a:p>
            <a:endParaRPr/>
          </a:p>
          <a:p>
            <a:pPr>
              <a:spcBef>
                <a:spcPct val="43750"/>
              </a:spcBef>
              <a:spcAft>
                <a:spcPct val="43750"/>
              </a:spcAft>
            </a:pPr>
            <a:r>
              <a:t>This is a small sampling of the large library of Power Apps functions that are available. Also, remember you can combine functions into one formula to solve complex problems. This is the power of the platform. You start with simple formulas and then as your comfort grows you learn to combine them.</a:t>
            </a:r>
          </a:p>
          <a:p>
            <a:endParaRPr/>
          </a:p>
          <a:p>
            <a:pPr>
              <a:spcBef>
                <a:spcPct val="43750"/>
              </a:spcBef>
              <a:spcAft>
                <a:spcPct val="43750"/>
              </a:spcAft>
            </a:pPr>
            <a:r>
              <a:t>For a complete list of all of the functions available in Power Apps, check out the documentation </a:t>
            </a:r>
            <a:r>
              <a:rPr>
                <a:hlinkClick r:id="rId3"/>
              </a:rPr>
              <a:t>here</a:t>
            </a:r>
            <a:r>
              <a:t>. To learn more about using formulas, check out the Microsoft Learning Path - [Use basic formulas to make better Power Apps canvas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Now that you've created an app, you can share it with specific users, groups, or your whole organization. When you share an app with other people, they can run it in a browser, or in the players for Apple iOS and Google Android.</a:t>
            </a:r>
          </a:p>
          <a:p>
            <a:endParaRPr/>
          </a:p>
          <a:p>
            <a:pPr>
              <a:spcBef>
                <a:spcPct val="43750"/>
              </a:spcBef>
              <a:spcAft>
                <a:spcPct val="43750"/>
              </a:spcAft>
            </a:pPr>
            <a:r>
              <a:t>Even better, you can give someone permission to update the app.</a:t>
            </a:r>
          </a:p>
          <a:p>
            <a:endParaRPr/>
          </a:p>
          <a:p>
            <a:pPr>
              <a:spcBef>
                <a:spcPct val="43750"/>
              </a:spcBef>
              <a:spcAft>
                <a:spcPct val="43750"/>
              </a:spcAft>
            </a:pPr>
            <a:r>
              <a:t>Sharing your app is your final step as an app creator. You will want to share the app to test the full functionality with some stakeholders. This will give them a chance to provide feedback and help you become a better app creator.</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endParaRPr/>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endParaRPr/>
          </a:p>
          <a:p>
            <a:pPr>
              <a:spcBef>
                <a:spcPct val="43750"/>
              </a:spcBef>
              <a:spcAft>
                <a:spcPct val="43750"/>
              </a:spcAft>
            </a:pPr>
            <a:r>
              <a:t>Click </a:t>
            </a:r>
            <a:r>
              <a:rPr b="1"/>
              <a:t>Save</a:t>
            </a:r>
            <a:r>
              <a:t> in the bottom right corner.</a:t>
            </a:r>
          </a:p>
          <a:p>
            <a:endParaRPr/>
          </a:p>
          <a:p>
            <a:pPr>
              <a:spcBef>
                <a:spcPct val="43750"/>
              </a:spcBef>
              <a:spcAft>
                <a:spcPct val="43750"/>
              </a:spcAft>
            </a:pPr>
            <a:r>
              <a:t>After the app is successfully saved click </a:t>
            </a:r>
            <a:r>
              <a:rPr b="1"/>
              <a:t>Share</a:t>
            </a:r>
            <a:r>
              <a:t>.</a:t>
            </a:r>
          </a:p>
          <a:p>
            <a:endParaRPr/>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endParaRPr/>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endParaRPr/>
          </a:p>
          <a:p>
            <a:pPr lvl="1">
              <a:spcBef>
                <a:spcPct val="43750"/>
              </a:spcBef>
              <a:spcAft>
                <a:spcPct val="43750"/>
              </a:spcAft>
            </a:pPr>
            <a:r>
              <a:rPr b="1"/>
              <a:t>Co-owner</a:t>
            </a:r>
            <a:r>
              <a:t> - Users can use, edit, and share the app, but can't delete or change the owner.</a:t>
            </a:r>
          </a:p>
          <a:p>
            <a:endParaRPr/>
          </a:p>
          <a:p>
            <a:pPr lvl="1">
              <a:spcBef>
                <a:spcPct val="43750"/>
              </a:spcBef>
              <a:spcAft>
                <a:spcPct val="43750"/>
              </a:spcAft>
            </a:pPr>
            <a:r>
              <a:rPr b="1"/>
              <a:t>User</a:t>
            </a:r>
            <a:r>
              <a:t> - Users can view and use the app, but they can't change it.</a:t>
            </a:r>
          </a:p>
          <a:p>
            <a:endParaRPr/>
          </a:p>
          <a:p>
            <a:pPr>
              <a:spcBef>
                <a:spcPct val="43750"/>
              </a:spcBef>
              <a:spcAft>
                <a:spcPct val="43750"/>
              </a:spcAft>
            </a:pPr>
            <a:r>
              <a:t>Consider security groups.</a:t>
            </a:r>
          </a:p>
          <a:p>
            <a:endParaRPr/>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endParaRPr/>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endParaRPr/>
          </a:p>
          <a:p>
            <a:pPr>
              <a:spcBef>
                <a:spcPct val="43750"/>
              </a:spcBef>
              <a:spcAft>
                <a:spcPct val="43750"/>
              </a:spcAft>
            </a:pPr>
            <a:r>
              <a:t>To notify users by email, leave the </a:t>
            </a:r>
            <a:r>
              <a:rPr b="1"/>
              <a:t>Send an email invitation to new users</a:t>
            </a:r>
            <a:r>
              <a:t> check box selected.</a:t>
            </a:r>
          </a:p>
          <a:p>
            <a:endParaRPr/>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endParaRPr/>
          </a:p>
          <a:p>
            <a:pPr>
              <a:spcBef>
                <a:spcPct val="43750"/>
              </a:spcBef>
              <a:spcAft>
                <a:spcPct val="43750"/>
              </a:spcAft>
            </a:pPr>
            <a:r>
              <a:t>Click </a:t>
            </a:r>
            <a:r>
              <a:rPr b="1"/>
              <a:t>Share</a:t>
            </a:r>
            <a:r>
              <a:t>.</a:t>
            </a:r>
          </a:p>
          <a:p>
            <a:endParaRPr/>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endParaRPr/>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endParaRPr/>
          </a:p>
          <a:p>
            <a:pPr>
              <a:spcBef>
                <a:spcPct val="43750"/>
              </a:spcBef>
              <a:spcAft>
                <a:spcPct val="43750"/>
              </a:spcAft>
            </a:pPr>
            <a:r>
              <a:t>Click </a:t>
            </a:r>
            <a:r>
              <a:rPr b="1"/>
              <a:t>Save</a:t>
            </a:r>
            <a:r>
              <a:t> in the bottom right corner.</a:t>
            </a:r>
          </a:p>
          <a:p>
            <a:endParaRPr/>
          </a:p>
          <a:p>
            <a:pPr>
              <a:spcBef>
                <a:spcPct val="43750"/>
              </a:spcBef>
              <a:spcAft>
                <a:spcPct val="43750"/>
              </a:spcAft>
            </a:pPr>
            <a:r>
              <a:t>After the app is successfully saved click </a:t>
            </a:r>
            <a:r>
              <a:rPr b="1"/>
              <a:t>Share</a:t>
            </a:r>
            <a:r>
              <a:t>.</a:t>
            </a:r>
          </a:p>
          <a:p>
            <a:endParaRPr/>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endParaRPr/>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endParaRPr/>
          </a:p>
          <a:p>
            <a:pPr lvl="1">
              <a:spcBef>
                <a:spcPct val="43750"/>
              </a:spcBef>
              <a:spcAft>
                <a:spcPct val="43750"/>
              </a:spcAft>
            </a:pPr>
            <a:r>
              <a:rPr b="1"/>
              <a:t>Co-owner</a:t>
            </a:r>
            <a:r>
              <a:t> - Users can use, edit, and share the app, but can't delete or change the owner.</a:t>
            </a:r>
          </a:p>
          <a:p>
            <a:endParaRPr/>
          </a:p>
          <a:p>
            <a:pPr lvl="1">
              <a:spcBef>
                <a:spcPct val="43750"/>
              </a:spcBef>
              <a:spcAft>
                <a:spcPct val="43750"/>
              </a:spcAft>
            </a:pPr>
            <a:r>
              <a:rPr b="1"/>
              <a:t>User</a:t>
            </a:r>
            <a:r>
              <a:t> - Users can view and use the app, but they can't change it.</a:t>
            </a:r>
          </a:p>
          <a:p>
            <a:endParaRPr/>
          </a:p>
          <a:p>
            <a:pPr>
              <a:spcBef>
                <a:spcPct val="43750"/>
              </a:spcBef>
              <a:spcAft>
                <a:spcPct val="43750"/>
              </a:spcAft>
            </a:pPr>
            <a:r>
              <a:t>Consider security groups.</a:t>
            </a:r>
          </a:p>
          <a:p>
            <a:endParaRPr/>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endParaRPr/>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endParaRPr/>
          </a:p>
          <a:p>
            <a:pPr>
              <a:spcBef>
                <a:spcPct val="43750"/>
              </a:spcBef>
              <a:spcAft>
                <a:spcPct val="43750"/>
              </a:spcAft>
            </a:pPr>
            <a:r>
              <a:t>To notify users by email, leave the </a:t>
            </a:r>
            <a:r>
              <a:rPr b="1"/>
              <a:t>Send an email invitation to new users</a:t>
            </a:r>
            <a:r>
              <a:t> check box selected.</a:t>
            </a:r>
          </a:p>
          <a:p>
            <a:endParaRPr/>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endParaRPr/>
          </a:p>
          <a:p>
            <a:pPr>
              <a:spcBef>
                <a:spcPct val="43750"/>
              </a:spcBef>
              <a:spcAft>
                <a:spcPct val="43750"/>
              </a:spcAft>
            </a:pPr>
            <a:r>
              <a:t>Click </a:t>
            </a:r>
            <a:r>
              <a:rPr b="1"/>
              <a:t>Share</a:t>
            </a:r>
            <a:r>
              <a:t>.</a:t>
            </a:r>
          </a:p>
          <a:p>
            <a:endParaRPr/>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913919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There is some basic information about permissions and licensing of which you should be aware:</a:t>
            </a:r>
          </a:p>
          <a:p>
            <a:endParaRPr/>
          </a:p>
          <a:p>
            <a:r>
              <a:t>Users and contributors need permissions to any data connections and gateways that a shared app uses.</a:t>
            </a:r>
          </a:p>
          <a:p>
            <a:endParaRPr/>
          </a:p>
          <a:p>
            <a:r>
              <a:t>Some permissions come implicitly with the app, but you must explicitly grant others.</a:t>
            </a:r>
          </a:p>
          <a:p>
            <a:endParaRPr/>
          </a:p>
          <a:p>
            <a: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endParaRPr/>
          </a:p>
          <a:p>
            <a:r>
              <a:t>In many cases, you'll want to create one or more custom security roles with the exact permissions that users need to run the app. You can then assign a role to each user as appropriate.</a:t>
            </a:r>
          </a:p>
          <a:p>
            <a:endParaRPr/>
          </a:p>
          <a:p>
            <a:pPr>
              <a:spcBef>
                <a:spcPct val="43750"/>
              </a:spcBef>
              <a:spcAft>
                <a:spcPct val="43750"/>
              </a:spcAft>
            </a:pPr>
            <a:r>
              <a:t>Sharing an app is simple, and it's a great way to make an app that you find useful available to people across your organization.</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extLst>
      <p:ext uri="{BB962C8B-B14F-4D97-AF65-F5344CB8AC3E}">
        <p14:creationId xmlns:p14="http://schemas.microsoft.com/office/powerpoint/2010/main" val="18858504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extLst>
      <p:ext uri="{BB962C8B-B14F-4D97-AF65-F5344CB8AC3E}">
        <p14:creationId xmlns:p14="http://schemas.microsoft.com/office/powerpoint/2010/main" val="2199673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extLst>
      <p:ext uri="{BB962C8B-B14F-4D97-AF65-F5344CB8AC3E}">
        <p14:creationId xmlns:p14="http://schemas.microsoft.com/office/powerpoint/2010/main" val="285947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Power Apps allows you to build custom business apps to make powerful new solutions with the potential to increase process efficiency in the areas of communication and data. Now that you have built your first app, consider areas that could benefit from custom solutions at your business. Start by thinking of processes that frustrate you and consider how you can leverage Power Apps to improve them for everyone.</a:t>
            </a:r>
          </a:p>
          <a:p>
            <a:endParaRPr/>
          </a:p>
          <a:p>
            <a:pPr>
              <a:spcBef>
                <a:spcPct val="43750"/>
              </a:spcBef>
              <a:spcAft>
                <a:spcPct val="43750"/>
              </a:spcAft>
            </a:pPr>
            <a:r>
              <a:t>Now that you have reviewed this module, you should be able to:</a:t>
            </a:r>
          </a:p>
          <a:p>
            <a:endParaRPr/>
          </a:p>
          <a:p>
            <a:pPr>
              <a:spcBef>
                <a:spcPct val="43750"/>
              </a:spcBef>
              <a:spcAft>
                <a:spcPct val="43750"/>
              </a:spcAft>
            </a:pPr>
            <a:r>
              <a:t>Understand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Share the app you have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i="1"/>
              <a:t>[Table was here]</a:t>
            </a: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Power Apps</a:t>
            </a:r>
          </a:p>
          <a:p>
            <a:endParaRPr>
              <a:hlinkClick r:id="rId3"/>
            </a:endParaRPr>
          </a:p>
          <a:p>
            <a:pPr>
              <a:spcBef>
                <a:spcPct val="43750"/>
              </a:spcBef>
              <a:spcAft>
                <a:spcPct val="43750"/>
              </a:spcAft>
            </a:pPr>
            <a:r>
              <a:rPr>
                <a:hlinkClick r:id="rId4"/>
              </a:rPr>
              <a:t>Power Apps Resources</a:t>
            </a:r>
          </a:p>
        </p:txBody>
      </p:sp>
      <p:sp>
        <p:nvSpPr>
          <p:cNvPr id="4" name="Slide Number Placeholder 3"/>
          <p:cNvSpPr>
            <a:spLocks noGrp="1"/>
          </p:cNvSpPr>
          <p:nvPr>
            <p:ph type="sldNum" sz="quarter" idx="10"/>
          </p:nvPr>
        </p:nvSpPr>
        <p:spPr/>
        <p:txBody>
          <a:bodyPr/>
          <a:lstStyle/>
          <a:p>
            <a:fld id="{6101C5E1-D8E9-464D-A93E-CE21651935A7}"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Navigation in a canvas app in Power Apps</a:t>
            </a:r>
          </a:p>
          <a:p>
            <a:endParaRPr>
              <a:hlinkClick r:id="rId3"/>
            </a:endParaRPr>
          </a:p>
          <a:p>
            <a:pPr>
              <a:spcBef>
                <a:spcPct val="43750"/>
              </a:spcBef>
              <a:spcAft>
                <a:spcPct val="43750"/>
              </a:spcAft>
            </a:pPr>
            <a:r>
              <a:rPr>
                <a:hlinkClick r:id="rId4"/>
              </a:rPr>
              <a:t>Customize a canvas app in Power Apps</a:t>
            </a:r>
          </a:p>
          <a:p>
            <a:endParaRPr>
              <a:hlinkClick r:id="rId4"/>
            </a:endParaRPr>
          </a:p>
          <a:p>
            <a:pPr>
              <a:spcBef>
                <a:spcPct val="43750"/>
              </a:spcBef>
              <a:spcAft>
                <a:spcPct val="43750"/>
              </a:spcAft>
            </a:pPr>
            <a:r>
              <a:rPr>
                <a:hlinkClick r:id="rId5"/>
              </a:rPr>
              <a:t>Manage apps in Power Apps</a:t>
            </a: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Power Apps allows everyone to implement custom and powerful business solutions. This module walks you through everything you need to know to build your first app. By the end of this module, you will be prepared to start building your own business apps.</a:t>
            </a:r>
          </a:p>
          <a:p>
            <a:endParaRPr/>
          </a:p>
          <a:p>
            <a:pPr>
              <a:spcBef>
                <a:spcPct val="43750"/>
              </a:spcBef>
              <a:spcAft>
                <a:spcPct val="43750"/>
              </a:spcAft>
            </a:pPr>
            <a:r>
              <a:t>In this module, you will:</a:t>
            </a:r>
          </a:p>
          <a:p>
            <a:endParaRPr/>
          </a:p>
          <a:p>
            <a:pPr>
              <a:spcBef>
                <a:spcPct val="43750"/>
              </a:spcBef>
              <a:spcAft>
                <a:spcPct val="43750"/>
              </a:spcAft>
            </a:pPr>
            <a:r>
              <a:t>Learn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Configure and manage app settings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Power Apps has many different components to build solutions including screens, inputs, galleries, forms and more. Let's review some of the most common elements you will need to get started.</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8B60879-F8D6-4506-977B-B5BD6BC93935}" type="datetimeFigureOut">
              <a:rPr lang="en-US" smtClean="0"/>
              <a:t>7/19/2022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2FE5110-AF60-43A7-8583-A395846F4E3F}" type="datetimeFigureOut">
              <a:rPr lang="en-US" smtClean="0"/>
              <a:t>7/19/2022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E9026E5-F706-4076-986C-59582F782D49}" type="datetimeFigureOut">
              <a:rPr lang="en-US" smtClean="0"/>
              <a:t>7/19/2022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3764AB9-6244-40FA-A3B6-89ADB36A3A33}" type="datetimeFigureOut">
              <a:rPr lang="en-US" smtClean="0"/>
              <a:t>7/19/2022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3E305A5-1BBB-4CA3-BB75-373552FF3FFD}" type="datetimeFigureOut">
              <a:rPr lang="en-US" smtClean="0"/>
              <a:t>7/19/2022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E3C54CD-0A9F-4540-B4FA-2311ECD4AD6B}" type="datetimeFigureOut">
              <a:rPr lang="en-US" smtClean="0"/>
              <a:t>7/19/2022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3838AC1-8A8F-446D-B175-9CB70EFF7F87}" type="datetimeFigureOut">
              <a:rPr lang="en-US" smtClean="0"/>
              <a:t>7/19/2022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187C5FF-4564-4758-A926-1E14F9DB229E}" type="datetimeFigureOut">
              <a:rPr lang="en-US" smtClean="0"/>
              <a:t>7/19/2022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960DA9D-4BEC-42FD-A0F9-7307675CD5D4}" type="datetimeFigureOut">
              <a:rPr lang="en-US" smtClean="0"/>
              <a:t>7/19/2022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69C6FC4-B822-4183-B07E-A16936773FC8}" type="datetimeFigureOut">
              <a:rPr lang="en-US" smtClean="0"/>
              <a:t>7/19/2022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FEC6A98-0272-4337-956C-15AD6EA2091F}" type="datetimeFigureOut">
              <a:rPr lang="en-US" smtClean="0"/>
              <a:t>7/19/2022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7/19/2022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26_0.xml"/><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aka.ms/LearnLiveTV" TargetMode="External"/><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microsoft.com/office/2018/10/relationships/comments" Target="../comments/modernComment_136_0.xml"/><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microsoft.com/office/2018/10/relationships/comments" Target="../comments/modernComment_140_0.xml"/><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3" Type="http://schemas.microsoft.com/office/2018/10/relationships/comments" Target="../comments/modernComment_154_0.xml"/><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3" Type="http://schemas.openxmlformats.org/officeDocument/2006/relationships/hyperlink" Target="https://powerapps.microsoft.com/es-es/" TargetMode="External"/><Relationship Id="rId2" Type="http://schemas.openxmlformats.org/officeDocument/2006/relationships/notesSlide" Target="../notesSlides/notesSlide49.xml"/><Relationship Id="rId1" Type="http://schemas.openxmlformats.org/officeDocument/2006/relationships/slideLayout" Target="../slideLayouts/slideLayout20.xml"/><Relationship Id="rId4" Type="http://schemas.openxmlformats.org/officeDocument/2006/relationships/hyperlink" Target="https://powerapps.microsoft.com/es-es/blog/microsoft-powerapps-learning-resources/"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s-mx/learn/modules/navigation-canvas-app/" TargetMode="Externa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hyperlink" Target="https://aka.ms/workshopomatic-feedback" TargetMode="External"/><Relationship Id="rId5" Type="http://schemas.openxmlformats.org/officeDocument/2006/relationships/hyperlink" Target="https://docs.microsoft.com/es-mx/learn/modules/manage-apps-in-powerapps/" TargetMode="External"/><Relationship Id="rId4" Type="http://schemas.openxmlformats.org/officeDocument/2006/relationships/hyperlink" Target="https://docs.microsoft.com/es-mx/learn/modules/customize-apps-in-powerapp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581" y="914400"/>
            <a:ext cx="11018520" cy="548640"/>
          </a:xfrm>
        </p:spPr>
        <p:txBody>
          <a:bodyPr/>
          <a:lstStyle>
            <a:lvl1pPr>
              <a:defRPr>
                <a:solidFill>
                  <a:schemeClr val="tx1"/>
                </a:solidFill>
              </a:defRPr>
            </a:lvl1pPr>
          </a:lstStyle>
          <a:p>
            <a:r>
              <a:rPr lang="en-US" err="1">
                <a:cs typeface="Segoe UI"/>
              </a:rPr>
              <a:t>Aprende</a:t>
            </a:r>
            <a:r>
              <a:rPr lang="en-US">
                <a:cs typeface="Segoe UI"/>
              </a:rPr>
              <a:t> </a:t>
            </a:r>
            <a:r>
              <a:rPr lang="en-US" err="1">
                <a:cs typeface="Segoe UI"/>
              </a:rPr>
              <a:t>sobre</a:t>
            </a:r>
            <a:r>
              <a:rPr lang="en-US">
                <a:cs typeface="Segoe UI"/>
              </a:rPr>
              <a:t> </a:t>
            </a:r>
            <a:r>
              <a:rPr lang="en-US" err="1">
                <a:cs typeface="Segoe UI"/>
              </a:rPr>
              <a:t>los</a:t>
            </a:r>
            <a:r>
              <a:rPr lang="en-US">
                <a:cs typeface="Segoe UI"/>
              </a:rPr>
              <a:t> </a:t>
            </a:r>
            <a:r>
              <a:rPr lang="en-US" err="1">
                <a:cs typeface="Segoe UI"/>
              </a:rPr>
              <a:t>elementos</a:t>
            </a:r>
            <a:r>
              <a:rPr lang="en-US">
                <a:cs typeface="Segoe UI"/>
              </a:rPr>
              <a:t> </a:t>
            </a:r>
            <a:r>
              <a:rPr lang="en-US" err="1">
                <a:cs typeface="Segoe UI"/>
              </a:rPr>
              <a:t>básicos</a:t>
            </a:r>
            <a:endParaRPr lang="en-US">
              <a:cs typeface="Segoe UI"/>
            </a:endParaRPr>
          </a:p>
        </p:txBody>
      </p:sp>
      <p:sp>
        <p:nvSpPr>
          <p:cNvPr id="3" name="Subtitle"/>
          <p:cNvSpPr>
            <a:spLocks noGrp="1"/>
          </p:cNvSpPr>
          <p:nvPr>
            <p:ph sz="quarter" idx="10"/>
          </p:nvPr>
        </p:nvSpPr>
        <p:spPr>
          <a:xfrm>
            <a:off x="586581" y="19050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err="1"/>
              <a:t>Power</a:t>
            </a:r>
            <a:r>
              <a:rPr lang="es-MX"/>
              <a:t> Apps tiene distintos componentes para desarrollar soluciones, incluyendo pantallas, entradas, galerías, formularios y más.</a:t>
            </a:r>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899" y="685800"/>
            <a:ext cx="11018520" cy="548640"/>
          </a:xfrm>
        </p:spPr>
        <p:txBody>
          <a:bodyPr/>
          <a:lstStyle>
            <a:lvl1pPr>
              <a:defRPr>
                <a:solidFill>
                  <a:schemeClr val="tx1"/>
                </a:solidFill>
              </a:defRPr>
            </a:lvl1pPr>
          </a:lstStyle>
          <a:p>
            <a:r>
              <a:rPr lang="en-US"/>
              <a:t>Power Apps Studio</a:t>
            </a:r>
          </a:p>
        </p:txBody>
      </p:sp>
      <p:sp>
        <p:nvSpPr>
          <p:cNvPr id="3" name="Subtitle"/>
          <p:cNvSpPr>
            <a:spLocks noGrp="1"/>
          </p:cNvSpPr>
          <p:nvPr>
            <p:ph sz="quarter" idx="10"/>
          </p:nvPr>
        </p:nvSpPr>
        <p:spPr>
          <a:xfrm>
            <a:off x="586581" y="17526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Studio </a:t>
            </a:r>
            <a:r>
              <a:rPr lang="es-ES"/>
              <a:t>es el nombre de la interfaz web que te permite construir tu aplicación.</a:t>
            </a:r>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Formato</a:t>
            </a:r>
            <a:r>
              <a:rPr lang="en-US"/>
              <a:t> de la </a:t>
            </a:r>
            <a:r>
              <a:rPr lang="en-US" err="1"/>
              <a:t>aplicación</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El primer paso para crear tu aplicación es elegir el formato de la misma: Móvil o Tablet.</a:t>
            </a:r>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Galerías</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El control de Galería se usa para mostrar las filas de una tabla de datos.</a:t>
            </a:r>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Formularios</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Los formularios se enfocan en trabajar con un registro específico, usualmente basado en la selección desde la galería.</a:t>
            </a:r>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Control de entradas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Para permitir la máxima flexibilidad al personalizar tus aplicaciones, </a:t>
            </a:r>
            <a:r>
              <a:rPr lang="es-MX" err="1"/>
              <a:t>Power</a:t>
            </a:r>
            <a:r>
              <a:rPr lang="es-MX"/>
              <a:t> Apps tiene una gran selección de controles de entrada.</a:t>
            </a:r>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Controles</a:t>
            </a:r>
            <a:r>
              <a:rPr lang="en-US"/>
              <a:t> </a:t>
            </a:r>
            <a:r>
              <a:rPr lang="en-US" err="1"/>
              <a:t>inteligentes</a:t>
            </a:r>
            <a:endParaRPr lang="en-US"/>
          </a:p>
        </p:txBody>
      </p:sp>
      <p:sp>
        <p:nvSpPr>
          <p:cNvPr id="3" name="Subtitle"/>
          <p:cNvSpPr>
            <a:spLocks noGrp="1"/>
          </p:cNvSpPr>
          <p:nvPr>
            <p:ph sz="quarter" idx="10"/>
          </p:nvPr>
        </p:nvSpPr>
        <p:spPr>
          <a:xfrm>
            <a:off x="584200" y="143510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Además de las entradas convencionales mencionadas anteriormente, </a:t>
            </a:r>
            <a:r>
              <a:rPr lang="es-MX" err="1">
                <a:cs typeface="Segoe UI"/>
              </a:rPr>
              <a:t>Power</a:t>
            </a:r>
            <a:r>
              <a:rPr lang="es-MX">
                <a:cs typeface="Segoe UI"/>
              </a:rPr>
              <a:t> Apps provee un vasto conjunto de controles para operaciones más avanzadas.</a:t>
            </a:r>
            <a:endParaRPr>
              <a:cs typeface="Segoe UI"/>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Funciones</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Las funciones son el pegamento que une todos estos controles, entradas y las fuentes de datos.</a:t>
            </a:r>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cs typeface="Segoe UI"/>
              </a:rPr>
              <a:t>Construye</a:t>
            </a:r>
            <a:r>
              <a:rPr lang="en-US">
                <a:cs typeface="Segoe UI"/>
              </a:rPr>
              <a:t> </a:t>
            </a:r>
            <a:r>
              <a:rPr lang="en-US" err="1">
                <a:cs typeface="Segoe UI"/>
              </a:rPr>
              <a:t>una</a:t>
            </a:r>
            <a:r>
              <a:rPr lang="en-US">
                <a:cs typeface="Segoe UI"/>
              </a:rPr>
              <a:t> </a:t>
            </a:r>
            <a:r>
              <a:rPr lang="en-US" err="1">
                <a:cs typeface="Segoe UI"/>
              </a:rPr>
              <a:t>aplicación</a:t>
            </a:r>
            <a:r>
              <a:rPr lang="en-US">
                <a:cs typeface="Segoe UI"/>
              </a:rPr>
              <a:t> de </a:t>
            </a:r>
            <a:r>
              <a:rPr lang="en-US" err="1">
                <a:cs typeface="Segoe UI"/>
              </a:rPr>
              <a:t>lienzo</a:t>
            </a:r>
            <a:endParaRPr lang="en-US">
              <a:cs typeface="Segoe UI"/>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Construye una aplicación de lienzo</a:t>
            </a:r>
          </a:p>
        </p:txBody>
      </p:sp>
      <p:sp>
        <p:nvSpPr>
          <p:cNvPr id="3" name="Subtitle"/>
          <p:cNvSpPr>
            <a:spLocks noGrp="1"/>
          </p:cNvSpPr>
          <p:nvPr>
            <p:ph sz="quarter" idx="10"/>
          </p:nvPr>
        </p:nvSpPr>
        <p:spPr>
          <a:xfrm>
            <a:off x="584200" y="143510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En esta unidad, generarás una aplicación de lienzo en donde la fuente de datos es un archivo de Microsoft Excel, que se encuentra almacenado en OneDrive para empresas.</a:t>
            </a:r>
            <a:endParaRPr>
              <a:cs typeface="Segoe UI"/>
            </a:endParaRPr>
          </a:p>
        </p:txBody>
      </p:sp>
      <p:sp>
        <p:nvSpPr>
          <p:cNvPr id="4" name="New shape"/>
          <p:cNvSpPr/>
          <p:nvPr/>
        </p:nvSpPr>
        <p:spPr>
          <a:xfrm>
            <a:off x="590862" y="3123042"/>
            <a:ext cx="10972800" cy="247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760">
              <a:spcBef>
                <a:spcPct val="20000"/>
              </a:spcBef>
              <a:spcAft>
                <a:spcPct val="20000"/>
              </a:spcAft>
              <a:buChar char="•"/>
            </a:pPr>
            <a:r>
              <a:rPr lang="es-MX">
                <a:solidFill>
                  <a:srgbClr val="000000"/>
                </a:solidFill>
                <a:cs typeface="Arial"/>
              </a:rPr>
              <a:t>Identifica una necesidad de negocio que puede solucionarse por medio de </a:t>
            </a:r>
            <a:r>
              <a:rPr lang="es-MX" err="1">
                <a:solidFill>
                  <a:srgbClr val="000000"/>
                </a:solidFill>
                <a:cs typeface="Arial"/>
              </a:rPr>
              <a:t>Power</a:t>
            </a:r>
            <a:r>
              <a:rPr lang="es-MX">
                <a:solidFill>
                  <a:srgbClr val="000000"/>
                </a:solidFill>
                <a:cs typeface="Arial"/>
              </a:rPr>
              <a:t> Apps</a:t>
            </a:r>
            <a:endParaRPr sz="1800">
              <a:solidFill>
                <a:srgbClr val="000000"/>
              </a:solidFill>
              <a:cs typeface="Arial"/>
            </a:endParaRPr>
          </a:p>
          <a:p>
            <a:pPr marL="635000" indent="-365760">
              <a:spcBef>
                <a:spcPct val="20000"/>
              </a:spcBef>
              <a:spcAft>
                <a:spcPct val="20000"/>
              </a:spcAft>
              <a:buChar char="•"/>
            </a:pPr>
            <a:r>
              <a:rPr lang="es-MX">
                <a:solidFill>
                  <a:srgbClr val="000000"/>
                </a:solidFill>
                <a:cs typeface="Arial"/>
              </a:rPr>
              <a:t>Conéctate a cualquier dato necesario en tu </a:t>
            </a:r>
            <a:r>
              <a:rPr lang="es-MX" err="1">
                <a:solidFill>
                  <a:srgbClr val="000000"/>
                </a:solidFill>
                <a:cs typeface="Arial"/>
              </a:rPr>
              <a:t>Power</a:t>
            </a:r>
            <a:r>
              <a:rPr lang="es-MX">
                <a:solidFill>
                  <a:srgbClr val="000000"/>
                </a:solidFill>
                <a:cs typeface="Arial"/>
              </a:rPr>
              <a:t> App</a:t>
            </a:r>
            <a:endParaRPr lang="es-ES" sz="1800">
              <a:solidFill>
                <a:srgbClr val="000000"/>
              </a:solidFill>
              <a:cs typeface="Arial"/>
            </a:endParaRPr>
          </a:p>
          <a:p>
            <a:pPr marL="635000" indent="-365760">
              <a:spcBef>
                <a:spcPct val="20000"/>
              </a:spcBef>
              <a:spcAft>
                <a:spcPct val="20000"/>
              </a:spcAft>
              <a:buChar char="•"/>
            </a:pPr>
            <a:r>
              <a:rPr lang="es-MX">
                <a:solidFill>
                  <a:srgbClr val="000000"/>
                </a:solidFill>
                <a:cs typeface="Arial"/>
              </a:rPr>
              <a:t>Diseña la aplicación usando controles, botones y una interfaz fácil de utilizar para que tu usuario final interactúe con los datos, satisfaciendo la necesidad del negocio.</a:t>
            </a:r>
            <a:endParaRPr lang="es-ES" sz="1800">
              <a:solidFill>
                <a:srgbClr val="000000"/>
              </a:solidFill>
              <a:cs typeface="Arial"/>
            </a:endParaRPr>
          </a:p>
          <a:p>
            <a:pPr marL="635000" indent="-365760">
              <a:spcBef>
                <a:spcPct val="20000"/>
              </a:spcBef>
              <a:spcAft>
                <a:spcPct val="20000"/>
              </a:spcAft>
              <a:buChar char="•"/>
            </a:pPr>
            <a:r>
              <a:rPr lang="es-MX">
                <a:solidFill>
                  <a:srgbClr val="000000"/>
                </a:solidFill>
              </a:rPr>
              <a:t>Guarda y publica tu aplicación y testea su funcionalidad.</a:t>
            </a:r>
          </a:p>
          <a:p>
            <a:pPr marL="635000" indent="-365760">
              <a:spcBef>
                <a:spcPct val="20000"/>
              </a:spcBef>
              <a:spcAft>
                <a:spcPct val="20000"/>
              </a:spcAft>
              <a:buChar char="•"/>
            </a:pPr>
            <a:r>
              <a:rPr lang="es-MX">
                <a:solidFill>
                  <a:srgbClr val="000000"/>
                </a:solidFill>
              </a:rPr>
              <a:t>Una vez realizado esto, comparte la aplicación con los usuarios finales para brindarles un mejor proceso de negocio</a:t>
            </a:r>
            <a:endParaRPr sz="1800">
              <a:solidFill>
                <a:srgbClr val="000000"/>
              </a:solidFill>
            </a:endParaRPr>
          </a:p>
        </p:txBody>
      </p:sp>
    </p:spTree>
  </p:cSld>
  <p:clrMapOvr>
    <a:masterClrMapping/>
  </p:clrMapOvr>
  <p:transition/>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81AC9274-BBDD-97E2-4EA9-01D2F0718522}"/>
              </a:ext>
            </a:extLst>
          </p:cNvPr>
          <p:cNvSpPr>
            <a:spLocks noGrp="1"/>
          </p:cNvSpPr>
          <p:nvPr/>
        </p:nvSpPr>
        <p:spPr>
          <a:xfrm>
            <a:off x="641709" y="232513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n-US">
                <a:solidFill>
                  <a:srgbClr val="FFFFFF"/>
                </a:solidFill>
                <a:cs typeface="Segoe UI"/>
              </a:rPr>
              <a:t>¿</a:t>
            </a:r>
            <a:r>
              <a:rPr lang="en-US" err="1">
                <a:solidFill>
                  <a:srgbClr val="FFFFFF"/>
                </a:solidFill>
                <a:cs typeface="Segoe UI"/>
              </a:rPr>
              <a:t>Cómo</a:t>
            </a:r>
            <a:r>
              <a:rPr lang="en-US">
                <a:solidFill>
                  <a:srgbClr val="FFFFFF"/>
                </a:solidFill>
                <a:cs typeface="Segoe UI"/>
              </a:rPr>
              <a:t> </a:t>
            </a:r>
            <a:r>
              <a:rPr lang="en-US" err="1">
                <a:solidFill>
                  <a:srgbClr val="FFFFFF"/>
                </a:solidFill>
                <a:cs typeface="Segoe UI"/>
              </a:rPr>
              <a:t>crear</a:t>
            </a:r>
            <a:r>
              <a:rPr lang="en-US">
                <a:solidFill>
                  <a:srgbClr val="FFFFFF"/>
                </a:solidFill>
                <a:cs typeface="Segoe UI"/>
              </a:rPr>
              <a:t> </a:t>
            </a:r>
            <a:r>
              <a:rPr lang="en-US" err="1">
                <a:solidFill>
                  <a:srgbClr val="FFFFFF"/>
                </a:solidFill>
                <a:cs typeface="Segoe UI"/>
              </a:rPr>
              <a:t>una</a:t>
            </a:r>
            <a:r>
              <a:rPr lang="en-US">
                <a:solidFill>
                  <a:srgbClr val="FFFFFF"/>
                </a:solidFill>
                <a:cs typeface="Segoe UI"/>
              </a:rPr>
              <a:t> </a:t>
            </a:r>
            <a:r>
              <a:rPr lang="en-US" err="1">
                <a:solidFill>
                  <a:srgbClr val="FFFFFF"/>
                </a:solidFill>
                <a:cs typeface="Segoe UI"/>
              </a:rPr>
              <a:t>aplicación</a:t>
            </a:r>
            <a:r>
              <a:rPr lang="en-US">
                <a:solidFill>
                  <a:srgbClr val="FFFFFF"/>
                </a:solidFill>
                <a:cs typeface="Segoe UI"/>
              </a:rPr>
              <a:t> de </a:t>
            </a:r>
            <a:r>
              <a:rPr lang="en-US" err="1">
                <a:solidFill>
                  <a:srgbClr val="FFFFFF"/>
                </a:solidFill>
                <a:cs typeface="Segoe UI"/>
              </a:rPr>
              <a:t>lienzo</a:t>
            </a:r>
            <a:r>
              <a:rPr lang="en-US">
                <a:solidFill>
                  <a:srgbClr val="FFFFFF"/>
                </a:solidFill>
                <a:cs typeface="Segoe UI"/>
              </a:rPr>
              <a:t>?</a:t>
            </a:r>
          </a:p>
        </p:txBody>
      </p:sp>
      <p:sp>
        <p:nvSpPr>
          <p:cNvPr id="6" name="TextBox 5">
            <a:extLst>
              <a:ext uri="{FF2B5EF4-FFF2-40B4-BE49-F238E27FC236}">
                <a16:creationId xmlns:a16="http://schemas.microsoft.com/office/drawing/2014/main" id="{5A22F542-DB36-DCDF-13EC-AB2FBE382E83}"/>
              </a:ext>
            </a:extLst>
          </p:cNvPr>
          <p:cNvSpPr txBox="1"/>
          <p:nvPr/>
        </p:nvSpPr>
        <p:spPr>
          <a:xfrm>
            <a:off x="462860" y="5111240"/>
            <a:ext cx="7171425"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err="1">
                <a:cs typeface="Arial"/>
              </a:rPr>
              <a:t>Únete</a:t>
            </a:r>
            <a:r>
              <a:rPr lang="en-US" b="1" dirty="0">
                <a:cs typeface="Arial"/>
              </a:rPr>
              <a:t> a la </a:t>
            </a:r>
            <a:r>
              <a:rPr lang="en-US" b="1" dirty="0" err="1">
                <a:cs typeface="Arial"/>
              </a:rPr>
              <a:t>conversación</a:t>
            </a:r>
            <a:r>
              <a:rPr lang="en-US" b="1" dirty="0">
                <a:cs typeface="Arial"/>
              </a:rPr>
              <a:t> </a:t>
            </a:r>
            <a:r>
              <a:rPr lang="en-US" b="1" dirty="0" err="1">
                <a:cs typeface="Arial"/>
              </a:rPr>
              <a:t>en</a:t>
            </a:r>
            <a:r>
              <a:rPr lang="en-US" b="1" dirty="0">
                <a:cs typeface="Arial"/>
              </a:rPr>
              <a:t>: </a:t>
            </a:r>
            <a:r>
              <a:rPr lang="en-US" b="1" dirty="0">
                <a:ea typeface="+mn-lt"/>
                <a:cs typeface="+mn-lt"/>
                <a:hlinkClick r:id="rId3"/>
              </a:rPr>
              <a:t>https://aka.ms/LearnLiveTV</a:t>
            </a:r>
            <a:endParaRPr lang="en-US" b="1" dirty="0">
              <a:cs typeface="Arial"/>
            </a:endParaRPr>
          </a:p>
        </p:txBody>
      </p:sp>
    </p:spTree>
    <p:extLst>
      <p:ext uri="{BB962C8B-B14F-4D97-AF65-F5344CB8AC3E}">
        <p14:creationId xmlns:p14="http://schemas.microsoft.com/office/powerpoint/2010/main" val="55920017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Conectar a una fuente de datos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a:t>Para conectar una fuente de datos, utiliza el siguiente proceso</a:t>
            </a:r>
            <a:r>
              <a:t>:</a:t>
            </a:r>
          </a:p>
        </p:txBody>
      </p:sp>
      <p:sp>
        <p:nvSpPr>
          <p:cNvPr id="4" name="New shape"/>
          <p:cNvSpPr/>
          <p:nvPr/>
        </p:nvSpPr>
        <p:spPr>
          <a:xfrm>
            <a:off x="19119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App published view"/>
          <p:cNvPicPr/>
          <p:nvPr/>
        </p:nvPicPr>
        <p:blipFill>
          <a:blip r:embed="rId3"/>
          <a:stretch>
            <a:fillRect/>
          </a:stretch>
        </p:blipFill>
        <p:spPr>
          <a:xfrm>
            <a:off x="1943729" y="2111629"/>
            <a:ext cx="2513342" cy="4496562"/>
          </a:xfrm>
          <a:prstGeom prst="rect">
            <a:avLst/>
          </a:prstGeom>
        </p:spPr>
      </p:pic>
      <p:sp>
        <p:nvSpPr>
          <p:cNvPr id="6" name="New shape"/>
          <p:cNvSpPr/>
          <p:nvPr/>
        </p:nvSpPr>
        <p:spPr>
          <a:xfrm>
            <a:off x="77031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App published view"/>
          <p:cNvPicPr/>
          <p:nvPr/>
        </p:nvPicPr>
        <p:blipFill>
          <a:blip r:embed="rId3"/>
          <a:stretch>
            <a:fillRect/>
          </a:stretch>
        </p:blipFill>
        <p:spPr>
          <a:xfrm>
            <a:off x="7734929" y="2111629"/>
            <a:ext cx="2513342" cy="4496562"/>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Explorar la aplicación generada</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Tu nueva aplicación de tres pantallas ahora se visualiza en </a:t>
            </a:r>
            <a:r>
              <a:rPr lang="es-MX" err="1">
                <a:cs typeface="Segoe UI"/>
              </a:rPr>
              <a:t>Power</a:t>
            </a:r>
            <a:r>
              <a:rPr lang="es-MX">
                <a:cs typeface="Segoe UI"/>
              </a:rPr>
              <a:t> Apps Studio</a:t>
            </a:r>
            <a:endParaRPr>
              <a:cs typeface="Segoe UI"/>
            </a:endParaRPr>
          </a:p>
        </p:txBody>
      </p:sp>
      <p:pic>
        <p:nvPicPr>
          <p:cNvPr id="5" name="New picture" descr="App editor view"/>
          <p:cNvPicPr/>
          <p:nvPr/>
        </p:nvPicPr>
        <p:blipFill>
          <a:blip r:embed="rId3"/>
          <a:stretch>
            <a:fillRect/>
          </a:stretch>
        </p:blipFill>
        <p:spPr>
          <a:xfrm>
            <a:off x="2743200" y="2291080"/>
            <a:ext cx="8001000" cy="3909464"/>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Instala la aplicación en tu dispositivo</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Para ver como corre tu aplicación en móvil, instala la aplicación de </a:t>
            </a:r>
            <a:r>
              <a:rPr lang="es-MX" err="1">
                <a:cs typeface="Segoe UI"/>
              </a:rPr>
              <a:t>Power</a:t>
            </a:r>
            <a:r>
              <a:rPr lang="es-MX">
                <a:cs typeface="Segoe UI"/>
              </a:rPr>
              <a:t> Apps Mobile en tu teléfono.</a:t>
            </a:r>
          </a:p>
        </p:txBody>
      </p:sp>
      <p:sp>
        <p:nvSpPr>
          <p:cNvPr id="4" name="New shape"/>
          <p:cNvSpPr/>
          <p:nvPr/>
        </p:nvSpPr>
        <p:spPr>
          <a:xfrm>
            <a:off x="600765" y="3080266"/>
            <a:ext cx="10972800" cy="2234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760">
              <a:spcBef>
                <a:spcPct val="20000"/>
              </a:spcBef>
              <a:spcAft>
                <a:spcPct val="20000"/>
              </a:spcAft>
              <a:buChar char="•"/>
            </a:pPr>
            <a:r>
              <a:rPr lang="es-MX" sz="2400">
                <a:solidFill>
                  <a:srgbClr val="000000"/>
                </a:solidFill>
                <a:cs typeface="Arial"/>
              </a:rPr>
              <a:t>Descarga </a:t>
            </a:r>
            <a:r>
              <a:rPr lang="es-MX" sz="2400" err="1">
                <a:solidFill>
                  <a:srgbClr val="000000"/>
                </a:solidFill>
                <a:cs typeface="Arial"/>
              </a:rPr>
              <a:t>Power</a:t>
            </a:r>
            <a:r>
              <a:rPr lang="es-MX" sz="2400">
                <a:solidFill>
                  <a:srgbClr val="000000"/>
                </a:solidFill>
                <a:cs typeface="Arial"/>
              </a:rPr>
              <a:t> Apps </a:t>
            </a:r>
            <a:r>
              <a:rPr lang="es-MX" sz="2400" err="1">
                <a:solidFill>
                  <a:srgbClr val="000000"/>
                </a:solidFill>
                <a:cs typeface="Arial"/>
              </a:rPr>
              <a:t>Movil</a:t>
            </a:r>
            <a:r>
              <a:rPr lang="es-MX" sz="2400">
                <a:solidFill>
                  <a:srgbClr val="000000"/>
                </a:solidFill>
                <a:cs typeface="Arial"/>
              </a:rPr>
              <a:t> de la tienda de aplicaciones que utilices.</a:t>
            </a:r>
          </a:p>
          <a:p>
            <a:pPr marL="635000" indent="-365760">
              <a:spcBef>
                <a:spcPct val="20000"/>
              </a:spcBef>
              <a:spcAft>
                <a:spcPct val="20000"/>
              </a:spcAft>
              <a:buChar char="•"/>
            </a:pPr>
            <a:r>
              <a:rPr lang="es-MX" sz="2400">
                <a:solidFill>
                  <a:srgbClr val="000000"/>
                </a:solidFill>
                <a:cs typeface="Arial"/>
              </a:rPr>
              <a:t>Inicia sesión utilizando tus credenciales.</a:t>
            </a:r>
          </a:p>
          <a:p>
            <a:pPr marL="635000" indent="-365760">
              <a:spcBef>
                <a:spcPct val="20000"/>
              </a:spcBef>
              <a:spcAft>
                <a:spcPct val="20000"/>
              </a:spcAft>
              <a:buChar char="•"/>
            </a:pPr>
            <a:r>
              <a:rPr lang="es-MX" sz="2400">
                <a:solidFill>
                  <a:srgbClr val="000000"/>
                </a:solidFill>
                <a:cs typeface="Arial"/>
              </a:rPr>
              <a:t>En tu teléfono o </a:t>
            </a:r>
            <a:r>
              <a:rPr lang="es-MX" sz="2400" err="1">
                <a:solidFill>
                  <a:srgbClr val="000000"/>
                </a:solidFill>
                <a:cs typeface="Arial"/>
              </a:rPr>
              <a:t>tablet</a:t>
            </a:r>
            <a:r>
              <a:rPr lang="es-MX" sz="2400">
                <a:solidFill>
                  <a:srgbClr val="000000"/>
                </a:solidFill>
                <a:cs typeface="Arial"/>
              </a:rPr>
              <a:t>, corre la aplicación </a:t>
            </a:r>
            <a:r>
              <a:rPr lang="es-MX" sz="2400" b="1">
                <a:solidFill>
                  <a:srgbClr val="000000"/>
                </a:solidFill>
                <a:cs typeface="Arial"/>
              </a:rPr>
              <a:t>Contoso Site Tracking</a:t>
            </a:r>
            <a:r>
              <a:rPr lang="es-MX" sz="2400">
                <a:solidFill>
                  <a:srgbClr val="000000"/>
                </a:solidFill>
                <a:cs typeface="Arial"/>
              </a:rPr>
              <a:t>, en </a:t>
            </a:r>
            <a:r>
              <a:rPr lang="es-MX" sz="2400" err="1">
                <a:solidFill>
                  <a:srgbClr val="000000"/>
                </a:solidFill>
                <a:cs typeface="Arial"/>
              </a:rPr>
              <a:t>Power</a:t>
            </a:r>
            <a:r>
              <a:rPr lang="es-MX" sz="2400">
                <a:solidFill>
                  <a:srgbClr val="000000"/>
                </a:solidFill>
                <a:cs typeface="Arial"/>
              </a:rPr>
              <a:t> Apps </a:t>
            </a:r>
            <a:r>
              <a:rPr lang="es-MX" sz="2400" err="1">
                <a:solidFill>
                  <a:srgbClr val="000000"/>
                </a:solidFill>
                <a:cs typeface="Arial"/>
              </a:rPr>
              <a:t>Movil</a:t>
            </a:r>
            <a:r>
              <a:rPr lang="es-MX" sz="2400">
                <a:solidFill>
                  <a:srgbClr val="000000"/>
                </a:solidFill>
                <a:cs typeface="Arial"/>
              </a:rPr>
              <a:t>. Si no deseas instalar la aplicación, puedes correrla en un navegador.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Explora la aplicación</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Ahora que has generado la aplicación Contoso Site Tracking, debería tomar unos minutos para entrar a la aplicación y explorar su diseño.</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Explora la pantalla de navegación</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Cada pantalla tiene múltiples controles, pero un control ocupa la mayor parte de la pantalla</a:t>
            </a:r>
            <a:endParaRPr/>
          </a:p>
        </p:txBody>
      </p:sp>
      <p:sp>
        <p:nvSpPr>
          <p:cNvPr id="4" name="New shape"/>
          <p:cNvSpPr/>
          <p:nvPr/>
        </p:nvSpPr>
        <p:spPr>
          <a:xfrm>
            <a:off x="20117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Published view highlighted controls"/>
          <p:cNvPicPr/>
          <p:nvPr/>
        </p:nvPicPr>
        <p:blipFill>
          <a:blip r:embed="rId3"/>
          <a:stretch>
            <a:fillRect/>
          </a:stretch>
        </p:blipFill>
        <p:spPr>
          <a:xfrm>
            <a:off x="2043487" y="2517013"/>
            <a:ext cx="2313826" cy="4112514"/>
          </a:xfrm>
          <a:prstGeom prst="rect">
            <a:avLst/>
          </a:prstGeom>
        </p:spPr>
      </p:pic>
      <p:sp>
        <p:nvSpPr>
          <p:cNvPr id="6" name="New shape"/>
          <p:cNvSpPr/>
          <p:nvPr/>
        </p:nvSpPr>
        <p:spPr>
          <a:xfrm>
            <a:off x="78029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Published view highlighted controls"/>
          <p:cNvPicPr/>
          <p:nvPr/>
        </p:nvPicPr>
        <p:blipFill>
          <a:blip r:embed="rId3"/>
          <a:stretch>
            <a:fillRect/>
          </a:stretch>
        </p:blipFill>
        <p:spPr>
          <a:xfrm>
            <a:off x="7834687" y="2517013"/>
            <a:ext cx="2313826" cy="4112514"/>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Explora la pantalla de detalles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a:t>La pantalla de detalles es nombrada </a:t>
            </a:r>
            <a:r>
              <a:rPr b="1" err="1"/>
              <a:t>DetailScreen1</a:t>
            </a:r>
            <a:r>
              <a:t> </a:t>
            </a:r>
            <a:r>
              <a:rPr lang="es-ES"/>
              <a:t>por defecto</a:t>
            </a:r>
            <a:r>
              <a:t>.</a:t>
            </a:r>
          </a:p>
        </p:txBody>
      </p:sp>
      <p:sp>
        <p:nvSpPr>
          <p:cNvPr id="4" name="New shape"/>
          <p:cNvSpPr/>
          <p:nvPr/>
        </p:nvSpPr>
        <p:spPr>
          <a:xfrm>
            <a:off x="19070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s screen with highlighted controls"/>
          <p:cNvPicPr/>
          <p:nvPr/>
        </p:nvPicPr>
        <p:blipFill>
          <a:blip r:embed="rId3"/>
          <a:stretch>
            <a:fillRect/>
          </a:stretch>
        </p:blipFill>
        <p:spPr>
          <a:xfrm>
            <a:off x="1938825" y="2111629"/>
            <a:ext cx="2523149" cy="4496562"/>
          </a:xfrm>
          <a:prstGeom prst="rect">
            <a:avLst/>
          </a:prstGeom>
        </p:spPr>
      </p:pic>
      <p:sp>
        <p:nvSpPr>
          <p:cNvPr id="6" name="New shape"/>
          <p:cNvSpPr/>
          <p:nvPr/>
        </p:nvSpPr>
        <p:spPr>
          <a:xfrm>
            <a:off x="76982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s screen with highlighted controls"/>
          <p:cNvPicPr/>
          <p:nvPr/>
        </p:nvPicPr>
        <p:blipFill>
          <a:blip r:embed="rId3"/>
          <a:stretch>
            <a:fillRect/>
          </a:stretch>
        </p:blipFill>
        <p:spPr>
          <a:xfrm>
            <a:off x="7730025" y="2111629"/>
            <a:ext cx="2523149" cy="4496562"/>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Explora la pantalla de editar/crear</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a:t>La tercera pantalla de la aplicación es </a:t>
            </a:r>
            <a:r>
              <a:rPr b="1" err="1"/>
              <a:t>EditScreen1</a:t>
            </a:r>
            <a:r>
              <a:t>.</a:t>
            </a:r>
          </a:p>
        </p:txBody>
      </p:sp>
      <p:sp>
        <p:nvSpPr>
          <p:cNvPr id="4" name="New shape"/>
          <p:cNvSpPr/>
          <p:nvPr/>
        </p:nvSpPr>
        <p:spPr>
          <a:xfrm>
            <a:off x="19073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Edit screen with highlighted controls"/>
          <p:cNvPicPr/>
          <p:nvPr/>
        </p:nvPicPr>
        <p:blipFill>
          <a:blip r:embed="rId3"/>
          <a:stretch>
            <a:fillRect/>
          </a:stretch>
        </p:blipFill>
        <p:spPr>
          <a:xfrm>
            <a:off x="1939112" y="2111629"/>
            <a:ext cx="2522576" cy="4496562"/>
          </a:xfrm>
          <a:prstGeom prst="rect">
            <a:avLst/>
          </a:prstGeom>
        </p:spPr>
      </p:pic>
      <p:sp>
        <p:nvSpPr>
          <p:cNvPr id="6" name="New shape"/>
          <p:cNvSpPr/>
          <p:nvPr/>
        </p:nvSpPr>
        <p:spPr>
          <a:xfrm>
            <a:off x="76985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Edit screen with highlighted controls"/>
          <p:cNvPicPr/>
          <p:nvPr/>
        </p:nvPicPr>
        <p:blipFill>
          <a:blip r:embed="rId3"/>
          <a:stretch>
            <a:fillRect/>
          </a:stretch>
        </p:blipFill>
        <p:spPr>
          <a:xfrm>
            <a:off x="7730312" y="2111629"/>
            <a:ext cx="2522576" cy="4496562"/>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Personaliza la aplicación</a:t>
            </a:r>
          </a:p>
        </p:txBody>
      </p:sp>
      <p:sp>
        <p:nvSpPr>
          <p:cNvPr id="3" name="Subtitle"/>
          <p:cNvSpPr>
            <a:spLocks noGrp="1"/>
          </p:cNvSpPr>
          <p:nvPr>
            <p:ph sz="quarter" idx="10"/>
          </p:nvPr>
        </p:nvSpPr>
        <p:spPr>
          <a:xfrm>
            <a:off x="584200" y="1435100"/>
            <a:ext cx="11018838" cy="1292662"/>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dirty="0">
                <a:cs typeface="Segoe UI"/>
              </a:rPr>
              <a:t>Las pantallas predeterminadas hacen que una aplicación sea rápida de configurar y/o implementar, que podrás personalizar con base en tus necesidades.</a:t>
            </a:r>
            <a:endParaRPr lang="en-US" dirty="0"/>
          </a:p>
        </p:txBody>
      </p:sp>
    </p:spTree>
  </p:cSld>
  <p:clrMapOvr>
    <a:masterClrMapping/>
  </p:clrMapOvr>
  <p:transition/>
  <p:extLst>
    <p:ext uri="{6950BFC3-D8DA-4A85-94F7-54DA5524770B}">
      <p188:commentRel xmlns:p188="http://schemas.microsoft.com/office/powerpoint/2018/8/main" r:id="rId3"/>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Navegación de las pantallas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La aplicación de Contoso Site Tracking ya muestra una imagen y algo de texto para cada producto, pero el diseño podría ser mejor.</a:t>
            </a:r>
            <a:endParaRPr/>
          </a:p>
        </p:txBody>
      </p:sp>
      <p:sp>
        <p:nvSpPr>
          <p:cNvPr id="4" name="New shape"/>
          <p:cNvSpPr/>
          <p:nvPr/>
        </p:nvSpPr>
        <p:spPr>
          <a:xfrm>
            <a:off x="19907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Browse screen"/>
          <p:cNvPicPr/>
          <p:nvPr/>
        </p:nvPicPr>
        <p:blipFill>
          <a:blip r:embed="rId3"/>
          <a:stretch>
            <a:fillRect/>
          </a:stretch>
        </p:blipFill>
        <p:spPr>
          <a:xfrm>
            <a:off x="2022453" y="2517013"/>
            <a:ext cx="2355894" cy="4112514"/>
          </a:xfrm>
          <a:prstGeom prst="rect">
            <a:avLst/>
          </a:prstGeom>
        </p:spPr>
      </p:pic>
      <p:sp>
        <p:nvSpPr>
          <p:cNvPr id="6" name="New shape"/>
          <p:cNvSpPr/>
          <p:nvPr/>
        </p:nvSpPr>
        <p:spPr>
          <a:xfrm>
            <a:off x="77819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Browse screen"/>
          <p:cNvPicPr/>
          <p:nvPr/>
        </p:nvPicPr>
        <p:blipFill>
          <a:blip r:embed="rId3"/>
          <a:stretch>
            <a:fillRect/>
          </a:stretch>
        </p:blipFill>
        <p:spPr>
          <a:xfrm>
            <a:off x="7813653" y="2517013"/>
            <a:ext cx="2355894" cy="4112514"/>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Agrega una fuente de datos adicional</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En ocasiones, al crear una aplicación de lienzo, necesitarás combinar de datos de múltiples fuentes.</a:t>
            </a:r>
            <a:endParaRPr/>
          </a:p>
        </p:txBody>
      </p:sp>
      <p:pic>
        <p:nvPicPr>
          <p:cNvPr id="4" name="New picture" descr="Office 365 Outlook in data sources list"/>
          <p:cNvPicPr/>
          <p:nvPr/>
        </p:nvPicPr>
        <p:blipFill>
          <a:blip r:embed="rId3"/>
          <a:stretch>
            <a:fillRect/>
          </a:stretch>
        </p:blipFill>
        <p:spPr>
          <a:xfrm>
            <a:off x="4279960" y="2517013"/>
            <a:ext cx="3632080" cy="4112514"/>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err="1"/>
              <a:t>Prerequisitos</a:t>
            </a:r>
            <a:endParaRPr lang="en-US"/>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N</a:t>
            </a:r>
            <a:r>
              <a:rPr lang="es-ES" err="1"/>
              <a:t>inguno</a:t>
            </a:r>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Pantalla de detalles</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En la pantalla de detalles, podrás cambiar el orden de cada campo.</a:t>
            </a:r>
            <a:endParaRPr/>
          </a:p>
        </p:txBody>
      </p:sp>
      <p:sp>
        <p:nvSpPr>
          <p:cNvPr id="4" name="New shape"/>
          <p:cNvSpPr/>
          <p:nvPr/>
        </p:nvSpPr>
        <p:spPr>
          <a:xfrm>
            <a:off x="5778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 edit form"/>
          <p:cNvPicPr/>
          <p:nvPr/>
        </p:nvPicPr>
        <p:blipFill>
          <a:blip r:embed="rId3"/>
          <a:stretch>
            <a:fillRect/>
          </a:stretch>
        </p:blipFill>
        <p:spPr>
          <a:xfrm>
            <a:off x="609600" y="3457055"/>
            <a:ext cx="5181600" cy="1805709"/>
          </a:xfrm>
          <a:prstGeom prst="rect">
            <a:avLst/>
          </a:prstGeom>
        </p:spPr>
      </p:pic>
      <p:sp>
        <p:nvSpPr>
          <p:cNvPr id="6" name="New shape"/>
          <p:cNvSpPr/>
          <p:nvPr/>
        </p:nvSpPr>
        <p:spPr>
          <a:xfrm>
            <a:off x="63690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 edit form"/>
          <p:cNvPicPr/>
          <p:nvPr/>
        </p:nvPicPr>
        <p:blipFill>
          <a:blip r:embed="rId3"/>
          <a:stretch>
            <a:fillRect/>
          </a:stretch>
        </p:blipFill>
        <p:spPr>
          <a:xfrm>
            <a:off x="6400800" y="3457055"/>
            <a:ext cx="5181600" cy="1805709"/>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Pantalla editar/crear</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En la pantalla en donde los usuarios editan y crean entradas, podrás facilitarles el ingresar información en una caja de texto.</a:t>
            </a:r>
            <a:endParaRPr/>
          </a:p>
        </p:txBody>
      </p:sp>
      <p:sp>
        <p:nvSpPr>
          <p:cNvPr id="4" name="New shape"/>
          <p:cNvSpPr/>
          <p:nvPr/>
        </p:nvSpPr>
        <p:spPr>
          <a:xfrm>
            <a:off x="1775827"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ext edit options"/>
          <p:cNvPicPr/>
          <p:nvPr/>
        </p:nvPicPr>
        <p:blipFill>
          <a:blip r:embed="rId3"/>
          <a:stretch>
            <a:fillRect/>
          </a:stretch>
        </p:blipFill>
        <p:spPr>
          <a:xfrm>
            <a:off x="1807577" y="2517013"/>
            <a:ext cx="2785646" cy="4112514"/>
          </a:xfrm>
          <a:prstGeom prst="rect">
            <a:avLst/>
          </a:prstGeom>
        </p:spPr>
      </p:pic>
      <p:sp>
        <p:nvSpPr>
          <p:cNvPr id="6" name="New shape"/>
          <p:cNvSpPr/>
          <p:nvPr/>
        </p:nvSpPr>
        <p:spPr>
          <a:xfrm>
            <a:off x="7567026"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Control text edit options"/>
          <p:cNvPicPr/>
          <p:nvPr/>
        </p:nvPicPr>
        <p:blipFill>
          <a:blip r:embed="rId3"/>
          <a:stretch>
            <a:fillRect/>
          </a:stretch>
        </p:blipFill>
        <p:spPr>
          <a:xfrm>
            <a:off x="7598776" y="2517013"/>
            <a:ext cx="2785646" cy="4112514"/>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Controles</a:t>
            </a:r>
            <a:r>
              <a:rPr lang="en-US"/>
              <a:t> </a:t>
            </a:r>
            <a:r>
              <a:rPr lang="en-US" err="1"/>
              <a:t>en</a:t>
            </a:r>
            <a:r>
              <a:rPr lang="en-US"/>
              <a:t> Power Apps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Un control es un elemento de interfaz de usuario que produce una acción o muestra información.</a:t>
            </a:r>
            <a:endParaRPr/>
          </a:p>
        </p:txBody>
      </p:sp>
      <p:sp>
        <p:nvSpPr>
          <p:cNvPr id="4" name="New shape"/>
          <p:cNvSpPr/>
          <p:nvPr/>
        </p:nvSpPr>
        <p:spPr>
          <a:xfrm>
            <a:off x="577850" y="4404712"/>
            <a:ext cx="5245100" cy="337116"/>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ype list"/>
          <p:cNvPicPr/>
          <p:nvPr/>
        </p:nvPicPr>
        <p:blipFill>
          <a:blip r:embed="rId4"/>
          <a:stretch>
            <a:fillRect/>
          </a:stretch>
        </p:blipFill>
        <p:spPr>
          <a:xfrm>
            <a:off x="609600" y="4436462"/>
            <a:ext cx="5181600" cy="273616"/>
          </a:xfrm>
          <a:prstGeom prst="rect">
            <a:avLst/>
          </a:prstGeom>
        </p:spPr>
      </p:pic>
      <p:sp>
        <p:nvSpPr>
          <p:cNvPr id="7" name="New shape">
            <a:extLst>
              <a:ext uri="{FF2B5EF4-FFF2-40B4-BE49-F238E27FC236}">
                <a16:creationId xmlns:a16="http://schemas.microsoft.com/office/drawing/2014/main" id="{CAD5883C-4AB4-4A55-9A1A-AD87A6C050F5}"/>
              </a:ext>
            </a:extLst>
          </p:cNvPr>
          <p:cNvSpPr/>
          <p:nvPr/>
        </p:nvSpPr>
        <p:spPr>
          <a:xfrm>
            <a:off x="6093619" y="2217284"/>
            <a:ext cx="5181600" cy="4330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381000" indent="-365760">
              <a:spcBef>
                <a:spcPct val="20000"/>
              </a:spcBef>
              <a:spcAft>
                <a:spcPct val="20000"/>
              </a:spcAft>
              <a:buChar char="•"/>
            </a:pPr>
            <a:r>
              <a:rPr lang="es-MX" sz="1700" b="1" dirty="0">
                <a:solidFill>
                  <a:srgbClr val="000000"/>
                </a:solidFill>
                <a:cs typeface="Arial"/>
              </a:rPr>
              <a:t>Galerías</a:t>
            </a:r>
            <a:r>
              <a:rPr lang="es-MX" sz="1700" dirty="0">
                <a:solidFill>
                  <a:srgbClr val="000000"/>
                </a:solidFill>
                <a:cs typeface="Arial"/>
              </a:rPr>
              <a:t> – Estos controles son contenedores de diseño que sostienen un conjunto de controles que muestran filas de una fuente de datos.</a:t>
            </a:r>
          </a:p>
          <a:p>
            <a:pPr marL="381000" indent="-365760">
              <a:spcBef>
                <a:spcPct val="20000"/>
              </a:spcBef>
              <a:spcAft>
                <a:spcPct val="20000"/>
              </a:spcAft>
              <a:buChar char="•"/>
            </a:pPr>
            <a:r>
              <a:rPr lang="es-MX" sz="1700" b="1" dirty="0">
                <a:solidFill>
                  <a:srgbClr val="000000"/>
                </a:solidFill>
                <a:cs typeface="Arial"/>
              </a:rPr>
              <a:t>Formularios</a:t>
            </a:r>
            <a:r>
              <a:rPr lang="es-MX" sz="1700" dirty="0">
                <a:solidFill>
                  <a:srgbClr val="000000"/>
                </a:solidFill>
                <a:cs typeface="Arial"/>
              </a:rPr>
              <a:t> – Estos controles muestran detalles sobre tus datos y te permiten crear y editar registros.</a:t>
            </a:r>
          </a:p>
          <a:p>
            <a:pPr marL="381000" indent="-365760">
              <a:spcBef>
                <a:spcPct val="20000"/>
              </a:spcBef>
              <a:spcAft>
                <a:spcPct val="20000"/>
              </a:spcAft>
              <a:buChar char="•"/>
            </a:pPr>
            <a:r>
              <a:rPr lang="es-MX" sz="1700" b="1" dirty="0">
                <a:solidFill>
                  <a:srgbClr val="000000"/>
                </a:solidFill>
                <a:cs typeface="Arial"/>
              </a:rPr>
              <a:t>Medios</a:t>
            </a:r>
            <a:r>
              <a:rPr lang="es-MX" sz="1700" dirty="0">
                <a:solidFill>
                  <a:srgbClr val="000000"/>
                </a:solidFill>
                <a:cs typeface="Arial"/>
              </a:rPr>
              <a:t> – Estos controles te permiten agregar imágenes de fondo, incluyendo un botón de cámara (así los usuarios podrán tomar fotos desde la aplicación), un lector de código de barras para capturar rápidamente información y mucho más.</a:t>
            </a:r>
          </a:p>
          <a:p>
            <a:pPr marL="381000" indent="-365760">
              <a:spcBef>
                <a:spcPct val="20000"/>
              </a:spcBef>
              <a:spcAft>
                <a:spcPct val="20000"/>
              </a:spcAft>
              <a:buChar char="•"/>
            </a:pPr>
            <a:r>
              <a:rPr lang="es-MX" sz="1700" b="1" dirty="0">
                <a:solidFill>
                  <a:srgbClr val="000000"/>
                </a:solidFill>
                <a:cs typeface="Arial"/>
              </a:rPr>
              <a:t>Gráficos</a:t>
            </a:r>
            <a:r>
              <a:rPr lang="es-MX" sz="1700" dirty="0">
                <a:solidFill>
                  <a:srgbClr val="000000"/>
                </a:solidFill>
                <a:cs typeface="Arial"/>
              </a:rPr>
              <a:t> – Estos controles te permiten agregar tablas, así los usuarios pueden implementar análisis instantáneos mientras van en camino.</a:t>
            </a:r>
          </a:p>
        </p:txBody>
      </p:sp>
    </p:spTree>
  </p:cSld>
  <p:clrMapOvr>
    <a:masterClrMapping/>
  </p:clrMapOvr>
  <p:transition/>
  <p:extLst>
    <p:ext uri="{6950BFC3-D8DA-4A85-94F7-54DA5524770B}">
      <p188:commentRel xmlns:p188="http://schemas.microsoft.com/office/powerpoint/2018/8/main" r:id="rId3"/>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Conoce</a:t>
            </a:r>
            <a:r>
              <a:rPr lang="en-US"/>
              <a:t> las </a:t>
            </a:r>
            <a:r>
              <a:rPr lang="en-US" err="1"/>
              <a:t>funciones</a:t>
            </a:r>
            <a:r>
              <a:rPr lang="en-US"/>
              <a:t> </a:t>
            </a:r>
            <a:r>
              <a:rPr lang="en-US" err="1"/>
              <a:t>en</a:t>
            </a:r>
            <a:r>
              <a:rPr lang="en-US"/>
              <a:t> Power Apps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Funciones</a:t>
            </a:r>
            <a:r>
              <a:rPr lang="en-US"/>
              <a:t> </a:t>
            </a:r>
            <a:r>
              <a:rPr lang="en-US" err="1"/>
              <a:t>en</a:t>
            </a:r>
            <a:r>
              <a:rPr lang="en-US"/>
              <a:t> Power Apps</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Al usar Microsoft </a:t>
            </a:r>
            <a:r>
              <a:rPr lang="es-MX" err="1">
                <a:cs typeface="Segoe UI"/>
              </a:rPr>
              <a:t>Power</a:t>
            </a:r>
            <a:r>
              <a:rPr lang="es-MX">
                <a:cs typeface="Segoe UI"/>
              </a:rPr>
              <a:t> Apps, no necesitas escribir código complejo como tradicionalmente lo hace un desarrollador.</a:t>
            </a:r>
          </a:p>
        </p:txBody>
      </p:sp>
      <p:sp>
        <p:nvSpPr>
          <p:cNvPr id="4" name="New shape"/>
          <p:cNvSpPr/>
          <p:nvPr/>
        </p:nvSpPr>
        <p:spPr>
          <a:xfrm>
            <a:off x="607219" y="2371464"/>
            <a:ext cx="10972800" cy="43027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760">
              <a:spcBef>
                <a:spcPct val="20000"/>
              </a:spcBef>
              <a:spcAft>
                <a:spcPct val="20000"/>
              </a:spcAft>
              <a:buChar char="•"/>
            </a:pPr>
            <a:r>
              <a:rPr lang="es-MX" sz="1800" b="1">
                <a:solidFill>
                  <a:srgbClr val="000000"/>
                </a:solidFill>
                <a:cs typeface="Arial"/>
              </a:rPr>
              <a:t>Filtro</a:t>
            </a:r>
            <a:r>
              <a:rPr lang="es-MX" sz="1800">
                <a:solidFill>
                  <a:srgbClr val="000000"/>
                </a:solidFill>
                <a:cs typeface="Arial"/>
              </a:rPr>
              <a:t> – Esta función se usa normalmente con galerías o tablas de datos para reducir las filas retornadas de tu fuente de datos. Esto lo logras especificando una o más columnas en tu set de datos para implementar una evaluación lógica, la cual te permitirá regresar datos que caen en un cierto rango de fechas</a:t>
            </a:r>
            <a:r>
              <a:rPr lang="es-MX">
                <a:solidFill>
                  <a:srgbClr val="000000"/>
                </a:solidFill>
                <a:cs typeface="Arial"/>
              </a:rPr>
              <a:t>, tienen un valor establecido o fueron creados por el usuario, por ejemplo.</a:t>
            </a:r>
            <a:endParaRPr lang="es-MX" sz="1800">
              <a:solidFill>
                <a:srgbClr val="000000"/>
              </a:solidFill>
              <a:cs typeface="Arial"/>
            </a:endParaRPr>
          </a:p>
          <a:p>
            <a:pPr marL="635000" indent="-365760">
              <a:spcBef>
                <a:spcPct val="20000"/>
              </a:spcBef>
              <a:spcAft>
                <a:spcPct val="20000"/>
              </a:spcAft>
              <a:buChar char="•"/>
            </a:pPr>
            <a:r>
              <a:rPr lang="es-MX" b="1">
                <a:solidFill>
                  <a:srgbClr val="000000"/>
                </a:solidFill>
                <a:cs typeface="Arial"/>
              </a:rPr>
              <a:t>Coincidir</a:t>
            </a:r>
            <a:r>
              <a:rPr lang="es-MX" sz="1800">
                <a:solidFill>
                  <a:srgbClr val="000000"/>
                </a:solidFill>
                <a:cs typeface="Arial"/>
              </a:rPr>
              <a:t> – Esta función te permite evaluar un valor para ver si sigue un patrón dado. Puedes usar esto para evaluar si el usuario ingresó un formato adecuado de cuentas de correo y, en caso de no hacerlo, mostrarle una advertencia de que se requiere un formato de email válido. Esta función es adecuada para el formato condicional.</a:t>
            </a:r>
          </a:p>
          <a:p>
            <a:pPr marL="635000" indent="-365760">
              <a:spcBef>
                <a:spcPct val="20000"/>
              </a:spcBef>
              <a:spcAft>
                <a:spcPct val="20000"/>
              </a:spcAft>
              <a:buChar char="•"/>
            </a:pPr>
            <a:r>
              <a:rPr lang="es-MX" sz="1800" b="1">
                <a:solidFill>
                  <a:srgbClr val="000000"/>
                </a:solidFill>
                <a:cs typeface="Arial"/>
              </a:rPr>
              <a:t>Distinguir</a:t>
            </a:r>
            <a:r>
              <a:rPr lang="es-MX" sz="1800">
                <a:solidFill>
                  <a:srgbClr val="000000"/>
                </a:solidFill>
                <a:cs typeface="Arial"/>
              </a:rPr>
              <a:t> – Esta función te permite retornar los valores únicos de una lista de datos, facilitando construir listas desplegables que muestren a los usuarios únicamente los valores válidos de una columna dada.</a:t>
            </a:r>
          </a:p>
          <a:p>
            <a:pPr marL="635000" indent="-365760">
              <a:spcBef>
                <a:spcPct val="20000"/>
              </a:spcBef>
              <a:spcAft>
                <a:spcPct val="20000"/>
              </a:spcAft>
              <a:buChar char="•"/>
            </a:pPr>
            <a:r>
              <a:rPr lang="es-MX" b="1">
                <a:solidFill>
                  <a:srgbClr val="000000"/>
                </a:solidFill>
                <a:cs typeface="Arial"/>
              </a:rPr>
              <a:t>Funciones matemáticas</a:t>
            </a:r>
            <a:r>
              <a:rPr lang="es-MX" sz="1800">
                <a:solidFill>
                  <a:srgbClr val="000000"/>
                </a:solidFill>
                <a:cs typeface="Arial"/>
              </a:rPr>
              <a:t> - </a:t>
            </a:r>
            <a:r>
              <a:rPr lang="es-MX" sz="1800" err="1">
                <a:solidFill>
                  <a:srgbClr val="000000"/>
                </a:solidFill>
                <a:cs typeface="Arial"/>
              </a:rPr>
              <a:t>Power</a:t>
            </a:r>
            <a:r>
              <a:rPr lang="es-MX" sz="1800">
                <a:solidFill>
                  <a:srgbClr val="000000"/>
                </a:solidFill>
                <a:cs typeface="Arial"/>
              </a:rPr>
              <a:t> Apps incluye un rango de funciones matemáticas para trabajar con tus datos desde algo tan sencillo como una Suma o Promedio a algo más complejo como el </a:t>
            </a:r>
            <a:r>
              <a:rPr lang="es-MX" sz="1800" err="1">
                <a:solidFill>
                  <a:srgbClr val="000000"/>
                </a:solidFill>
                <a:cs typeface="Arial"/>
              </a:rPr>
              <a:t>ArcoTangente</a:t>
            </a:r>
            <a:r>
              <a:rPr lang="es-MX" sz="1800">
                <a:solidFill>
                  <a:srgbClr val="000000"/>
                </a:solidFill>
                <a:cs typeface="Arial"/>
              </a:rPr>
              <a:t> o Seno para trabajar con radianes.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Comparte</a:t>
            </a:r>
            <a:r>
              <a:rPr lang="en-US"/>
              <a:t> una </a:t>
            </a:r>
            <a:r>
              <a:rPr lang="en-US" err="1"/>
              <a:t>aplicación</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Comparte</a:t>
            </a:r>
            <a:r>
              <a:rPr lang="en-US"/>
              <a:t> una </a:t>
            </a:r>
            <a:r>
              <a:rPr lang="en-US" err="1"/>
              <a:t>aplicación</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t>Ahora que has creado tu aplicación, puedes compartirla con usuarios o grupos específicos o la organización entera.</a:t>
            </a:r>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cs typeface="Segoe UI"/>
              </a:rPr>
              <a:t>Preparate para </a:t>
            </a:r>
            <a:r>
              <a:rPr lang="en-US" err="1">
                <a:cs typeface="Segoe UI"/>
              </a:rPr>
              <a:t>compartir</a:t>
            </a:r>
            <a:r>
              <a:rPr lang="en-US">
                <a:cs typeface="Segoe UI"/>
              </a:rPr>
              <a:t> la </a:t>
            </a:r>
            <a:r>
              <a:rPr lang="en-US" err="1">
                <a:cs typeface="Segoe UI"/>
              </a:rPr>
              <a:t>aplicación</a:t>
            </a:r>
          </a:p>
        </p:txBody>
      </p:sp>
      <p:sp>
        <p:nvSpPr>
          <p:cNvPr id="3" name="Subtitle"/>
          <p:cNvSpPr>
            <a:spLocks noGrp="1"/>
          </p:cNvSpPr>
          <p:nvPr>
            <p:ph sz="quarter" idx="10"/>
          </p:nvPr>
        </p:nvSpPr>
        <p:spPr>
          <a:xfrm>
            <a:off x="615157" y="1217981"/>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a:t>Para completar los siguientes pasos</a:t>
            </a:r>
            <a:r>
              <a:t>, </a:t>
            </a:r>
            <a:r>
              <a:rPr lang="es-ES"/>
              <a:t>abre la aplicación que deseas compartir en modo Edición</a:t>
            </a:r>
            <a:r>
              <a:t>.</a:t>
            </a:r>
          </a:p>
        </p:txBody>
      </p:sp>
      <p:sp>
        <p:nvSpPr>
          <p:cNvPr id="4" name="New shape"/>
          <p:cNvSpPr/>
          <p:nvPr/>
        </p:nvSpPr>
        <p:spPr>
          <a:xfrm>
            <a:off x="304800" y="2455243"/>
            <a:ext cx="11887200" cy="40811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ES">
                <a:solidFill>
                  <a:srgbClr val="000000"/>
                </a:solidFill>
              </a:rPr>
              <a:t>E</a:t>
            </a:r>
            <a:r>
              <a:rPr>
                <a:solidFill>
                  <a:srgbClr val="000000"/>
                </a:solidFill>
              </a:rPr>
              <a:t>n Power Apps Studio, </a:t>
            </a:r>
            <a:r>
              <a:rPr err="1">
                <a:solidFill>
                  <a:srgbClr val="000000"/>
                </a:solidFill>
              </a:rPr>
              <a:t>selec</a:t>
            </a:r>
            <a:r>
              <a:rPr lang="es-ES" err="1">
                <a:solidFill>
                  <a:srgbClr val="000000"/>
                </a:solidFill>
              </a:rPr>
              <a:t>ciona</a:t>
            </a:r>
            <a:r>
              <a:rPr>
                <a:solidFill>
                  <a:srgbClr val="000000"/>
                </a:solidFill>
              </a:rPr>
              <a:t> </a:t>
            </a:r>
            <a:r>
              <a:rPr lang="es-ES">
                <a:solidFill>
                  <a:srgbClr val="000000"/>
                </a:solidFill>
              </a:rPr>
              <a:t>el menú</a:t>
            </a:r>
            <a:r>
              <a:rPr>
                <a:solidFill>
                  <a:srgbClr val="000000"/>
                </a:solidFill>
              </a:rPr>
              <a:t> </a:t>
            </a:r>
            <a:r>
              <a:rPr lang="es-ES" b="1">
                <a:solidFill>
                  <a:srgbClr val="000000"/>
                </a:solidFill>
              </a:rPr>
              <a:t>Archivo</a:t>
            </a:r>
            <a:r>
              <a:rPr>
                <a:solidFill>
                  <a:srgbClr val="000000"/>
                </a:solidFill>
              </a:rPr>
              <a:t> </a:t>
            </a:r>
            <a:r>
              <a:rPr lang="es-ES">
                <a:solidFill>
                  <a:srgbClr val="000000"/>
                </a:solidFill>
              </a:rPr>
              <a:t>y selecciona </a:t>
            </a:r>
            <a:r>
              <a:rPr lang="es-ES" b="1">
                <a:solidFill>
                  <a:srgbClr val="000000"/>
                </a:solidFill>
              </a:rPr>
              <a:t>Guardar como</a:t>
            </a:r>
            <a:r>
              <a:rPr lang="es-ES">
                <a:solidFill>
                  <a:srgbClr val="000000"/>
                </a:solidFill>
              </a:rPr>
              <a:t>,</a:t>
            </a:r>
            <a:r>
              <a:rPr>
                <a:solidFill>
                  <a:srgbClr val="000000"/>
                </a:solidFill>
              </a:rPr>
              <a:t> </a:t>
            </a:r>
            <a:r>
              <a:rPr lang="es-ES">
                <a:solidFill>
                  <a:srgbClr val="000000"/>
                </a:solidFill>
              </a:rPr>
              <a:t>luego selecciona</a:t>
            </a:r>
            <a:r>
              <a:rPr>
                <a:solidFill>
                  <a:srgbClr val="000000"/>
                </a:solidFill>
              </a:rPr>
              <a:t> </a:t>
            </a:r>
            <a:r>
              <a:rPr lang="es-ES" b="1">
                <a:solidFill>
                  <a:srgbClr val="000000"/>
                </a:solidFill>
              </a:rPr>
              <a:t>La nube</a:t>
            </a:r>
            <a:r>
              <a:rPr>
                <a:solidFill>
                  <a:srgbClr val="000000"/>
                </a:solidFill>
              </a:rPr>
              <a:t>.</a:t>
            </a:r>
          </a:p>
          <a:p>
            <a:pPr marL="635000" indent="-365760">
              <a:spcBef>
                <a:spcPct val="20000"/>
              </a:spcBef>
              <a:spcAft>
                <a:spcPct val="20000"/>
              </a:spcAft>
              <a:buChar char="•"/>
            </a:pPr>
            <a:r>
              <a:rPr err="1">
                <a:solidFill>
                  <a:srgbClr val="000000"/>
                </a:solidFill>
              </a:rPr>
              <a:t>Clic</a:t>
            </a:r>
            <a:r>
              <a:rPr lang="es-ES">
                <a:solidFill>
                  <a:srgbClr val="000000"/>
                </a:solidFill>
              </a:rPr>
              <a:t> en</a:t>
            </a:r>
            <a:r>
              <a:rPr>
                <a:solidFill>
                  <a:srgbClr val="000000"/>
                </a:solidFill>
              </a:rPr>
              <a:t> </a:t>
            </a:r>
            <a:r>
              <a:rPr lang="es-ES" b="1">
                <a:solidFill>
                  <a:srgbClr val="000000"/>
                </a:solidFill>
              </a:rPr>
              <a:t>Guardar</a:t>
            </a:r>
            <a:r>
              <a:rPr>
                <a:solidFill>
                  <a:srgbClr val="000000"/>
                </a:solidFill>
              </a:rPr>
              <a:t> </a:t>
            </a:r>
            <a:r>
              <a:rPr lang="es-ES">
                <a:solidFill>
                  <a:srgbClr val="000000"/>
                </a:solidFill>
              </a:rPr>
              <a:t>en la esquina superior derecha</a:t>
            </a:r>
            <a:r>
              <a:rPr>
                <a:solidFill>
                  <a:srgbClr val="000000"/>
                </a:solidFill>
              </a:rPr>
              <a:t>.</a:t>
            </a:r>
          </a:p>
          <a:p>
            <a:pPr marL="635000" indent="-365760">
              <a:spcBef>
                <a:spcPct val="20000"/>
              </a:spcBef>
              <a:spcAft>
                <a:spcPct val="20000"/>
              </a:spcAft>
              <a:buChar char="•"/>
            </a:pPr>
            <a:r>
              <a:rPr lang="es-ES">
                <a:solidFill>
                  <a:srgbClr val="000000"/>
                </a:solidFill>
              </a:rPr>
              <a:t>Una vez guardada exitosamente la aplicación, clic en</a:t>
            </a:r>
            <a:r>
              <a:rPr>
                <a:solidFill>
                  <a:srgbClr val="000000"/>
                </a:solidFill>
              </a:rPr>
              <a:t> </a:t>
            </a:r>
            <a:r>
              <a:rPr lang="es-ES" b="1">
                <a:solidFill>
                  <a:srgbClr val="000000"/>
                </a:solidFill>
              </a:rPr>
              <a:t>Compartir</a:t>
            </a:r>
            <a:r>
              <a:rPr>
                <a:solidFill>
                  <a:srgbClr val="000000"/>
                </a:solidFill>
              </a:rPr>
              <a:t>.</a:t>
            </a:r>
          </a:p>
          <a:p>
            <a:pPr marL="635000" indent="-365760">
              <a:spcBef>
                <a:spcPct val="20000"/>
              </a:spcBef>
              <a:spcAft>
                <a:spcPct val="20000"/>
              </a:spcAft>
              <a:buChar char="•"/>
            </a:pPr>
            <a:r>
              <a:rPr lang="es-ES">
                <a:solidFill>
                  <a:srgbClr val="000000"/>
                </a:solidFill>
              </a:rPr>
              <a:t>En la sección de Compartir</a:t>
            </a:r>
            <a:r>
              <a:rPr>
                <a:solidFill>
                  <a:srgbClr val="000000"/>
                </a:solidFill>
              </a:rPr>
              <a:t>, </a:t>
            </a:r>
            <a:r>
              <a:rPr lang="es-ES">
                <a:solidFill>
                  <a:srgbClr val="000000"/>
                </a:solidFill>
              </a:rPr>
              <a:t>especifica los usuarios o grupos</a:t>
            </a:r>
            <a:r>
              <a:rPr>
                <a:solidFill>
                  <a:srgbClr val="000000"/>
                </a:solidFill>
              </a:rPr>
              <a:t> </a:t>
            </a:r>
            <a:r>
              <a:rPr lang="es-ES">
                <a:solidFill>
                  <a:srgbClr val="000000"/>
                </a:solidFill>
              </a:rPr>
              <a:t>con quienes deseas compartir la aplicación</a:t>
            </a:r>
            <a:r>
              <a:rPr>
                <a:solidFill>
                  <a:srgbClr val="000000"/>
                </a:solidFill>
              </a:rPr>
              <a:t>.</a:t>
            </a:r>
            <a:r>
              <a:rPr lang="es-ES">
                <a:solidFill>
                  <a:srgbClr val="000000"/>
                </a:solidFill>
              </a:rPr>
              <a:t> Para agregar a todos en tu organización, escribe Todos y selecciona </a:t>
            </a:r>
            <a:r>
              <a:rPr lang="es-ES" b="1">
                <a:solidFill>
                  <a:srgbClr val="000000"/>
                </a:solidFill>
              </a:rPr>
              <a:t>Todos</a:t>
            </a:r>
            <a:r>
              <a:rPr>
                <a:solidFill>
                  <a:srgbClr val="000000"/>
                </a:solidFill>
              </a:rPr>
              <a:t> </a:t>
            </a:r>
            <a:r>
              <a:rPr lang="es-ES">
                <a:solidFill>
                  <a:srgbClr val="000000"/>
                </a:solidFill>
              </a:rPr>
              <a:t>en</a:t>
            </a:r>
            <a:r>
              <a:rPr>
                <a:solidFill>
                  <a:srgbClr val="000000"/>
                </a:solidFill>
              </a:rPr>
              <a:t> </a:t>
            </a:r>
            <a:r>
              <a:rPr lang="es-ES" b="1">
                <a:solidFill>
                  <a:srgbClr val="000000"/>
                </a:solidFill>
              </a:rPr>
              <a:t>Nombre de la Compañía</a:t>
            </a:r>
            <a:r>
              <a:rPr>
                <a:solidFill>
                  <a:srgbClr val="000000"/>
                </a:solidFill>
              </a:rPr>
              <a:t>. </a:t>
            </a:r>
            <a:r>
              <a:rPr lang="es-ES">
                <a:solidFill>
                  <a:srgbClr val="000000"/>
                </a:solidFill>
              </a:rPr>
              <a:t>Si necesitas compartir con un grupo mayor de usuarios, una buena práctica es hacerlo desde </a:t>
            </a:r>
            <a:r>
              <a:rPr>
                <a:solidFill>
                  <a:srgbClr val="000000"/>
                </a:solidFill>
              </a:rPr>
              <a:t>Azure Active Directory </a:t>
            </a:r>
            <a:r>
              <a:rPr lang="es-ES">
                <a:solidFill>
                  <a:srgbClr val="000000"/>
                </a:solidFill>
              </a:rPr>
              <a:t>Grupo de Seguridad</a:t>
            </a:r>
            <a:r>
              <a:rPr>
                <a:solidFill>
                  <a:srgbClr val="000000"/>
                </a:solidFill>
              </a:rPr>
              <a:t>.</a:t>
            </a:r>
          </a:p>
          <a:p>
            <a:pPr marL="635000" indent="-365760">
              <a:spcBef>
                <a:spcPct val="20000"/>
              </a:spcBef>
              <a:spcAft>
                <a:spcPct val="20000"/>
              </a:spcAft>
              <a:buChar char="•"/>
            </a:pPr>
            <a:r>
              <a:rPr lang="es-ES">
                <a:solidFill>
                  <a:srgbClr val="000000"/>
                </a:solidFill>
              </a:rPr>
              <a:t>Por defecto</a:t>
            </a:r>
            <a:r>
              <a:rPr>
                <a:solidFill>
                  <a:srgbClr val="000000"/>
                </a:solidFill>
              </a:rPr>
              <a:t>, </a:t>
            </a:r>
            <a:r>
              <a:rPr lang="es-ES">
                <a:solidFill>
                  <a:srgbClr val="000000"/>
                </a:solidFill>
              </a:rPr>
              <a:t>los usuarios reciben</a:t>
            </a:r>
            <a:r>
              <a:rPr>
                <a:solidFill>
                  <a:srgbClr val="000000"/>
                </a:solidFill>
              </a:rPr>
              <a:t> </a:t>
            </a:r>
            <a:r>
              <a:rPr lang="es-ES">
                <a:solidFill>
                  <a:srgbClr val="000000"/>
                </a:solidFill>
              </a:rPr>
              <a:t>el permiso de Usuario</a:t>
            </a:r>
            <a:r>
              <a:rPr>
                <a:solidFill>
                  <a:srgbClr val="000000"/>
                </a:solidFill>
              </a:rPr>
              <a:t>. </a:t>
            </a:r>
            <a:r>
              <a:rPr lang="es-ES">
                <a:solidFill>
                  <a:srgbClr val="000000"/>
                </a:solidFill>
              </a:rPr>
              <a:t>Si deseas que el usuario sea capaz de editar la aplicación, selecciona la casilla de </a:t>
            </a:r>
            <a:r>
              <a:rPr lang="es-ES" err="1">
                <a:solidFill>
                  <a:srgbClr val="000000"/>
                </a:solidFill>
              </a:rPr>
              <a:t>co-propietario</a:t>
            </a:r>
            <a:r>
              <a:rPr lang="es-ES">
                <a:solidFill>
                  <a:srgbClr val="000000"/>
                </a:solidFill>
              </a:rPr>
              <a:t>. Lo siguiente es una descripción de ambos permisos</a:t>
            </a:r>
            <a:r>
              <a:rPr>
                <a:solidFill>
                  <a:srgbClr val="000000"/>
                </a:solidFill>
              </a:rPr>
              <a:t>:</a:t>
            </a:r>
          </a:p>
          <a:p>
            <a:pPr marL="1270000" lvl="1" indent="-365760">
              <a:spcBef>
                <a:spcPct val="20000"/>
              </a:spcBef>
              <a:spcAft>
                <a:spcPct val="20000"/>
              </a:spcAft>
              <a:buChar char="•"/>
            </a:pPr>
            <a:r>
              <a:rPr b="1">
                <a:solidFill>
                  <a:srgbClr val="000000"/>
                </a:solidFill>
              </a:rPr>
              <a:t>Co-</a:t>
            </a:r>
            <a:r>
              <a:rPr lang="es-ES" b="1">
                <a:solidFill>
                  <a:srgbClr val="000000"/>
                </a:solidFill>
              </a:rPr>
              <a:t>propietario</a:t>
            </a:r>
            <a:r>
              <a:rPr>
                <a:solidFill>
                  <a:srgbClr val="000000"/>
                </a:solidFill>
              </a:rPr>
              <a:t> </a:t>
            </a:r>
            <a:r>
              <a:rPr lang="es-MX">
                <a:solidFill>
                  <a:srgbClr val="000000"/>
                </a:solidFill>
              </a:rPr>
              <a:t>–</a:t>
            </a:r>
            <a:r>
              <a:rPr>
                <a:solidFill>
                  <a:srgbClr val="000000"/>
                </a:solidFill>
              </a:rPr>
              <a:t> </a:t>
            </a:r>
            <a:r>
              <a:rPr lang="es-ES">
                <a:solidFill>
                  <a:srgbClr val="000000"/>
                </a:solidFill>
              </a:rPr>
              <a:t>Los usuarios pueden usar</a:t>
            </a:r>
            <a:r>
              <a:rPr>
                <a:solidFill>
                  <a:srgbClr val="000000"/>
                </a:solidFill>
              </a:rPr>
              <a:t>, edit</a:t>
            </a:r>
            <a:r>
              <a:rPr lang="es-ES">
                <a:solidFill>
                  <a:srgbClr val="000000"/>
                </a:solidFill>
              </a:rPr>
              <a:t>ar</a:t>
            </a:r>
            <a:r>
              <a:rPr>
                <a:solidFill>
                  <a:srgbClr val="000000"/>
                </a:solidFill>
              </a:rPr>
              <a:t>, </a:t>
            </a:r>
            <a:r>
              <a:rPr lang="es-ES">
                <a:solidFill>
                  <a:srgbClr val="000000"/>
                </a:solidFill>
              </a:rPr>
              <a:t>y compartir la aplicación</a:t>
            </a:r>
            <a:r>
              <a:rPr>
                <a:solidFill>
                  <a:srgbClr val="000000"/>
                </a:solidFill>
              </a:rPr>
              <a:t>, </a:t>
            </a:r>
            <a:r>
              <a:rPr lang="es-ES">
                <a:solidFill>
                  <a:srgbClr val="000000"/>
                </a:solidFill>
              </a:rPr>
              <a:t>pero no pueden eliminar o cambiar al propietario</a:t>
            </a:r>
            <a:r>
              <a:rPr>
                <a:solidFill>
                  <a:srgbClr val="000000"/>
                </a:solidFill>
              </a:rPr>
              <a:t>.</a:t>
            </a:r>
          </a:p>
          <a:p>
            <a:pPr marL="1270000" lvl="1" indent="-365760">
              <a:spcBef>
                <a:spcPct val="20000"/>
              </a:spcBef>
              <a:spcAft>
                <a:spcPct val="20000"/>
              </a:spcAft>
              <a:buChar char="•"/>
            </a:pPr>
            <a:r>
              <a:rPr b="1">
                <a:solidFill>
                  <a:srgbClr val="000000"/>
                </a:solidFill>
              </a:rPr>
              <a:t>Us</a:t>
            </a:r>
            <a:r>
              <a:rPr lang="es-ES" b="1" err="1">
                <a:solidFill>
                  <a:srgbClr val="000000"/>
                </a:solidFill>
              </a:rPr>
              <a:t>uario</a:t>
            </a:r>
            <a:r>
              <a:rPr>
                <a:solidFill>
                  <a:srgbClr val="000000"/>
                </a:solidFill>
              </a:rPr>
              <a:t> </a:t>
            </a:r>
            <a:r>
              <a:rPr lang="es-MX">
                <a:solidFill>
                  <a:srgbClr val="000000"/>
                </a:solidFill>
              </a:rPr>
              <a:t>–</a:t>
            </a:r>
            <a:r>
              <a:rPr>
                <a:solidFill>
                  <a:srgbClr val="000000"/>
                </a:solidFill>
              </a:rPr>
              <a:t> </a:t>
            </a:r>
            <a:r>
              <a:rPr lang="es-ES">
                <a:solidFill>
                  <a:srgbClr val="000000"/>
                </a:solidFill>
              </a:rPr>
              <a:t>Los Usuarios pueden ver y usar la aplicación</a:t>
            </a:r>
            <a:r>
              <a:rPr>
                <a:solidFill>
                  <a:srgbClr val="000000"/>
                </a:solidFill>
              </a:rPr>
              <a:t>, </a:t>
            </a:r>
            <a:r>
              <a:rPr lang="es-ES">
                <a:solidFill>
                  <a:srgbClr val="000000"/>
                </a:solidFill>
              </a:rPr>
              <a:t>pero no pueden cambiarla</a:t>
            </a:r>
            <a:r>
              <a:rPr>
                <a:solidFill>
                  <a:srgbClr val="000000"/>
                </a:solidFill>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cs typeface="Segoe UI"/>
              </a:rPr>
              <a:t>Preparate para </a:t>
            </a:r>
            <a:r>
              <a:rPr lang="en-US" err="1">
                <a:cs typeface="Segoe UI"/>
              </a:rPr>
              <a:t>compartir</a:t>
            </a:r>
            <a:r>
              <a:rPr lang="en-US">
                <a:cs typeface="Segoe UI"/>
              </a:rPr>
              <a:t> la </a:t>
            </a:r>
            <a:r>
              <a:rPr lang="en-US" err="1">
                <a:cs typeface="Segoe UI"/>
              </a:rPr>
              <a:t>aplicación</a:t>
            </a:r>
          </a:p>
        </p:txBody>
      </p:sp>
      <p:sp>
        <p:nvSpPr>
          <p:cNvPr id="4" name="New shape"/>
          <p:cNvSpPr/>
          <p:nvPr/>
        </p:nvSpPr>
        <p:spPr>
          <a:xfrm>
            <a:off x="588263" y="1447800"/>
            <a:ext cx="10972800" cy="477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760">
              <a:spcBef>
                <a:spcPct val="20000"/>
              </a:spcBef>
              <a:spcAft>
                <a:spcPct val="20000"/>
              </a:spcAft>
              <a:buChar char="•"/>
            </a:pPr>
            <a:r>
              <a:rPr lang="es-MX" sz="1600">
                <a:solidFill>
                  <a:srgbClr val="000000"/>
                </a:solidFill>
                <a:cs typeface="Arial"/>
              </a:rPr>
              <a:t>Considera los grupos de seguridad.</a:t>
            </a:r>
          </a:p>
          <a:p>
            <a:pPr marL="1270000" lvl="1" indent="-365760">
              <a:spcBef>
                <a:spcPct val="20000"/>
              </a:spcBef>
              <a:spcAft>
                <a:spcPct val="20000"/>
              </a:spcAft>
              <a:buChar char="•"/>
            </a:pPr>
            <a:r>
              <a:rPr lang="es-MX" sz="1600">
                <a:solidFill>
                  <a:srgbClr val="000000"/>
                </a:solidFill>
                <a:cs typeface="Arial"/>
              </a:rPr>
              <a:t>Si compartes una aplicación con un grupo de seguridad, los miembros existentes de ese grupo y cualquiera que sea una, tendrán el permiso que especifiques para ese grupo. Aquél que deje el grupo, perderá ese permiso a menos que pertenezca a un grupo diferente que tenga acceso si tú has dado permiso como individual.</a:t>
            </a:r>
          </a:p>
          <a:p>
            <a:pPr marL="1270000" lvl="1" indent="-365760">
              <a:spcBef>
                <a:spcPct val="20000"/>
              </a:spcBef>
              <a:spcAft>
                <a:spcPct val="20000"/>
              </a:spcAft>
              <a:buChar char="•"/>
            </a:pPr>
            <a:r>
              <a:rPr lang="es-MX" sz="1600">
                <a:solidFill>
                  <a:srgbClr val="000000"/>
                </a:solidFill>
                <a:cs typeface="Arial"/>
              </a:rPr>
              <a:t>Cada miembro de un grupo de seguridad tiene el mismo permiso para la aplicación, así como el grupo entero lo tiene. Sin embargo, puedes especificar mayores permisos para uno o más miembros de un grupo para permitirles mayor acceso. Para notificar a los miembros por email, deja la casilla </a:t>
            </a:r>
            <a:r>
              <a:rPr lang="es-MX" sz="1600" b="1">
                <a:solidFill>
                  <a:srgbClr val="000000"/>
                </a:solidFill>
                <a:cs typeface="Arial"/>
              </a:rPr>
              <a:t>Enviar una invitación por email a nuevos usuarios</a:t>
            </a:r>
            <a:r>
              <a:rPr lang="es-MX" sz="1600">
                <a:solidFill>
                  <a:srgbClr val="000000"/>
                </a:solidFill>
                <a:cs typeface="Arial"/>
              </a:rPr>
              <a:t> seleccionada.</a:t>
            </a:r>
          </a:p>
          <a:p>
            <a:pPr marL="635000" indent="-365760">
              <a:spcBef>
                <a:spcPct val="20000"/>
              </a:spcBef>
              <a:spcAft>
                <a:spcPct val="20000"/>
              </a:spcAft>
              <a:buChar char="•"/>
            </a:pPr>
            <a:r>
              <a:rPr lang="es-MX" sz="1600">
                <a:solidFill>
                  <a:srgbClr val="000000"/>
                </a:solidFill>
                <a:cs typeface="Arial"/>
              </a:rPr>
              <a:t>Si seleccionas notificar a los usuarios por email, todos con quienes compartiste la aplicación recibirán un correo que contiene un enlace a la aplicación. Las personas a quienes concedas permiso de </a:t>
            </a:r>
            <a:r>
              <a:rPr lang="es-MX" sz="1600" err="1">
                <a:solidFill>
                  <a:srgbClr val="000000"/>
                </a:solidFill>
                <a:cs typeface="Arial"/>
              </a:rPr>
              <a:t>Co-propietario</a:t>
            </a:r>
            <a:r>
              <a:rPr lang="es-MX" sz="1600">
                <a:solidFill>
                  <a:srgbClr val="000000"/>
                </a:solidFill>
                <a:cs typeface="Arial"/>
              </a:rPr>
              <a:t> para la aplicación, también recibirán un enlace para editarla en </a:t>
            </a:r>
            <a:r>
              <a:rPr lang="es-MX" sz="1600" err="1">
                <a:solidFill>
                  <a:srgbClr val="000000"/>
                </a:solidFill>
                <a:cs typeface="Arial"/>
              </a:rPr>
              <a:t>Power</a:t>
            </a:r>
            <a:r>
              <a:rPr lang="es-MX" sz="1600">
                <a:solidFill>
                  <a:srgbClr val="000000"/>
                </a:solidFill>
                <a:cs typeface="Arial"/>
              </a:rPr>
              <a:t> Apps Studio.</a:t>
            </a:r>
          </a:p>
          <a:p>
            <a:pPr marL="635000" indent="-365760">
              <a:spcBef>
                <a:spcPct val="20000"/>
              </a:spcBef>
              <a:spcAft>
                <a:spcPct val="20000"/>
              </a:spcAft>
              <a:buChar char="•"/>
            </a:pPr>
            <a:r>
              <a:rPr lang="es-MX" sz="1600">
                <a:solidFill>
                  <a:srgbClr val="000000"/>
                </a:solidFill>
                <a:cs typeface="Arial"/>
              </a:rPr>
              <a:t>Clic en </a:t>
            </a:r>
            <a:r>
              <a:rPr lang="es-MX" sz="1600" b="1">
                <a:solidFill>
                  <a:srgbClr val="000000"/>
                </a:solidFill>
                <a:cs typeface="Arial"/>
              </a:rPr>
              <a:t>Compartir</a:t>
            </a:r>
            <a:r>
              <a:rPr lang="es-MX" sz="1600">
                <a:solidFill>
                  <a:srgbClr val="000000"/>
                </a:solidFill>
                <a:cs typeface="Arial"/>
              </a:rPr>
              <a:t>.</a:t>
            </a:r>
          </a:p>
          <a:p>
            <a:pPr marL="635000" indent="-365760">
              <a:spcBef>
                <a:spcPct val="20000"/>
              </a:spcBef>
              <a:spcAft>
                <a:spcPct val="20000"/>
              </a:spcAft>
              <a:buChar char="•"/>
            </a:pPr>
            <a:r>
              <a:rPr lang="es-MX" sz="1600">
                <a:solidFill>
                  <a:srgbClr val="000000"/>
                </a:solidFill>
                <a:cs typeface="Arial"/>
              </a:rPr>
              <a:t>Si haces cambios a una aplicación compartida y los guardas, las personas con quienes la compartiste verán reflejados los cambios de inmediato. Esto puede ser útil si mejoras la aplicación, pero puede afectar negativamente si se remueven o se cambian significativamente algunas características. Recuerda crear un plan de notificación para alertar a tus usuarios respecto a actualizaciones.</a:t>
            </a:r>
          </a:p>
        </p:txBody>
      </p:sp>
    </p:spTree>
    <p:extLst>
      <p:ext uri="{BB962C8B-B14F-4D97-AF65-F5344CB8AC3E}">
        <p14:creationId xmlns:p14="http://schemas.microsoft.com/office/powerpoint/2010/main" val="8227425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a:cs typeface="Segoe UI"/>
              </a:rPr>
              <a:t>Permisos y licenciamiento</a:t>
            </a:r>
          </a:p>
        </p:txBody>
      </p:sp>
      <p:sp>
        <p:nvSpPr>
          <p:cNvPr id="3" name="Subtitle"/>
          <p:cNvSpPr>
            <a:spLocks noGrp="1"/>
          </p:cNvSpPr>
          <p:nvPr>
            <p:ph sz="quarter" idx="10"/>
          </p:nvPr>
        </p:nvSpPr>
        <p:spPr>
          <a:xfrm>
            <a:off x="584200" y="1435100"/>
            <a:ext cx="11018838" cy="86177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a:cs typeface="Segoe UI"/>
              </a:rPr>
              <a:t>Hay algo de información básica respecto a los permisos y licenciamiento a considerar:</a:t>
            </a:r>
          </a:p>
        </p:txBody>
      </p:sp>
      <p:sp>
        <p:nvSpPr>
          <p:cNvPr id="4" name="New shape"/>
          <p:cNvSpPr/>
          <p:nvPr/>
        </p:nvSpPr>
        <p:spPr>
          <a:xfrm>
            <a:off x="584200" y="2726134"/>
            <a:ext cx="10972800" cy="3194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760">
              <a:spcBef>
                <a:spcPct val="20000"/>
              </a:spcBef>
              <a:spcAft>
                <a:spcPct val="20000"/>
              </a:spcAft>
              <a:buChar char="•"/>
            </a:pPr>
            <a:r>
              <a:rPr lang="es-MX">
                <a:solidFill>
                  <a:srgbClr val="000000"/>
                </a:solidFill>
                <a:cs typeface="Arial"/>
              </a:rPr>
              <a:t>Usuarios y contribuidores necesitan permisos para cualquier conexión a datos y puertas de enlace que una aplicación compartida utiliza. </a:t>
            </a:r>
            <a:endParaRPr lang="es-MX" sz="1800">
              <a:solidFill>
                <a:srgbClr val="000000"/>
              </a:solidFill>
              <a:cs typeface="Arial"/>
            </a:endParaRPr>
          </a:p>
          <a:p>
            <a:pPr marL="635000" indent="-365760">
              <a:spcBef>
                <a:spcPct val="20000"/>
              </a:spcBef>
              <a:spcAft>
                <a:spcPct val="20000"/>
              </a:spcAft>
              <a:buChar char="•"/>
            </a:pPr>
            <a:r>
              <a:rPr lang="es-MX">
                <a:solidFill>
                  <a:srgbClr val="000000"/>
                </a:solidFill>
                <a:cs typeface="Arial"/>
              </a:rPr>
              <a:t>Algunos permisos vienen implícitos con la aplicación, pero deberás explícitamente otorgar otros.</a:t>
            </a:r>
            <a:endParaRPr lang="es-MX" sz="1800">
              <a:solidFill>
                <a:srgbClr val="000000"/>
              </a:solidFill>
              <a:cs typeface="Arial"/>
            </a:endParaRPr>
          </a:p>
          <a:p>
            <a:pPr marL="635000" indent="-365760">
              <a:spcBef>
                <a:spcPct val="20000"/>
              </a:spcBef>
              <a:spcAft>
                <a:spcPct val="20000"/>
              </a:spcAft>
              <a:buChar char="•"/>
            </a:pPr>
            <a:r>
              <a:rPr lang="es-MX">
                <a:solidFill>
                  <a:srgbClr val="000000"/>
                </a:solidFill>
                <a:cs typeface="Arial"/>
              </a:rPr>
              <a:t>Si creas una aplicación basada en Microsoft </a:t>
            </a:r>
            <a:r>
              <a:rPr lang="es-MX" err="1">
                <a:solidFill>
                  <a:srgbClr val="000000"/>
                </a:solidFill>
                <a:cs typeface="Arial"/>
              </a:rPr>
              <a:t>Dataverse</a:t>
            </a:r>
            <a:r>
              <a:rPr lang="es-MX">
                <a:solidFill>
                  <a:srgbClr val="000000"/>
                </a:solidFill>
                <a:cs typeface="Arial"/>
              </a:rPr>
              <a:t>, deberás asegurarte de que los usuarios con quienes compartiste la aplicación tengan los permisos apropiados para la tabla o tablas en las que se basa la aplicación. </a:t>
            </a:r>
            <a:r>
              <a:rPr lang="es-MX" sz="1800">
                <a:solidFill>
                  <a:srgbClr val="000000"/>
                </a:solidFill>
                <a:cs typeface="Arial"/>
              </a:rPr>
              <a:t>Específicamente, aquellos usuarios que pertenezcan a un rol </a:t>
            </a:r>
            <a:r>
              <a:rPr lang="es-MX">
                <a:solidFill>
                  <a:srgbClr val="000000"/>
                </a:solidFill>
                <a:cs typeface="Arial"/>
              </a:rPr>
              <a:t>de</a:t>
            </a:r>
            <a:r>
              <a:rPr lang="es-MX" sz="1800">
                <a:solidFill>
                  <a:srgbClr val="000000"/>
                </a:solidFill>
                <a:cs typeface="Arial"/>
              </a:rPr>
              <a:t> seguridad pueden implementar tareas como crear, leer, escribir y eliminar filas relevantes.</a:t>
            </a:r>
            <a:r>
              <a:rPr lang="es-MX">
                <a:solidFill>
                  <a:srgbClr val="000000"/>
                </a:solidFill>
                <a:cs typeface="Arial"/>
              </a:rPr>
              <a:t> </a:t>
            </a:r>
            <a:endParaRPr lang="es-MX" sz="1800">
              <a:solidFill>
                <a:srgbClr val="000000"/>
              </a:solidFill>
              <a:cs typeface="Arial"/>
            </a:endParaRPr>
          </a:p>
          <a:p>
            <a:pPr marL="635000" indent="-365760">
              <a:spcBef>
                <a:spcPct val="20000"/>
              </a:spcBef>
              <a:spcAft>
                <a:spcPct val="20000"/>
              </a:spcAft>
              <a:buChar char="•"/>
            </a:pPr>
            <a:r>
              <a:rPr lang="es-MX">
                <a:solidFill>
                  <a:srgbClr val="000000"/>
                </a:solidFill>
                <a:cs typeface="Arial"/>
              </a:rPr>
              <a:t>En muchos casos, crearás uno o más roles de seguridad personalizados con los permisos necesarios para que los usuarios corran la aplicación. Así podrás asignar un rol para cada usuario que sea apropiado.</a:t>
            </a:r>
            <a:endParaRPr lang="es-MX" sz="1800">
              <a:solidFill>
                <a:srgbClr val="000000"/>
              </a:solidFill>
              <a:cs typeface="Aria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err="1"/>
              <a:t>Objetivos</a:t>
            </a:r>
            <a:r>
              <a:rPr lang="en-US"/>
              <a:t> de </a:t>
            </a:r>
            <a:r>
              <a:rPr lang="en-US" err="1"/>
              <a:t>Aprendizaje</a:t>
            </a:r>
            <a:endParaRPr lang="en-US"/>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s-ES">
                <a:cs typeface="Arial"/>
              </a:rPr>
              <a:t>Aprende elementos básicos de </a:t>
            </a:r>
            <a:r>
              <a:rPr lang="es-ES" err="1">
                <a:cs typeface="Arial"/>
              </a:rPr>
              <a:t>Power</a:t>
            </a:r>
            <a:r>
              <a:rPr lang="es-ES">
                <a:cs typeface="Arial"/>
              </a:rPr>
              <a:t> Apps</a:t>
            </a:r>
            <a:endParaRPr>
              <a:cs typeface="Arial"/>
            </a:endParaRPr>
          </a:p>
          <a:p>
            <a:pPr lvl="1"/>
            <a:r>
              <a:rPr lang="es-ES">
                <a:cs typeface="Arial"/>
              </a:rPr>
              <a:t>Construye una aplicación de lienzo</a:t>
            </a:r>
            <a:endParaRPr>
              <a:cs typeface="Arial"/>
            </a:endParaRPr>
          </a:p>
          <a:p>
            <a:pPr lvl="1"/>
            <a:r>
              <a:rPr lang="es-ES">
                <a:cs typeface="Arial"/>
              </a:rPr>
              <a:t>Personaliza tu aplicación</a:t>
            </a:r>
          </a:p>
          <a:p>
            <a:pPr lvl="1"/>
            <a:r>
              <a:rPr lang="es-ES">
                <a:cs typeface="Arial"/>
              </a:rPr>
              <a:t>Administra la configuración de tu aplicación</a:t>
            </a:r>
            <a:endParaRPr>
              <a:cs typeface="Aria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Comprobación</a:t>
            </a:r>
            <a:r>
              <a:rPr lang="en-US"/>
              <a:t> de </a:t>
            </a:r>
            <a:r>
              <a:rPr lang="en-US" err="1"/>
              <a:t>conocimientos</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Pregunta</a:t>
            </a:r>
            <a:r>
              <a:rPr lang="en-US" dirty="0">
                <a:cs typeface="Segoe UI"/>
              </a:rPr>
              <a:t> 1</a:t>
            </a:r>
          </a:p>
        </p:txBody>
      </p:sp>
      <p:sp>
        <p:nvSpPr>
          <p:cNvPr id="3" name="Subtitle"/>
          <p:cNvSpPr>
            <a:spLocks noGrp="1"/>
          </p:cNvSpPr>
          <p:nvPr>
            <p:ph sz="quarter" idx="10"/>
          </p:nvPr>
        </p:nvSpPr>
        <p:spPr>
          <a:xfrm>
            <a:off x="584200" y="1435100"/>
            <a:ext cx="11018838" cy="192360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sz="2500" dirty="0">
                <a:cs typeface="Segoe UI"/>
              </a:rPr>
              <a:t>Tu </a:t>
            </a:r>
            <a:r>
              <a:rPr lang="en-US" sz="2500" dirty="0" err="1">
                <a:cs typeface="Segoe UI"/>
              </a:rPr>
              <a:t>equipo</a:t>
            </a:r>
            <a:r>
              <a:rPr lang="en-US" sz="2500" dirty="0">
                <a:cs typeface="Segoe UI"/>
              </a:rPr>
              <a:t> de </a:t>
            </a:r>
            <a:r>
              <a:rPr lang="en-US" sz="2500" dirty="0" err="1">
                <a:cs typeface="Segoe UI"/>
              </a:rPr>
              <a:t>ventas</a:t>
            </a:r>
            <a:r>
              <a:rPr lang="en-US" sz="2500" dirty="0">
                <a:cs typeface="Segoe UI"/>
              </a:rPr>
              <a:t> </a:t>
            </a:r>
            <a:r>
              <a:rPr lang="en-US" sz="2500" dirty="0" err="1">
                <a:cs typeface="Segoe UI"/>
              </a:rPr>
              <a:t>necesita</a:t>
            </a:r>
            <a:r>
              <a:rPr lang="en-US" sz="2500" dirty="0">
                <a:cs typeface="Segoe UI"/>
              </a:rPr>
              <a:t> </a:t>
            </a:r>
            <a:r>
              <a:rPr lang="en-US" sz="2500" dirty="0" err="1">
                <a:cs typeface="Segoe UI"/>
              </a:rPr>
              <a:t>urgentemente</a:t>
            </a:r>
            <a:r>
              <a:rPr lang="en-US" sz="2500" dirty="0">
                <a:cs typeface="Segoe UI"/>
              </a:rPr>
              <a:t> </a:t>
            </a:r>
            <a:r>
              <a:rPr lang="en-US" sz="2500" dirty="0" err="1">
                <a:cs typeface="Segoe UI"/>
              </a:rPr>
              <a:t>una</a:t>
            </a:r>
            <a:r>
              <a:rPr lang="en-US" sz="2500" dirty="0">
                <a:cs typeface="Segoe UI"/>
              </a:rPr>
              <a:t> </a:t>
            </a:r>
            <a:r>
              <a:rPr lang="en-US" sz="2500" dirty="0" err="1">
                <a:cs typeface="Segoe UI"/>
              </a:rPr>
              <a:t>aplicación</a:t>
            </a:r>
            <a:r>
              <a:rPr lang="en-US" sz="2500" dirty="0">
                <a:cs typeface="Segoe UI"/>
              </a:rPr>
              <a:t> </a:t>
            </a:r>
            <a:r>
              <a:rPr lang="en-US" sz="2500" dirty="0" err="1">
                <a:cs typeface="Segoe UI"/>
              </a:rPr>
              <a:t>móvil</a:t>
            </a:r>
            <a:r>
              <a:rPr lang="en-US" sz="2500" dirty="0">
                <a:cs typeface="Segoe UI"/>
              </a:rPr>
              <a:t> que </a:t>
            </a:r>
            <a:r>
              <a:rPr lang="en-US" sz="2500" dirty="0" err="1">
                <a:cs typeface="Segoe UI"/>
              </a:rPr>
              <a:t>muestre</a:t>
            </a:r>
            <a:r>
              <a:rPr lang="en-US" sz="2500" dirty="0">
                <a:cs typeface="Segoe UI"/>
              </a:rPr>
              <a:t> las </a:t>
            </a:r>
            <a:r>
              <a:rPr lang="en-US" sz="2500" dirty="0" err="1">
                <a:cs typeface="Segoe UI"/>
              </a:rPr>
              <a:t>filas</a:t>
            </a:r>
            <a:r>
              <a:rPr lang="en-US" sz="2500" dirty="0">
                <a:cs typeface="Segoe UI"/>
              </a:rPr>
              <a:t> de </a:t>
            </a:r>
            <a:r>
              <a:rPr lang="en-US" sz="2500" dirty="0" err="1">
                <a:cs typeface="Segoe UI"/>
              </a:rPr>
              <a:t>una</a:t>
            </a:r>
            <a:r>
              <a:rPr lang="en-US" sz="2500" dirty="0">
                <a:cs typeface="Segoe UI"/>
              </a:rPr>
              <a:t> </a:t>
            </a:r>
            <a:r>
              <a:rPr lang="en-US" sz="2500" dirty="0" err="1">
                <a:cs typeface="Segoe UI"/>
              </a:rPr>
              <a:t>lista</a:t>
            </a:r>
            <a:r>
              <a:rPr lang="en-US" sz="2500" dirty="0">
                <a:cs typeface="Segoe UI"/>
              </a:rPr>
              <a:t> </a:t>
            </a:r>
            <a:r>
              <a:rPr lang="en-US" sz="2500" dirty="0" err="1">
                <a:cs typeface="Segoe UI"/>
              </a:rPr>
              <a:t>en</a:t>
            </a:r>
            <a:r>
              <a:rPr lang="en-US" sz="2500" dirty="0">
                <a:cs typeface="Segoe UI"/>
              </a:rPr>
              <a:t> SharePoint. </a:t>
            </a:r>
            <a:r>
              <a:rPr lang="en-US" sz="2500" dirty="0" err="1">
                <a:cs typeface="Segoe UI"/>
              </a:rPr>
              <a:t>Cuando</a:t>
            </a:r>
            <a:r>
              <a:rPr lang="en-US" sz="2500" dirty="0">
                <a:cs typeface="Segoe UI"/>
              </a:rPr>
              <a:t> se </a:t>
            </a:r>
            <a:r>
              <a:rPr lang="en-US" sz="2500" dirty="0" err="1">
                <a:cs typeface="Segoe UI"/>
              </a:rPr>
              <a:t>muestran</a:t>
            </a:r>
            <a:r>
              <a:rPr lang="en-US" sz="2500" dirty="0">
                <a:cs typeface="Segoe UI"/>
              </a:rPr>
              <a:t> </a:t>
            </a:r>
            <a:r>
              <a:rPr lang="en-US" sz="2500" dirty="0" err="1">
                <a:cs typeface="Segoe UI"/>
              </a:rPr>
              <a:t>los</a:t>
            </a:r>
            <a:r>
              <a:rPr lang="en-US" sz="2500" dirty="0">
                <a:cs typeface="Segoe UI"/>
              </a:rPr>
              <a:t> </a:t>
            </a:r>
            <a:r>
              <a:rPr lang="en-US" sz="2500" dirty="0" err="1">
                <a:cs typeface="Segoe UI"/>
              </a:rPr>
              <a:t>registros</a:t>
            </a:r>
            <a:r>
              <a:rPr lang="en-US" sz="2500" dirty="0">
                <a:cs typeface="Segoe UI"/>
              </a:rPr>
              <a:t>, </a:t>
            </a:r>
            <a:r>
              <a:rPr lang="en-US" sz="2500" dirty="0" err="1">
                <a:cs typeface="Segoe UI"/>
              </a:rPr>
              <a:t>múltiples</a:t>
            </a:r>
            <a:r>
              <a:rPr lang="en-US" sz="2500" dirty="0">
                <a:cs typeface="Segoe UI"/>
              </a:rPr>
              <a:t> </a:t>
            </a:r>
            <a:r>
              <a:rPr lang="en-US" sz="2500" dirty="0" err="1">
                <a:cs typeface="Segoe UI"/>
              </a:rPr>
              <a:t>piezas</a:t>
            </a:r>
            <a:r>
              <a:rPr lang="en-US" sz="2500" dirty="0">
                <a:cs typeface="Segoe UI"/>
              </a:rPr>
              <a:t> de </a:t>
            </a:r>
            <a:r>
              <a:rPr lang="en-US" sz="2500" dirty="0" err="1">
                <a:cs typeface="Segoe UI"/>
              </a:rPr>
              <a:t>información</a:t>
            </a:r>
            <a:r>
              <a:rPr lang="en-US" sz="2500" dirty="0">
                <a:cs typeface="Segoe UI"/>
              </a:rPr>
              <a:t> de </a:t>
            </a:r>
            <a:r>
              <a:rPr lang="en-US" sz="2500" dirty="0" err="1">
                <a:cs typeface="Segoe UI"/>
              </a:rPr>
              <a:t>cada</a:t>
            </a:r>
            <a:r>
              <a:rPr lang="en-US" sz="2500" dirty="0">
                <a:cs typeface="Segoe UI"/>
              </a:rPr>
              <a:t> </a:t>
            </a:r>
            <a:r>
              <a:rPr lang="en-US" sz="2500" dirty="0" err="1">
                <a:cs typeface="Segoe UI"/>
              </a:rPr>
              <a:t>registro</a:t>
            </a:r>
            <a:r>
              <a:rPr lang="en-US" sz="2500" dirty="0">
                <a:cs typeface="Segoe UI"/>
              </a:rPr>
              <a:t> </a:t>
            </a:r>
            <a:r>
              <a:rPr lang="en-US" sz="2500" dirty="0" err="1">
                <a:cs typeface="Segoe UI"/>
              </a:rPr>
              <a:t>necesitan</a:t>
            </a:r>
            <a:r>
              <a:rPr lang="en-US" sz="2500" dirty="0">
                <a:cs typeface="Segoe UI"/>
              </a:rPr>
              <a:t> ser </a:t>
            </a:r>
            <a:r>
              <a:rPr lang="en-US" sz="2500" dirty="0" err="1">
                <a:cs typeface="Segoe UI"/>
              </a:rPr>
              <a:t>visibles</a:t>
            </a:r>
            <a:r>
              <a:rPr lang="en-US" sz="2500" dirty="0">
                <a:cs typeface="Segoe UI"/>
              </a:rPr>
              <a:t> para </a:t>
            </a:r>
            <a:r>
              <a:rPr lang="en-US" sz="2500" dirty="0" err="1">
                <a:cs typeface="Segoe UI"/>
              </a:rPr>
              <a:t>el</a:t>
            </a:r>
            <a:r>
              <a:rPr lang="en-US" sz="2500" dirty="0">
                <a:cs typeface="Segoe UI"/>
              </a:rPr>
              <a:t> </a:t>
            </a:r>
            <a:r>
              <a:rPr lang="en-US" sz="2500" dirty="0" err="1">
                <a:cs typeface="Segoe UI"/>
              </a:rPr>
              <a:t>usuario</a:t>
            </a:r>
            <a:r>
              <a:rPr lang="en-US" sz="2500" dirty="0">
                <a:cs typeface="Segoe UI"/>
              </a:rPr>
              <a:t>. ¿</a:t>
            </a:r>
            <a:r>
              <a:rPr lang="en-US" sz="2500" dirty="0" err="1">
                <a:cs typeface="Segoe UI"/>
              </a:rPr>
              <a:t>Cuál</a:t>
            </a:r>
            <a:r>
              <a:rPr lang="en-US" sz="2500" dirty="0">
                <a:cs typeface="Segoe UI"/>
              </a:rPr>
              <a:t> de las </a:t>
            </a:r>
            <a:r>
              <a:rPr lang="en-US" sz="2500" dirty="0" err="1">
                <a:cs typeface="Segoe UI"/>
              </a:rPr>
              <a:t>siguientes</a:t>
            </a:r>
            <a:r>
              <a:rPr lang="en-US" sz="2500" dirty="0">
                <a:cs typeface="Segoe UI"/>
              </a:rPr>
              <a:t> </a:t>
            </a:r>
            <a:r>
              <a:rPr lang="en-US" sz="2500" dirty="0" err="1">
                <a:cs typeface="Segoe UI"/>
              </a:rPr>
              <a:t>herramientas</a:t>
            </a:r>
            <a:r>
              <a:rPr lang="en-US" sz="2500" dirty="0">
                <a:cs typeface="Segoe UI"/>
              </a:rPr>
              <a:t> de Power Apps </a:t>
            </a:r>
            <a:r>
              <a:rPr lang="en-US" sz="2500" dirty="0" err="1">
                <a:cs typeface="Segoe UI"/>
              </a:rPr>
              <a:t>usarías</a:t>
            </a:r>
            <a:r>
              <a:rPr lang="en-US" sz="2500" dirty="0">
                <a:cs typeface="Segoe UI"/>
              </a:rPr>
              <a:t> al </a:t>
            </a:r>
            <a:r>
              <a:rPr lang="en-US" sz="2500" dirty="0" err="1">
                <a:cs typeface="Segoe UI"/>
              </a:rPr>
              <a:t>diseñar</a:t>
            </a:r>
            <a:r>
              <a:rPr lang="en-US" sz="2500" dirty="0">
                <a:cs typeface="Segoe UI"/>
              </a:rPr>
              <a:t> </a:t>
            </a:r>
            <a:r>
              <a:rPr lang="en-US" sz="2500" dirty="0" err="1">
                <a:cs typeface="Segoe UI"/>
              </a:rPr>
              <a:t>tu</a:t>
            </a:r>
            <a:r>
              <a:rPr lang="en-US" sz="2500" dirty="0">
                <a:cs typeface="Segoe UI"/>
              </a:rPr>
              <a:t> </a:t>
            </a:r>
            <a:r>
              <a:rPr lang="en-US" sz="2500" dirty="0" err="1">
                <a:cs typeface="Segoe UI"/>
              </a:rPr>
              <a:t>aplicación</a:t>
            </a:r>
            <a:r>
              <a:rPr lang="en-US" sz="2500" dirty="0">
                <a:cs typeface="Segoe UI"/>
              </a:rPr>
              <a:t> para </a:t>
            </a:r>
            <a:r>
              <a:rPr lang="en-US" sz="2500" dirty="0" err="1">
                <a:cs typeface="Segoe UI"/>
              </a:rPr>
              <a:t>lograr</a:t>
            </a:r>
            <a:r>
              <a:rPr lang="en-US" sz="2500" dirty="0">
                <a:cs typeface="Segoe UI"/>
              </a:rPr>
              <a:t> </a:t>
            </a:r>
            <a:r>
              <a:rPr lang="en-US" sz="2500" dirty="0" err="1">
                <a:cs typeface="Segoe UI"/>
              </a:rPr>
              <a:t>esta</a:t>
            </a:r>
            <a:r>
              <a:rPr lang="en-US" sz="2500" dirty="0">
                <a:cs typeface="Segoe UI"/>
              </a:rPr>
              <a:t> </a:t>
            </a:r>
            <a:r>
              <a:rPr lang="en-US" sz="2500" dirty="0" err="1">
                <a:cs typeface="Segoe UI"/>
              </a:rPr>
              <a:t>funcionalidad</a:t>
            </a:r>
            <a:r>
              <a:rPr lang="en-US" sz="2500" dirty="0">
                <a:cs typeface="Segoe UI"/>
              </a:rPr>
              <a:t>?</a:t>
            </a:r>
            <a:endParaRPr lang="en-US" sz="2500" dirty="0"/>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a:solidFill>
                  <a:srgbClr val="000000"/>
                </a:solidFill>
                <a:cs typeface="Arial"/>
              </a:rPr>
              <a:t>Crear </a:t>
            </a:r>
            <a:r>
              <a:rPr lang="en-US" sz="2500" dirty="0" err="1">
                <a:solidFill>
                  <a:srgbClr val="000000"/>
                </a:solidFill>
                <a:cs typeface="Arial"/>
              </a:rPr>
              <a:t>una</a:t>
            </a:r>
            <a:r>
              <a:rPr lang="en-US" sz="2500" dirty="0">
                <a:solidFill>
                  <a:srgbClr val="000000"/>
                </a:solidFill>
                <a:cs typeface="Arial"/>
              </a:rPr>
              <a:t> </a:t>
            </a:r>
            <a:r>
              <a:rPr lang="en-US" sz="2500" dirty="0" err="1">
                <a:solidFill>
                  <a:srgbClr val="000000"/>
                </a:solidFill>
                <a:cs typeface="Arial"/>
              </a:rPr>
              <a:t>galería</a:t>
            </a:r>
            <a:r>
              <a:rPr lang="en-US" sz="2500" dirty="0">
                <a:solidFill>
                  <a:srgbClr val="000000"/>
                </a:solidFill>
                <a:cs typeface="Arial"/>
              </a:rPr>
              <a:t> que </a:t>
            </a:r>
            <a:r>
              <a:rPr lang="en-US" sz="2500" dirty="0" err="1">
                <a:solidFill>
                  <a:srgbClr val="000000"/>
                </a:solidFill>
                <a:cs typeface="Arial"/>
              </a:rPr>
              <a:t>muestre</a:t>
            </a:r>
            <a:r>
              <a:rPr lang="en-US" sz="2500" dirty="0">
                <a:solidFill>
                  <a:srgbClr val="000000"/>
                </a:solidFill>
                <a:cs typeface="Arial"/>
              </a:rPr>
              <a:t> las </a:t>
            </a:r>
            <a:r>
              <a:rPr lang="en-US" sz="2500" dirty="0" err="1">
                <a:solidFill>
                  <a:srgbClr val="000000"/>
                </a:solidFill>
                <a:cs typeface="Arial"/>
              </a:rPr>
              <a:t>filas</a:t>
            </a:r>
            <a:r>
              <a:rPr lang="en-US" sz="2500" dirty="0">
                <a:solidFill>
                  <a:srgbClr val="000000"/>
                </a:solidFill>
                <a:cs typeface="Arial"/>
              </a:rPr>
              <a:t> de las </a:t>
            </a:r>
            <a:r>
              <a:rPr lang="en-US" sz="2500" dirty="0" err="1">
                <a:solidFill>
                  <a:srgbClr val="000000"/>
                </a:solidFill>
                <a:cs typeface="Arial"/>
              </a:rPr>
              <a:t>ventas</a:t>
            </a:r>
            <a:r>
              <a:rPr lang="en-US" sz="2500" dirty="0">
                <a:solidFill>
                  <a:srgbClr val="000000"/>
                </a:solidFill>
                <a:cs typeface="Arial"/>
              </a:rPr>
              <a:t>.</a:t>
            </a:r>
            <a:endParaRPr sz="2500" dirty="0">
              <a:solidFill>
                <a:srgbClr val="000000"/>
              </a:solidFill>
            </a:endParaRPr>
          </a:p>
          <a:p>
            <a:pPr lvl="1" indent="-457200">
              <a:spcAft>
                <a:spcPct val="15000"/>
              </a:spcAft>
              <a:buAutoNum type="alphaUcPeriod"/>
            </a:pPr>
            <a:r>
              <a:rPr lang="en-US" sz="2500" dirty="0">
                <a:solidFill>
                  <a:srgbClr val="000000"/>
                </a:solidFill>
                <a:cs typeface="Arial"/>
              </a:rPr>
              <a:t>Crear un </a:t>
            </a:r>
            <a:r>
              <a:rPr lang="en-US" sz="2500" dirty="0" err="1">
                <a:solidFill>
                  <a:srgbClr val="000000"/>
                </a:solidFill>
                <a:cs typeface="Arial"/>
              </a:rPr>
              <a:t>formulario</a:t>
            </a:r>
            <a:r>
              <a:rPr lang="en-US" sz="2500" dirty="0">
                <a:solidFill>
                  <a:srgbClr val="000000"/>
                </a:solidFill>
                <a:cs typeface="Arial"/>
              </a:rPr>
              <a:t> que </a:t>
            </a:r>
            <a:r>
              <a:rPr lang="en-US" sz="2500" dirty="0" err="1">
                <a:solidFill>
                  <a:srgbClr val="000000"/>
                </a:solidFill>
                <a:cs typeface="Arial"/>
              </a:rPr>
              <a:t>muestre</a:t>
            </a:r>
            <a:r>
              <a:rPr lang="en-US" sz="2500" dirty="0">
                <a:solidFill>
                  <a:srgbClr val="000000"/>
                </a:solidFill>
                <a:cs typeface="Arial"/>
              </a:rPr>
              <a:t> las </a:t>
            </a:r>
            <a:r>
              <a:rPr lang="en-US" sz="2500" dirty="0" err="1">
                <a:solidFill>
                  <a:srgbClr val="000000"/>
                </a:solidFill>
                <a:cs typeface="Arial"/>
              </a:rPr>
              <a:t>filas</a:t>
            </a:r>
            <a:r>
              <a:rPr lang="en-US" sz="2500" dirty="0">
                <a:solidFill>
                  <a:srgbClr val="000000"/>
                </a:solidFill>
                <a:cs typeface="Arial"/>
              </a:rPr>
              <a:t> de las </a:t>
            </a:r>
            <a:r>
              <a:rPr lang="en-US" sz="2500" dirty="0" err="1">
                <a:solidFill>
                  <a:srgbClr val="000000"/>
                </a:solidFill>
                <a:cs typeface="Arial"/>
              </a:rPr>
              <a:t>ventas</a:t>
            </a:r>
            <a:r>
              <a:rPr lang="en-US" sz="2500" dirty="0">
                <a:solidFill>
                  <a:srgbClr val="000000"/>
                </a:solidFill>
                <a:cs typeface="Arial"/>
              </a:rPr>
              <a:t>.</a:t>
            </a:r>
            <a:endParaRPr sz="2500" dirty="0">
              <a:solidFill>
                <a:srgbClr val="000000"/>
              </a:solidFill>
              <a:cs typeface="Arial"/>
            </a:endParaRPr>
          </a:p>
          <a:p>
            <a:pPr lvl="1" indent="-457200">
              <a:spcAft>
                <a:spcPct val="15000"/>
              </a:spcAft>
              <a:buAutoNum type="alphaUcPeriod"/>
            </a:pPr>
            <a:r>
              <a:rPr lang="en-US" sz="2500" dirty="0">
                <a:solidFill>
                  <a:srgbClr val="000000"/>
                </a:solidFill>
                <a:cs typeface="Arial"/>
              </a:rPr>
              <a:t>Crear un control de entrada que </a:t>
            </a:r>
            <a:r>
              <a:rPr lang="en-US" sz="2500" dirty="0" err="1">
                <a:solidFill>
                  <a:srgbClr val="000000"/>
                </a:solidFill>
                <a:cs typeface="Arial"/>
              </a:rPr>
              <a:t>muestre</a:t>
            </a:r>
            <a:r>
              <a:rPr lang="en-US" sz="2500" dirty="0">
                <a:solidFill>
                  <a:srgbClr val="000000"/>
                </a:solidFill>
                <a:cs typeface="Arial"/>
              </a:rPr>
              <a:t> las </a:t>
            </a:r>
            <a:r>
              <a:rPr lang="en-US" sz="2500" dirty="0" err="1">
                <a:solidFill>
                  <a:srgbClr val="000000"/>
                </a:solidFill>
                <a:cs typeface="Arial"/>
              </a:rPr>
              <a:t>filas</a:t>
            </a:r>
            <a:r>
              <a:rPr lang="en-US" sz="2500" dirty="0">
                <a:solidFill>
                  <a:srgbClr val="000000"/>
                </a:solidFill>
                <a:cs typeface="Arial"/>
              </a:rPr>
              <a:t> de las </a:t>
            </a:r>
            <a:r>
              <a:rPr lang="en-US" sz="2500" dirty="0" err="1">
                <a:solidFill>
                  <a:srgbClr val="000000"/>
                </a:solidFill>
                <a:cs typeface="Arial"/>
              </a:rPr>
              <a:t>ventas</a:t>
            </a:r>
            <a:r>
              <a:rPr sz="2500" dirty="0">
                <a:solidFill>
                  <a:srgbClr val="000000"/>
                </a:solidFill>
                <a:cs typeface="Arial"/>
              </a:rPr>
              <a:t>.</a:t>
            </a:r>
          </a:p>
        </p:txBody>
      </p:sp>
    </p:spTree>
  </p:cSld>
  <p:clrMapOvr>
    <a:masterClrMapping/>
  </p:clrMapOvr>
  <p:transition/>
  <p:extLst>
    <p:ext uri="{6950BFC3-D8DA-4A85-94F7-54DA5524770B}">
      <p188:commentRel xmlns:p188="http://schemas.microsoft.com/office/powerpoint/2018/8/main" r:id="rId3"/>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Pregunta</a:t>
            </a:r>
            <a:r>
              <a:rPr lang="en-US" dirty="0">
                <a:cs typeface="Segoe UI"/>
              </a:rPr>
              <a:t> 1</a:t>
            </a:r>
          </a:p>
        </p:txBody>
      </p:sp>
      <p:sp>
        <p:nvSpPr>
          <p:cNvPr id="3" name="Subtitle"/>
          <p:cNvSpPr>
            <a:spLocks noGrp="1"/>
          </p:cNvSpPr>
          <p:nvPr>
            <p:ph sz="quarter" idx="10"/>
          </p:nvPr>
        </p:nvSpPr>
        <p:spPr>
          <a:xfrm>
            <a:off x="584200" y="1435100"/>
            <a:ext cx="11018838" cy="1923604"/>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sz="2500" dirty="0">
                <a:cs typeface="Segoe UI"/>
              </a:rPr>
              <a:t>Tu </a:t>
            </a:r>
            <a:r>
              <a:rPr lang="en-US" sz="2500" dirty="0" err="1">
                <a:cs typeface="Segoe UI"/>
              </a:rPr>
              <a:t>equipo</a:t>
            </a:r>
            <a:r>
              <a:rPr lang="en-US" sz="2500" dirty="0">
                <a:cs typeface="Segoe UI"/>
              </a:rPr>
              <a:t> de </a:t>
            </a:r>
            <a:r>
              <a:rPr lang="en-US" sz="2500" dirty="0" err="1">
                <a:cs typeface="Segoe UI"/>
              </a:rPr>
              <a:t>ventas</a:t>
            </a:r>
            <a:r>
              <a:rPr lang="en-US" sz="2500" dirty="0">
                <a:cs typeface="Segoe UI"/>
              </a:rPr>
              <a:t> </a:t>
            </a:r>
            <a:r>
              <a:rPr lang="en-US" sz="2500" dirty="0" err="1">
                <a:cs typeface="Segoe UI"/>
              </a:rPr>
              <a:t>necesita</a:t>
            </a:r>
            <a:r>
              <a:rPr lang="en-US" sz="2500" dirty="0">
                <a:cs typeface="Segoe UI"/>
              </a:rPr>
              <a:t> </a:t>
            </a:r>
            <a:r>
              <a:rPr lang="en-US" sz="2500" dirty="0" err="1">
                <a:cs typeface="Segoe UI"/>
              </a:rPr>
              <a:t>urgentemente</a:t>
            </a:r>
            <a:r>
              <a:rPr lang="en-US" sz="2500" dirty="0">
                <a:cs typeface="Segoe UI"/>
              </a:rPr>
              <a:t> </a:t>
            </a:r>
            <a:r>
              <a:rPr lang="en-US" sz="2500" dirty="0" err="1">
                <a:cs typeface="Segoe UI"/>
              </a:rPr>
              <a:t>una</a:t>
            </a:r>
            <a:r>
              <a:rPr lang="en-US" sz="2500" dirty="0">
                <a:cs typeface="Segoe UI"/>
              </a:rPr>
              <a:t> </a:t>
            </a:r>
            <a:r>
              <a:rPr lang="en-US" sz="2500" dirty="0" err="1">
                <a:cs typeface="Segoe UI"/>
              </a:rPr>
              <a:t>aplicación</a:t>
            </a:r>
            <a:r>
              <a:rPr lang="en-US" sz="2500" dirty="0">
                <a:cs typeface="Segoe UI"/>
              </a:rPr>
              <a:t> </a:t>
            </a:r>
            <a:r>
              <a:rPr lang="en-US" sz="2500" dirty="0" err="1">
                <a:cs typeface="Segoe UI"/>
              </a:rPr>
              <a:t>móvil</a:t>
            </a:r>
            <a:r>
              <a:rPr lang="en-US" sz="2500" dirty="0">
                <a:cs typeface="Segoe UI"/>
              </a:rPr>
              <a:t> que </a:t>
            </a:r>
            <a:r>
              <a:rPr lang="en-US" sz="2500" dirty="0" err="1">
                <a:cs typeface="Segoe UI"/>
              </a:rPr>
              <a:t>muestre</a:t>
            </a:r>
            <a:r>
              <a:rPr lang="en-US" sz="2500" dirty="0">
                <a:cs typeface="Segoe UI"/>
              </a:rPr>
              <a:t> las </a:t>
            </a:r>
            <a:r>
              <a:rPr lang="en-US" sz="2500" dirty="0" err="1">
                <a:cs typeface="Segoe UI"/>
              </a:rPr>
              <a:t>filas</a:t>
            </a:r>
            <a:r>
              <a:rPr lang="en-US" sz="2500" dirty="0">
                <a:cs typeface="Segoe UI"/>
              </a:rPr>
              <a:t> de </a:t>
            </a:r>
            <a:r>
              <a:rPr lang="en-US" sz="2500" dirty="0" err="1">
                <a:cs typeface="Segoe UI"/>
              </a:rPr>
              <a:t>una</a:t>
            </a:r>
            <a:r>
              <a:rPr lang="en-US" sz="2500" dirty="0">
                <a:cs typeface="Segoe UI"/>
              </a:rPr>
              <a:t> </a:t>
            </a:r>
            <a:r>
              <a:rPr lang="en-US" sz="2500" dirty="0" err="1">
                <a:cs typeface="Segoe UI"/>
              </a:rPr>
              <a:t>lista</a:t>
            </a:r>
            <a:r>
              <a:rPr lang="en-US" sz="2500" dirty="0">
                <a:cs typeface="Segoe UI"/>
              </a:rPr>
              <a:t> </a:t>
            </a:r>
            <a:r>
              <a:rPr lang="en-US" sz="2500" dirty="0" err="1">
                <a:cs typeface="Segoe UI"/>
              </a:rPr>
              <a:t>en</a:t>
            </a:r>
            <a:r>
              <a:rPr lang="en-US" sz="2500" dirty="0">
                <a:cs typeface="Segoe UI"/>
              </a:rPr>
              <a:t> SharePoint. </a:t>
            </a:r>
            <a:r>
              <a:rPr lang="en-US" sz="2500" dirty="0" err="1">
                <a:cs typeface="Segoe UI"/>
              </a:rPr>
              <a:t>Cuando</a:t>
            </a:r>
            <a:r>
              <a:rPr lang="en-US" sz="2500" dirty="0">
                <a:cs typeface="Segoe UI"/>
              </a:rPr>
              <a:t> se </a:t>
            </a:r>
            <a:r>
              <a:rPr lang="en-US" sz="2500" dirty="0" err="1">
                <a:cs typeface="Segoe UI"/>
              </a:rPr>
              <a:t>muestran</a:t>
            </a:r>
            <a:r>
              <a:rPr lang="en-US" sz="2500" dirty="0">
                <a:cs typeface="Segoe UI"/>
              </a:rPr>
              <a:t> </a:t>
            </a:r>
            <a:r>
              <a:rPr lang="en-US" sz="2500" dirty="0" err="1">
                <a:cs typeface="Segoe UI"/>
              </a:rPr>
              <a:t>los</a:t>
            </a:r>
            <a:r>
              <a:rPr lang="en-US" sz="2500" dirty="0">
                <a:cs typeface="Segoe UI"/>
              </a:rPr>
              <a:t> </a:t>
            </a:r>
            <a:r>
              <a:rPr lang="en-US" sz="2500" dirty="0" err="1">
                <a:cs typeface="Segoe UI"/>
              </a:rPr>
              <a:t>registros</a:t>
            </a:r>
            <a:r>
              <a:rPr lang="en-US" sz="2500" dirty="0">
                <a:cs typeface="Segoe UI"/>
              </a:rPr>
              <a:t>, </a:t>
            </a:r>
            <a:r>
              <a:rPr lang="en-US" sz="2500" dirty="0" err="1">
                <a:cs typeface="Segoe UI"/>
              </a:rPr>
              <a:t>múltiples</a:t>
            </a:r>
            <a:r>
              <a:rPr lang="en-US" sz="2500" dirty="0">
                <a:cs typeface="Segoe UI"/>
              </a:rPr>
              <a:t> </a:t>
            </a:r>
            <a:r>
              <a:rPr lang="en-US" sz="2500" dirty="0" err="1">
                <a:cs typeface="Segoe UI"/>
              </a:rPr>
              <a:t>piezas</a:t>
            </a:r>
            <a:r>
              <a:rPr lang="en-US" sz="2500" dirty="0">
                <a:cs typeface="Segoe UI"/>
              </a:rPr>
              <a:t> de </a:t>
            </a:r>
            <a:r>
              <a:rPr lang="en-US" sz="2500" dirty="0" err="1">
                <a:cs typeface="Segoe UI"/>
              </a:rPr>
              <a:t>información</a:t>
            </a:r>
            <a:r>
              <a:rPr lang="en-US" sz="2500" dirty="0">
                <a:cs typeface="Segoe UI"/>
              </a:rPr>
              <a:t> de </a:t>
            </a:r>
            <a:r>
              <a:rPr lang="en-US" sz="2500" dirty="0" err="1">
                <a:cs typeface="Segoe UI"/>
              </a:rPr>
              <a:t>cada</a:t>
            </a:r>
            <a:r>
              <a:rPr lang="en-US" sz="2500" dirty="0">
                <a:cs typeface="Segoe UI"/>
              </a:rPr>
              <a:t> </a:t>
            </a:r>
            <a:r>
              <a:rPr lang="en-US" sz="2500" dirty="0" err="1">
                <a:cs typeface="Segoe UI"/>
              </a:rPr>
              <a:t>registro</a:t>
            </a:r>
            <a:r>
              <a:rPr lang="en-US" sz="2500" dirty="0">
                <a:cs typeface="Segoe UI"/>
              </a:rPr>
              <a:t> </a:t>
            </a:r>
            <a:r>
              <a:rPr lang="en-US" sz="2500" dirty="0" err="1">
                <a:cs typeface="Segoe UI"/>
              </a:rPr>
              <a:t>necesitan</a:t>
            </a:r>
            <a:r>
              <a:rPr lang="en-US" sz="2500" dirty="0">
                <a:cs typeface="Segoe UI"/>
              </a:rPr>
              <a:t> ser </a:t>
            </a:r>
            <a:r>
              <a:rPr lang="en-US" sz="2500" dirty="0" err="1">
                <a:cs typeface="Segoe UI"/>
              </a:rPr>
              <a:t>visibles</a:t>
            </a:r>
            <a:r>
              <a:rPr lang="en-US" sz="2500" dirty="0">
                <a:cs typeface="Segoe UI"/>
              </a:rPr>
              <a:t> para </a:t>
            </a:r>
            <a:r>
              <a:rPr lang="en-US" sz="2500" dirty="0" err="1">
                <a:cs typeface="Segoe UI"/>
              </a:rPr>
              <a:t>el</a:t>
            </a:r>
            <a:r>
              <a:rPr lang="en-US" sz="2500" dirty="0">
                <a:cs typeface="Segoe UI"/>
              </a:rPr>
              <a:t> </a:t>
            </a:r>
            <a:r>
              <a:rPr lang="en-US" sz="2500" dirty="0" err="1">
                <a:cs typeface="Segoe UI"/>
              </a:rPr>
              <a:t>usuario</a:t>
            </a:r>
            <a:r>
              <a:rPr lang="en-US" sz="2500" dirty="0">
                <a:cs typeface="Segoe UI"/>
              </a:rPr>
              <a:t>. ¿</a:t>
            </a:r>
            <a:r>
              <a:rPr lang="en-US" sz="2500" dirty="0" err="1">
                <a:cs typeface="Segoe UI"/>
              </a:rPr>
              <a:t>Cuál</a:t>
            </a:r>
            <a:r>
              <a:rPr lang="en-US" sz="2500" dirty="0">
                <a:cs typeface="Segoe UI"/>
              </a:rPr>
              <a:t> de las </a:t>
            </a:r>
            <a:r>
              <a:rPr lang="en-US" sz="2500" dirty="0" err="1">
                <a:cs typeface="Segoe UI"/>
              </a:rPr>
              <a:t>siguientes</a:t>
            </a:r>
            <a:r>
              <a:rPr lang="en-US" sz="2500" dirty="0">
                <a:cs typeface="Segoe UI"/>
              </a:rPr>
              <a:t> </a:t>
            </a:r>
            <a:r>
              <a:rPr lang="en-US" sz="2500" dirty="0" err="1">
                <a:cs typeface="Segoe UI"/>
              </a:rPr>
              <a:t>herramientas</a:t>
            </a:r>
            <a:r>
              <a:rPr lang="en-US" sz="2500" dirty="0">
                <a:cs typeface="Segoe UI"/>
              </a:rPr>
              <a:t> de Power Apps </a:t>
            </a:r>
            <a:r>
              <a:rPr lang="en-US" sz="2500" dirty="0" err="1">
                <a:cs typeface="Segoe UI"/>
              </a:rPr>
              <a:t>usarías</a:t>
            </a:r>
            <a:r>
              <a:rPr lang="en-US" sz="2500" dirty="0">
                <a:cs typeface="Segoe UI"/>
              </a:rPr>
              <a:t> al </a:t>
            </a:r>
            <a:r>
              <a:rPr lang="en-US" sz="2500" dirty="0" err="1">
                <a:cs typeface="Segoe UI"/>
              </a:rPr>
              <a:t>diseñar</a:t>
            </a:r>
            <a:r>
              <a:rPr lang="en-US" sz="2500" dirty="0">
                <a:cs typeface="Segoe UI"/>
              </a:rPr>
              <a:t> </a:t>
            </a:r>
            <a:r>
              <a:rPr lang="en-US" sz="2500" dirty="0" err="1">
                <a:cs typeface="Segoe UI"/>
              </a:rPr>
              <a:t>tu</a:t>
            </a:r>
            <a:r>
              <a:rPr lang="en-US" sz="2500" dirty="0">
                <a:cs typeface="Segoe UI"/>
              </a:rPr>
              <a:t> </a:t>
            </a:r>
            <a:r>
              <a:rPr lang="en-US" sz="2500" dirty="0" err="1">
                <a:cs typeface="Segoe UI"/>
              </a:rPr>
              <a:t>aplicación</a:t>
            </a:r>
            <a:r>
              <a:rPr lang="en-US" sz="2500" dirty="0">
                <a:cs typeface="Segoe UI"/>
              </a:rPr>
              <a:t> para </a:t>
            </a:r>
            <a:r>
              <a:rPr lang="en-US" sz="2500" dirty="0" err="1">
                <a:cs typeface="Segoe UI"/>
              </a:rPr>
              <a:t>lograr</a:t>
            </a:r>
            <a:r>
              <a:rPr lang="en-US" sz="2500" dirty="0">
                <a:cs typeface="Segoe UI"/>
              </a:rPr>
              <a:t> </a:t>
            </a:r>
            <a:r>
              <a:rPr lang="en-US" sz="2500" dirty="0" err="1">
                <a:cs typeface="Segoe UI"/>
              </a:rPr>
              <a:t>esta</a:t>
            </a:r>
            <a:r>
              <a:rPr lang="en-US" sz="2500" dirty="0">
                <a:cs typeface="Segoe UI"/>
              </a:rPr>
              <a:t> </a:t>
            </a:r>
            <a:r>
              <a:rPr lang="en-US" sz="2500" dirty="0" err="1">
                <a:cs typeface="Segoe UI"/>
              </a:rPr>
              <a:t>funcionalidad</a:t>
            </a:r>
            <a:r>
              <a:rPr lang="en-US" sz="2500" dirty="0">
                <a:cs typeface="Segoe UI"/>
              </a:rPr>
              <a:t>?</a:t>
            </a:r>
            <a:endParaRPr lang="en-US" sz="2500" dirty="0"/>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b="1" dirty="0">
                <a:solidFill>
                  <a:srgbClr val="000000"/>
                </a:solidFill>
                <a:highlight>
                  <a:srgbClr val="FFFF00"/>
                </a:highlight>
                <a:cs typeface="Arial"/>
              </a:rPr>
              <a:t>Crear </a:t>
            </a:r>
            <a:r>
              <a:rPr lang="en-US" sz="2500" b="1" dirty="0" err="1">
                <a:solidFill>
                  <a:srgbClr val="000000"/>
                </a:solidFill>
                <a:highlight>
                  <a:srgbClr val="FFFF00"/>
                </a:highlight>
                <a:cs typeface="Arial"/>
              </a:rPr>
              <a:t>una</a:t>
            </a:r>
            <a:r>
              <a:rPr lang="en-US" sz="2500" b="1" dirty="0">
                <a:solidFill>
                  <a:srgbClr val="000000"/>
                </a:solidFill>
                <a:highlight>
                  <a:srgbClr val="FFFF00"/>
                </a:highlight>
                <a:cs typeface="Arial"/>
              </a:rPr>
              <a:t> </a:t>
            </a:r>
            <a:r>
              <a:rPr lang="en-US" sz="2500" b="1" dirty="0" err="1">
                <a:solidFill>
                  <a:srgbClr val="000000"/>
                </a:solidFill>
                <a:highlight>
                  <a:srgbClr val="FFFF00"/>
                </a:highlight>
                <a:cs typeface="Arial"/>
              </a:rPr>
              <a:t>galería</a:t>
            </a:r>
            <a:r>
              <a:rPr lang="en-US" sz="2500" b="1" dirty="0">
                <a:solidFill>
                  <a:srgbClr val="000000"/>
                </a:solidFill>
                <a:highlight>
                  <a:srgbClr val="FFFF00"/>
                </a:highlight>
                <a:cs typeface="Arial"/>
              </a:rPr>
              <a:t> que </a:t>
            </a:r>
            <a:r>
              <a:rPr lang="en-US" sz="2500" b="1" dirty="0" err="1">
                <a:solidFill>
                  <a:srgbClr val="000000"/>
                </a:solidFill>
                <a:highlight>
                  <a:srgbClr val="FFFF00"/>
                </a:highlight>
                <a:cs typeface="Arial"/>
              </a:rPr>
              <a:t>muestre</a:t>
            </a:r>
            <a:r>
              <a:rPr lang="en-US" sz="2500" b="1" dirty="0">
                <a:solidFill>
                  <a:srgbClr val="000000"/>
                </a:solidFill>
                <a:highlight>
                  <a:srgbClr val="FFFF00"/>
                </a:highlight>
                <a:cs typeface="Arial"/>
              </a:rPr>
              <a:t> las </a:t>
            </a:r>
            <a:r>
              <a:rPr lang="en-US" sz="2500" b="1" dirty="0" err="1">
                <a:solidFill>
                  <a:srgbClr val="000000"/>
                </a:solidFill>
                <a:highlight>
                  <a:srgbClr val="FFFF00"/>
                </a:highlight>
                <a:cs typeface="Arial"/>
              </a:rPr>
              <a:t>filas</a:t>
            </a:r>
            <a:r>
              <a:rPr lang="en-US" sz="2500" b="1" dirty="0">
                <a:solidFill>
                  <a:srgbClr val="000000"/>
                </a:solidFill>
                <a:highlight>
                  <a:srgbClr val="FFFF00"/>
                </a:highlight>
                <a:cs typeface="Arial"/>
              </a:rPr>
              <a:t> de las </a:t>
            </a:r>
            <a:r>
              <a:rPr lang="en-US" sz="2500" b="1" dirty="0" err="1">
                <a:solidFill>
                  <a:srgbClr val="000000"/>
                </a:solidFill>
                <a:highlight>
                  <a:srgbClr val="FFFF00"/>
                </a:highlight>
                <a:cs typeface="Arial"/>
              </a:rPr>
              <a:t>ventas</a:t>
            </a:r>
            <a:r>
              <a:rPr lang="en-US" sz="2500" b="1" dirty="0">
                <a:solidFill>
                  <a:srgbClr val="000000"/>
                </a:solidFill>
                <a:highlight>
                  <a:srgbClr val="FFFF00"/>
                </a:highlight>
                <a:cs typeface="Arial"/>
              </a:rPr>
              <a:t>.</a:t>
            </a:r>
            <a:endParaRPr sz="2500" b="1" dirty="0">
              <a:solidFill>
                <a:srgbClr val="000000"/>
              </a:solidFill>
              <a:highlight>
                <a:srgbClr val="FFFF00"/>
              </a:highlight>
            </a:endParaRPr>
          </a:p>
          <a:p>
            <a:pPr lvl="1" indent="-457200">
              <a:spcAft>
                <a:spcPct val="15000"/>
              </a:spcAft>
              <a:buAutoNum type="alphaUcPeriod"/>
            </a:pPr>
            <a:r>
              <a:rPr lang="en-US" sz="2500" dirty="0">
                <a:solidFill>
                  <a:srgbClr val="000000"/>
                </a:solidFill>
                <a:cs typeface="Arial"/>
              </a:rPr>
              <a:t>Crear un </a:t>
            </a:r>
            <a:r>
              <a:rPr lang="en-US" sz="2500" dirty="0" err="1">
                <a:solidFill>
                  <a:srgbClr val="000000"/>
                </a:solidFill>
                <a:cs typeface="Arial"/>
              </a:rPr>
              <a:t>formulario</a:t>
            </a:r>
            <a:r>
              <a:rPr lang="en-US" sz="2500" dirty="0">
                <a:solidFill>
                  <a:srgbClr val="000000"/>
                </a:solidFill>
                <a:cs typeface="Arial"/>
              </a:rPr>
              <a:t> que </a:t>
            </a:r>
            <a:r>
              <a:rPr lang="en-US" sz="2500" dirty="0" err="1">
                <a:solidFill>
                  <a:srgbClr val="000000"/>
                </a:solidFill>
                <a:cs typeface="Arial"/>
              </a:rPr>
              <a:t>muestre</a:t>
            </a:r>
            <a:r>
              <a:rPr lang="en-US" sz="2500" dirty="0">
                <a:solidFill>
                  <a:srgbClr val="000000"/>
                </a:solidFill>
                <a:cs typeface="Arial"/>
              </a:rPr>
              <a:t> las </a:t>
            </a:r>
            <a:r>
              <a:rPr lang="en-US" sz="2500" dirty="0" err="1">
                <a:solidFill>
                  <a:srgbClr val="000000"/>
                </a:solidFill>
                <a:cs typeface="Arial"/>
              </a:rPr>
              <a:t>filas</a:t>
            </a:r>
            <a:r>
              <a:rPr lang="en-US" sz="2500" dirty="0">
                <a:solidFill>
                  <a:srgbClr val="000000"/>
                </a:solidFill>
                <a:cs typeface="Arial"/>
              </a:rPr>
              <a:t> de las </a:t>
            </a:r>
            <a:r>
              <a:rPr lang="en-US" sz="2500" dirty="0" err="1">
                <a:solidFill>
                  <a:srgbClr val="000000"/>
                </a:solidFill>
                <a:cs typeface="Arial"/>
              </a:rPr>
              <a:t>ventas</a:t>
            </a:r>
            <a:r>
              <a:rPr lang="en-US" sz="2500" dirty="0">
                <a:solidFill>
                  <a:srgbClr val="000000"/>
                </a:solidFill>
                <a:cs typeface="Arial"/>
              </a:rPr>
              <a:t>.</a:t>
            </a:r>
            <a:endParaRPr sz="2500" dirty="0">
              <a:solidFill>
                <a:srgbClr val="000000"/>
              </a:solidFill>
              <a:cs typeface="Arial"/>
            </a:endParaRPr>
          </a:p>
          <a:p>
            <a:pPr lvl="1" indent="-457200">
              <a:spcAft>
                <a:spcPct val="15000"/>
              </a:spcAft>
              <a:buAutoNum type="alphaUcPeriod"/>
            </a:pPr>
            <a:r>
              <a:rPr lang="en-US" sz="2500" dirty="0">
                <a:solidFill>
                  <a:srgbClr val="000000"/>
                </a:solidFill>
                <a:cs typeface="Arial"/>
              </a:rPr>
              <a:t>Crear un control de entrada que </a:t>
            </a:r>
            <a:r>
              <a:rPr lang="en-US" sz="2500" dirty="0" err="1">
                <a:solidFill>
                  <a:srgbClr val="000000"/>
                </a:solidFill>
                <a:cs typeface="Arial"/>
              </a:rPr>
              <a:t>muestre</a:t>
            </a:r>
            <a:r>
              <a:rPr lang="en-US" sz="2500" dirty="0">
                <a:solidFill>
                  <a:srgbClr val="000000"/>
                </a:solidFill>
                <a:cs typeface="Arial"/>
              </a:rPr>
              <a:t> las </a:t>
            </a:r>
            <a:r>
              <a:rPr lang="en-US" sz="2500" dirty="0" err="1">
                <a:solidFill>
                  <a:srgbClr val="000000"/>
                </a:solidFill>
                <a:cs typeface="Arial"/>
              </a:rPr>
              <a:t>filas</a:t>
            </a:r>
            <a:r>
              <a:rPr lang="en-US" sz="2500" dirty="0">
                <a:solidFill>
                  <a:srgbClr val="000000"/>
                </a:solidFill>
                <a:cs typeface="Arial"/>
              </a:rPr>
              <a:t> de las </a:t>
            </a:r>
            <a:r>
              <a:rPr lang="en-US" sz="2500" dirty="0" err="1">
                <a:solidFill>
                  <a:srgbClr val="000000"/>
                </a:solidFill>
                <a:cs typeface="Arial"/>
              </a:rPr>
              <a:t>ventas</a:t>
            </a:r>
            <a:r>
              <a:rPr sz="2500" dirty="0">
                <a:solidFill>
                  <a:srgbClr val="000000"/>
                </a:solidFill>
                <a:cs typeface="Arial"/>
              </a:rPr>
              <a:t>.</a:t>
            </a:r>
          </a:p>
        </p:txBody>
      </p:sp>
    </p:spTree>
    <p:extLst>
      <p:ext uri="{BB962C8B-B14F-4D97-AF65-F5344CB8AC3E}">
        <p14:creationId xmlns:p14="http://schemas.microsoft.com/office/powerpoint/2010/main" val="43809411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Pregunta</a:t>
            </a:r>
            <a:r>
              <a:rPr lang="en-US" dirty="0">
                <a:cs typeface="Segoe UI"/>
              </a:rPr>
              <a:t> 2</a:t>
            </a:r>
          </a:p>
        </p:txBody>
      </p:sp>
      <p:sp>
        <p:nvSpPr>
          <p:cNvPr id="3" name="Subtitle"/>
          <p:cNvSpPr>
            <a:spLocks noGrp="1"/>
          </p:cNvSpPr>
          <p:nvPr>
            <p:ph sz="quarter" idx="10"/>
          </p:nvPr>
        </p:nvSpPr>
        <p:spPr>
          <a:xfrm>
            <a:off x="584200" y="1435100"/>
            <a:ext cx="11018838" cy="172354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Se </a:t>
            </a:r>
            <a:r>
              <a:rPr lang="en-US" dirty="0" err="1">
                <a:cs typeface="Segoe UI"/>
              </a:rPr>
              <a:t>te</a:t>
            </a:r>
            <a:r>
              <a:rPr lang="en-US" dirty="0">
                <a:cs typeface="Segoe UI"/>
              </a:rPr>
              <a:t> ha </a:t>
            </a:r>
            <a:r>
              <a:rPr lang="en-US" dirty="0" err="1">
                <a:cs typeface="Segoe UI"/>
              </a:rPr>
              <a:t>asignado</a:t>
            </a:r>
            <a:r>
              <a:rPr lang="en-US" dirty="0">
                <a:cs typeface="Segoe UI"/>
              </a:rPr>
              <a:t> la </a:t>
            </a:r>
            <a:r>
              <a:rPr lang="en-US" dirty="0" err="1">
                <a:cs typeface="Segoe UI"/>
              </a:rPr>
              <a:t>tarea</a:t>
            </a:r>
            <a:r>
              <a:rPr lang="en-US" dirty="0">
                <a:cs typeface="Segoe UI"/>
              </a:rPr>
              <a:t> de </a:t>
            </a:r>
            <a:r>
              <a:rPr lang="en-US" dirty="0" err="1">
                <a:cs typeface="Segoe UI"/>
              </a:rPr>
              <a:t>crear</a:t>
            </a:r>
            <a:r>
              <a:rPr lang="en-US" dirty="0">
                <a:cs typeface="Segoe UI"/>
              </a:rPr>
              <a:t> </a:t>
            </a:r>
            <a:r>
              <a:rPr lang="en-US" dirty="0" err="1">
                <a:cs typeface="Segoe UI"/>
              </a:rPr>
              <a:t>una</a:t>
            </a:r>
            <a:r>
              <a:rPr lang="en-US" dirty="0">
                <a:cs typeface="Segoe UI"/>
              </a:rPr>
              <a:t> Power App que </a:t>
            </a:r>
            <a:r>
              <a:rPr lang="en-US" dirty="0" err="1">
                <a:cs typeface="Segoe UI"/>
              </a:rPr>
              <a:t>pueda</a:t>
            </a:r>
            <a:r>
              <a:rPr lang="en-US" dirty="0">
                <a:cs typeface="Segoe UI"/>
              </a:rPr>
              <a:t> </a:t>
            </a:r>
            <a:r>
              <a:rPr lang="en-US" dirty="0" err="1">
                <a:cs typeface="Segoe UI"/>
              </a:rPr>
              <a:t>escanear</a:t>
            </a:r>
            <a:r>
              <a:rPr lang="en-US" dirty="0">
                <a:cs typeface="Segoe UI"/>
              </a:rPr>
              <a:t> </a:t>
            </a:r>
            <a:r>
              <a:rPr lang="en-US" dirty="0" err="1">
                <a:cs typeface="Segoe UI"/>
              </a:rPr>
              <a:t>códigos</a:t>
            </a:r>
            <a:r>
              <a:rPr lang="en-US" dirty="0">
                <a:cs typeface="Segoe UI"/>
              </a:rPr>
              <a:t> de barra que </a:t>
            </a:r>
            <a:r>
              <a:rPr lang="en-US" dirty="0" err="1">
                <a:cs typeface="Segoe UI"/>
              </a:rPr>
              <a:t>mostrarán</a:t>
            </a:r>
            <a:r>
              <a:rPr lang="en-US" dirty="0">
                <a:cs typeface="Segoe UI"/>
              </a:rPr>
              <a:t> </a:t>
            </a:r>
            <a:r>
              <a:rPr lang="en-US" dirty="0" err="1">
                <a:cs typeface="Segoe UI"/>
              </a:rPr>
              <a:t>en</a:t>
            </a:r>
            <a:r>
              <a:rPr lang="en-US" dirty="0">
                <a:cs typeface="Segoe UI"/>
              </a:rPr>
              <a:t> </a:t>
            </a:r>
            <a:r>
              <a:rPr lang="en-US" dirty="0" err="1">
                <a:cs typeface="Segoe UI"/>
              </a:rPr>
              <a:t>pantalla</a:t>
            </a:r>
            <a:r>
              <a:rPr lang="en-US" dirty="0">
                <a:cs typeface="Segoe UI"/>
              </a:rPr>
              <a:t> la </a:t>
            </a:r>
            <a:r>
              <a:rPr lang="en-US" dirty="0" err="1">
                <a:cs typeface="Segoe UI"/>
              </a:rPr>
              <a:t>información</a:t>
            </a:r>
            <a:r>
              <a:rPr lang="en-US" dirty="0">
                <a:cs typeface="Segoe UI"/>
              </a:rPr>
              <a:t> de </a:t>
            </a:r>
            <a:r>
              <a:rPr lang="en-US" dirty="0" err="1">
                <a:cs typeface="Segoe UI"/>
              </a:rPr>
              <a:t>los</a:t>
            </a:r>
            <a:r>
              <a:rPr lang="en-US" dirty="0">
                <a:cs typeface="Segoe UI"/>
              </a:rPr>
              <a:t> </a:t>
            </a:r>
            <a:r>
              <a:rPr lang="en-US" dirty="0" err="1">
                <a:cs typeface="Segoe UI"/>
              </a:rPr>
              <a:t>artículos</a:t>
            </a:r>
            <a:r>
              <a:rPr lang="en-US" dirty="0">
                <a:cs typeface="Segoe UI"/>
              </a:rPr>
              <a:t> </a:t>
            </a:r>
            <a:r>
              <a:rPr lang="en-US" dirty="0" err="1">
                <a:cs typeface="Segoe UI"/>
              </a:rPr>
              <a:t>escaneados</a:t>
            </a:r>
            <a:r>
              <a:rPr lang="en-US" dirty="0">
                <a:cs typeface="Segoe UI"/>
              </a:rPr>
              <a:t>. ¿De las </a:t>
            </a:r>
            <a:r>
              <a:rPr lang="en-US" dirty="0" err="1">
                <a:cs typeface="Segoe UI"/>
              </a:rPr>
              <a:t>siguientes</a:t>
            </a:r>
            <a:r>
              <a:rPr lang="en-US" dirty="0">
                <a:cs typeface="Segoe UI"/>
              </a:rPr>
              <a:t> </a:t>
            </a:r>
            <a:r>
              <a:rPr lang="en-US" dirty="0" err="1">
                <a:cs typeface="Segoe UI"/>
              </a:rPr>
              <a:t>opciones</a:t>
            </a:r>
            <a:r>
              <a:rPr lang="en-US" dirty="0">
                <a:cs typeface="Segoe UI"/>
              </a:rPr>
              <a:t> de control </a:t>
            </a:r>
            <a:r>
              <a:rPr lang="en-US" dirty="0" err="1">
                <a:cs typeface="Segoe UI"/>
              </a:rPr>
              <a:t>cuál</a:t>
            </a:r>
            <a:r>
              <a:rPr lang="en-US" dirty="0">
                <a:cs typeface="Segoe UI"/>
              </a:rPr>
              <a:t> de </a:t>
            </a:r>
            <a:r>
              <a:rPr lang="en-US" dirty="0" err="1">
                <a:cs typeface="Segoe UI"/>
              </a:rPr>
              <a:t>ellas</a:t>
            </a:r>
            <a:r>
              <a:rPr lang="en-US" dirty="0">
                <a:cs typeface="Segoe UI"/>
              </a:rPr>
              <a:t> </a:t>
            </a:r>
            <a:r>
              <a:rPr lang="en-US" dirty="0" err="1">
                <a:cs typeface="Segoe UI"/>
              </a:rPr>
              <a:t>podría</a:t>
            </a:r>
            <a:r>
              <a:rPr lang="en-US" dirty="0">
                <a:cs typeface="Segoe UI"/>
              </a:rPr>
              <a:t> </a:t>
            </a:r>
            <a:r>
              <a:rPr lang="en-US" dirty="0" err="1">
                <a:cs typeface="Segoe UI"/>
              </a:rPr>
              <a:t>incluir</a:t>
            </a:r>
            <a:r>
              <a:rPr lang="en-US" dirty="0">
                <a:cs typeface="Segoe UI"/>
              </a:rPr>
              <a:t> un </a:t>
            </a:r>
            <a:r>
              <a:rPr lang="en-US" dirty="0" err="1">
                <a:cs typeface="Segoe UI"/>
              </a:rPr>
              <a:t>escáner</a:t>
            </a:r>
            <a:r>
              <a:rPr lang="en-US" dirty="0">
                <a:cs typeface="Segoe UI"/>
              </a:rPr>
              <a:t> de </a:t>
            </a:r>
            <a:r>
              <a:rPr lang="en-US" dirty="0" err="1">
                <a:cs typeface="Segoe UI"/>
              </a:rPr>
              <a:t>código</a:t>
            </a:r>
            <a:r>
              <a:rPr lang="en-US" dirty="0">
                <a:cs typeface="Segoe UI"/>
              </a:rPr>
              <a:t> de barras?</a:t>
            </a:r>
            <a:endParaRPr lang="en-US"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err="1">
                <a:solidFill>
                  <a:srgbClr val="000000"/>
                </a:solidFill>
                <a:cs typeface="Arial"/>
              </a:rPr>
              <a:t>Galerías</a:t>
            </a:r>
            <a:endParaRPr sz="2500" dirty="0" err="1">
              <a:solidFill>
                <a:srgbClr val="000000"/>
              </a:solidFill>
            </a:endParaRPr>
          </a:p>
          <a:p>
            <a:pPr lvl="1" indent="-457200">
              <a:spcAft>
                <a:spcPct val="15000"/>
              </a:spcAft>
              <a:buAutoNum type="alphaUcPeriod"/>
            </a:pPr>
            <a:r>
              <a:rPr lang="en-US" sz="2500" dirty="0" err="1">
                <a:solidFill>
                  <a:srgbClr val="000000"/>
                </a:solidFill>
                <a:cs typeface="Arial"/>
              </a:rPr>
              <a:t>Medios</a:t>
            </a:r>
            <a:endParaRPr sz="2500" dirty="0" err="1">
              <a:solidFill>
                <a:srgbClr val="000000"/>
              </a:solidFill>
              <a:cs typeface="Arial"/>
            </a:endParaRPr>
          </a:p>
          <a:p>
            <a:pPr lvl="1" indent="-457200">
              <a:spcAft>
                <a:spcPct val="15000"/>
              </a:spcAft>
              <a:buAutoNum type="alphaUcPeriod"/>
            </a:pPr>
            <a:r>
              <a:rPr lang="en-US" sz="2500" dirty="0" err="1">
                <a:solidFill>
                  <a:srgbClr val="000000"/>
                </a:solidFill>
                <a:cs typeface="Arial"/>
              </a:rPr>
              <a:t>Formularios</a:t>
            </a:r>
            <a:endParaRPr sz="2500" dirty="0" err="1">
              <a:solidFill>
                <a:srgbClr val="000000"/>
              </a:solidFill>
              <a:cs typeface="Aria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Pregunta</a:t>
            </a:r>
            <a:r>
              <a:rPr lang="en-US" dirty="0">
                <a:cs typeface="Segoe UI"/>
              </a:rPr>
              <a:t> 2</a:t>
            </a:r>
          </a:p>
        </p:txBody>
      </p:sp>
      <p:sp>
        <p:nvSpPr>
          <p:cNvPr id="3" name="Subtitle"/>
          <p:cNvSpPr>
            <a:spLocks noGrp="1"/>
          </p:cNvSpPr>
          <p:nvPr>
            <p:ph sz="quarter" idx="10"/>
          </p:nvPr>
        </p:nvSpPr>
        <p:spPr>
          <a:xfrm>
            <a:off x="584200" y="1435100"/>
            <a:ext cx="11018838" cy="172354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Se </a:t>
            </a:r>
            <a:r>
              <a:rPr lang="en-US" dirty="0" err="1">
                <a:cs typeface="Segoe UI"/>
              </a:rPr>
              <a:t>te</a:t>
            </a:r>
            <a:r>
              <a:rPr lang="en-US" dirty="0">
                <a:cs typeface="Segoe UI"/>
              </a:rPr>
              <a:t> ha </a:t>
            </a:r>
            <a:r>
              <a:rPr lang="en-US" dirty="0" err="1">
                <a:cs typeface="Segoe UI"/>
              </a:rPr>
              <a:t>asignado</a:t>
            </a:r>
            <a:r>
              <a:rPr lang="en-US" dirty="0">
                <a:cs typeface="Segoe UI"/>
              </a:rPr>
              <a:t> la </a:t>
            </a:r>
            <a:r>
              <a:rPr lang="en-US" dirty="0" err="1">
                <a:cs typeface="Segoe UI"/>
              </a:rPr>
              <a:t>tarea</a:t>
            </a:r>
            <a:r>
              <a:rPr lang="en-US" dirty="0">
                <a:cs typeface="Segoe UI"/>
              </a:rPr>
              <a:t> de </a:t>
            </a:r>
            <a:r>
              <a:rPr lang="en-US" dirty="0" err="1">
                <a:cs typeface="Segoe UI"/>
              </a:rPr>
              <a:t>crear</a:t>
            </a:r>
            <a:r>
              <a:rPr lang="en-US" dirty="0">
                <a:cs typeface="Segoe UI"/>
              </a:rPr>
              <a:t> </a:t>
            </a:r>
            <a:r>
              <a:rPr lang="en-US" dirty="0" err="1">
                <a:cs typeface="Segoe UI"/>
              </a:rPr>
              <a:t>una</a:t>
            </a:r>
            <a:r>
              <a:rPr lang="en-US" dirty="0">
                <a:cs typeface="Segoe UI"/>
              </a:rPr>
              <a:t> Power App que </a:t>
            </a:r>
            <a:r>
              <a:rPr lang="en-US" dirty="0" err="1">
                <a:cs typeface="Segoe UI"/>
              </a:rPr>
              <a:t>pueda</a:t>
            </a:r>
            <a:r>
              <a:rPr lang="en-US" dirty="0">
                <a:cs typeface="Segoe UI"/>
              </a:rPr>
              <a:t> </a:t>
            </a:r>
            <a:r>
              <a:rPr lang="en-US" dirty="0" err="1">
                <a:cs typeface="Segoe UI"/>
              </a:rPr>
              <a:t>escanear</a:t>
            </a:r>
            <a:r>
              <a:rPr lang="en-US" dirty="0">
                <a:cs typeface="Segoe UI"/>
              </a:rPr>
              <a:t> </a:t>
            </a:r>
            <a:r>
              <a:rPr lang="en-US" dirty="0" err="1">
                <a:cs typeface="Segoe UI"/>
              </a:rPr>
              <a:t>códigos</a:t>
            </a:r>
            <a:r>
              <a:rPr lang="en-US" dirty="0">
                <a:cs typeface="Segoe UI"/>
              </a:rPr>
              <a:t> de barra que </a:t>
            </a:r>
            <a:r>
              <a:rPr lang="en-US" dirty="0" err="1">
                <a:cs typeface="Segoe UI"/>
              </a:rPr>
              <a:t>mostrarán</a:t>
            </a:r>
            <a:r>
              <a:rPr lang="en-US" dirty="0">
                <a:cs typeface="Segoe UI"/>
              </a:rPr>
              <a:t> </a:t>
            </a:r>
            <a:r>
              <a:rPr lang="en-US" dirty="0" err="1">
                <a:cs typeface="Segoe UI"/>
              </a:rPr>
              <a:t>en</a:t>
            </a:r>
            <a:r>
              <a:rPr lang="en-US" dirty="0">
                <a:cs typeface="Segoe UI"/>
              </a:rPr>
              <a:t> </a:t>
            </a:r>
            <a:r>
              <a:rPr lang="en-US" dirty="0" err="1">
                <a:cs typeface="Segoe UI"/>
              </a:rPr>
              <a:t>pantalla</a:t>
            </a:r>
            <a:r>
              <a:rPr lang="en-US" dirty="0">
                <a:cs typeface="Segoe UI"/>
              </a:rPr>
              <a:t> la </a:t>
            </a:r>
            <a:r>
              <a:rPr lang="en-US" dirty="0" err="1">
                <a:cs typeface="Segoe UI"/>
              </a:rPr>
              <a:t>información</a:t>
            </a:r>
            <a:r>
              <a:rPr lang="en-US" dirty="0">
                <a:cs typeface="Segoe UI"/>
              </a:rPr>
              <a:t> de </a:t>
            </a:r>
            <a:r>
              <a:rPr lang="en-US" dirty="0" err="1">
                <a:cs typeface="Segoe UI"/>
              </a:rPr>
              <a:t>los</a:t>
            </a:r>
            <a:r>
              <a:rPr lang="en-US" dirty="0">
                <a:cs typeface="Segoe UI"/>
              </a:rPr>
              <a:t> </a:t>
            </a:r>
            <a:r>
              <a:rPr lang="en-US" dirty="0" err="1">
                <a:cs typeface="Segoe UI"/>
              </a:rPr>
              <a:t>artículos</a:t>
            </a:r>
            <a:r>
              <a:rPr lang="en-US" dirty="0">
                <a:cs typeface="Segoe UI"/>
              </a:rPr>
              <a:t> </a:t>
            </a:r>
            <a:r>
              <a:rPr lang="en-US" dirty="0" err="1">
                <a:cs typeface="Segoe UI"/>
              </a:rPr>
              <a:t>escaneados</a:t>
            </a:r>
            <a:r>
              <a:rPr lang="en-US" dirty="0">
                <a:cs typeface="Segoe UI"/>
              </a:rPr>
              <a:t>. ¿De las </a:t>
            </a:r>
            <a:r>
              <a:rPr lang="en-US" dirty="0" err="1">
                <a:cs typeface="Segoe UI"/>
              </a:rPr>
              <a:t>siguientes</a:t>
            </a:r>
            <a:r>
              <a:rPr lang="en-US" dirty="0">
                <a:cs typeface="Segoe UI"/>
              </a:rPr>
              <a:t> </a:t>
            </a:r>
            <a:r>
              <a:rPr lang="en-US" dirty="0" err="1">
                <a:cs typeface="Segoe UI"/>
              </a:rPr>
              <a:t>opciones</a:t>
            </a:r>
            <a:r>
              <a:rPr lang="en-US" dirty="0">
                <a:cs typeface="Segoe UI"/>
              </a:rPr>
              <a:t> de control </a:t>
            </a:r>
            <a:r>
              <a:rPr lang="en-US" dirty="0" err="1">
                <a:cs typeface="Segoe UI"/>
              </a:rPr>
              <a:t>cuál</a:t>
            </a:r>
            <a:r>
              <a:rPr lang="en-US" dirty="0">
                <a:cs typeface="Segoe UI"/>
              </a:rPr>
              <a:t> de </a:t>
            </a:r>
            <a:r>
              <a:rPr lang="en-US" dirty="0" err="1">
                <a:cs typeface="Segoe UI"/>
              </a:rPr>
              <a:t>ellas</a:t>
            </a:r>
            <a:r>
              <a:rPr lang="en-US" dirty="0">
                <a:cs typeface="Segoe UI"/>
              </a:rPr>
              <a:t> </a:t>
            </a:r>
            <a:r>
              <a:rPr lang="en-US" dirty="0" err="1">
                <a:cs typeface="Segoe UI"/>
              </a:rPr>
              <a:t>podría</a:t>
            </a:r>
            <a:r>
              <a:rPr lang="en-US" dirty="0">
                <a:cs typeface="Segoe UI"/>
              </a:rPr>
              <a:t> </a:t>
            </a:r>
            <a:r>
              <a:rPr lang="en-US" dirty="0" err="1">
                <a:cs typeface="Segoe UI"/>
              </a:rPr>
              <a:t>incluir</a:t>
            </a:r>
            <a:r>
              <a:rPr lang="en-US" dirty="0">
                <a:cs typeface="Segoe UI"/>
              </a:rPr>
              <a:t> un </a:t>
            </a:r>
            <a:r>
              <a:rPr lang="en-US" dirty="0" err="1">
                <a:cs typeface="Segoe UI"/>
              </a:rPr>
              <a:t>escáner</a:t>
            </a:r>
            <a:r>
              <a:rPr lang="en-US" dirty="0">
                <a:cs typeface="Segoe UI"/>
              </a:rPr>
              <a:t> de </a:t>
            </a:r>
            <a:r>
              <a:rPr lang="en-US" dirty="0" err="1">
                <a:cs typeface="Segoe UI"/>
              </a:rPr>
              <a:t>código</a:t>
            </a:r>
            <a:r>
              <a:rPr lang="en-US" dirty="0">
                <a:cs typeface="Segoe UI"/>
              </a:rPr>
              <a:t> de barras?</a:t>
            </a:r>
            <a:endParaRPr lang="en-US"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err="1">
                <a:solidFill>
                  <a:srgbClr val="000000"/>
                </a:solidFill>
                <a:cs typeface="Arial"/>
              </a:rPr>
              <a:t>Galerías</a:t>
            </a:r>
            <a:endParaRPr sz="2500" dirty="0" err="1">
              <a:solidFill>
                <a:srgbClr val="000000"/>
              </a:solidFill>
            </a:endParaRPr>
          </a:p>
          <a:p>
            <a:pPr lvl="1" indent="-457200">
              <a:spcAft>
                <a:spcPct val="15000"/>
              </a:spcAft>
              <a:buAutoNum type="alphaUcPeriod"/>
            </a:pPr>
            <a:r>
              <a:rPr lang="en-US" sz="2500" b="1" dirty="0" err="1">
                <a:solidFill>
                  <a:srgbClr val="000000"/>
                </a:solidFill>
                <a:highlight>
                  <a:srgbClr val="FFFF00"/>
                </a:highlight>
                <a:cs typeface="Arial"/>
              </a:rPr>
              <a:t>Medios</a:t>
            </a:r>
            <a:endParaRPr sz="2500" b="1" dirty="0" err="1">
              <a:solidFill>
                <a:srgbClr val="000000"/>
              </a:solidFill>
              <a:highlight>
                <a:srgbClr val="FFFF00"/>
              </a:highlight>
              <a:cs typeface="Arial"/>
            </a:endParaRPr>
          </a:p>
          <a:p>
            <a:pPr lvl="1" indent="-457200">
              <a:spcAft>
                <a:spcPct val="15000"/>
              </a:spcAft>
              <a:buAutoNum type="alphaUcPeriod"/>
            </a:pPr>
            <a:r>
              <a:rPr lang="en-US" sz="2500" dirty="0" err="1">
                <a:solidFill>
                  <a:srgbClr val="000000"/>
                </a:solidFill>
                <a:cs typeface="Arial"/>
              </a:rPr>
              <a:t>Formularios</a:t>
            </a:r>
            <a:endParaRPr sz="2500" dirty="0" err="1">
              <a:solidFill>
                <a:srgbClr val="000000"/>
              </a:solidFill>
              <a:cs typeface="Arial"/>
            </a:endParaRPr>
          </a:p>
        </p:txBody>
      </p:sp>
    </p:spTree>
    <p:extLst>
      <p:ext uri="{BB962C8B-B14F-4D97-AF65-F5344CB8AC3E}">
        <p14:creationId xmlns:p14="http://schemas.microsoft.com/office/powerpoint/2010/main" val="161234496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Pregunta</a:t>
            </a:r>
            <a:r>
              <a:rPr lang="en-US" dirty="0">
                <a:cs typeface="Segoe UI"/>
              </a:rPr>
              <a:t> 3</a:t>
            </a:r>
          </a:p>
        </p:txBody>
      </p:sp>
      <p:sp>
        <p:nvSpPr>
          <p:cNvPr id="3" name="Subtitle"/>
          <p:cNvSpPr>
            <a:spLocks noGrp="1"/>
          </p:cNvSpPr>
          <p:nvPr>
            <p:ph sz="quarter" idx="10"/>
          </p:nvPr>
        </p:nvSpPr>
        <p:spPr>
          <a:xfrm>
            <a:off x="584200" y="1435100"/>
            <a:ext cx="11018838" cy="172354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err="1">
                <a:cs typeface="Segoe UI"/>
              </a:rPr>
              <a:t>Tienes</a:t>
            </a:r>
            <a:r>
              <a:rPr lang="en-US" dirty="0">
                <a:cs typeface="Segoe UI"/>
              </a:rPr>
              <a:t> un control de </a:t>
            </a:r>
            <a:r>
              <a:rPr lang="en-US" dirty="0" err="1">
                <a:cs typeface="Segoe UI"/>
              </a:rPr>
              <a:t>galería</a:t>
            </a:r>
            <a:r>
              <a:rPr lang="en-US" dirty="0">
                <a:cs typeface="Segoe UI"/>
              </a:rPr>
              <a:t> </a:t>
            </a:r>
            <a:r>
              <a:rPr lang="en-US" dirty="0" err="1">
                <a:cs typeface="Segoe UI"/>
              </a:rPr>
              <a:t>en</a:t>
            </a:r>
            <a:r>
              <a:rPr lang="en-US" dirty="0">
                <a:cs typeface="Segoe UI"/>
              </a:rPr>
              <a:t> </a:t>
            </a:r>
            <a:r>
              <a:rPr lang="en-US" dirty="0" err="1">
                <a:cs typeface="Segoe UI"/>
              </a:rPr>
              <a:t>tu</a:t>
            </a:r>
            <a:r>
              <a:rPr lang="en-US" dirty="0">
                <a:cs typeface="Segoe UI"/>
              </a:rPr>
              <a:t> </a:t>
            </a:r>
            <a:r>
              <a:rPr lang="en-US" dirty="0" err="1">
                <a:cs typeface="Segoe UI"/>
              </a:rPr>
              <a:t>aplicación</a:t>
            </a:r>
            <a:r>
              <a:rPr lang="en-US" dirty="0">
                <a:cs typeface="Segoe UI"/>
              </a:rPr>
              <a:t> para </a:t>
            </a:r>
            <a:r>
              <a:rPr lang="en-US" dirty="0" err="1">
                <a:cs typeface="Segoe UI"/>
              </a:rPr>
              <a:t>mostrar</a:t>
            </a:r>
            <a:r>
              <a:rPr lang="en-US" dirty="0">
                <a:cs typeface="Segoe UI"/>
              </a:rPr>
              <a:t> </a:t>
            </a:r>
            <a:r>
              <a:rPr lang="en-US" dirty="0" err="1">
                <a:cs typeface="Segoe UI"/>
              </a:rPr>
              <a:t>todas</a:t>
            </a:r>
            <a:r>
              <a:rPr lang="en-US" dirty="0">
                <a:cs typeface="Segoe UI"/>
              </a:rPr>
              <a:t> las </a:t>
            </a:r>
            <a:r>
              <a:rPr lang="en-US" dirty="0" err="1">
                <a:cs typeface="Segoe UI"/>
              </a:rPr>
              <a:t>órdenes</a:t>
            </a:r>
            <a:r>
              <a:rPr lang="en-US" dirty="0">
                <a:cs typeface="Segoe UI"/>
              </a:rPr>
              <a:t> de </a:t>
            </a:r>
            <a:r>
              <a:rPr lang="en-US" dirty="0" err="1">
                <a:cs typeface="Segoe UI"/>
              </a:rPr>
              <a:t>los</a:t>
            </a:r>
            <a:r>
              <a:rPr lang="en-US" dirty="0">
                <a:cs typeface="Segoe UI"/>
              </a:rPr>
              <a:t> </a:t>
            </a:r>
            <a:r>
              <a:rPr lang="en-US" dirty="0" err="1">
                <a:cs typeface="Segoe UI"/>
              </a:rPr>
              <a:t>clientes</a:t>
            </a:r>
            <a:r>
              <a:rPr lang="en-US" dirty="0">
                <a:cs typeface="Segoe UI"/>
              </a:rPr>
              <a:t>. Tu </a:t>
            </a:r>
            <a:r>
              <a:rPr lang="en-US" dirty="0" err="1">
                <a:cs typeface="Segoe UI"/>
              </a:rPr>
              <a:t>gerente</a:t>
            </a:r>
            <a:r>
              <a:rPr lang="en-US" dirty="0">
                <a:cs typeface="Segoe UI"/>
              </a:rPr>
              <a:t> dice que a </a:t>
            </a:r>
            <a:r>
              <a:rPr lang="en-US" dirty="0" err="1">
                <a:cs typeface="Segoe UI"/>
              </a:rPr>
              <a:t>ella</a:t>
            </a:r>
            <a:r>
              <a:rPr lang="en-US" dirty="0">
                <a:cs typeface="Segoe UI"/>
              </a:rPr>
              <a:t> </a:t>
            </a:r>
            <a:r>
              <a:rPr lang="en-US" dirty="0" err="1">
                <a:cs typeface="Segoe UI"/>
              </a:rPr>
              <a:t>también</a:t>
            </a:r>
            <a:r>
              <a:rPr lang="en-US" dirty="0">
                <a:cs typeface="Segoe UI"/>
              </a:rPr>
              <a:t> le </a:t>
            </a:r>
            <a:r>
              <a:rPr lang="en-US" dirty="0" err="1">
                <a:cs typeface="Segoe UI"/>
              </a:rPr>
              <a:t>gustaría</a:t>
            </a:r>
            <a:r>
              <a:rPr lang="en-US" dirty="0">
                <a:cs typeface="Segoe UI"/>
              </a:rPr>
              <a:t> </a:t>
            </a:r>
            <a:r>
              <a:rPr lang="en-US" dirty="0" err="1">
                <a:cs typeface="Segoe UI"/>
              </a:rPr>
              <a:t>ver</a:t>
            </a:r>
            <a:r>
              <a:rPr lang="en-US" dirty="0">
                <a:cs typeface="Segoe UI"/>
              </a:rPr>
              <a:t> las </a:t>
            </a:r>
            <a:r>
              <a:rPr lang="en-US" dirty="0" err="1">
                <a:cs typeface="Segoe UI"/>
              </a:rPr>
              <a:t>órdenes</a:t>
            </a:r>
            <a:r>
              <a:rPr lang="en-US" dirty="0">
                <a:cs typeface="Segoe UI"/>
              </a:rPr>
              <a:t> de </a:t>
            </a:r>
            <a:r>
              <a:rPr lang="en-US" dirty="0" err="1">
                <a:cs typeface="Segoe UI"/>
              </a:rPr>
              <a:t>los</a:t>
            </a:r>
            <a:r>
              <a:rPr lang="en-US" dirty="0">
                <a:cs typeface="Segoe UI"/>
              </a:rPr>
              <a:t> </a:t>
            </a:r>
            <a:r>
              <a:rPr lang="en-US" dirty="0" err="1">
                <a:cs typeface="Segoe UI"/>
              </a:rPr>
              <a:t>últimos</a:t>
            </a:r>
            <a:r>
              <a:rPr lang="en-US" dirty="0">
                <a:cs typeface="Segoe UI"/>
              </a:rPr>
              <a:t> 90 días. ¿</a:t>
            </a:r>
            <a:r>
              <a:rPr lang="en-US" dirty="0" err="1">
                <a:cs typeface="Segoe UI"/>
              </a:rPr>
              <a:t>Cómo</a:t>
            </a:r>
            <a:r>
              <a:rPr lang="en-US" dirty="0">
                <a:cs typeface="Segoe UI"/>
              </a:rPr>
              <a:t> </a:t>
            </a:r>
            <a:r>
              <a:rPr lang="en-US" dirty="0" err="1">
                <a:cs typeface="Segoe UI"/>
              </a:rPr>
              <a:t>podrías</a:t>
            </a:r>
            <a:r>
              <a:rPr lang="en-US" dirty="0">
                <a:cs typeface="Segoe UI"/>
              </a:rPr>
              <a:t> </a:t>
            </a:r>
            <a:r>
              <a:rPr lang="en-US" dirty="0" err="1">
                <a:cs typeface="Segoe UI"/>
              </a:rPr>
              <a:t>reducir</a:t>
            </a:r>
            <a:r>
              <a:rPr lang="en-US" dirty="0">
                <a:cs typeface="Segoe UI"/>
              </a:rPr>
              <a:t> la </a:t>
            </a:r>
            <a:r>
              <a:rPr lang="en-US" dirty="0" err="1">
                <a:cs typeface="Segoe UI"/>
              </a:rPr>
              <a:t>cantidad</a:t>
            </a:r>
            <a:r>
              <a:rPr lang="en-US" dirty="0">
                <a:cs typeface="Segoe UI"/>
              </a:rPr>
              <a:t> de </a:t>
            </a:r>
            <a:r>
              <a:rPr lang="en-US" dirty="0" err="1">
                <a:cs typeface="Segoe UI"/>
              </a:rPr>
              <a:t>datos</a:t>
            </a:r>
            <a:r>
              <a:rPr lang="en-US" dirty="0">
                <a:cs typeface="Segoe UI"/>
              </a:rPr>
              <a:t> que </a:t>
            </a:r>
            <a:r>
              <a:rPr lang="en-US" dirty="0" err="1">
                <a:cs typeface="Segoe UI"/>
              </a:rPr>
              <a:t>ella</a:t>
            </a:r>
            <a:r>
              <a:rPr lang="en-US" dirty="0">
                <a:cs typeface="Segoe UI"/>
              </a:rPr>
              <a:t> </a:t>
            </a:r>
            <a:r>
              <a:rPr lang="en-US" dirty="0" err="1">
                <a:cs typeface="Segoe UI"/>
              </a:rPr>
              <a:t>ve</a:t>
            </a:r>
            <a:r>
              <a:rPr lang="en-US" dirty="0">
                <a:cs typeface="Segoe UI"/>
              </a:rPr>
              <a:t>?</a:t>
            </a:r>
            <a:endParaRPr lang="en-US"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err="1">
                <a:solidFill>
                  <a:srgbClr val="000000"/>
                </a:solidFill>
                <a:cs typeface="Arial"/>
              </a:rPr>
              <a:t>Modificarías</a:t>
            </a:r>
            <a:r>
              <a:rPr lang="en-US" sz="2500" dirty="0">
                <a:solidFill>
                  <a:srgbClr val="000000"/>
                </a:solidFill>
                <a:cs typeface="Arial"/>
              </a:rPr>
              <a:t> la </a:t>
            </a:r>
            <a:r>
              <a:rPr lang="en-US" sz="2500" dirty="0" err="1">
                <a:solidFill>
                  <a:srgbClr val="000000"/>
                </a:solidFill>
                <a:cs typeface="Arial"/>
              </a:rPr>
              <a:t>fuente</a:t>
            </a:r>
            <a:r>
              <a:rPr lang="en-US" sz="2500" dirty="0">
                <a:solidFill>
                  <a:srgbClr val="000000"/>
                </a:solidFill>
                <a:cs typeface="Arial"/>
              </a:rPr>
              <a:t> de </a:t>
            </a:r>
            <a:r>
              <a:rPr lang="en-US" sz="2500" dirty="0" err="1">
                <a:solidFill>
                  <a:srgbClr val="000000"/>
                </a:solidFill>
                <a:cs typeface="Arial"/>
              </a:rPr>
              <a:t>datos</a:t>
            </a:r>
            <a:r>
              <a:rPr lang="en-US" sz="2500" dirty="0">
                <a:solidFill>
                  <a:srgbClr val="000000"/>
                </a:solidFill>
                <a:cs typeface="Arial"/>
              </a:rPr>
              <a:t> para </a:t>
            </a:r>
            <a:r>
              <a:rPr lang="en-US" sz="2500" dirty="0" err="1">
                <a:solidFill>
                  <a:srgbClr val="000000"/>
                </a:solidFill>
                <a:cs typeface="Arial"/>
              </a:rPr>
              <a:t>filtrar</a:t>
            </a:r>
            <a:r>
              <a:rPr lang="en-US" sz="2500" dirty="0">
                <a:solidFill>
                  <a:srgbClr val="000000"/>
                </a:solidFill>
                <a:cs typeface="Arial"/>
              </a:rPr>
              <a:t> </a:t>
            </a:r>
            <a:r>
              <a:rPr lang="en-US" sz="2500" dirty="0" err="1">
                <a:solidFill>
                  <a:srgbClr val="000000"/>
                </a:solidFill>
                <a:cs typeface="Arial"/>
              </a:rPr>
              <a:t>todas</a:t>
            </a:r>
            <a:r>
              <a:rPr lang="en-US" sz="2500" dirty="0">
                <a:solidFill>
                  <a:srgbClr val="000000"/>
                </a:solidFill>
                <a:cs typeface="Arial"/>
              </a:rPr>
              <a:t> las </a:t>
            </a:r>
            <a:r>
              <a:rPr lang="en-US" sz="2500" dirty="0" err="1">
                <a:solidFill>
                  <a:srgbClr val="000000"/>
                </a:solidFill>
                <a:cs typeface="Arial"/>
              </a:rPr>
              <a:t>órdenes</a:t>
            </a:r>
            <a:r>
              <a:rPr lang="en-US" sz="2500" dirty="0">
                <a:solidFill>
                  <a:srgbClr val="000000"/>
                </a:solidFill>
                <a:cs typeface="Arial"/>
              </a:rPr>
              <a:t> </a:t>
            </a:r>
            <a:r>
              <a:rPr lang="en-US" sz="2500" dirty="0" err="1">
                <a:solidFill>
                  <a:srgbClr val="000000"/>
                </a:solidFill>
                <a:cs typeface="Arial"/>
              </a:rPr>
              <a:t>anteriores</a:t>
            </a:r>
            <a:r>
              <a:rPr lang="en-US" sz="2500" dirty="0">
                <a:solidFill>
                  <a:srgbClr val="000000"/>
                </a:solidFill>
                <a:cs typeface="Arial"/>
              </a:rPr>
              <a:t> a 90 días</a:t>
            </a:r>
            <a:endParaRPr sz="2500" dirty="0" err="1">
              <a:solidFill>
                <a:srgbClr val="000000"/>
              </a:solidFill>
            </a:endParaRPr>
          </a:p>
          <a:p>
            <a:pPr lvl="1" indent="-457200">
              <a:spcAft>
                <a:spcPct val="15000"/>
              </a:spcAft>
              <a:buAutoNum type="alphaUcPeriod"/>
            </a:pPr>
            <a:r>
              <a:rPr lang="en-US" sz="2500" dirty="0" err="1">
                <a:solidFill>
                  <a:srgbClr val="000000"/>
                </a:solidFill>
                <a:cs typeface="Arial"/>
              </a:rPr>
              <a:t>Usarías</a:t>
            </a:r>
            <a:r>
              <a:rPr lang="en-US" sz="2500" dirty="0">
                <a:solidFill>
                  <a:srgbClr val="000000"/>
                </a:solidFill>
                <a:cs typeface="Arial"/>
              </a:rPr>
              <a:t> </a:t>
            </a:r>
            <a:r>
              <a:rPr lang="en-US" sz="2500" dirty="0" err="1">
                <a:solidFill>
                  <a:srgbClr val="000000"/>
                </a:solidFill>
                <a:cs typeface="Arial"/>
              </a:rPr>
              <a:t>el</a:t>
            </a:r>
            <a:r>
              <a:rPr lang="en-US" sz="2500" dirty="0">
                <a:solidFill>
                  <a:srgbClr val="000000"/>
                </a:solidFill>
                <a:cs typeface="Arial"/>
              </a:rPr>
              <a:t> </a:t>
            </a:r>
            <a:r>
              <a:rPr lang="en-US" sz="2500" dirty="0" err="1">
                <a:solidFill>
                  <a:srgbClr val="000000"/>
                </a:solidFill>
                <a:cs typeface="Arial"/>
              </a:rPr>
              <a:t>asistente</a:t>
            </a:r>
            <a:r>
              <a:rPr lang="en-US" sz="2500" dirty="0">
                <a:solidFill>
                  <a:srgbClr val="000000"/>
                </a:solidFill>
                <a:cs typeface="Arial"/>
              </a:rPr>
              <a:t> de </a:t>
            </a:r>
            <a:r>
              <a:rPr lang="en-US" sz="2500" dirty="0" err="1">
                <a:solidFill>
                  <a:srgbClr val="000000"/>
                </a:solidFill>
                <a:cs typeface="Arial"/>
              </a:rPr>
              <a:t>filtrado</a:t>
            </a:r>
            <a:r>
              <a:rPr lang="en-US" sz="2500" dirty="0">
                <a:solidFill>
                  <a:srgbClr val="000000"/>
                </a:solidFill>
                <a:cs typeface="Arial"/>
              </a:rPr>
              <a:t> de </a:t>
            </a:r>
            <a:r>
              <a:rPr lang="en-US" sz="2500" dirty="0" err="1">
                <a:solidFill>
                  <a:srgbClr val="000000"/>
                </a:solidFill>
                <a:cs typeface="Arial"/>
              </a:rPr>
              <a:t>datos</a:t>
            </a:r>
            <a:r>
              <a:rPr lang="en-US" sz="2500" dirty="0">
                <a:solidFill>
                  <a:srgbClr val="000000"/>
                </a:solidFill>
                <a:cs typeface="Arial"/>
              </a:rPr>
              <a:t>.</a:t>
            </a:r>
            <a:endParaRPr sz="2500" dirty="0">
              <a:solidFill>
                <a:srgbClr val="000000"/>
              </a:solidFill>
              <a:cs typeface="Arial"/>
            </a:endParaRPr>
          </a:p>
          <a:p>
            <a:pPr lvl="1" indent="-457200">
              <a:spcAft>
                <a:spcPct val="15000"/>
              </a:spcAft>
              <a:buAutoNum type="alphaUcPeriod"/>
            </a:pPr>
            <a:r>
              <a:rPr lang="en-US" sz="2500" dirty="0" err="1">
                <a:solidFill>
                  <a:srgbClr val="000000"/>
                </a:solidFill>
                <a:cs typeface="Arial"/>
              </a:rPr>
              <a:t>Crearias</a:t>
            </a:r>
            <a:r>
              <a:rPr lang="en-US" sz="2500" dirty="0">
                <a:solidFill>
                  <a:srgbClr val="000000"/>
                </a:solidFill>
                <a:cs typeface="Arial"/>
              </a:rPr>
              <a:t> </a:t>
            </a:r>
            <a:r>
              <a:rPr lang="en-US" sz="2500" dirty="0" err="1">
                <a:solidFill>
                  <a:srgbClr val="000000"/>
                </a:solidFill>
                <a:cs typeface="Arial"/>
              </a:rPr>
              <a:t>una</a:t>
            </a:r>
            <a:r>
              <a:rPr lang="en-US" sz="2500" dirty="0">
                <a:solidFill>
                  <a:srgbClr val="000000"/>
                </a:solidFill>
                <a:cs typeface="Arial"/>
              </a:rPr>
              <a:t> </a:t>
            </a:r>
            <a:r>
              <a:rPr lang="en-US" sz="2500" dirty="0" err="1">
                <a:solidFill>
                  <a:srgbClr val="000000"/>
                </a:solidFill>
                <a:cs typeface="Arial"/>
              </a:rPr>
              <a:t>fórmula</a:t>
            </a:r>
            <a:r>
              <a:rPr lang="en-US" sz="2500" dirty="0">
                <a:solidFill>
                  <a:srgbClr val="000000"/>
                </a:solidFill>
                <a:cs typeface="Arial"/>
              </a:rPr>
              <a:t> para </a:t>
            </a:r>
            <a:r>
              <a:rPr lang="en-US" sz="2500" dirty="0" err="1">
                <a:solidFill>
                  <a:srgbClr val="000000"/>
                </a:solidFill>
                <a:cs typeface="Arial"/>
              </a:rPr>
              <a:t>tu</a:t>
            </a:r>
            <a:r>
              <a:rPr lang="en-US" sz="2500" dirty="0">
                <a:solidFill>
                  <a:srgbClr val="000000"/>
                </a:solidFill>
                <a:cs typeface="Arial"/>
              </a:rPr>
              <a:t> </a:t>
            </a:r>
            <a:r>
              <a:rPr lang="en-US" sz="2500" dirty="0" err="1">
                <a:solidFill>
                  <a:srgbClr val="000000"/>
                </a:solidFill>
                <a:cs typeface="Arial"/>
              </a:rPr>
              <a:t>galería</a:t>
            </a:r>
            <a:r>
              <a:rPr lang="en-US" sz="2500" dirty="0">
                <a:solidFill>
                  <a:srgbClr val="000000"/>
                </a:solidFill>
                <a:cs typeface="Arial"/>
              </a:rPr>
              <a:t> que use la </a:t>
            </a:r>
            <a:r>
              <a:rPr lang="en-US" sz="2500" dirty="0" err="1">
                <a:solidFill>
                  <a:srgbClr val="000000"/>
                </a:solidFill>
                <a:cs typeface="Arial"/>
              </a:rPr>
              <a:t>función</a:t>
            </a:r>
            <a:r>
              <a:rPr lang="en-US" sz="2500" dirty="0">
                <a:solidFill>
                  <a:srgbClr val="000000"/>
                </a:solidFill>
                <a:cs typeface="Arial"/>
              </a:rPr>
              <a:t> </a:t>
            </a:r>
            <a:r>
              <a:rPr lang="en-US" sz="2500" dirty="0" err="1">
                <a:solidFill>
                  <a:srgbClr val="000000"/>
                </a:solidFill>
                <a:cs typeface="Arial"/>
              </a:rPr>
              <a:t>Filtrar</a:t>
            </a:r>
            <a:r>
              <a:rPr lang="en-US" sz="2500" dirty="0">
                <a:solidFill>
                  <a:srgbClr val="000000"/>
                </a:solidFill>
                <a:cs typeface="Arial"/>
              </a:rPr>
              <a:t>.</a:t>
            </a:r>
            <a:endParaRPr sz="2500" dirty="0">
              <a:solidFill>
                <a:srgbClr val="000000"/>
              </a:solidFill>
              <a:cs typeface="Aria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Pregunta</a:t>
            </a:r>
            <a:r>
              <a:rPr lang="en-US" dirty="0">
                <a:cs typeface="Segoe UI"/>
              </a:rPr>
              <a:t> 3</a:t>
            </a:r>
          </a:p>
        </p:txBody>
      </p:sp>
      <p:sp>
        <p:nvSpPr>
          <p:cNvPr id="3" name="Subtitle"/>
          <p:cNvSpPr>
            <a:spLocks noGrp="1"/>
          </p:cNvSpPr>
          <p:nvPr>
            <p:ph sz="quarter" idx="10"/>
          </p:nvPr>
        </p:nvSpPr>
        <p:spPr>
          <a:xfrm>
            <a:off x="584200" y="1435100"/>
            <a:ext cx="11018838" cy="172354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err="1">
                <a:cs typeface="Segoe UI"/>
              </a:rPr>
              <a:t>Tienes</a:t>
            </a:r>
            <a:r>
              <a:rPr lang="en-US" dirty="0">
                <a:cs typeface="Segoe UI"/>
              </a:rPr>
              <a:t> un control de </a:t>
            </a:r>
            <a:r>
              <a:rPr lang="en-US" dirty="0" err="1">
                <a:cs typeface="Segoe UI"/>
              </a:rPr>
              <a:t>galería</a:t>
            </a:r>
            <a:r>
              <a:rPr lang="en-US" dirty="0">
                <a:cs typeface="Segoe UI"/>
              </a:rPr>
              <a:t> </a:t>
            </a:r>
            <a:r>
              <a:rPr lang="en-US" dirty="0" err="1">
                <a:cs typeface="Segoe UI"/>
              </a:rPr>
              <a:t>en</a:t>
            </a:r>
            <a:r>
              <a:rPr lang="en-US" dirty="0">
                <a:cs typeface="Segoe UI"/>
              </a:rPr>
              <a:t> </a:t>
            </a:r>
            <a:r>
              <a:rPr lang="en-US" dirty="0" err="1">
                <a:cs typeface="Segoe UI"/>
              </a:rPr>
              <a:t>tu</a:t>
            </a:r>
            <a:r>
              <a:rPr lang="en-US" dirty="0">
                <a:cs typeface="Segoe UI"/>
              </a:rPr>
              <a:t> </a:t>
            </a:r>
            <a:r>
              <a:rPr lang="en-US" dirty="0" err="1">
                <a:cs typeface="Segoe UI"/>
              </a:rPr>
              <a:t>aplicación</a:t>
            </a:r>
            <a:r>
              <a:rPr lang="en-US" dirty="0">
                <a:cs typeface="Segoe UI"/>
              </a:rPr>
              <a:t> para </a:t>
            </a:r>
            <a:r>
              <a:rPr lang="en-US" dirty="0" err="1">
                <a:cs typeface="Segoe UI"/>
              </a:rPr>
              <a:t>mostrar</a:t>
            </a:r>
            <a:r>
              <a:rPr lang="en-US" dirty="0">
                <a:cs typeface="Segoe UI"/>
              </a:rPr>
              <a:t> </a:t>
            </a:r>
            <a:r>
              <a:rPr lang="en-US" dirty="0" err="1">
                <a:cs typeface="Segoe UI"/>
              </a:rPr>
              <a:t>todas</a:t>
            </a:r>
            <a:r>
              <a:rPr lang="en-US" dirty="0">
                <a:cs typeface="Segoe UI"/>
              </a:rPr>
              <a:t> las </a:t>
            </a:r>
            <a:r>
              <a:rPr lang="en-US" dirty="0" err="1">
                <a:cs typeface="Segoe UI"/>
              </a:rPr>
              <a:t>órdenes</a:t>
            </a:r>
            <a:r>
              <a:rPr lang="en-US" dirty="0">
                <a:cs typeface="Segoe UI"/>
              </a:rPr>
              <a:t> de </a:t>
            </a:r>
            <a:r>
              <a:rPr lang="en-US" dirty="0" err="1">
                <a:cs typeface="Segoe UI"/>
              </a:rPr>
              <a:t>los</a:t>
            </a:r>
            <a:r>
              <a:rPr lang="en-US" dirty="0">
                <a:cs typeface="Segoe UI"/>
              </a:rPr>
              <a:t> </a:t>
            </a:r>
            <a:r>
              <a:rPr lang="en-US" dirty="0" err="1">
                <a:cs typeface="Segoe UI"/>
              </a:rPr>
              <a:t>clientes</a:t>
            </a:r>
            <a:r>
              <a:rPr lang="en-US" dirty="0">
                <a:cs typeface="Segoe UI"/>
              </a:rPr>
              <a:t>. Tu </a:t>
            </a:r>
            <a:r>
              <a:rPr lang="en-US" dirty="0" err="1">
                <a:cs typeface="Segoe UI"/>
              </a:rPr>
              <a:t>gerente</a:t>
            </a:r>
            <a:r>
              <a:rPr lang="en-US" dirty="0">
                <a:cs typeface="Segoe UI"/>
              </a:rPr>
              <a:t> dice que a </a:t>
            </a:r>
            <a:r>
              <a:rPr lang="en-US" dirty="0" err="1">
                <a:cs typeface="Segoe UI"/>
              </a:rPr>
              <a:t>ella</a:t>
            </a:r>
            <a:r>
              <a:rPr lang="en-US" dirty="0">
                <a:cs typeface="Segoe UI"/>
              </a:rPr>
              <a:t> </a:t>
            </a:r>
            <a:r>
              <a:rPr lang="en-US" dirty="0" err="1">
                <a:cs typeface="Segoe UI"/>
              </a:rPr>
              <a:t>también</a:t>
            </a:r>
            <a:r>
              <a:rPr lang="en-US" dirty="0">
                <a:cs typeface="Segoe UI"/>
              </a:rPr>
              <a:t> le </a:t>
            </a:r>
            <a:r>
              <a:rPr lang="en-US" dirty="0" err="1">
                <a:cs typeface="Segoe UI"/>
              </a:rPr>
              <a:t>gustaría</a:t>
            </a:r>
            <a:r>
              <a:rPr lang="en-US" dirty="0">
                <a:cs typeface="Segoe UI"/>
              </a:rPr>
              <a:t> </a:t>
            </a:r>
            <a:r>
              <a:rPr lang="en-US" dirty="0" err="1">
                <a:cs typeface="Segoe UI"/>
              </a:rPr>
              <a:t>ver</a:t>
            </a:r>
            <a:r>
              <a:rPr lang="en-US" dirty="0">
                <a:cs typeface="Segoe UI"/>
              </a:rPr>
              <a:t> las </a:t>
            </a:r>
            <a:r>
              <a:rPr lang="en-US" dirty="0" err="1">
                <a:cs typeface="Segoe UI"/>
              </a:rPr>
              <a:t>órdenes</a:t>
            </a:r>
            <a:r>
              <a:rPr lang="en-US" dirty="0">
                <a:cs typeface="Segoe UI"/>
              </a:rPr>
              <a:t> de </a:t>
            </a:r>
            <a:r>
              <a:rPr lang="en-US" dirty="0" err="1">
                <a:cs typeface="Segoe UI"/>
              </a:rPr>
              <a:t>los</a:t>
            </a:r>
            <a:r>
              <a:rPr lang="en-US" dirty="0">
                <a:cs typeface="Segoe UI"/>
              </a:rPr>
              <a:t> </a:t>
            </a:r>
            <a:r>
              <a:rPr lang="en-US" dirty="0" err="1">
                <a:cs typeface="Segoe UI"/>
              </a:rPr>
              <a:t>últimos</a:t>
            </a:r>
            <a:r>
              <a:rPr lang="en-US" dirty="0">
                <a:cs typeface="Segoe UI"/>
              </a:rPr>
              <a:t> 90 días. ¿</a:t>
            </a:r>
            <a:r>
              <a:rPr lang="en-US" dirty="0" err="1">
                <a:cs typeface="Segoe UI"/>
              </a:rPr>
              <a:t>Cómo</a:t>
            </a:r>
            <a:r>
              <a:rPr lang="en-US" dirty="0">
                <a:cs typeface="Segoe UI"/>
              </a:rPr>
              <a:t> </a:t>
            </a:r>
            <a:r>
              <a:rPr lang="en-US" dirty="0" err="1">
                <a:cs typeface="Segoe UI"/>
              </a:rPr>
              <a:t>podrías</a:t>
            </a:r>
            <a:r>
              <a:rPr lang="en-US" dirty="0">
                <a:cs typeface="Segoe UI"/>
              </a:rPr>
              <a:t> </a:t>
            </a:r>
            <a:r>
              <a:rPr lang="en-US" dirty="0" err="1">
                <a:cs typeface="Segoe UI"/>
              </a:rPr>
              <a:t>reducir</a:t>
            </a:r>
            <a:r>
              <a:rPr lang="en-US" dirty="0">
                <a:cs typeface="Segoe UI"/>
              </a:rPr>
              <a:t> la </a:t>
            </a:r>
            <a:r>
              <a:rPr lang="en-US" dirty="0" err="1">
                <a:cs typeface="Segoe UI"/>
              </a:rPr>
              <a:t>cantidad</a:t>
            </a:r>
            <a:r>
              <a:rPr lang="en-US" dirty="0">
                <a:cs typeface="Segoe UI"/>
              </a:rPr>
              <a:t> de </a:t>
            </a:r>
            <a:r>
              <a:rPr lang="en-US" dirty="0" err="1">
                <a:cs typeface="Segoe UI"/>
              </a:rPr>
              <a:t>datos</a:t>
            </a:r>
            <a:r>
              <a:rPr lang="en-US" dirty="0">
                <a:cs typeface="Segoe UI"/>
              </a:rPr>
              <a:t> que </a:t>
            </a:r>
            <a:r>
              <a:rPr lang="en-US" dirty="0" err="1">
                <a:cs typeface="Segoe UI"/>
              </a:rPr>
              <a:t>ella</a:t>
            </a:r>
            <a:r>
              <a:rPr lang="en-US" dirty="0">
                <a:cs typeface="Segoe UI"/>
              </a:rPr>
              <a:t> </a:t>
            </a:r>
            <a:r>
              <a:rPr lang="en-US" dirty="0" err="1">
                <a:cs typeface="Segoe UI"/>
              </a:rPr>
              <a:t>ve</a:t>
            </a:r>
            <a:r>
              <a:rPr lang="en-US" dirty="0">
                <a:cs typeface="Segoe UI"/>
              </a:rPr>
              <a:t>?</a:t>
            </a:r>
            <a:endParaRPr lang="en-US"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lvl="1" indent="-457200">
              <a:spcAft>
                <a:spcPct val="15000"/>
              </a:spcAft>
              <a:buAutoNum type="alphaUcPeriod"/>
            </a:pPr>
            <a:r>
              <a:rPr lang="en-US" sz="2500" dirty="0" err="1">
                <a:solidFill>
                  <a:srgbClr val="000000"/>
                </a:solidFill>
                <a:cs typeface="Arial"/>
              </a:rPr>
              <a:t>Modificarías</a:t>
            </a:r>
            <a:r>
              <a:rPr lang="en-US" sz="2500" dirty="0">
                <a:solidFill>
                  <a:srgbClr val="000000"/>
                </a:solidFill>
                <a:cs typeface="Arial"/>
              </a:rPr>
              <a:t> la </a:t>
            </a:r>
            <a:r>
              <a:rPr lang="en-US" sz="2500" dirty="0" err="1">
                <a:solidFill>
                  <a:srgbClr val="000000"/>
                </a:solidFill>
                <a:cs typeface="Arial"/>
              </a:rPr>
              <a:t>fuente</a:t>
            </a:r>
            <a:r>
              <a:rPr lang="en-US" sz="2500" dirty="0">
                <a:solidFill>
                  <a:srgbClr val="000000"/>
                </a:solidFill>
                <a:cs typeface="Arial"/>
              </a:rPr>
              <a:t> de </a:t>
            </a:r>
            <a:r>
              <a:rPr lang="en-US" sz="2500" dirty="0" err="1">
                <a:solidFill>
                  <a:srgbClr val="000000"/>
                </a:solidFill>
                <a:cs typeface="Arial"/>
              </a:rPr>
              <a:t>datos</a:t>
            </a:r>
            <a:r>
              <a:rPr lang="en-US" sz="2500" dirty="0">
                <a:solidFill>
                  <a:srgbClr val="000000"/>
                </a:solidFill>
                <a:cs typeface="Arial"/>
              </a:rPr>
              <a:t> para </a:t>
            </a:r>
            <a:r>
              <a:rPr lang="en-US" sz="2500" dirty="0" err="1">
                <a:solidFill>
                  <a:srgbClr val="000000"/>
                </a:solidFill>
                <a:cs typeface="Arial"/>
              </a:rPr>
              <a:t>filtrar</a:t>
            </a:r>
            <a:r>
              <a:rPr lang="en-US" sz="2500" dirty="0">
                <a:solidFill>
                  <a:srgbClr val="000000"/>
                </a:solidFill>
                <a:cs typeface="Arial"/>
              </a:rPr>
              <a:t> </a:t>
            </a:r>
            <a:r>
              <a:rPr lang="en-US" sz="2500" dirty="0" err="1">
                <a:solidFill>
                  <a:srgbClr val="000000"/>
                </a:solidFill>
                <a:cs typeface="Arial"/>
              </a:rPr>
              <a:t>todas</a:t>
            </a:r>
            <a:r>
              <a:rPr lang="en-US" sz="2500" dirty="0">
                <a:solidFill>
                  <a:srgbClr val="000000"/>
                </a:solidFill>
                <a:cs typeface="Arial"/>
              </a:rPr>
              <a:t> las </a:t>
            </a:r>
            <a:r>
              <a:rPr lang="en-US" sz="2500" dirty="0" err="1">
                <a:solidFill>
                  <a:srgbClr val="000000"/>
                </a:solidFill>
                <a:cs typeface="Arial"/>
              </a:rPr>
              <a:t>órdenes</a:t>
            </a:r>
            <a:r>
              <a:rPr lang="en-US" sz="2500" dirty="0">
                <a:solidFill>
                  <a:srgbClr val="000000"/>
                </a:solidFill>
                <a:cs typeface="Arial"/>
              </a:rPr>
              <a:t> </a:t>
            </a:r>
            <a:r>
              <a:rPr lang="en-US" sz="2500" dirty="0" err="1">
                <a:solidFill>
                  <a:srgbClr val="000000"/>
                </a:solidFill>
                <a:cs typeface="Arial"/>
              </a:rPr>
              <a:t>anteriores</a:t>
            </a:r>
            <a:r>
              <a:rPr lang="en-US" sz="2500" dirty="0">
                <a:solidFill>
                  <a:srgbClr val="000000"/>
                </a:solidFill>
                <a:cs typeface="Arial"/>
              </a:rPr>
              <a:t> a 90 días</a:t>
            </a:r>
            <a:endParaRPr sz="2500" dirty="0" err="1">
              <a:solidFill>
                <a:srgbClr val="000000"/>
              </a:solidFill>
            </a:endParaRPr>
          </a:p>
          <a:p>
            <a:pPr lvl="1" indent="-457200">
              <a:spcAft>
                <a:spcPct val="15000"/>
              </a:spcAft>
              <a:buAutoNum type="alphaUcPeriod"/>
            </a:pPr>
            <a:r>
              <a:rPr lang="en-US" sz="2500" dirty="0" err="1">
                <a:solidFill>
                  <a:srgbClr val="000000"/>
                </a:solidFill>
                <a:cs typeface="Arial"/>
              </a:rPr>
              <a:t>Usarías</a:t>
            </a:r>
            <a:r>
              <a:rPr lang="en-US" sz="2500" dirty="0">
                <a:solidFill>
                  <a:srgbClr val="000000"/>
                </a:solidFill>
                <a:cs typeface="Arial"/>
              </a:rPr>
              <a:t> </a:t>
            </a:r>
            <a:r>
              <a:rPr lang="en-US" sz="2500" dirty="0" err="1">
                <a:solidFill>
                  <a:srgbClr val="000000"/>
                </a:solidFill>
                <a:cs typeface="Arial"/>
              </a:rPr>
              <a:t>el</a:t>
            </a:r>
            <a:r>
              <a:rPr lang="en-US" sz="2500" dirty="0">
                <a:solidFill>
                  <a:srgbClr val="000000"/>
                </a:solidFill>
                <a:cs typeface="Arial"/>
              </a:rPr>
              <a:t> </a:t>
            </a:r>
            <a:r>
              <a:rPr lang="en-US" sz="2500" dirty="0" err="1">
                <a:solidFill>
                  <a:srgbClr val="000000"/>
                </a:solidFill>
                <a:cs typeface="Arial"/>
              </a:rPr>
              <a:t>asistente</a:t>
            </a:r>
            <a:r>
              <a:rPr lang="en-US" sz="2500" dirty="0">
                <a:solidFill>
                  <a:srgbClr val="000000"/>
                </a:solidFill>
                <a:cs typeface="Arial"/>
              </a:rPr>
              <a:t> de </a:t>
            </a:r>
            <a:r>
              <a:rPr lang="en-US" sz="2500" dirty="0" err="1">
                <a:solidFill>
                  <a:srgbClr val="000000"/>
                </a:solidFill>
                <a:cs typeface="Arial"/>
              </a:rPr>
              <a:t>filtrado</a:t>
            </a:r>
            <a:r>
              <a:rPr lang="en-US" sz="2500" dirty="0">
                <a:solidFill>
                  <a:srgbClr val="000000"/>
                </a:solidFill>
                <a:cs typeface="Arial"/>
              </a:rPr>
              <a:t> de </a:t>
            </a:r>
            <a:r>
              <a:rPr lang="en-US" sz="2500" dirty="0" err="1">
                <a:solidFill>
                  <a:srgbClr val="000000"/>
                </a:solidFill>
                <a:cs typeface="Arial"/>
              </a:rPr>
              <a:t>datos</a:t>
            </a:r>
            <a:r>
              <a:rPr lang="en-US" sz="2500" dirty="0">
                <a:solidFill>
                  <a:srgbClr val="000000"/>
                </a:solidFill>
                <a:cs typeface="Arial"/>
              </a:rPr>
              <a:t>.</a:t>
            </a:r>
            <a:endParaRPr sz="2500" dirty="0">
              <a:solidFill>
                <a:srgbClr val="000000"/>
              </a:solidFill>
              <a:cs typeface="Arial"/>
            </a:endParaRPr>
          </a:p>
          <a:p>
            <a:pPr lvl="1" indent="-457200">
              <a:spcAft>
                <a:spcPct val="15000"/>
              </a:spcAft>
              <a:buAutoNum type="alphaUcPeriod"/>
            </a:pPr>
            <a:r>
              <a:rPr lang="en-US" sz="2500" b="1" dirty="0" err="1">
                <a:solidFill>
                  <a:srgbClr val="000000"/>
                </a:solidFill>
                <a:highlight>
                  <a:srgbClr val="FFFF00"/>
                </a:highlight>
                <a:cs typeface="Arial"/>
              </a:rPr>
              <a:t>Crearías</a:t>
            </a:r>
            <a:r>
              <a:rPr lang="en-US" sz="2500" b="1" dirty="0">
                <a:solidFill>
                  <a:srgbClr val="000000"/>
                </a:solidFill>
                <a:highlight>
                  <a:srgbClr val="FFFF00"/>
                </a:highlight>
                <a:cs typeface="Arial"/>
              </a:rPr>
              <a:t> </a:t>
            </a:r>
            <a:r>
              <a:rPr lang="en-US" sz="2500" b="1" dirty="0" err="1">
                <a:solidFill>
                  <a:srgbClr val="000000"/>
                </a:solidFill>
                <a:highlight>
                  <a:srgbClr val="FFFF00"/>
                </a:highlight>
                <a:cs typeface="Arial"/>
              </a:rPr>
              <a:t>una</a:t>
            </a:r>
            <a:r>
              <a:rPr lang="en-US" sz="2500" b="1" dirty="0">
                <a:solidFill>
                  <a:srgbClr val="000000"/>
                </a:solidFill>
                <a:highlight>
                  <a:srgbClr val="FFFF00"/>
                </a:highlight>
                <a:cs typeface="Arial"/>
              </a:rPr>
              <a:t> </a:t>
            </a:r>
            <a:r>
              <a:rPr lang="en-US" sz="2500" b="1" dirty="0" err="1">
                <a:solidFill>
                  <a:srgbClr val="000000"/>
                </a:solidFill>
                <a:highlight>
                  <a:srgbClr val="FFFF00"/>
                </a:highlight>
                <a:cs typeface="Arial"/>
              </a:rPr>
              <a:t>fórmula</a:t>
            </a:r>
            <a:r>
              <a:rPr lang="en-US" sz="2500" b="1" dirty="0">
                <a:solidFill>
                  <a:srgbClr val="000000"/>
                </a:solidFill>
                <a:highlight>
                  <a:srgbClr val="FFFF00"/>
                </a:highlight>
                <a:cs typeface="Arial"/>
              </a:rPr>
              <a:t> para </a:t>
            </a:r>
            <a:r>
              <a:rPr lang="en-US" sz="2500" b="1" dirty="0" err="1">
                <a:solidFill>
                  <a:srgbClr val="000000"/>
                </a:solidFill>
                <a:highlight>
                  <a:srgbClr val="FFFF00"/>
                </a:highlight>
                <a:cs typeface="Arial"/>
              </a:rPr>
              <a:t>tu</a:t>
            </a:r>
            <a:r>
              <a:rPr lang="en-US" sz="2500" b="1" dirty="0">
                <a:solidFill>
                  <a:srgbClr val="000000"/>
                </a:solidFill>
                <a:highlight>
                  <a:srgbClr val="FFFF00"/>
                </a:highlight>
                <a:cs typeface="Arial"/>
              </a:rPr>
              <a:t> </a:t>
            </a:r>
            <a:r>
              <a:rPr lang="en-US" sz="2500" b="1" dirty="0" err="1">
                <a:solidFill>
                  <a:srgbClr val="000000"/>
                </a:solidFill>
                <a:highlight>
                  <a:srgbClr val="FFFF00"/>
                </a:highlight>
                <a:cs typeface="Arial"/>
              </a:rPr>
              <a:t>galería</a:t>
            </a:r>
            <a:r>
              <a:rPr lang="en-US" sz="2500" b="1" dirty="0">
                <a:solidFill>
                  <a:srgbClr val="000000"/>
                </a:solidFill>
                <a:highlight>
                  <a:srgbClr val="FFFF00"/>
                </a:highlight>
                <a:cs typeface="Arial"/>
              </a:rPr>
              <a:t> que use la </a:t>
            </a:r>
            <a:r>
              <a:rPr lang="en-US" sz="2500" b="1" dirty="0" err="1">
                <a:solidFill>
                  <a:srgbClr val="000000"/>
                </a:solidFill>
                <a:highlight>
                  <a:srgbClr val="FFFF00"/>
                </a:highlight>
                <a:cs typeface="Arial"/>
              </a:rPr>
              <a:t>función</a:t>
            </a:r>
            <a:r>
              <a:rPr lang="en-US" sz="2500" b="1" dirty="0">
                <a:solidFill>
                  <a:srgbClr val="000000"/>
                </a:solidFill>
                <a:highlight>
                  <a:srgbClr val="FFFF00"/>
                </a:highlight>
                <a:cs typeface="Arial"/>
              </a:rPr>
              <a:t> </a:t>
            </a:r>
            <a:r>
              <a:rPr lang="en-US" sz="2500" b="1" dirty="0" err="1">
                <a:solidFill>
                  <a:srgbClr val="000000"/>
                </a:solidFill>
                <a:highlight>
                  <a:srgbClr val="FFFF00"/>
                </a:highlight>
                <a:cs typeface="Arial"/>
              </a:rPr>
              <a:t>Filtrar</a:t>
            </a:r>
            <a:r>
              <a:rPr lang="en-US" sz="2500" b="1" dirty="0">
                <a:solidFill>
                  <a:srgbClr val="000000"/>
                </a:solidFill>
                <a:highlight>
                  <a:srgbClr val="FFFF00"/>
                </a:highlight>
                <a:cs typeface="Arial"/>
              </a:rPr>
              <a:t>.</a:t>
            </a:r>
            <a:endParaRPr sz="2500" b="1" dirty="0">
              <a:solidFill>
                <a:srgbClr val="000000"/>
              </a:solidFill>
              <a:highlight>
                <a:srgbClr val="FFFF00"/>
              </a:highlight>
              <a:cs typeface="Arial"/>
            </a:endParaRPr>
          </a:p>
        </p:txBody>
      </p:sp>
    </p:spTree>
    <p:extLst>
      <p:ext uri="{BB962C8B-B14F-4D97-AF65-F5344CB8AC3E}">
        <p14:creationId xmlns:p14="http://schemas.microsoft.com/office/powerpoint/2010/main" val="373049456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cs typeface="Segoe UI"/>
              </a:rPr>
              <a:t>Resumen</a:t>
            </a:r>
            <a:r>
              <a:rPr lang="en-US" dirty="0">
                <a:cs typeface="Segoe UI"/>
              </a:rPr>
              <a:t> y </a:t>
            </a:r>
            <a:r>
              <a:rPr lang="en-US" dirty="0" err="1">
                <a:cs typeface="Segoe UI"/>
              </a:rPr>
              <a:t>recursos</a:t>
            </a:r>
            <a:endParaRPr lang="en-US" dirty="0" err="1"/>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Resumen</a:t>
            </a:r>
            <a:r>
              <a:rPr lang="en-US" dirty="0">
                <a:cs typeface="Segoe UI"/>
              </a:rPr>
              <a:t> y </a:t>
            </a:r>
            <a:r>
              <a:rPr lang="en-US" dirty="0" err="1">
                <a:cs typeface="Segoe UI"/>
              </a:rPr>
              <a:t>recursos</a:t>
            </a:r>
            <a:endParaRPr lang="en-US" dirty="0" err="1"/>
          </a:p>
        </p:txBody>
      </p:sp>
      <p:sp>
        <p:nvSpPr>
          <p:cNvPr id="3" name="Subtitle"/>
          <p:cNvSpPr>
            <a:spLocks noGrp="1"/>
          </p:cNvSpPr>
          <p:nvPr>
            <p:ph sz="quarter" idx="10"/>
          </p:nvPr>
        </p:nvSpPr>
        <p:spPr>
          <a:xfrm>
            <a:off x="584200" y="1435100"/>
            <a:ext cx="11018838" cy="1723549"/>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Power Apps </a:t>
            </a:r>
            <a:r>
              <a:rPr lang="en-US" dirty="0" err="1">
                <a:cs typeface="Segoe UI"/>
              </a:rPr>
              <a:t>te</a:t>
            </a:r>
            <a:r>
              <a:rPr lang="en-US" dirty="0">
                <a:cs typeface="Segoe UI"/>
              </a:rPr>
              <a:t> </a:t>
            </a:r>
            <a:r>
              <a:rPr lang="en-US" dirty="0" err="1">
                <a:cs typeface="Segoe UI"/>
              </a:rPr>
              <a:t>permite</a:t>
            </a:r>
            <a:r>
              <a:rPr lang="en-US" dirty="0">
                <a:cs typeface="Segoe UI"/>
              </a:rPr>
              <a:t> </a:t>
            </a:r>
            <a:r>
              <a:rPr lang="en-US" dirty="0" err="1">
                <a:cs typeface="Segoe UI"/>
              </a:rPr>
              <a:t>construir</a:t>
            </a:r>
            <a:r>
              <a:rPr lang="en-US" dirty="0">
                <a:cs typeface="Segoe UI"/>
              </a:rPr>
              <a:t> </a:t>
            </a:r>
            <a:r>
              <a:rPr lang="en-US" dirty="0" err="1">
                <a:cs typeface="Segoe UI"/>
              </a:rPr>
              <a:t>aplicaciones</a:t>
            </a:r>
            <a:r>
              <a:rPr lang="en-US" dirty="0">
                <a:cs typeface="Segoe UI"/>
              </a:rPr>
              <a:t> </a:t>
            </a:r>
            <a:r>
              <a:rPr lang="en-US" dirty="0" err="1">
                <a:cs typeface="Segoe UI"/>
              </a:rPr>
              <a:t>personalizables</a:t>
            </a:r>
            <a:r>
              <a:rPr lang="en-US" dirty="0">
                <a:cs typeface="Segoe UI"/>
              </a:rPr>
              <a:t> para </a:t>
            </a:r>
            <a:r>
              <a:rPr lang="en-US" dirty="0" err="1">
                <a:cs typeface="Segoe UI"/>
              </a:rPr>
              <a:t>crear</a:t>
            </a:r>
            <a:r>
              <a:rPr lang="en-US" dirty="0">
                <a:cs typeface="Segoe UI"/>
              </a:rPr>
              <a:t> </a:t>
            </a:r>
            <a:r>
              <a:rPr lang="en-US" dirty="0" err="1">
                <a:cs typeface="Segoe UI"/>
              </a:rPr>
              <a:t>poderosas</a:t>
            </a:r>
            <a:r>
              <a:rPr lang="en-US" dirty="0">
                <a:cs typeface="Segoe UI"/>
              </a:rPr>
              <a:t> </a:t>
            </a:r>
            <a:r>
              <a:rPr lang="en-US" dirty="0" err="1">
                <a:cs typeface="Segoe UI"/>
              </a:rPr>
              <a:t>soluciones</a:t>
            </a:r>
            <a:r>
              <a:rPr lang="en-US" dirty="0">
                <a:cs typeface="Segoe UI"/>
              </a:rPr>
              <a:t> que </a:t>
            </a:r>
            <a:r>
              <a:rPr lang="en-US" dirty="0" err="1">
                <a:cs typeface="Segoe UI"/>
              </a:rPr>
              <a:t>tengan</a:t>
            </a:r>
            <a:r>
              <a:rPr lang="en-US" dirty="0">
                <a:cs typeface="Segoe UI"/>
              </a:rPr>
              <a:t> </a:t>
            </a:r>
            <a:r>
              <a:rPr lang="en-US" dirty="0" err="1">
                <a:cs typeface="Segoe UI"/>
              </a:rPr>
              <a:t>el</a:t>
            </a:r>
            <a:r>
              <a:rPr lang="en-US" dirty="0">
                <a:cs typeface="Segoe UI"/>
              </a:rPr>
              <a:t> </a:t>
            </a:r>
            <a:r>
              <a:rPr lang="en-US" dirty="0" err="1">
                <a:cs typeface="Segoe UI"/>
              </a:rPr>
              <a:t>potencial</a:t>
            </a:r>
            <a:r>
              <a:rPr lang="en-US" dirty="0">
                <a:cs typeface="Segoe UI"/>
              </a:rPr>
              <a:t> para </a:t>
            </a:r>
            <a:r>
              <a:rPr lang="en-US" dirty="0" err="1">
                <a:cs typeface="Segoe UI"/>
              </a:rPr>
              <a:t>incrementar</a:t>
            </a:r>
            <a:r>
              <a:rPr lang="en-US" dirty="0">
                <a:cs typeface="Segoe UI"/>
              </a:rPr>
              <a:t> la </a:t>
            </a:r>
            <a:r>
              <a:rPr lang="en-US" dirty="0" err="1">
                <a:cs typeface="Segoe UI"/>
              </a:rPr>
              <a:t>eficiencia</a:t>
            </a:r>
            <a:r>
              <a:rPr lang="en-US" dirty="0">
                <a:cs typeface="Segoe UI"/>
              </a:rPr>
              <a:t> </a:t>
            </a:r>
            <a:r>
              <a:rPr lang="en-US" dirty="0" err="1">
                <a:cs typeface="Segoe UI"/>
              </a:rPr>
              <a:t>en</a:t>
            </a:r>
            <a:r>
              <a:rPr lang="en-US" dirty="0">
                <a:cs typeface="Segoe UI"/>
              </a:rPr>
              <a:t> </a:t>
            </a:r>
            <a:r>
              <a:rPr lang="en-US" dirty="0" err="1">
                <a:cs typeface="Segoe UI"/>
              </a:rPr>
              <a:t>los</a:t>
            </a:r>
            <a:r>
              <a:rPr lang="en-US" dirty="0">
                <a:cs typeface="Segoe UI"/>
              </a:rPr>
              <a:t> </a:t>
            </a:r>
            <a:r>
              <a:rPr lang="en-US" dirty="0" err="1">
                <a:cs typeface="Segoe UI"/>
              </a:rPr>
              <a:t>procesos</a:t>
            </a:r>
            <a:r>
              <a:rPr lang="en-US" dirty="0">
                <a:cs typeface="Segoe UI"/>
              </a:rPr>
              <a:t> </a:t>
            </a:r>
            <a:r>
              <a:rPr lang="en-US" dirty="0" err="1">
                <a:cs typeface="Segoe UI"/>
              </a:rPr>
              <a:t>en</a:t>
            </a:r>
            <a:r>
              <a:rPr lang="en-US" dirty="0">
                <a:cs typeface="Segoe UI"/>
              </a:rPr>
              <a:t> las </a:t>
            </a:r>
            <a:r>
              <a:rPr lang="en-US" dirty="0" err="1">
                <a:cs typeface="Segoe UI"/>
              </a:rPr>
              <a:t>áreas</a:t>
            </a:r>
            <a:r>
              <a:rPr lang="en-US" dirty="0">
                <a:cs typeface="Segoe UI"/>
              </a:rPr>
              <a:t> de </a:t>
            </a:r>
            <a:r>
              <a:rPr lang="en-US" dirty="0" err="1">
                <a:cs typeface="Segoe UI"/>
              </a:rPr>
              <a:t>comunicación</a:t>
            </a:r>
            <a:r>
              <a:rPr lang="en-US" dirty="0">
                <a:cs typeface="Segoe UI"/>
              </a:rPr>
              <a:t> y </a:t>
            </a:r>
            <a:r>
              <a:rPr lang="en-US" dirty="0" err="1">
                <a:cs typeface="Segoe UI"/>
              </a:rPr>
              <a:t>datos</a:t>
            </a:r>
            <a:r>
              <a:rPr lang="en-US" dirty="0">
                <a:cs typeface="Segoe UI"/>
              </a:rPr>
              <a:t>.</a:t>
            </a:r>
            <a:endParaRPr lang="en-US" dirty="0"/>
          </a:p>
        </p:txBody>
      </p:sp>
      <p:sp>
        <p:nvSpPr>
          <p:cNvPr id="8" name="Subtitle">
            <a:extLst>
              <a:ext uri="{FF2B5EF4-FFF2-40B4-BE49-F238E27FC236}">
                <a16:creationId xmlns:a16="http://schemas.microsoft.com/office/drawing/2014/main" id="{D5634E31-987B-3DB1-41D3-3214F1163C75}"/>
              </a:ext>
            </a:extLst>
          </p:cNvPr>
          <p:cNvSpPr txBox="1">
            <a:spLocks/>
          </p:cNvSpPr>
          <p:nvPr/>
        </p:nvSpPr>
        <p:spPr>
          <a:xfrm>
            <a:off x="582386" y="3543526"/>
            <a:ext cx="7253288" cy="1415772"/>
          </a:xfrm>
          <a:prstGeom prst="rect">
            <a:avLst/>
          </a:prstGeom>
        </p:spPr>
        <p:txBody>
          <a:bodyPr lIns="91440" tIns="45720" rIns="91440" bIns="45720" anchor="t"/>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ES" dirty="0">
                <a:cs typeface="Arial"/>
              </a:rPr>
              <a:t>Entender los elementos básicos de </a:t>
            </a:r>
            <a:r>
              <a:rPr lang="es-ES" dirty="0" err="1">
                <a:cs typeface="Arial"/>
              </a:rPr>
              <a:t>Power</a:t>
            </a:r>
            <a:r>
              <a:rPr lang="es-ES" dirty="0">
                <a:cs typeface="Arial"/>
              </a:rPr>
              <a:t> Apps</a:t>
            </a:r>
          </a:p>
          <a:p>
            <a:pPr lvl="1"/>
            <a:r>
              <a:rPr lang="es-ES" dirty="0">
                <a:cs typeface="Arial"/>
              </a:rPr>
              <a:t>Construir una aplicación de lienzo</a:t>
            </a:r>
          </a:p>
          <a:p>
            <a:pPr lvl="1"/>
            <a:r>
              <a:rPr lang="es-ES" dirty="0">
                <a:cs typeface="Arial"/>
              </a:rPr>
              <a:t>Personalizar los elementos de tu aplicación</a:t>
            </a:r>
          </a:p>
          <a:p>
            <a:pPr lvl="1"/>
            <a:r>
              <a:rPr lang="es-ES" dirty="0">
                <a:cs typeface="Arial"/>
              </a:rPr>
              <a:t>Compartir la aplicación que has creado</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Elementos</a:t>
            </a:r>
            <a:r>
              <a:rPr lang="en-US" dirty="0">
                <a:cs typeface="Segoe UI"/>
              </a:rPr>
              <a:t> clave</a:t>
            </a:r>
            <a:endParaRPr lang="en-US" dirty="0"/>
          </a:p>
        </p:txBody>
      </p:sp>
      <p:graphicFrame>
        <p:nvGraphicFramePr>
          <p:cNvPr id="4" name="New Table"/>
          <p:cNvGraphicFramePr>
            <a:graphicFrameLocks noGrp="1"/>
          </p:cNvGraphicFramePr>
          <p:nvPr>
            <p:extLst>
              <p:ext uri="{D42A27DB-BD31-4B8C-83A1-F6EECF244321}">
                <p14:modId xmlns:p14="http://schemas.microsoft.com/office/powerpoint/2010/main" val="617695545"/>
              </p:ext>
            </p:extLst>
          </p:nvPr>
        </p:nvGraphicFramePr>
        <p:xfrm>
          <a:off x="457200" y="1676400"/>
          <a:ext cx="9544050" cy="3139440"/>
        </p:xfrm>
        <a:graphic>
          <a:graphicData uri="http://schemas.openxmlformats.org/drawingml/2006/table">
            <a:tbl>
              <a:tblPr firstRow="1" bandRow="1">
                <a:tableStyleId>{5C22544A-7EE6-4342-B048-85BDC9FD1C3A}</a:tableStyleId>
              </a:tblPr>
              <a:tblGrid>
                <a:gridCol w="9544050">
                  <a:extLst>
                    <a:ext uri="{9D8B030D-6E8A-4147-A177-3AD203B41FA5}">
                      <a16:colId xmlns:a16="http://schemas.microsoft.com/office/drawing/2014/main" val="20001"/>
                    </a:ext>
                  </a:extLst>
                </a:gridCol>
              </a:tblGrid>
              <a:tr h="0">
                <a:tc>
                  <a:txBody>
                    <a:bodyPr/>
                    <a:lstStyle/>
                    <a:p>
                      <a:pPr algn="l"/>
                      <a:endParaRPr sz="2200">
                        <a:solidFill>
                          <a:srgbClr val="FFFFFF"/>
                        </a:solidFill>
                      </a:endParaRPr>
                    </a:p>
                  </a:txBody>
                  <a:tcPr/>
                </a:tc>
                <a:extLst>
                  <a:ext uri="{0D108BD9-81ED-4DB2-BD59-A6C34878D82A}">
                    <a16:rowId xmlns:a16="http://schemas.microsoft.com/office/drawing/2014/main" val="10000"/>
                  </a:ext>
                </a:extLst>
              </a:tr>
              <a:tr h="0">
                <a:tc>
                  <a:txBody>
                    <a:bodyPr/>
                    <a:lstStyle/>
                    <a:p>
                      <a:pPr algn="l"/>
                      <a:r>
                        <a:rPr lang="en-US" sz="2200" dirty="0" err="1">
                          <a:solidFill>
                            <a:srgbClr val="000000"/>
                          </a:solidFill>
                        </a:rPr>
                        <a:t>Aquí</a:t>
                      </a:r>
                      <a:r>
                        <a:rPr lang="en-US" sz="2200" dirty="0">
                          <a:solidFill>
                            <a:srgbClr val="000000"/>
                          </a:solidFill>
                        </a:rPr>
                        <a:t> </a:t>
                      </a:r>
                      <a:r>
                        <a:rPr lang="en-US" sz="2200" dirty="0" err="1">
                          <a:solidFill>
                            <a:srgbClr val="000000"/>
                          </a:solidFill>
                        </a:rPr>
                        <a:t>tienes</a:t>
                      </a:r>
                      <a:r>
                        <a:rPr lang="en-US" sz="2200" dirty="0">
                          <a:solidFill>
                            <a:srgbClr val="000000"/>
                          </a:solidFill>
                        </a:rPr>
                        <a:t> 3 </a:t>
                      </a:r>
                      <a:r>
                        <a:rPr lang="en-US" sz="2200" dirty="0" err="1">
                          <a:solidFill>
                            <a:srgbClr val="000000"/>
                          </a:solidFill>
                        </a:rPr>
                        <a:t>elementos</a:t>
                      </a:r>
                      <a:r>
                        <a:rPr lang="en-US" sz="2200" dirty="0">
                          <a:solidFill>
                            <a:srgbClr val="000000"/>
                          </a:solidFill>
                        </a:rPr>
                        <a:t> clave</a:t>
                      </a:r>
                      <a:r>
                        <a:rPr sz="2200" dirty="0">
                          <a:solidFill>
                            <a:srgbClr val="000000"/>
                          </a:solidFill>
                        </a:rPr>
                        <a:t>:</a:t>
                      </a:r>
                    </a:p>
                  </a:txBody>
                  <a:tcPr/>
                </a:tc>
                <a:extLst>
                  <a:ext uri="{0D108BD9-81ED-4DB2-BD59-A6C34878D82A}">
                    <a16:rowId xmlns:a16="http://schemas.microsoft.com/office/drawing/2014/main" val="10001"/>
                  </a:ext>
                </a:extLst>
              </a:tr>
              <a:tr h="0">
                <a:tc>
                  <a:txBody>
                    <a:bodyPr/>
                    <a:lstStyle/>
                    <a:p>
                      <a:pPr algn="l"/>
                      <a:r>
                        <a:rPr sz="2200" dirty="0">
                          <a:solidFill>
                            <a:srgbClr val="000000"/>
                          </a:solidFill>
                        </a:rPr>
                        <a:t>1. </a:t>
                      </a:r>
                      <a:r>
                        <a:rPr lang="en-US" sz="2200" b="0" i="0" u="none" strike="noStrike" noProof="0" dirty="0">
                          <a:latin typeface="Segoe UI"/>
                        </a:rPr>
                        <a:t>Power Apps </a:t>
                      </a:r>
                      <a:r>
                        <a:rPr lang="en-US" sz="2200" b="0" i="0" u="none" strike="noStrike" noProof="0" dirty="0" err="1">
                          <a:latin typeface="Segoe UI"/>
                        </a:rPr>
                        <a:t>puede</a:t>
                      </a:r>
                      <a:r>
                        <a:rPr lang="en-US" sz="2200" b="0" i="0" u="none" strike="noStrike" noProof="0" dirty="0">
                          <a:latin typeface="Segoe UI"/>
                        </a:rPr>
                        <a:t> </a:t>
                      </a:r>
                      <a:r>
                        <a:rPr lang="en-US" sz="2200" b="0" i="0" u="none" strike="noStrike" noProof="0" dirty="0" err="1">
                          <a:latin typeface="Segoe UI"/>
                        </a:rPr>
                        <a:t>referenciar</a:t>
                      </a:r>
                      <a:r>
                        <a:rPr lang="en-US" sz="2200" b="0" i="0" u="none" strike="noStrike" noProof="0" dirty="0">
                          <a:latin typeface="Segoe UI"/>
                        </a:rPr>
                        <a:t> </a:t>
                      </a:r>
                      <a:r>
                        <a:rPr lang="en-US" sz="2200" b="0" i="0" u="none" strike="noStrike" noProof="0" dirty="0" err="1">
                          <a:latin typeface="Segoe UI"/>
                        </a:rPr>
                        <a:t>elementos</a:t>
                      </a:r>
                      <a:r>
                        <a:rPr lang="en-US" sz="2200" b="0" i="0" u="none" strike="noStrike" noProof="0" dirty="0">
                          <a:latin typeface="Segoe UI"/>
                        </a:rPr>
                        <a:t> </a:t>
                      </a:r>
                      <a:r>
                        <a:rPr lang="en-US" sz="2200" b="0" i="0" u="none" strike="noStrike" noProof="0" dirty="0" err="1">
                          <a:latin typeface="Segoe UI"/>
                        </a:rPr>
                        <a:t>dentro</a:t>
                      </a:r>
                      <a:r>
                        <a:rPr lang="en-US" sz="2200" b="0" i="0" u="none" strike="noStrike" noProof="0" dirty="0">
                          <a:latin typeface="Segoe UI"/>
                        </a:rPr>
                        <a:t> de la </a:t>
                      </a:r>
                      <a:r>
                        <a:rPr lang="en-US" sz="2200" b="0" i="0" u="none" strike="noStrike" noProof="0" dirty="0" err="1">
                          <a:latin typeface="Segoe UI"/>
                        </a:rPr>
                        <a:t>aplicación</a:t>
                      </a:r>
                      <a:r>
                        <a:rPr lang="en-US" sz="2200" b="0" i="0" u="none" strike="noStrike" noProof="0" dirty="0">
                          <a:latin typeface="Segoe UI"/>
                        </a:rPr>
                        <a:t> para </a:t>
                      </a:r>
                      <a:r>
                        <a:rPr lang="en-US" sz="2200" b="0" i="0" u="none" strike="noStrike" noProof="0" dirty="0" err="1">
                          <a:latin typeface="Segoe UI"/>
                        </a:rPr>
                        <a:t>crear</a:t>
                      </a:r>
                      <a:r>
                        <a:rPr lang="en-US" sz="2200" b="0" i="0" u="none" strike="noStrike" noProof="0" dirty="0">
                          <a:latin typeface="Segoe UI"/>
                        </a:rPr>
                        <a:t> </a:t>
                      </a:r>
                      <a:r>
                        <a:rPr lang="en-US" sz="2200" b="0" i="0" u="none" strike="noStrike" noProof="0" dirty="0" err="1">
                          <a:latin typeface="Segoe UI"/>
                        </a:rPr>
                        <a:t>soluciones</a:t>
                      </a:r>
                      <a:r>
                        <a:rPr lang="en-US" sz="2200" b="0" i="0" u="none" strike="noStrike" noProof="0" dirty="0">
                          <a:latin typeface="Segoe UI"/>
                        </a:rPr>
                        <a:t> </a:t>
                      </a:r>
                      <a:r>
                        <a:rPr lang="en-US" sz="2200" b="0" i="0" u="none" strike="noStrike" noProof="0" dirty="0" err="1">
                          <a:latin typeface="Segoe UI"/>
                        </a:rPr>
                        <a:t>dinámicas</a:t>
                      </a:r>
                      <a:r>
                        <a:rPr lang="en-US" sz="2200" b="0" i="0" u="none" strike="noStrike" noProof="0" dirty="0">
                          <a:latin typeface="Segoe UI"/>
                        </a:rPr>
                        <a:t> y </a:t>
                      </a:r>
                      <a:r>
                        <a:rPr lang="en-US" sz="2200" b="0" i="0" u="none" strike="noStrike" noProof="0" dirty="0" err="1">
                          <a:latin typeface="Segoe UI"/>
                        </a:rPr>
                        <a:t>una</a:t>
                      </a:r>
                      <a:r>
                        <a:rPr lang="en-US" sz="2200" b="0" i="0" u="none" strike="noStrike" noProof="0" dirty="0">
                          <a:latin typeface="Segoe UI"/>
                        </a:rPr>
                        <a:t> </a:t>
                      </a:r>
                      <a:r>
                        <a:rPr lang="en-US" sz="2200" b="0" i="0" u="none" strike="noStrike" noProof="0" dirty="0" err="1">
                          <a:latin typeface="Segoe UI"/>
                        </a:rPr>
                        <a:t>interfaz</a:t>
                      </a:r>
                      <a:r>
                        <a:rPr lang="en-US" sz="2200" b="0" i="0" u="none" strike="noStrike" noProof="0" dirty="0">
                          <a:latin typeface="Segoe UI"/>
                        </a:rPr>
                        <a:t> </a:t>
                      </a:r>
                      <a:r>
                        <a:rPr lang="en-US" sz="2200" b="0" i="0" u="none" strike="noStrike" noProof="0" dirty="0" err="1">
                          <a:latin typeface="Segoe UI"/>
                        </a:rPr>
                        <a:t>amigable</a:t>
                      </a:r>
                      <a:r>
                        <a:rPr lang="en-US" sz="2200" b="0" i="0" u="none" strike="noStrike" noProof="0" dirty="0">
                          <a:latin typeface="Segoe UI"/>
                        </a:rPr>
                        <a:t>.</a:t>
                      </a:r>
                      <a:endParaRPr sz="2200" dirty="0">
                        <a:solidFill>
                          <a:srgbClr val="000000"/>
                        </a:solidFill>
                      </a:endParaRPr>
                    </a:p>
                  </a:txBody>
                  <a:tcPr/>
                </a:tc>
                <a:extLst>
                  <a:ext uri="{0D108BD9-81ED-4DB2-BD59-A6C34878D82A}">
                    <a16:rowId xmlns:a16="http://schemas.microsoft.com/office/drawing/2014/main" val="10002"/>
                  </a:ext>
                </a:extLst>
              </a:tr>
              <a:tr h="0">
                <a:tc>
                  <a:txBody>
                    <a:bodyPr/>
                    <a:lstStyle/>
                    <a:p>
                      <a:pPr algn="l"/>
                      <a:r>
                        <a:rPr sz="2200" dirty="0">
                          <a:solidFill>
                            <a:srgbClr val="000000"/>
                          </a:solidFill>
                        </a:rPr>
                        <a:t>2. </a:t>
                      </a:r>
                      <a:r>
                        <a:rPr lang="en-US" sz="2200" dirty="0">
                          <a:solidFill>
                            <a:srgbClr val="000000"/>
                          </a:solidFill>
                        </a:rPr>
                        <a:t>Con las </a:t>
                      </a:r>
                      <a:r>
                        <a:rPr lang="en-US" sz="2200" dirty="0" err="1">
                          <a:solidFill>
                            <a:srgbClr val="000000"/>
                          </a:solidFill>
                        </a:rPr>
                        <a:t>interminables</a:t>
                      </a:r>
                      <a:r>
                        <a:rPr lang="en-US" sz="2200" dirty="0">
                          <a:solidFill>
                            <a:srgbClr val="000000"/>
                          </a:solidFill>
                        </a:rPr>
                        <a:t> </a:t>
                      </a:r>
                      <a:r>
                        <a:rPr lang="en-US" sz="2200" dirty="0" err="1">
                          <a:solidFill>
                            <a:srgbClr val="000000"/>
                          </a:solidFill>
                        </a:rPr>
                        <a:t>opciones</a:t>
                      </a:r>
                      <a:r>
                        <a:rPr lang="en-US" sz="2200" dirty="0">
                          <a:solidFill>
                            <a:srgbClr val="000000"/>
                          </a:solidFill>
                        </a:rPr>
                        <a:t> de </a:t>
                      </a:r>
                      <a:r>
                        <a:rPr lang="en-US" sz="2200" dirty="0" err="1">
                          <a:solidFill>
                            <a:srgbClr val="000000"/>
                          </a:solidFill>
                        </a:rPr>
                        <a:t>configuración</a:t>
                      </a:r>
                      <a:r>
                        <a:rPr lang="en-US" sz="2200" dirty="0">
                          <a:solidFill>
                            <a:srgbClr val="000000"/>
                          </a:solidFill>
                        </a:rPr>
                        <a:t>, Power Apps </a:t>
                      </a:r>
                      <a:r>
                        <a:rPr lang="en-US" sz="2200" dirty="0" err="1">
                          <a:solidFill>
                            <a:srgbClr val="000000"/>
                          </a:solidFill>
                        </a:rPr>
                        <a:t>puede</a:t>
                      </a:r>
                      <a:r>
                        <a:rPr lang="en-US" sz="2200" dirty="0">
                          <a:solidFill>
                            <a:srgbClr val="000000"/>
                          </a:solidFill>
                        </a:rPr>
                        <a:t> </a:t>
                      </a:r>
                      <a:r>
                        <a:rPr lang="en-US" sz="2200" dirty="0" err="1">
                          <a:solidFill>
                            <a:srgbClr val="000000"/>
                          </a:solidFill>
                        </a:rPr>
                        <a:t>usarse</a:t>
                      </a:r>
                      <a:r>
                        <a:rPr lang="en-US" sz="2200" dirty="0">
                          <a:solidFill>
                            <a:srgbClr val="000000"/>
                          </a:solidFill>
                        </a:rPr>
                        <a:t> para </a:t>
                      </a:r>
                      <a:r>
                        <a:rPr lang="en-US" sz="2200" dirty="0" err="1">
                          <a:solidFill>
                            <a:srgbClr val="000000"/>
                          </a:solidFill>
                        </a:rPr>
                        <a:t>mejorar</a:t>
                      </a:r>
                      <a:r>
                        <a:rPr lang="en-US" sz="2200" dirty="0">
                          <a:solidFill>
                            <a:srgbClr val="000000"/>
                          </a:solidFill>
                        </a:rPr>
                        <a:t> </a:t>
                      </a:r>
                      <a:r>
                        <a:rPr lang="en-US" sz="2200" dirty="0" err="1">
                          <a:solidFill>
                            <a:srgbClr val="000000"/>
                          </a:solidFill>
                        </a:rPr>
                        <a:t>cualquier</a:t>
                      </a:r>
                      <a:r>
                        <a:rPr lang="en-US" sz="2200" dirty="0">
                          <a:solidFill>
                            <a:srgbClr val="000000"/>
                          </a:solidFill>
                        </a:rPr>
                        <a:t> </a:t>
                      </a:r>
                      <a:r>
                        <a:rPr lang="en-US" sz="2200" dirty="0" err="1">
                          <a:solidFill>
                            <a:srgbClr val="000000"/>
                          </a:solidFill>
                        </a:rPr>
                        <a:t>proceso</a:t>
                      </a:r>
                      <a:r>
                        <a:rPr lang="en-US" sz="2200" dirty="0">
                          <a:solidFill>
                            <a:srgbClr val="000000"/>
                          </a:solidFill>
                        </a:rPr>
                        <a:t> de </a:t>
                      </a:r>
                      <a:r>
                        <a:rPr lang="en-US" sz="2200" dirty="0" err="1">
                          <a:solidFill>
                            <a:srgbClr val="000000"/>
                          </a:solidFill>
                        </a:rPr>
                        <a:t>negocio</a:t>
                      </a:r>
                      <a:r>
                        <a:rPr lang="en-US" sz="2200" dirty="0">
                          <a:solidFill>
                            <a:srgbClr val="000000"/>
                          </a:solidFill>
                        </a:rPr>
                        <a:t>.</a:t>
                      </a:r>
                      <a:endParaRPr sz="2200" dirty="0">
                        <a:solidFill>
                          <a:srgbClr val="000000"/>
                        </a:solidFill>
                      </a:endParaRPr>
                    </a:p>
                  </a:txBody>
                  <a:tcPr/>
                </a:tc>
                <a:extLst>
                  <a:ext uri="{0D108BD9-81ED-4DB2-BD59-A6C34878D82A}">
                    <a16:rowId xmlns:a16="http://schemas.microsoft.com/office/drawing/2014/main" val="10003"/>
                  </a:ext>
                </a:extLst>
              </a:tr>
              <a:tr h="0">
                <a:tc>
                  <a:txBody>
                    <a:bodyPr/>
                    <a:lstStyle/>
                    <a:p>
                      <a:pPr algn="l"/>
                      <a:r>
                        <a:rPr sz="2200" dirty="0">
                          <a:solidFill>
                            <a:srgbClr val="000000"/>
                          </a:solidFill>
                        </a:rPr>
                        <a:t>3. </a:t>
                      </a:r>
                      <a:r>
                        <a:rPr lang="en-US" sz="2200" dirty="0">
                          <a:solidFill>
                            <a:srgbClr val="000000"/>
                          </a:solidFill>
                        </a:rPr>
                        <a:t>Crear y </a:t>
                      </a:r>
                      <a:r>
                        <a:rPr lang="en-US" sz="2200" dirty="0" err="1">
                          <a:solidFill>
                            <a:srgbClr val="000000"/>
                          </a:solidFill>
                        </a:rPr>
                        <a:t>administrar</a:t>
                      </a:r>
                      <a:r>
                        <a:rPr lang="en-US" sz="2200" dirty="0">
                          <a:solidFill>
                            <a:srgbClr val="000000"/>
                          </a:solidFill>
                        </a:rPr>
                        <a:t> </a:t>
                      </a:r>
                      <a:r>
                        <a:rPr lang="en-US" sz="2200" dirty="0" err="1">
                          <a:solidFill>
                            <a:srgbClr val="000000"/>
                          </a:solidFill>
                        </a:rPr>
                        <a:t>aplicaciones</a:t>
                      </a:r>
                      <a:r>
                        <a:rPr lang="en-US" sz="2200" dirty="0">
                          <a:solidFill>
                            <a:srgbClr val="000000"/>
                          </a:solidFill>
                        </a:rPr>
                        <a:t> es </a:t>
                      </a:r>
                      <a:r>
                        <a:rPr lang="en-US" sz="2200" dirty="0" err="1">
                          <a:solidFill>
                            <a:srgbClr val="000000"/>
                          </a:solidFill>
                        </a:rPr>
                        <a:t>sencillo</a:t>
                      </a:r>
                      <a:r>
                        <a:rPr lang="en-US" sz="2200" dirty="0">
                          <a:solidFill>
                            <a:srgbClr val="000000"/>
                          </a:solidFill>
                        </a:rPr>
                        <a:t> de </a:t>
                      </a:r>
                      <a:r>
                        <a:rPr lang="en-US" sz="2200" dirty="0" err="1">
                          <a:solidFill>
                            <a:srgbClr val="000000"/>
                          </a:solidFill>
                        </a:rPr>
                        <a:t>aprender</a:t>
                      </a:r>
                      <a:r>
                        <a:rPr lang="en-US" sz="2200" dirty="0">
                          <a:solidFill>
                            <a:srgbClr val="000000"/>
                          </a:solidFill>
                        </a:rPr>
                        <a:t>, </a:t>
                      </a:r>
                      <a:r>
                        <a:rPr lang="en-US" sz="2200" dirty="0" err="1">
                          <a:solidFill>
                            <a:srgbClr val="000000"/>
                          </a:solidFill>
                        </a:rPr>
                        <a:t>incluso</a:t>
                      </a:r>
                      <a:r>
                        <a:rPr lang="en-US" sz="2200" dirty="0">
                          <a:solidFill>
                            <a:srgbClr val="000000"/>
                          </a:solidFill>
                        </a:rPr>
                        <a:t> para </a:t>
                      </a:r>
                      <a:r>
                        <a:rPr lang="en-US" sz="2200" dirty="0" err="1">
                          <a:solidFill>
                            <a:srgbClr val="000000"/>
                          </a:solidFill>
                        </a:rPr>
                        <a:t>quienes</a:t>
                      </a:r>
                      <a:r>
                        <a:rPr lang="en-US" sz="2200" dirty="0">
                          <a:solidFill>
                            <a:srgbClr val="000000"/>
                          </a:solidFill>
                        </a:rPr>
                        <a:t> no </a:t>
                      </a:r>
                      <a:r>
                        <a:rPr lang="en-US" sz="2200" dirty="0" err="1">
                          <a:solidFill>
                            <a:srgbClr val="000000"/>
                          </a:solidFill>
                        </a:rPr>
                        <a:t>tienen</a:t>
                      </a:r>
                      <a:r>
                        <a:rPr lang="en-US" sz="2200" dirty="0">
                          <a:solidFill>
                            <a:srgbClr val="000000"/>
                          </a:solidFill>
                        </a:rPr>
                        <a:t> </a:t>
                      </a:r>
                      <a:r>
                        <a:rPr lang="en-US" sz="2200" dirty="0" err="1">
                          <a:solidFill>
                            <a:srgbClr val="000000"/>
                          </a:solidFill>
                        </a:rPr>
                        <a:t>ninguna</a:t>
                      </a:r>
                      <a:r>
                        <a:rPr lang="en-US" sz="2200" dirty="0">
                          <a:solidFill>
                            <a:srgbClr val="000000"/>
                          </a:solidFill>
                        </a:rPr>
                        <a:t> base de </a:t>
                      </a:r>
                      <a:r>
                        <a:rPr lang="en-US" sz="2200" dirty="0" err="1">
                          <a:solidFill>
                            <a:srgbClr val="000000"/>
                          </a:solidFill>
                        </a:rPr>
                        <a:t>programación</a:t>
                      </a:r>
                      <a:r>
                        <a:rPr lang="en-US" sz="2200" dirty="0">
                          <a:solidFill>
                            <a:srgbClr val="000000"/>
                          </a:solidFill>
                        </a:rPr>
                        <a:t> de </a:t>
                      </a:r>
                      <a:r>
                        <a:rPr lang="en-US" sz="2200" dirty="0" err="1">
                          <a:solidFill>
                            <a:srgbClr val="000000"/>
                          </a:solidFill>
                        </a:rPr>
                        <a:t>computadoras</a:t>
                      </a:r>
                      <a:r>
                        <a:rPr lang="en-US" sz="2200" dirty="0">
                          <a:solidFill>
                            <a:srgbClr val="000000"/>
                          </a:solidFill>
                        </a:rPr>
                        <a:t>.</a:t>
                      </a:r>
                      <a:endParaRPr sz="2200" dirty="0">
                        <a:solidFill>
                          <a:srgbClr val="000000"/>
                        </a:solidFill>
                      </a:endParaRP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err="1">
                <a:cs typeface="Segoe UI"/>
              </a:rPr>
              <a:t>Temario</a:t>
            </a:r>
            <a:endParaRPr lang="en-US" err="1"/>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rPr err="1"/>
              <a:t>Introdu</a:t>
            </a:r>
            <a:r>
              <a:rPr lang="es-ES" err="1"/>
              <a:t>cción</a:t>
            </a:r>
            <a:endParaRPr/>
          </a:p>
          <a:p>
            <a:pPr lvl="1"/>
            <a:r>
              <a:rPr lang="es-ES">
                <a:cs typeface="Arial"/>
              </a:rPr>
              <a:t>Aprende los elementos básicos</a:t>
            </a:r>
            <a:endParaRPr>
              <a:cs typeface="Arial"/>
            </a:endParaRPr>
          </a:p>
          <a:p>
            <a:pPr lvl="1"/>
            <a:r>
              <a:rPr lang="es-ES">
                <a:cs typeface="Arial"/>
              </a:rPr>
              <a:t>Construye una aplicación de Lienzo</a:t>
            </a:r>
            <a:endParaRPr>
              <a:cs typeface="Arial"/>
            </a:endParaRPr>
          </a:p>
          <a:p>
            <a:pPr lvl="1"/>
            <a:r>
              <a:rPr lang="es-ES">
                <a:cs typeface="Arial"/>
              </a:rPr>
              <a:t>Aprende las </a:t>
            </a:r>
            <a:r>
              <a:rPr>
                <a:cs typeface="Arial"/>
              </a:rPr>
              <a:t>fu</a:t>
            </a:r>
            <a:r>
              <a:rPr lang="es-ES" err="1">
                <a:cs typeface="Arial"/>
              </a:rPr>
              <a:t>nciones</a:t>
            </a:r>
            <a:r>
              <a:rPr lang="es-ES">
                <a:cs typeface="Arial"/>
              </a:rPr>
              <a:t> en</a:t>
            </a:r>
            <a:r>
              <a:rPr>
                <a:cs typeface="Arial"/>
              </a:rPr>
              <a:t> Power Apps</a:t>
            </a:r>
          </a:p>
          <a:p>
            <a:pPr lvl="1"/>
            <a:r>
              <a:rPr lang="es-ES"/>
              <a:t>Comparte una aplicación</a:t>
            </a:r>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a:t>
            </a:r>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cs typeface="Segoe UI"/>
                <a:hlinkClick r:id="rId3"/>
              </a:rPr>
              <a:t>Power Apps</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760">
              <a:spcBef>
                <a:spcPct val="20000"/>
              </a:spcBef>
              <a:spcAft>
                <a:spcPct val="20000"/>
              </a:spcAft>
              <a:buChar char="•"/>
            </a:pPr>
            <a:r>
              <a:rPr sz="1800" dirty="0">
                <a:solidFill>
                  <a:srgbClr val="000000"/>
                </a:solidFill>
                <a:cs typeface="Arial"/>
                <a:hlinkClick r:id="rId3"/>
              </a:rPr>
              <a:t>Power Apps</a:t>
            </a:r>
          </a:p>
          <a:p>
            <a:pPr marL="635000" indent="-365760">
              <a:spcBef>
                <a:spcPct val="20000"/>
              </a:spcBef>
              <a:spcAft>
                <a:spcPct val="20000"/>
              </a:spcAft>
              <a:buChar char="•"/>
            </a:pPr>
            <a:r>
              <a:rPr lang="en-US" dirty="0">
                <a:solidFill>
                  <a:srgbClr val="000000"/>
                </a:solidFill>
                <a:cs typeface="Arial"/>
                <a:hlinkClick r:id="rId4"/>
              </a:rPr>
              <a:t>Recursos de </a:t>
            </a:r>
            <a:r>
              <a:rPr lang="en-US" sz="1800" dirty="0">
                <a:solidFill>
                  <a:srgbClr val="000000"/>
                </a:solidFill>
                <a:cs typeface="Arial"/>
                <a:hlinkClick r:id="rId4"/>
              </a:rPr>
              <a:t>Power Apps </a:t>
            </a:r>
            <a:r>
              <a:rPr lang="en-US" dirty="0">
                <a:solidFill>
                  <a:srgbClr val="000000"/>
                </a:solidFill>
                <a:cs typeface="Arial"/>
              </a:rPr>
              <a:t> </a:t>
            </a:r>
            <a:endParaRPr sz="1800" dirty="0">
              <a:solidFill>
                <a:srgbClr val="000000"/>
              </a:solidFill>
              <a:cs typeface="Aria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cs typeface="Segoe UI"/>
              </a:rPr>
              <a:t>Aprendizaje</a:t>
            </a:r>
            <a:r>
              <a:rPr lang="en-US" dirty="0">
                <a:cs typeface="Segoe UI"/>
              </a:rPr>
              <a:t> </a:t>
            </a:r>
            <a:r>
              <a:rPr lang="en-US" dirty="0" err="1">
                <a:cs typeface="Segoe UI"/>
              </a:rPr>
              <a:t>Adicional</a:t>
            </a:r>
            <a:endParaRPr lang="en-US" dirty="0" err="1"/>
          </a:p>
        </p:txBody>
      </p:sp>
      <p:sp>
        <p:nvSpPr>
          <p:cNvPr id="4" name="New shape"/>
          <p:cNvSpPr/>
          <p:nvPr/>
        </p:nvSpPr>
        <p:spPr>
          <a:xfrm>
            <a:off x="403015" y="1298377"/>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AutoFit/>
          </a:bodyPr>
          <a:lstStyle/>
          <a:p>
            <a:pPr marL="635000" indent="-365760">
              <a:spcBef>
                <a:spcPct val="20000"/>
              </a:spcBef>
              <a:spcAft>
                <a:spcPct val="20000"/>
              </a:spcAft>
              <a:buChar char="•"/>
            </a:pPr>
            <a:r>
              <a:rPr lang="en-US" dirty="0">
                <a:solidFill>
                  <a:srgbClr val="000000"/>
                </a:solidFill>
                <a:cs typeface="Arial"/>
                <a:hlinkClick r:id="rId3"/>
              </a:rPr>
              <a:t>Navegación</a:t>
            </a:r>
            <a:r>
              <a:rPr lang="en-US" dirty="0">
                <a:solidFill>
                  <a:srgbClr val="000000"/>
                </a:solidFill>
                <a:cs typeface="Arial"/>
                <a:hlinkClick r:id="rId3">
                  <a:extLst>
                    <a:ext uri="{A12FA001-AC4F-418D-AE19-62706E023703}">
                      <ahyp:hlinkClr xmlns:ahyp="http://schemas.microsoft.com/office/drawing/2018/hyperlinkcolor" val="tx"/>
                    </a:ext>
                  </a:extLst>
                </a:hlinkClick>
              </a:rPr>
              <a:t> en una aplicación de lienzo en</a:t>
            </a:r>
            <a:r>
              <a:rPr sz="1800" dirty="0">
                <a:solidFill>
                  <a:srgbClr val="000000"/>
                </a:solidFill>
                <a:cs typeface="Arial"/>
                <a:hlinkClick r:id="rId3">
                  <a:extLst>
                    <a:ext uri="{A12FA001-AC4F-418D-AE19-62706E023703}">
                      <ahyp:hlinkClr xmlns:ahyp="http://schemas.microsoft.com/office/drawing/2018/hyperlinkcolor" val="tx"/>
                    </a:ext>
                  </a:extLst>
                </a:hlinkClick>
              </a:rPr>
              <a:t> Power Apps</a:t>
            </a:r>
          </a:p>
          <a:p>
            <a:pPr marL="635000" indent="-365760">
              <a:spcBef>
                <a:spcPct val="20000"/>
              </a:spcBef>
              <a:spcAft>
                <a:spcPct val="20000"/>
              </a:spcAft>
              <a:buChar char="•"/>
            </a:pPr>
            <a:r>
              <a:rPr lang="en-US" dirty="0">
                <a:solidFill>
                  <a:srgbClr val="000000"/>
                </a:solidFill>
                <a:cs typeface="Arial"/>
                <a:hlinkClick r:id="rId4"/>
              </a:rPr>
              <a:t>Personalización</a:t>
            </a:r>
            <a:r>
              <a:rPr lang="en-US" dirty="0">
                <a:solidFill>
                  <a:srgbClr val="000000"/>
                </a:solidFill>
                <a:cs typeface="Arial"/>
                <a:hlinkClick r:id="rId4">
                  <a:extLst>
                    <a:ext uri="{A12FA001-AC4F-418D-AE19-62706E023703}">
                      <ahyp:hlinkClr xmlns:ahyp="http://schemas.microsoft.com/office/drawing/2018/hyperlinkcolor" val="tx"/>
                    </a:ext>
                  </a:extLst>
                </a:hlinkClick>
              </a:rPr>
              <a:t> de una aplicación de lienzo en</a:t>
            </a:r>
            <a:r>
              <a:rPr sz="1800" dirty="0">
                <a:solidFill>
                  <a:srgbClr val="000000"/>
                </a:solidFill>
                <a:cs typeface="Arial"/>
                <a:hlinkClick r:id="rId4">
                  <a:extLst>
                    <a:ext uri="{A12FA001-AC4F-418D-AE19-62706E023703}">
                      <ahyp:hlinkClr xmlns:ahyp="http://schemas.microsoft.com/office/drawing/2018/hyperlinkcolor" val="tx"/>
                    </a:ext>
                  </a:extLst>
                </a:hlinkClick>
              </a:rPr>
              <a:t> Power Apps</a:t>
            </a:r>
          </a:p>
          <a:p>
            <a:pPr marL="635000" indent="-365760">
              <a:spcBef>
                <a:spcPct val="20000"/>
              </a:spcBef>
              <a:spcAft>
                <a:spcPct val="20000"/>
              </a:spcAft>
              <a:buChar char="•"/>
            </a:pPr>
            <a:r>
              <a:rPr lang="en-US" dirty="0">
                <a:solidFill>
                  <a:srgbClr val="000000"/>
                </a:solidFill>
                <a:cs typeface="Arial"/>
                <a:hlinkClick r:id="rId5"/>
              </a:rPr>
              <a:t>Administración</a:t>
            </a:r>
            <a:r>
              <a:rPr lang="en-US" dirty="0">
                <a:solidFill>
                  <a:srgbClr val="000000"/>
                </a:solidFill>
                <a:cs typeface="Arial"/>
                <a:hlinkClick r:id="rId5">
                  <a:extLst>
                    <a:ext uri="{A12FA001-AC4F-418D-AE19-62706E023703}">
                      <ahyp:hlinkClr xmlns:ahyp="http://schemas.microsoft.com/office/drawing/2018/hyperlinkcolor" val="tx"/>
                    </a:ext>
                  </a:extLst>
                </a:hlinkClick>
              </a:rPr>
              <a:t> de aplicaciones en</a:t>
            </a:r>
            <a:r>
              <a:rPr sz="1800" dirty="0">
                <a:solidFill>
                  <a:srgbClr val="000000"/>
                </a:solidFill>
                <a:cs typeface="Arial"/>
                <a:hlinkClick r:id="rId5">
                  <a:extLst>
                    <a:ext uri="{A12FA001-AC4F-418D-AE19-62706E023703}">
                      <ahyp:hlinkClr xmlns:ahyp="http://schemas.microsoft.com/office/drawing/2018/hyperlinkcolor" val="tx"/>
                    </a:ext>
                  </a:extLst>
                </a:hlinkClick>
              </a:rPr>
              <a:t> Power Apps</a:t>
            </a:r>
          </a:p>
        </p:txBody>
      </p:sp>
      <p:sp>
        <p:nvSpPr>
          <p:cNvPr id="8" name="TextBox 10">
            <a:extLst>
              <a:ext uri="{FF2B5EF4-FFF2-40B4-BE49-F238E27FC236}">
                <a16:creationId xmlns:a16="http://schemas.microsoft.com/office/drawing/2014/main" id="{BDFA5B89-ECF9-6F40-B90A-CAEB3980C3A9}"/>
              </a:ext>
            </a:extLst>
          </p:cNvPr>
          <p:cNvSpPr txBox="1"/>
          <p:nvPr/>
        </p:nvSpPr>
        <p:spPr>
          <a:xfrm>
            <a:off x="5976015" y="4147185"/>
            <a:ext cx="5768143" cy="1958826"/>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cs typeface="Arial"/>
              </a:rPr>
              <a:t>Por favor, </a:t>
            </a:r>
            <a:r>
              <a:rPr lang="en-US" sz="2400" dirty="0" err="1">
                <a:cs typeface="Arial"/>
              </a:rPr>
              <a:t>compártenos</a:t>
            </a:r>
            <a:r>
              <a:rPr lang="en-US" sz="2400" dirty="0">
                <a:cs typeface="Arial"/>
              </a:rPr>
              <a:t> </a:t>
            </a:r>
            <a:r>
              <a:rPr lang="en-US" sz="2400" dirty="0" err="1">
                <a:cs typeface="Arial"/>
              </a:rPr>
              <a:t>si</a:t>
            </a:r>
            <a:r>
              <a:rPr lang="en-US" sz="2400" dirty="0">
                <a:cs typeface="Arial"/>
              </a:rPr>
              <a:t> </a:t>
            </a:r>
            <a:r>
              <a:rPr lang="en-US" sz="2400" dirty="0" err="1">
                <a:cs typeface="Arial"/>
              </a:rPr>
              <a:t>te</a:t>
            </a:r>
            <a:r>
              <a:rPr lang="en-US" sz="2400" dirty="0">
                <a:cs typeface="Arial"/>
              </a:rPr>
              <a:t> </a:t>
            </a:r>
            <a:r>
              <a:rPr lang="en-US" sz="2400" dirty="0" err="1">
                <a:cs typeface="Arial"/>
              </a:rPr>
              <a:t>gustó</a:t>
            </a:r>
            <a:r>
              <a:rPr lang="en-US" sz="2400" dirty="0">
                <a:cs typeface="Arial"/>
              </a:rPr>
              <a:t> </a:t>
            </a:r>
            <a:r>
              <a:rPr lang="en-US" sz="2400" dirty="0" err="1">
                <a:cs typeface="Arial"/>
              </a:rPr>
              <a:t>este</a:t>
            </a:r>
            <a:r>
              <a:rPr lang="en-US" sz="2400" dirty="0">
                <a:cs typeface="Arial"/>
              </a:rPr>
              <a:t> taller </a:t>
            </a:r>
            <a:r>
              <a:rPr lang="en-US" sz="2400" dirty="0" err="1">
                <a:cs typeface="Arial"/>
              </a:rPr>
              <a:t>completando</a:t>
            </a:r>
            <a:r>
              <a:rPr lang="en-US" sz="2400" dirty="0">
                <a:cs typeface="Arial"/>
              </a:rPr>
              <a:t> la </a:t>
            </a:r>
            <a:r>
              <a:rPr lang="en-US" sz="2400" dirty="0" err="1">
                <a:cs typeface="Arial"/>
              </a:rPr>
              <a:t>siguiente</a:t>
            </a:r>
            <a:r>
              <a:rPr lang="en-US" sz="2400" dirty="0">
                <a:cs typeface="Arial"/>
              </a:rPr>
              <a:t> </a:t>
            </a:r>
            <a:r>
              <a:rPr lang="en-US" sz="2400" dirty="0" err="1">
                <a:cs typeface="Arial"/>
              </a:rPr>
              <a:t>encuesta</a:t>
            </a:r>
            <a:r>
              <a:rPr lang="en-US" sz="2400" dirty="0">
                <a:cs typeface="Arial"/>
              </a:rPr>
              <a:t>:</a:t>
            </a:r>
            <a:endParaRPr lang="en-US" sz="2800" dirty="0"/>
          </a:p>
          <a:p>
            <a:pPr defTabSz="932742">
              <a:spcAft>
                <a:spcPts val="600"/>
              </a:spcAft>
            </a:pPr>
            <a:endParaRPr lang="en-US" sz="2400" dirty="0">
              <a:cs typeface="Arial"/>
            </a:endParaRPr>
          </a:p>
          <a:p>
            <a:pPr defTabSz="932742">
              <a:spcAft>
                <a:spcPts val="600"/>
              </a:spcAft>
              <a:buSzPct val="90000"/>
            </a:pPr>
            <a:r>
              <a:rPr lang="en-US" sz="2400" dirty="0">
                <a:cs typeface="Arial"/>
                <a:hlinkClick r:id="rId6"/>
              </a:rPr>
              <a:t>https://aka.ms/workshopomatic-feedback</a:t>
            </a:r>
            <a:endParaRPr lang="en-US" sz="2400" dirty="0">
              <a:cs typeface="Arial"/>
            </a:endParaRPr>
          </a:p>
          <a:p>
            <a:pPr defTabSz="932742">
              <a:spcAft>
                <a:spcPts val="600"/>
              </a:spcAft>
              <a:buSzPct val="90000"/>
            </a:pPr>
            <a:endParaRPr lang="en-US" sz="2800"/>
          </a:p>
        </p:txBody>
      </p:sp>
      <p:sp>
        <p:nvSpPr>
          <p:cNvPr id="10"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err="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53998"/>
          </a:xfrm>
        </p:spPr>
        <p:txBody>
          <a:bodyPr anchor="t"/>
          <a:lstStyle>
            <a:lvl1pPr>
              <a:defRPr>
                <a:solidFill>
                  <a:schemeClr val="tx1"/>
                </a:solidFill>
              </a:defRPr>
            </a:lvl1pPr>
          </a:lstStyle>
          <a:p>
            <a:r>
              <a:rPr lang="en-US" err="1">
                <a:cs typeface="Segoe UI"/>
              </a:rPr>
              <a:t>Temario</a:t>
            </a:r>
            <a:endParaRPr lang="en-US" err="1"/>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rPr lang="es-ES"/>
              <a:t>Pon a prueba tus conocimientos</a:t>
            </a:r>
            <a:endParaRPr/>
          </a:p>
          <a:p>
            <a:pPr lvl="1"/>
            <a:r>
              <a:rPr lang="es-ES"/>
              <a:t>Resumen y recursos</a:t>
            </a:r>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Introducción</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err="1"/>
              <a:t>Introducción</a:t>
            </a:r>
            <a:endParaRPr lang="en-US"/>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t>
            </a:r>
            <a:r>
              <a:rPr lang="es-ES"/>
              <a:t>permite a cualquiera implementar soluciones de negocio poderosas y personalizables.</a:t>
            </a:r>
            <a:endParaRPr/>
          </a:p>
        </p:txBody>
      </p:sp>
      <p:sp>
        <p:nvSpPr>
          <p:cNvPr id="6" name="Subtitle">
            <a:extLst>
              <a:ext uri="{FF2B5EF4-FFF2-40B4-BE49-F238E27FC236}">
                <a16:creationId xmlns:a16="http://schemas.microsoft.com/office/drawing/2014/main" id="{43472AB7-857C-4F09-AF88-E9C978D52B9D}"/>
              </a:ext>
            </a:extLst>
          </p:cNvPr>
          <p:cNvSpPr txBox="1">
            <a:spLocks/>
          </p:cNvSpPr>
          <p:nvPr/>
        </p:nvSpPr>
        <p:spPr>
          <a:xfrm>
            <a:off x="457200" y="2819400"/>
            <a:ext cx="7253288" cy="1415772"/>
          </a:xfrm>
          <a:prstGeom prst="rect">
            <a:avLst/>
          </a:prstGeom>
        </p:spPr>
        <p:txBody>
          <a:bodyPr lIns="91440" tIns="45720" rIns="91440" bIns="45720" anchor="t"/>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panose="020B0604020202020204" pitchFamily="34" charset="0"/>
              <a:buChar char="•"/>
            </a:pPr>
            <a:r>
              <a:rPr lang="es-ES">
                <a:cs typeface="Arial"/>
              </a:rPr>
              <a:t>Aprende los elementos básicos de </a:t>
            </a:r>
            <a:r>
              <a:rPr lang="es-ES" err="1">
                <a:cs typeface="Arial"/>
              </a:rPr>
              <a:t>Power</a:t>
            </a:r>
            <a:r>
              <a:rPr lang="es-ES">
                <a:cs typeface="Arial"/>
              </a:rPr>
              <a:t> Apps</a:t>
            </a:r>
          </a:p>
          <a:p>
            <a:pPr lvl="1">
              <a:buFont typeface="Arial" panose="020B0604020202020204" pitchFamily="34" charset="0"/>
              <a:buChar char="•"/>
            </a:pPr>
            <a:r>
              <a:rPr lang="es-ES">
                <a:cs typeface="Arial"/>
              </a:rPr>
              <a:t>Construye una aplicación de lienzo</a:t>
            </a:r>
          </a:p>
          <a:p>
            <a:pPr lvl="1">
              <a:buFont typeface="Arial" panose="020B0604020202020204" pitchFamily="34" charset="0"/>
              <a:buChar char="•"/>
            </a:pPr>
            <a:r>
              <a:rPr lang="es-ES">
                <a:cs typeface="Arial"/>
              </a:rPr>
              <a:t>Personaliza tu aplicación</a:t>
            </a:r>
          </a:p>
          <a:p>
            <a:pPr lvl="1">
              <a:buFont typeface="Arial" panose="020B0604020202020204" pitchFamily="34" charset="0"/>
              <a:buChar char="•"/>
            </a:pPr>
            <a:r>
              <a:rPr lang="es-ES">
                <a:cs typeface="Arial"/>
              </a:rPr>
              <a:t>Administra la configuración de tu aplicación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err="1"/>
              <a:t>Elementos</a:t>
            </a:r>
            <a:r>
              <a:rPr lang="en-US"/>
              <a:t> </a:t>
            </a:r>
            <a:r>
              <a:rPr lang="en-US" err="1"/>
              <a:t>básicos</a:t>
            </a:r>
            <a:r>
              <a:rPr lang="en-US"/>
              <a:t> de Power Apps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52</Slides>
  <Notes>50</Notes>
  <HiddenSlides>0</HiddenSlides>
  <ScaleCrop>false</ScaleCrop>
  <HeadingPairs>
    <vt:vector size="4" baseType="variant">
      <vt:variant>
        <vt:lpstr>Theme</vt:lpstr>
      </vt:variant>
      <vt:variant>
        <vt:i4>4</vt:i4>
      </vt:variant>
      <vt:variant>
        <vt:lpstr>Slide Titles</vt:lpstr>
      </vt:variant>
      <vt:variant>
        <vt:i4>52</vt:i4>
      </vt:variant>
    </vt:vector>
  </HeadingPairs>
  <TitlesOfParts>
    <vt:vector size="56" baseType="lpstr">
      <vt:lpstr>Office Theme</vt:lpstr>
      <vt:lpstr>Microsoft_Learn_White_Template</vt:lpstr>
      <vt:lpstr> Microsoft_Learn_Light_Gray_Template</vt:lpstr>
      <vt:lpstr> Microsoft_Learn_Black_Template</vt:lpstr>
      <vt:lpstr>PowerPoint Presentation</vt:lpstr>
      <vt:lpstr>PowerPoint Presentation</vt:lpstr>
      <vt:lpstr>Prerequisitos</vt:lpstr>
      <vt:lpstr>Objetivos de Aprendizaje</vt:lpstr>
      <vt:lpstr>Temario</vt:lpstr>
      <vt:lpstr>Temario</vt:lpstr>
      <vt:lpstr>Introducción</vt:lpstr>
      <vt:lpstr>Introducción</vt:lpstr>
      <vt:lpstr>Elementos básicos de Power Apps</vt:lpstr>
      <vt:lpstr>Aprende sobre los elementos básicos</vt:lpstr>
      <vt:lpstr>Power Apps Studio</vt:lpstr>
      <vt:lpstr>Formato de la aplicación</vt:lpstr>
      <vt:lpstr>Galerías</vt:lpstr>
      <vt:lpstr>Formularios</vt:lpstr>
      <vt:lpstr>Control de entradas</vt:lpstr>
      <vt:lpstr>Controles inteligentes</vt:lpstr>
      <vt:lpstr>Funciones</vt:lpstr>
      <vt:lpstr>Construye una aplicación de lienzo</vt:lpstr>
      <vt:lpstr>Construye una aplicación de lienzo</vt:lpstr>
      <vt:lpstr>Conectar a una fuente de datos</vt:lpstr>
      <vt:lpstr>Explorar la aplicación generada</vt:lpstr>
      <vt:lpstr>Instala la aplicación en tu dispositivo</vt:lpstr>
      <vt:lpstr>Explora la aplicación</vt:lpstr>
      <vt:lpstr>Explora la pantalla de navegación</vt:lpstr>
      <vt:lpstr>Explora la pantalla de detalles</vt:lpstr>
      <vt:lpstr>Explora la pantalla de editar/crear</vt:lpstr>
      <vt:lpstr>Personaliza la aplicación</vt:lpstr>
      <vt:lpstr>Navegación de las pantallas</vt:lpstr>
      <vt:lpstr>Agrega una fuente de datos adicional</vt:lpstr>
      <vt:lpstr>Pantalla de detalles</vt:lpstr>
      <vt:lpstr>Pantalla editar/crear</vt:lpstr>
      <vt:lpstr>Controles en Power Apps</vt:lpstr>
      <vt:lpstr>Conoce las funciones en Power Apps</vt:lpstr>
      <vt:lpstr>Funciones en Power Apps</vt:lpstr>
      <vt:lpstr>Comparte una aplicación</vt:lpstr>
      <vt:lpstr>Comparte una aplicación</vt:lpstr>
      <vt:lpstr>Preparate para compartir la aplicación</vt:lpstr>
      <vt:lpstr>Preparate para compartir la aplicación</vt:lpstr>
      <vt:lpstr>Permisos y licenciamiento</vt:lpstr>
      <vt:lpstr>Comprobación de conocimientos</vt:lpstr>
      <vt:lpstr>Pregunta 1</vt:lpstr>
      <vt:lpstr>Pregunta 1</vt:lpstr>
      <vt:lpstr>Pregunta 2</vt:lpstr>
      <vt:lpstr>Pregunta 2</vt:lpstr>
      <vt:lpstr>Pregunta 3</vt:lpstr>
      <vt:lpstr>Pregunta 3</vt:lpstr>
      <vt:lpstr>Resumen y recursos</vt:lpstr>
      <vt:lpstr>Resumen y recursos</vt:lpstr>
      <vt:lpstr>Elementos clave</vt:lpstr>
      <vt:lpstr>Power Apps</vt:lpstr>
      <vt:lpstr>Aprendizaje Adicional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aleepsy</dc:creator>
  <cp:revision>190</cp:revision>
  <cp:lastPrinted>2022-02-03T18:42:57Z</cp:lastPrinted>
  <dcterms:created xsi:type="dcterms:W3CDTF">2022-02-03T18:42:57Z</dcterms:created>
  <dcterms:modified xsi:type="dcterms:W3CDTF">2022-07-20T03:07:11Z</dcterms:modified>
</cp:coreProperties>
</file>