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7.svg" ContentType="image/svg+xml"/>
  <Override PartName="/ppt/media/image29.svg" ContentType="image/svg+xml"/>
  <Override PartName="/ppt/media/image31.svg" ContentType="image/svg+xml"/>
  <Override PartName="/ppt/media/image33.svg" ContentType="image/sv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 id="2147485219" r:id="rId5"/>
  </p:sldMasterIdLst>
  <p:notesMasterIdLst>
    <p:notesMasterId r:id="rId28"/>
  </p:notesMasterIdLst>
  <p:sldIdLst>
    <p:sldId id="258" r:id="rId6"/>
    <p:sldId id="311" r:id="rId7"/>
    <p:sldId id="264" r:id="rId8"/>
    <p:sldId id="270" r:id="rId9"/>
    <p:sldId id="272" r:id="rId10"/>
    <p:sldId id="282" r:id="rId11"/>
    <p:sldId id="280" r:id="rId12"/>
    <p:sldId id="284" r:id="rId13"/>
    <p:sldId id="286" r:id="rId14"/>
    <p:sldId id="288" r:id="rId15"/>
    <p:sldId id="312" r:id="rId16"/>
    <p:sldId id="313" r:id="rId17"/>
    <p:sldId id="292" r:id="rId18"/>
    <p:sldId id="294" r:id="rId19"/>
    <p:sldId id="296" r:id="rId20"/>
    <p:sldId id="298" r:id="rId21"/>
    <p:sldId id="300" r:id="rId22"/>
    <p:sldId id="302" r:id="rId23"/>
    <p:sldId id="304" r:id="rId24"/>
    <p:sldId id="306" r:id="rId25"/>
    <p:sldId id="314" r:id="rId26"/>
    <p:sldId id="310"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15" autoAdjust="0"/>
  </p:normalViewPr>
  <p:slideViewPr>
    <p:cSldViewPr>
      <p:cViewPr>
        <p:scale>
          <a:sx n="106" d="100"/>
          <a:sy n="106" d="100"/>
        </p:scale>
        <p:origin x="42" y="6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C3125-EDA2-429B-9C34-12DF85AA8072}" type="datetimeFigureOut">
              <a:t>18/05/2022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67EA5-A34E-422F-AD60-745906E13B54}"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2627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A binary classification model predicts probability for two classes.</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A binary classification model predicts probability for two classes.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Use the parsnip::predict.model_fit() method for inferencing labels for new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Use the parsnip::predict.model_fit() method for inferencing labels for new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recall metric indicates the percentage of actual positive cases that the classifier correctly identified.</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recall metric indicates the percentage of actual positive cases that the classifier correctly identified.</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33724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Classification is a form of machine learning in which you train a model to predict which category an item belongs to. For example, a health clinic might use diagnostic data such as a patient's height, weight, blood pressure, or blood-glucose level to predict whether the patient is diabetic.</a:t>
            </a:r>
            <a:endParaRPr lang="it-IT" dirty="0"/>
          </a:p>
          <a:p>
            <a:pPr>
              <a:spcBef>
                <a:spcPct val="43750"/>
              </a:spcBef>
              <a:spcAft>
                <a:spcPct val="43750"/>
              </a:spcAft>
            </a:pPr>
            <a:endParaRPr lang="it-IT"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Classification is an example of a supervised machine learning technique, which means that it relies on data that includes known feature values (for example, diagnostic measurements for patients) as well as known label values (for example, a classification of non-diabetic or diabetic). You use a classification algorithm to fit a subset of the data to a function that can calculate the probability for each class label from the feature values. You use the remaining data to evaluate the model by comparing the predictions that it generates from the features to the known class labels.</a:t>
            </a:r>
            <a:endParaRPr dirty="0"/>
          </a:p>
          <a:p>
            <a:endParaRPr dirty="0"/>
          </a:p>
          <a:p>
            <a:pPr>
              <a:spcBef>
                <a:spcPct val="43750"/>
              </a:spcBef>
              <a:spcAft>
                <a:spcPct val="43750"/>
              </a:spcAft>
            </a:pPr>
            <a:r>
              <a:rPr dirty="0"/>
              <a:t>Categorical data has distinct </a:t>
            </a:r>
            <a:r>
              <a:rPr i="1" dirty="0"/>
              <a:t>classes</a:t>
            </a:r>
            <a:r>
              <a:rPr dirty="0"/>
              <a:t>, rather than numeric values. Some kinds of data can be either numeric or categorical. For example, race completion times could be measured in seconds or minutes, or the times could be separated into classes called </a:t>
            </a:r>
            <a:r>
              <a:rPr i="1" dirty="0"/>
              <a:t>fast</a:t>
            </a:r>
            <a:r>
              <a:rPr dirty="0"/>
              <a:t>, </a:t>
            </a:r>
            <a:r>
              <a:rPr i="1" dirty="0"/>
              <a:t>medium</a:t>
            </a:r>
            <a:r>
              <a:rPr dirty="0"/>
              <a:t>, and </a:t>
            </a:r>
            <a:r>
              <a:rPr i="1" dirty="0"/>
              <a:t>slow</a:t>
            </a:r>
            <a:r>
              <a:rPr dirty="0"/>
              <a:t>. Other kinds of data can only be categorical. For example, a shape can be categorized only as, say, </a:t>
            </a:r>
            <a:r>
              <a:rPr i="1" dirty="0"/>
              <a:t>circle</a:t>
            </a:r>
            <a:r>
              <a:rPr dirty="0"/>
              <a:t>, </a:t>
            </a:r>
            <a:r>
              <a:rPr i="1" dirty="0"/>
              <a:t>triangle</a:t>
            </a:r>
            <a:r>
              <a:rPr dirty="0"/>
              <a:t>, or </a:t>
            </a:r>
            <a:r>
              <a:rPr i="1" dirty="0"/>
              <a:t>square</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Let's explore a simple example to help explain the key principles. Suppose you have the following patient data, which consists of a single feature (blood-glucose level) and a class label (0 for non-diabetic, 1 for diabetic).</a:t>
            </a:r>
          </a:p>
          <a:p>
            <a:endParaRPr dirty="0"/>
          </a:p>
          <a:p>
            <a:pPr>
              <a:spcBef>
                <a:spcPct val="43750"/>
              </a:spcBef>
              <a:spcAft>
                <a:spcPct val="43750"/>
              </a:spcAft>
            </a:pPr>
            <a:r>
              <a:rPr dirty="0"/>
              <a:t>Let's use the first eight observations to train a classification model. Start by plotting the blood-glucose feature (x-axis) and the predicted diabetic label (y-axis).</a:t>
            </a:r>
          </a:p>
          <a:p>
            <a:endParaRPr dirty="0"/>
          </a:p>
          <a:p>
            <a:pPr>
              <a:spcBef>
                <a:spcPct val="43750"/>
              </a:spcBef>
              <a:spcAft>
                <a:spcPct val="43750"/>
              </a:spcAft>
            </a:pPr>
            <a:r>
              <a:rPr dirty="0"/>
              <a:t>What you need is a function that calculates a probability value for </a:t>
            </a:r>
            <a:r>
              <a:rPr i="1" dirty="0"/>
              <a:t>y</a:t>
            </a:r>
            <a:r>
              <a:rPr dirty="0"/>
              <a:t> based on </a:t>
            </a:r>
            <a:r>
              <a:rPr i="1" dirty="0"/>
              <a:t>x</a:t>
            </a:r>
            <a:r>
              <a:rPr dirty="0"/>
              <a:t>. That is, you need the function </a:t>
            </a:r>
            <a:r>
              <a:rPr i="1" dirty="0"/>
              <a:t>f(x) = y</a:t>
            </a:r>
            <a:r>
              <a:rPr dirty="0"/>
              <a:t>. You can see from the chart that patients with a low blood-glucose level are all non-diabetic, and patients with a higher blood-glucose level are diabetic.</a:t>
            </a:r>
          </a:p>
          <a:p>
            <a:endParaRPr dirty="0"/>
          </a:p>
          <a:p>
            <a:pPr>
              <a:spcBef>
                <a:spcPct val="43750"/>
              </a:spcBef>
              <a:spcAft>
                <a:spcPct val="43750"/>
              </a:spcAft>
            </a:pPr>
            <a:r>
              <a:rPr dirty="0"/>
              <a:t>It seems that the higher the blood-glucose level, the more probable it is that a patient is diabetic, with the inflection point being somewhere between 100 and 110. You need to fit a function that calculates a value between 0 and 1 for y to these values.</a:t>
            </a:r>
          </a:p>
          <a:p>
            <a:endParaRPr dirty="0"/>
          </a:p>
          <a:p>
            <a:pPr>
              <a:spcBef>
                <a:spcPct val="43750"/>
              </a:spcBef>
              <a:spcAft>
                <a:spcPct val="43750"/>
              </a:spcAft>
            </a:pPr>
            <a:r>
              <a:rPr dirty="0"/>
              <a:t>One such function is a logistic function, which forms a sigmoidal (S-shaped) curve, like this:</a:t>
            </a:r>
          </a:p>
          <a:p>
            <a:endParaRPr dirty="0"/>
          </a:p>
          <a:p>
            <a:pPr>
              <a:spcBef>
                <a:spcPct val="43750"/>
              </a:spcBef>
              <a:spcAft>
                <a:spcPct val="43750"/>
              </a:spcAft>
            </a:pPr>
            <a:r>
              <a:rPr dirty="0"/>
              <a:t>Now you can use the function to calculate a probability value that </a:t>
            </a:r>
            <a:r>
              <a:rPr i="1" dirty="0"/>
              <a:t>y</a:t>
            </a:r>
            <a:r>
              <a:rPr dirty="0"/>
              <a:t> is positive, meaning that the patient is diabetic, from any value of </a:t>
            </a:r>
            <a:r>
              <a:rPr i="1" dirty="0"/>
              <a:t>x</a:t>
            </a:r>
            <a:r>
              <a:rPr dirty="0"/>
              <a:t> by finding the point on the function line for </a:t>
            </a:r>
            <a:r>
              <a:rPr i="1" dirty="0"/>
              <a:t>x</a:t>
            </a:r>
            <a:r>
              <a:rPr dirty="0"/>
              <a:t>. You can set a threshold value of 0.5 as the cutoff point for the class label prediction.</a:t>
            </a:r>
          </a:p>
          <a:p>
            <a:endParaRPr dirty="0"/>
          </a:p>
          <a:p>
            <a:pPr>
              <a:spcBef>
                <a:spcPct val="43750"/>
              </a:spcBef>
              <a:spcAft>
                <a:spcPct val="43750"/>
              </a:spcAft>
            </a:pPr>
            <a:r>
              <a:rPr dirty="0"/>
              <a:t>Let's test it with the data values we've held back:</a:t>
            </a:r>
          </a:p>
          <a:p>
            <a:endParaRPr dirty="0"/>
          </a:p>
          <a:p>
            <a:pPr>
              <a:spcBef>
                <a:spcPct val="43750"/>
              </a:spcBef>
              <a:spcAft>
                <a:spcPct val="43750"/>
              </a:spcAft>
            </a:pPr>
            <a:r>
              <a:rPr dirty="0"/>
              <a:t>Points plotted below the threshold line yield a predicted class of 0 (non-diabetic), and points above the line are predicted as 1 (diabetic).</a:t>
            </a:r>
          </a:p>
          <a:p>
            <a:endParaRPr dirty="0"/>
          </a:p>
          <a:p>
            <a:pPr>
              <a:spcBef>
                <a:spcPct val="43750"/>
              </a:spcBef>
              <a:spcAft>
                <a:spcPct val="43750"/>
              </a:spcAft>
            </a:pPr>
            <a:r>
              <a:rPr dirty="0"/>
              <a:t>Now you can compare the label predictions based on the logistic function encapsulated in the model (which we'll call </a:t>
            </a:r>
            <a:r>
              <a:rPr i="1" dirty="0"/>
              <a:t>ŷ</a:t>
            </a:r>
            <a:r>
              <a:rPr dirty="0"/>
              <a:t>, or "y-hat") to the actual class labels (</a:t>
            </a:r>
            <a:r>
              <a:rPr i="1" dirty="0"/>
              <a:t>y</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rPr dirty="0"/>
              <a:t>The training accuracy of a classification model is much less important than how well that model works when it's given new, unseen data. After all, you train models so that they can be used on new data that you find in the real world. So, after you've trained a classification model, you should evaluate how well it performs on a set of new, unseen data.</a:t>
            </a:r>
            <a:endParaRPr lang="it-IT" dirty="0"/>
          </a:p>
          <a:p>
            <a:endParaRPr lang="it-IT" dirty="0"/>
          </a:p>
          <a:p>
            <a:pPr>
              <a:spcBef>
                <a:spcPct val="43750"/>
              </a:spcBef>
              <a:spcAft>
                <a:spcPct val="43750"/>
              </a:spcAft>
            </a:pPr>
            <a:r>
              <a:rPr dirty="0"/>
              <a:t>Earlier, you created a model that predicts whether a patient has diabetes based on their blood glucose level. Now, if you apply this model to some data that wasn't part of the training set, you get the following predictions:</a:t>
            </a:r>
          </a:p>
          <a:p>
            <a:endParaRPr lang="it-IT" dirty="0"/>
          </a:p>
          <a:p>
            <a:r>
              <a:rPr lang="it-IT" i="1" dirty="0"/>
              <a:t>[Table was here]</a:t>
            </a:r>
          </a:p>
          <a:p>
            <a:endParaRPr lang="it-IT" i="1" dirty="0"/>
          </a:p>
          <a:p>
            <a:pPr>
              <a:spcBef>
                <a:spcPct val="43750"/>
              </a:spcBef>
              <a:spcAft>
                <a:spcPct val="43750"/>
              </a:spcAft>
            </a:pPr>
            <a:r>
              <a:rPr dirty="0"/>
              <a:t>Recall that </a:t>
            </a:r>
            <a:r>
              <a:rPr i="1" dirty="0"/>
              <a:t>x</a:t>
            </a:r>
            <a:r>
              <a:rPr dirty="0"/>
              <a:t> refers to blood glucose level, </a:t>
            </a:r>
            <a:r>
              <a:rPr i="1" dirty="0"/>
              <a:t>y</a:t>
            </a:r>
            <a:r>
              <a:rPr dirty="0"/>
              <a:t> refers to whether the patient is actually diabetic, and </a:t>
            </a:r>
            <a:r>
              <a:rPr i="1" dirty="0"/>
              <a:t>ŷ</a:t>
            </a:r>
            <a:r>
              <a:rPr dirty="0"/>
              <a:t> refers to the model's prediction as to whether the patient is diabetic.</a:t>
            </a:r>
          </a:p>
          <a:p>
            <a:endParaRPr lang="it-IT" dirty="0"/>
          </a:p>
          <a:p>
            <a:pPr>
              <a:spcBef>
                <a:spcPct val="43750"/>
              </a:spcBef>
              <a:spcAft>
                <a:spcPct val="43750"/>
              </a:spcAft>
            </a:pPr>
            <a:r>
              <a:rPr dirty="0"/>
              <a:t>Simply calculating the number of correct predictions is sometimes misleading or too simplistic to help you understand the kinds of errors it will make in the real world. To get more detailed information, you can tabulate the results in a structure called a </a:t>
            </a:r>
            <a:r>
              <a:rPr i="1" dirty="0"/>
              <a:t>confusion matrix</a:t>
            </a:r>
            <a:r>
              <a:rPr dirty="0"/>
              <a:t>, as shown here:</a:t>
            </a:r>
            <a:endParaRPr lang="it-IT" dirty="0"/>
          </a:p>
          <a:p>
            <a:endParaRPr lang="it-IT" dirty="0"/>
          </a:p>
          <a:p>
            <a:pPr>
              <a:spcBef>
                <a:spcPct val="43750"/>
              </a:spcBef>
              <a:spcAft>
                <a:spcPct val="43750"/>
              </a:spcAft>
            </a:pPr>
            <a:r>
              <a:rPr dirty="0"/>
              <a:t>The confusion matrix shows the total number of cases where:</a:t>
            </a:r>
          </a:p>
          <a:p>
            <a:endParaRPr dirty="0"/>
          </a:p>
          <a:p>
            <a:r>
              <a:rPr dirty="0"/>
              <a:t>The model predicted 0 and the actual label is 0 (true negatives [TN], top left)</a:t>
            </a:r>
          </a:p>
          <a:p>
            <a:endParaRPr dirty="0"/>
          </a:p>
          <a:p>
            <a:r>
              <a:rPr dirty="0"/>
              <a:t>The model predicted 1 and the actual label is 1 (true positives [TP], bottom right)</a:t>
            </a:r>
          </a:p>
          <a:p>
            <a:endParaRPr dirty="0"/>
          </a:p>
          <a:p>
            <a:r>
              <a:rPr dirty="0"/>
              <a:t>The model predicted 0 and the actual label is 1 (false negatives [FN], bottom left)</a:t>
            </a:r>
          </a:p>
          <a:p>
            <a:endParaRPr dirty="0"/>
          </a:p>
          <a:p>
            <a:r>
              <a:rPr dirty="0"/>
              <a:t>The model predicted 1 and the actual label is 0 (false positives [FP], top right)</a:t>
            </a:r>
          </a:p>
          <a:p>
            <a:endParaRPr dirty="0"/>
          </a:p>
          <a:p>
            <a:pPr>
              <a:spcBef>
                <a:spcPct val="43750"/>
              </a:spcBef>
              <a:spcAft>
                <a:spcPct val="43750"/>
              </a:spcAft>
            </a:pPr>
            <a:r>
              <a:rPr dirty="0"/>
              <a:t>The cells in the confusion matrix are often shaded so that higher values have a deeper shade. This makes it easier to see a strong diagonal trend from top-left to bottom-right, highlighting the cells where the predicted value and actual value are the same.</a:t>
            </a:r>
          </a:p>
          <a:p>
            <a:endParaRPr dirty="0"/>
          </a:p>
          <a:p>
            <a:pPr>
              <a:spcBef>
                <a:spcPct val="43750"/>
              </a:spcBef>
              <a:spcAft>
                <a:spcPct val="43750"/>
              </a:spcAft>
            </a:pPr>
            <a:r>
              <a:rPr dirty="0"/>
              <a:t>From these core values, you can calculate a range of other metrics that can help you evaluate the performance of the model. For example:</a:t>
            </a:r>
          </a:p>
          <a:p>
            <a:endParaRPr dirty="0"/>
          </a:p>
          <a:p>
            <a:r>
              <a:rPr b="1" dirty="0"/>
              <a:t>Accuracy</a:t>
            </a:r>
            <a:r>
              <a:rPr dirty="0"/>
              <a:t>: </a:t>
            </a:r>
            <a:r>
              <a:rPr i="1" dirty="0"/>
              <a:t>(TP+TN)/(TP+TN+FP+FN)</a:t>
            </a:r>
            <a:r>
              <a:rPr dirty="0"/>
              <a:t>; of all the predictions, how many were correct?</a:t>
            </a:r>
          </a:p>
          <a:p>
            <a:endParaRPr dirty="0"/>
          </a:p>
          <a:p>
            <a:r>
              <a:rPr b="1" dirty="0"/>
              <a:t>Recall</a:t>
            </a:r>
            <a:r>
              <a:rPr dirty="0"/>
              <a:t>: </a:t>
            </a:r>
            <a:r>
              <a:rPr i="1" dirty="0"/>
              <a:t>TP/(TP+FN)</a:t>
            </a:r>
            <a:r>
              <a:rPr dirty="0"/>
              <a:t>; of all the cases that are positive, how many did the model identify?</a:t>
            </a:r>
          </a:p>
          <a:p>
            <a:endParaRPr dirty="0"/>
          </a:p>
          <a:p>
            <a:r>
              <a:rPr b="1" dirty="0"/>
              <a:t>Precision</a:t>
            </a:r>
            <a:r>
              <a:rPr dirty="0"/>
              <a:t>: </a:t>
            </a:r>
            <a:r>
              <a:rPr i="1" dirty="0"/>
              <a:t>TP/(TP+FP)</a:t>
            </a:r>
            <a:r>
              <a:rPr dirty="0"/>
              <a:t>; of all the cases that the model predicted to be positive, how many actually are positive?</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5000" lnSpcReduction="20000"/>
          </a:bodyPr>
          <a:lstStyle/>
          <a:p>
            <a:pPr>
              <a:spcBef>
                <a:spcPct val="43750"/>
              </a:spcBef>
              <a:spcAft>
                <a:spcPct val="43750"/>
              </a:spcAft>
            </a:pPr>
            <a:r>
              <a:rPr dirty="0"/>
              <a:t>It's also possible</a:t>
            </a:r>
            <a:r>
              <a:rPr lang="en-US" dirty="0"/>
              <a:t> to create </a:t>
            </a:r>
            <a:r>
              <a:rPr lang="en-US" i="1" dirty="0"/>
              <a:t>multiclass</a:t>
            </a:r>
            <a:r>
              <a:rPr lang="en-US" dirty="0"/>
              <a:t> classification models, in which there are more than two possible classes. </a:t>
            </a:r>
          </a:p>
          <a:p>
            <a:pPr>
              <a:spcBef>
                <a:spcPct val="43750"/>
              </a:spcBef>
              <a:spcAft>
                <a:spcPct val="43750"/>
              </a:spcAft>
            </a:pPr>
            <a:endParaRPr lang="en-US" dirty="0"/>
          </a:p>
          <a:p>
            <a:pPr>
              <a:spcBef>
                <a:spcPct val="43750"/>
              </a:spcBef>
              <a:spcAft>
                <a:spcPct val="43750"/>
              </a:spcAft>
            </a:pPr>
            <a:r>
              <a:rPr lang="en-US" dirty="0"/>
              <a:t>Multiclass classification can be thought of as a combination of multiple binary classifiers. There are two ways in which you can approach the problem:</a:t>
            </a:r>
          </a:p>
          <a:p>
            <a:endParaRPr lang="en-US" dirty="0"/>
          </a:p>
          <a:p>
            <a:pPr>
              <a:spcBef>
                <a:spcPct val="43750"/>
              </a:spcBef>
              <a:spcAft>
                <a:spcPct val="43750"/>
              </a:spcAft>
            </a:pPr>
            <a:r>
              <a:rPr lang="en-US" b="1" dirty="0"/>
              <a:t>One-vs-Rest (OVR)</a:t>
            </a:r>
            <a:r>
              <a:rPr lang="en-US" dirty="0"/>
              <a:t>, in which a classifier is created for each possible class value, with a positive outcome for cases where the prediction is a certain class, and a negative outcome for cases where the prediction is any other class. For example, a classification problem with 3 possible shape classes (</a:t>
            </a:r>
            <a:r>
              <a:rPr lang="en-US" i="1" dirty="0"/>
              <a:t>square</a:t>
            </a:r>
            <a:r>
              <a:rPr lang="en-US" dirty="0"/>
              <a:t>, </a:t>
            </a:r>
            <a:r>
              <a:rPr lang="en-US" i="1" dirty="0"/>
              <a:t>circle</a:t>
            </a:r>
            <a:r>
              <a:rPr lang="en-US" dirty="0"/>
              <a:t>, </a:t>
            </a:r>
            <a:r>
              <a:rPr lang="en-US" i="1" dirty="0"/>
              <a:t>triangle</a:t>
            </a:r>
            <a:r>
              <a:rPr lang="en-US" dirty="0"/>
              <a:t>, </a:t>
            </a:r>
            <a:r>
              <a:rPr lang="en-US" i="1" dirty="0"/>
              <a:t>hexagon</a:t>
            </a:r>
            <a:r>
              <a:rPr lang="en-US" dirty="0"/>
              <a:t>) would require four classifiers that predict:</a:t>
            </a:r>
          </a:p>
          <a:p>
            <a:endParaRPr lang="en-US" dirty="0"/>
          </a:p>
          <a:p>
            <a:r>
              <a:rPr lang="en-US" dirty="0"/>
              <a:t>Square or not</a:t>
            </a:r>
          </a:p>
          <a:p>
            <a:endParaRPr lang="en-US" dirty="0"/>
          </a:p>
          <a:p>
            <a:r>
              <a:rPr lang="en-US" dirty="0"/>
              <a:t>Circle or not</a:t>
            </a:r>
          </a:p>
          <a:p>
            <a:endParaRPr lang="en-US" dirty="0"/>
          </a:p>
          <a:p>
            <a:r>
              <a:rPr lang="en-US" dirty="0"/>
              <a:t>Triangle or not</a:t>
            </a:r>
          </a:p>
          <a:p>
            <a:endParaRPr lang="en-US" dirty="0"/>
          </a:p>
          <a:p>
            <a:pPr>
              <a:spcBef>
                <a:spcPct val="43750"/>
              </a:spcBef>
              <a:spcAft>
                <a:spcPct val="43750"/>
              </a:spcAft>
            </a:pPr>
            <a:r>
              <a:rPr lang="en-US" b="1" dirty="0"/>
              <a:t>One-vs-One (OVO)</a:t>
            </a:r>
            <a:r>
              <a:rPr lang="en-US" dirty="0"/>
              <a:t>, in which a classifier for each possible pair of classes is created. The classification problem with 3 shape classes would require the following binary classifiers:</a:t>
            </a:r>
          </a:p>
          <a:p>
            <a:endParaRPr lang="en-US" dirty="0"/>
          </a:p>
          <a:p>
            <a:r>
              <a:rPr lang="en-US" dirty="0"/>
              <a:t>Square or circle</a:t>
            </a:r>
          </a:p>
          <a:p>
            <a:endParaRPr lang="en-US" dirty="0"/>
          </a:p>
          <a:p>
            <a:r>
              <a:rPr lang="en-US" dirty="0"/>
              <a:t>Square or triangle</a:t>
            </a:r>
          </a:p>
          <a:p>
            <a:endParaRPr lang="en-US" dirty="0"/>
          </a:p>
          <a:p>
            <a:r>
              <a:rPr lang="en-US" dirty="0"/>
              <a:t>Circle or triangle</a:t>
            </a:r>
          </a:p>
          <a:p>
            <a:endParaRPr lang="en-US" dirty="0"/>
          </a:p>
          <a:p>
            <a:pPr>
              <a:spcBef>
                <a:spcPct val="43750"/>
              </a:spcBef>
              <a:spcAft>
                <a:spcPct val="43750"/>
              </a:spcAft>
            </a:pPr>
            <a:r>
              <a:rPr lang="en-US" dirty="0"/>
              <a:t>In both approaches, the overall model must take into account all these predictions to determine which single category the item belongs to.</a:t>
            </a:r>
          </a:p>
          <a:p>
            <a:endParaRPr lang="en-US" dirty="0"/>
          </a:p>
          <a:p>
            <a:pPr>
              <a:spcBef>
                <a:spcPct val="43750"/>
              </a:spcBef>
              <a:spcAft>
                <a:spcPct val="43750"/>
              </a:spcAft>
            </a:pPr>
            <a:r>
              <a:rPr lang="en-US" dirty="0"/>
              <a:t>Fortunately, in most machine-learning frameworks, including </a:t>
            </a:r>
            <a:r>
              <a:rPr lang="en-US" dirty="0" err="1"/>
              <a:t>tidymodels</a:t>
            </a:r>
            <a:r>
              <a:rPr lang="en-US" dirty="0"/>
              <a:t>, implementing a multiclass classification model is not significantly more complex than implementing a binary classification.</a:t>
            </a:r>
          </a:p>
          <a:p>
            <a:pPr>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1F42EBA-CB27-4773-80DB-C4B9CDEFBD7A}" type="datetimeFigureOut">
              <a:rPr lang="en-US" smtClean="0"/>
              <a:t>5/18/2022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C3F2981-DD28-4207-909C-45A199781508}" type="datetimeFigureOut">
              <a:rPr lang="en-US" smtClean="0"/>
              <a:t>5/18/2022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A929F91-B1C5-4A86-BD91-06FBFA729BDA}" type="datetimeFigureOut">
              <a:rPr lang="en-US" smtClean="0"/>
              <a:t>5/18/2022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886038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FCA79B6-0446-4132-8426-C4553EEF65B1}" type="datetimeFigureOut">
              <a:rPr lang="en-US" smtClean="0"/>
              <a:t>5/18/2022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8FB96B2-9DF3-42FC-AB9C-ED0AD5C66F12}" type="datetimeFigureOut">
              <a:rPr lang="en-US" smtClean="0"/>
              <a:t>5/18/2022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F3B4C86-154F-4FCB-B608-E29437D2FA83}" type="datetimeFigureOut">
              <a:rPr lang="en-US" smtClean="0"/>
              <a:t>5/18/2022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1272EB8-6527-41A4-8C22-D79F60E2C602}" type="datetimeFigureOut">
              <a:rPr lang="en-US" smtClean="0"/>
              <a:t>5/18/2022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DCD8E45-C64C-4139-A621-FAF9FB640389}" type="datetimeFigureOut">
              <a:rPr lang="en-US" smtClean="0"/>
              <a:t>5/18/2022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9D232E31-62D7-46FD-8666-9D2B82C32C29}" type="datetimeFigureOut">
              <a:rPr lang="en-US" smtClean="0"/>
              <a:t>5/18/2022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A275B10-A1AB-4F56-9A9E-BAB052226130}" type="datetimeFigureOut">
              <a:rPr lang="en-US" smtClean="0"/>
              <a:t>5/18/2022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E818E30-66DD-462B-B161-2B9D4F6EA7A6}" type="datetimeFigureOut">
              <a:rPr lang="en-US" smtClean="0"/>
              <a:t>5/18/2022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image" Target="../media/image1.emf"/><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image" Target="../media/image1.emf"/><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5/18/2022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 id="2147485111" r:id="rId20"/>
    <p:sldLayoutId id="2147485112" r:id="rId21"/>
    <p:sldLayoutId id="2147485113" r:id="rId22"/>
    <p:sldLayoutId id="2147485114" r:id="rId23"/>
    <p:sldLayoutId id="2147485115" r:id="rId24"/>
    <p:sldLayoutId id="2147485116" r:id="rId25"/>
    <p:sldLayoutId id="2147485117" r:id="rId26"/>
    <p:sldLayoutId id="2147485118" r:id="rId27"/>
    <p:sldLayoutId id="2147485119" r:id="rId28"/>
    <p:sldLayoutId id="2147485120" r:id="rId29"/>
    <p:sldLayoutId id="2147485121" r:id="rId30"/>
    <p:sldLayoutId id="2147485122" r:id="rId31"/>
    <p:sldLayoutId id="2147485123" r:id="rId32"/>
    <p:sldLayoutId id="2147485124" r:id="rId33"/>
    <p:sldLayoutId id="2147485125" r:id="rId34"/>
    <p:sldLayoutId id="2147485126" r:id="rId35"/>
    <p:sldLayoutId id="2147485127" r:id="rId36"/>
    <p:sldLayoutId id="2147485128" r:id="rId37"/>
    <p:sldLayoutId id="2147485129" r:id="rId38"/>
    <p:sldLayoutId id="2147485130" r:id="rId39"/>
    <p:sldLayoutId id="2147485131" r:id="rId40"/>
    <p:sldLayoutId id="2147485132" r:id="rId41"/>
    <p:sldLayoutId id="2147485133" r:id="rId42"/>
    <p:sldLayoutId id="2147485134" r:id="rId43"/>
    <p:sldLayoutId id="2147485135" r:id="rId44"/>
    <p:sldLayoutId id="2147485136" r:id="rId45"/>
    <p:sldLayoutId id="2147485137" r:id="rId46"/>
    <p:sldLayoutId id="2147485138" r:id="rId47"/>
    <p:sldLayoutId id="2147485139" r:id="rId48"/>
    <p:sldLayoutId id="2147485140"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29" r:id="rId35"/>
    <p:sldLayoutId id="2147485220" r:id="rId36"/>
    <p:sldLayoutId id="2147485221" r:id="rId37"/>
    <p:sldLayoutId id="2147485222" r:id="rId38"/>
    <p:sldLayoutId id="2147485223" r:id="rId39"/>
    <p:sldLayoutId id="2147485224" r:id="rId40"/>
    <p:sldLayoutId id="2147485225" r:id="rId41"/>
    <p:sldLayoutId id="2147485230"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9882572"/>
      </p:ext>
    </p:extLst>
  </p:cSld>
  <p:clrMap bg1="dk1" tx1="lt1" bg2="dk2" tx2="lt2" accent1="accent1" accent2="accent2" accent3="accent3" accent4="accent4" accent5="accent5" accent6="accent6" hlink="hlink" folHlink="folHlink"/>
  <p:sldLayoutIdLst>
    <p:sldLayoutId id="2147485226"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4.png"/><Relationship Id="rId7" Type="http://schemas.openxmlformats.org/officeDocument/2006/relationships/hyperlink" Target="https://aka.ms/learn-classification-with-R" TargetMode="External"/><Relationship Id="rId12"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1.xml"/><Relationship Id="rId6" Type="http://schemas.openxmlformats.org/officeDocument/2006/relationships/image" Target="../media/image27.svg"/><Relationship Id="rId11" Type="http://schemas.openxmlformats.org/officeDocument/2006/relationships/image" Target="../media/image31.sv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classification-wit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multiclass classification models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It's also possible to create </a:t>
            </a:r>
            <a:r>
              <a:rPr i="1" dirty="0"/>
              <a:t>multiclass</a:t>
            </a:r>
            <a:r>
              <a:rPr dirty="0"/>
              <a:t> classification models, in which there are more than two possible classes.</a:t>
            </a:r>
          </a:p>
        </p:txBody>
      </p:sp>
      <p:sp>
        <p:nvSpPr>
          <p:cNvPr id="4" name="New shape"/>
          <p:cNvSpPr/>
          <p:nvPr/>
        </p:nvSpPr>
        <p:spPr>
          <a:xfrm>
            <a:off x="579925" y="2812343"/>
            <a:ext cx="4143648"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269240" algn="ctr">
              <a:spcBef>
                <a:spcPct val="20000"/>
              </a:spcBef>
              <a:spcAft>
                <a:spcPct val="20000"/>
              </a:spcAft>
            </a:pPr>
            <a:r>
              <a:rPr lang="it-IT" sz="2800" dirty="0">
                <a:solidFill>
                  <a:srgbClr val="000000"/>
                </a:solidFill>
              </a:rPr>
              <a:t>To which class does this shape belong to?</a:t>
            </a:r>
            <a:endParaRPr sz="2800" dirty="0">
              <a:solidFill>
                <a:srgbClr val="000000"/>
              </a:solidFill>
            </a:endParaRPr>
          </a:p>
        </p:txBody>
      </p:sp>
      <p:sp>
        <p:nvSpPr>
          <p:cNvPr id="5" name="Flowchart: Process 4">
            <a:extLst>
              <a:ext uri="{FF2B5EF4-FFF2-40B4-BE49-F238E27FC236}">
                <a16:creationId xmlns:a16="http://schemas.microsoft.com/office/drawing/2014/main" id="{BC8D67A2-B7E8-2186-7D76-5F6426326BDD}"/>
              </a:ext>
            </a:extLst>
          </p:cNvPr>
          <p:cNvSpPr/>
          <p:nvPr/>
        </p:nvSpPr>
        <p:spPr bwMode="auto">
          <a:xfrm>
            <a:off x="760275" y="4171378"/>
            <a:ext cx="1080000" cy="10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6" name="Oval 5">
            <a:extLst>
              <a:ext uri="{FF2B5EF4-FFF2-40B4-BE49-F238E27FC236}">
                <a16:creationId xmlns:a16="http://schemas.microsoft.com/office/drawing/2014/main" id="{E850069F-2804-329C-6C30-A81B8BBA64B7}"/>
              </a:ext>
            </a:extLst>
          </p:cNvPr>
          <p:cNvSpPr/>
          <p:nvPr/>
        </p:nvSpPr>
        <p:spPr bwMode="auto">
          <a:xfrm>
            <a:off x="2207568" y="4171378"/>
            <a:ext cx="1080000" cy="10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7" name="Isosceles Triangle 6">
            <a:extLst>
              <a:ext uri="{FF2B5EF4-FFF2-40B4-BE49-F238E27FC236}">
                <a16:creationId xmlns:a16="http://schemas.microsoft.com/office/drawing/2014/main" id="{FA83F57E-394A-B139-09B4-DC2C1AFAFF1D}"/>
              </a:ext>
            </a:extLst>
          </p:cNvPr>
          <p:cNvSpPr/>
          <p:nvPr/>
        </p:nvSpPr>
        <p:spPr bwMode="auto">
          <a:xfrm>
            <a:off x="3654861" y="4152086"/>
            <a:ext cx="1080000" cy="10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913404A8-EDF2-60BC-26D3-B9CC4B10C361}"/>
              </a:ext>
            </a:extLst>
          </p:cNvPr>
          <p:cNvSpPr txBox="1"/>
          <p:nvPr/>
        </p:nvSpPr>
        <p:spPr>
          <a:xfrm>
            <a:off x="7248128" y="2717800"/>
            <a:ext cx="4032448" cy="5293757"/>
          </a:xfrm>
          <a:prstGeom prst="rect">
            <a:avLst/>
          </a:prstGeom>
          <a:noFill/>
        </p:spPr>
        <p:txBody>
          <a:bodyPr wrap="square" lIns="0" tIns="0" rIns="0" bIns="0" rtlCol="0">
            <a:spAutoFit/>
          </a:bodyPr>
          <a:lstStyle/>
          <a:p>
            <a:pPr marL="514350" indent="-514350" algn="l">
              <a:buAutoNum type="arabicPeriod"/>
            </a:pPr>
            <a:r>
              <a:rPr lang="it-IT" sz="2800" b="1" dirty="0"/>
              <a:t>One-vs-Rest</a:t>
            </a:r>
          </a:p>
          <a:p>
            <a:pPr marL="914400" lvl="1" indent="-457200">
              <a:buFont typeface="Arial" panose="020B0604020202020204" pitchFamily="34" charset="0"/>
              <a:buChar char="•"/>
            </a:pPr>
            <a:r>
              <a:rPr lang="it-IT" sz="2400" b="1" dirty="0"/>
              <a:t> </a:t>
            </a:r>
            <a:r>
              <a:rPr lang="it-IT" sz="2400" dirty="0"/>
              <a:t>or not</a:t>
            </a:r>
          </a:p>
          <a:p>
            <a:pPr marL="914400" lvl="1" indent="-457200">
              <a:buFont typeface="Arial" panose="020B0604020202020204" pitchFamily="34" charset="0"/>
              <a:buChar char="•"/>
            </a:pPr>
            <a:r>
              <a:rPr lang="it-IT" sz="2400" dirty="0"/>
              <a:t> or not</a:t>
            </a:r>
          </a:p>
          <a:p>
            <a:pPr marL="914400" lvl="1" indent="-457200">
              <a:buFont typeface="Arial" panose="020B0604020202020204" pitchFamily="34" charset="0"/>
              <a:buChar char="•"/>
            </a:pPr>
            <a:r>
              <a:rPr lang="it-IT" sz="2400" dirty="0"/>
              <a:t> or not</a:t>
            </a:r>
          </a:p>
          <a:p>
            <a:pPr marL="457200" indent="-457200" algn="l">
              <a:buFont typeface="Arial" panose="020B0604020202020204" pitchFamily="34" charset="0"/>
              <a:buChar char="•"/>
            </a:pPr>
            <a:endParaRPr lang="it-IT" sz="2000" dirty="0"/>
          </a:p>
          <a:p>
            <a:pPr marL="514350" indent="-514350">
              <a:buAutoNum type="arabicPeriod" startAt="2"/>
            </a:pPr>
            <a:r>
              <a:rPr lang="it-IT" sz="2800" b="1" dirty="0"/>
              <a:t>One-vs-One</a:t>
            </a:r>
          </a:p>
          <a:p>
            <a:pPr marL="914400" lvl="1" indent="-457200">
              <a:buFont typeface="Arial" panose="020B0604020202020204" pitchFamily="34" charset="0"/>
              <a:buChar char="•"/>
            </a:pPr>
            <a:r>
              <a:rPr lang="it-IT" sz="2000" b="1" dirty="0"/>
              <a:t> </a:t>
            </a:r>
            <a:r>
              <a:rPr lang="it-IT" sz="2000" dirty="0"/>
              <a:t>or </a:t>
            </a:r>
          </a:p>
          <a:p>
            <a:pPr marL="914400" lvl="1" indent="-457200">
              <a:buFont typeface="Arial" panose="020B0604020202020204" pitchFamily="34" charset="0"/>
              <a:buChar char="•"/>
            </a:pPr>
            <a:r>
              <a:rPr lang="it-IT" sz="2000" dirty="0"/>
              <a:t> or</a:t>
            </a:r>
          </a:p>
          <a:p>
            <a:pPr marL="914400" lvl="1" indent="-457200">
              <a:buFont typeface="Arial" panose="020B0604020202020204" pitchFamily="34" charset="0"/>
              <a:buChar char="•"/>
            </a:pPr>
            <a:r>
              <a:rPr lang="it-IT" sz="2000" dirty="0"/>
              <a:t> or </a:t>
            </a:r>
          </a:p>
          <a:p>
            <a:endParaRPr lang="it-IT" sz="2800" b="1" dirty="0"/>
          </a:p>
          <a:p>
            <a:pPr algn="l"/>
            <a:endParaRPr lang="it-IT" sz="2000" dirty="0"/>
          </a:p>
          <a:p>
            <a:pPr marL="457200" indent="-457200" algn="l">
              <a:buFont typeface="Arial" panose="020B0604020202020204" pitchFamily="34" charset="0"/>
              <a:buChar char="•"/>
            </a:pPr>
            <a:endParaRPr lang="it-IT" sz="2400" dirty="0"/>
          </a:p>
          <a:p>
            <a:pPr marL="514350" indent="-514350" algn="l">
              <a:buAutoNum type="arabicPeriod"/>
            </a:pPr>
            <a:endParaRPr lang="it-IT" sz="2800" b="1" dirty="0"/>
          </a:p>
          <a:p>
            <a:pPr marL="514350" indent="-514350" algn="l">
              <a:buAutoNum type="arabicPeriod"/>
            </a:pPr>
            <a:endParaRPr lang="it-IT" sz="2800" b="1" dirty="0"/>
          </a:p>
        </p:txBody>
      </p:sp>
      <p:sp>
        <p:nvSpPr>
          <p:cNvPr id="11" name="Flowchart: Process 10">
            <a:extLst>
              <a:ext uri="{FF2B5EF4-FFF2-40B4-BE49-F238E27FC236}">
                <a16:creationId xmlns:a16="http://schemas.microsoft.com/office/drawing/2014/main" id="{825013B4-764F-1CBD-2595-F66E1BE5EDA9}"/>
              </a:ext>
            </a:extLst>
          </p:cNvPr>
          <p:cNvSpPr/>
          <p:nvPr/>
        </p:nvSpPr>
        <p:spPr bwMode="auto">
          <a:xfrm>
            <a:off x="7968208" y="3289396"/>
            <a:ext cx="180000" cy="1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3" name="Oval 12">
            <a:extLst>
              <a:ext uri="{FF2B5EF4-FFF2-40B4-BE49-F238E27FC236}">
                <a16:creationId xmlns:a16="http://schemas.microsoft.com/office/drawing/2014/main" id="{D03FB1E2-3F17-6673-76F0-7AB1FE0E4656}"/>
              </a:ext>
            </a:extLst>
          </p:cNvPr>
          <p:cNvSpPr/>
          <p:nvPr/>
        </p:nvSpPr>
        <p:spPr bwMode="auto">
          <a:xfrm>
            <a:off x="7968208" y="3586450"/>
            <a:ext cx="180000" cy="1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5" name="Isosceles Triangle 14">
            <a:extLst>
              <a:ext uri="{FF2B5EF4-FFF2-40B4-BE49-F238E27FC236}">
                <a16:creationId xmlns:a16="http://schemas.microsoft.com/office/drawing/2014/main" id="{0DF5B7EB-5227-7D06-3942-B2703514C099}"/>
              </a:ext>
            </a:extLst>
          </p:cNvPr>
          <p:cNvSpPr/>
          <p:nvPr/>
        </p:nvSpPr>
        <p:spPr bwMode="auto">
          <a:xfrm>
            <a:off x="7968208" y="3972086"/>
            <a:ext cx="180000" cy="1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7" name="Flowchart: Process 16">
            <a:extLst>
              <a:ext uri="{FF2B5EF4-FFF2-40B4-BE49-F238E27FC236}">
                <a16:creationId xmlns:a16="http://schemas.microsoft.com/office/drawing/2014/main" id="{4BCD4CBE-24A9-CCF4-7B02-339D22A8DBF6}"/>
              </a:ext>
            </a:extLst>
          </p:cNvPr>
          <p:cNvSpPr/>
          <p:nvPr/>
        </p:nvSpPr>
        <p:spPr bwMode="auto">
          <a:xfrm>
            <a:off x="7968208" y="5071378"/>
            <a:ext cx="180000" cy="1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2D65728E-0A72-030C-29BE-51A985FE0B65}"/>
              </a:ext>
            </a:extLst>
          </p:cNvPr>
          <p:cNvSpPr/>
          <p:nvPr/>
        </p:nvSpPr>
        <p:spPr bwMode="auto">
          <a:xfrm>
            <a:off x="8515421" y="5071378"/>
            <a:ext cx="180000" cy="1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1" name="Flowchart: Process 20">
            <a:extLst>
              <a:ext uri="{FF2B5EF4-FFF2-40B4-BE49-F238E27FC236}">
                <a16:creationId xmlns:a16="http://schemas.microsoft.com/office/drawing/2014/main" id="{6E475DC3-5F28-444E-8C87-4A06F11BFE13}"/>
              </a:ext>
            </a:extLst>
          </p:cNvPr>
          <p:cNvSpPr/>
          <p:nvPr/>
        </p:nvSpPr>
        <p:spPr bwMode="auto">
          <a:xfrm>
            <a:off x="7968208" y="5360992"/>
            <a:ext cx="180000" cy="1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3" name="Isosceles Triangle 22">
            <a:extLst>
              <a:ext uri="{FF2B5EF4-FFF2-40B4-BE49-F238E27FC236}">
                <a16:creationId xmlns:a16="http://schemas.microsoft.com/office/drawing/2014/main" id="{28CD4ACC-0D4F-5F31-E308-2C7E8F298873}"/>
              </a:ext>
            </a:extLst>
          </p:cNvPr>
          <p:cNvSpPr/>
          <p:nvPr/>
        </p:nvSpPr>
        <p:spPr bwMode="auto">
          <a:xfrm>
            <a:off x="8515421" y="5365554"/>
            <a:ext cx="180000" cy="1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8C5CBFE6-2CC7-D6A7-4126-F86A05003965}"/>
              </a:ext>
            </a:extLst>
          </p:cNvPr>
          <p:cNvSpPr/>
          <p:nvPr/>
        </p:nvSpPr>
        <p:spPr bwMode="auto">
          <a:xfrm>
            <a:off x="7968208" y="5680638"/>
            <a:ext cx="180000" cy="1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7" name="Isosceles Triangle 26">
            <a:extLst>
              <a:ext uri="{FF2B5EF4-FFF2-40B4-BE49-F238E27FC236}">
                <a16:creationId xmlns:a16="http://schemas.microsoft.com/office/drawing/2014/main" id="{0AE956F4-2898-537E-AEA3-FB16220CB644}"/>
              </a:ext>
            </a:extLst>
          </p:cNvPr>
          <p:cNvSpPr/>
          <p:nvPr/>
        </p:nvSpPr>
        <p:spPr bwMode="auto">
          <a:xfrm>
            <a:off x="8515421" y="5680638"/>
            <a:ext cx="180000" cy="1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3" grpId="0" animBg="1"/>
      <p:bldP spid="15" grpId="0" animBg="1"/>
      <p:bldP spid="17" grpId="0" animBg="1"/>
      <p:bldP spid="19" grpId="0" animBg="1"/>
      <p:bldP spid="21" grpId="0" animBg="1"/>
      <p:bldP spid="23" grpId="0" animBg="1"/>
      <p:bldP spid="25"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8995" y="116632"/>
            <a:ext cx="6299825" cy="1615901"/>
          </a:xfrm>
        </p:spPr>
        <p:txBody>
          <a:bodyPr wrap="square" anchor="b">
            <a:normAutofit fontScale="90000"/>
          </a:bodyPr>
          <a:lstStyle>
            <a:lvl1pPr>
              <a:defRPr>
                <a:solidFill>
                  <a:schemeClr val="tx1"/>
                </a:solidFill>
              </a:defRPr>
            </a:lvl1pPr>
          </a:lstStyle>
          <a:p>
            <a:r>
              <a:rPr lang="en-US" dirty="0"/>
              <a:t>Challenge: </a:t>
            </a:r>
            <a:r>
              <a:rPr lang="it-IT" i="0" dirty="0">
                <a:effectLst/>
              </a:rPr>
              <a:t>Train a classification model to classify wine data</a:t>
            </a:r>
            <a:br>
              <a:rPr lang="it-IT" b="1" i="0" dirty="0">
                <a:effectLst/>
              </a:rPr>
            </a:br>
            <a:endParaRPr lang="en-US" dirty="0"/>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type="body" sz="quarter" idx="10"/>
          </p:nvPr>
        </p:nvSpPr>
        <p:spPr>
          <a:xfrm>
            <a:off x="578995" y="1988840"/>
            <a:ext cx="6602533" cy="4464496"/>
          </a:xfrm>
        </p:spPr>
        <p:txBody>
          <a:bodyPr vert="horz" wrap="square" lIns="0" tIns="0" rIns="0" bIns="0" rtlCol="0">
            <a:normAutofit/>
          </a:bodyPr>
          <a:lstStyle/>
          <a:p>
            <a:pPr marL="0" indent="0">
              <a:lnSpc>
                <a:spcPct val="90000"/>
              </a:lnSpc>
              <a:buNone/>
            </a:pPr>
            <a:r>
              <a:rPr lang="en-US" sz="2400" dirty="0"/>
              <a:t>Let's say we are data scientists in a wine making company. We are tasked with working with the company's wine records and wine expert to produce the best wine.</a:t>
            </a:r>
          </a:p>
          <a:p>
            <a:pPr marL="0" indent="0">
              <a:lnSpc>
                <a:spcPct val="90000"/>
              </a:lnSpc>
              <a:buNone/>
            </a:pPr>
            <a:endParaRPr lang="en-US" sz="2400" dirty="0"/>
          </a:p>
          <a:p>
            <a:pPr marL="0" indent="0">
              <a:lnSpc>
                <a:spcPct val="90000"/>
              </a:lnSpc>
              <a:buNone/>
            </a:pPr>
            <a:r>
              <a:rPr lang="en-US" sz="2400" dirty="0"/>
              <a:t>In this challenge, we will train a classification model to analyze the chemical and visual features of </a:t>
            </a:r>
            <a:r>
              <a:rPr lang="en-US" sz="2400" b="1" dirty="0"/>
              <a:t>wine samples</a:t>
            </a:r>
            <a:r>
              <a:rPr lang="en-US" sz="2400" dirty="0"/>
              <a:t> and classify them based on their grape variety.</a:t>
            </a:r>
          </a:p>
        </p:txBody>
      </p:sp>
      <p:pic>
        <p:nvPicPr>
          <p:cNvPr id="4" name="Picture 3" descr="Laid wine bottles, glass and grapes">
            <a:extLst>
              <a:ext uri="{FF2B5EF4-FFF2-40B4-BE49-F238E27FC236}">
                <a16:creationId xmlns:a16="http://schemas.microsoft.com/office/drawing/2014/main" id="{0D7E1F61-524D-FCB2-E761-D7DF41B415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r="51231" b="-1"/>
          <a:stretch/>
        </p:blipFill>
        <p:spPr>
          <a:xfrm>
            <a:off x="7181528" y="0"/>
            <a:ext cx="5010472" cy="6857990"/>
          </a:xfrm>
          <a:prstGeom prst="rect">
            <a:avLst/>
          </a:prstGeom>
          <a:noFill/>
        </p:spPr>
      </p:pic>
    </p:spTree>
    <p:extLst>
      <p:ext uri="{BB962C8B-B14F-4D97-AF65-F5344CB8AC3E}">
        <p14:creationId xmlns:p14="http://schemas.microsoft.com/office/powerpoint/2010/main" val="22202005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8995" y="48555"/>
            <a:ext cx="10485557" cy="1248067"/>
          </a:xfrm>
        </p:spPr>
        <p:txBody>
          <a:bodyPr wrap="square" anchor="b">
            <a:normAutofit/>
          </a:bodyPr>
          <a:lstStyle>
            <a:lvl1pPr>
              <a:defRPr>
                <a:solidFill>
                  <a:schemeClr val="tx1"/>
                </a:solidFill>
              </a:defRPr>
            </a:lvl1pPr>
          </a:lstStyle>
          <a:p>
            <a:r>
              <a:rPr lang="it-IT" dirty="0"/>
              <a:t>Code with us</a:t>
            </a:r>
            <a:br>
              <a:rPr lang="it-IT" b="1" i="0" dirty="0">
                <a:effectLst/>
              </a:rPr>
            </a:br>
            <a:endParaRPr lang="en-US" dirty="0"/>
          </a:p>
        </p:txBody>
      </p:sp>
      <p:pic>
        <p:nvPicPr>
          <p:cNvPr id="5" name="Picture 4">
            <a:extLst>
              <a:ext uri="{FF2B5EF4-FFF2-40B4-BE49-F238E27FC236}">
                <a16:creationId xmlns:a16="http://schemas.microsoft.com/office/drawing/2014/main" id="{015C3BDB-D5F2-4333-0D71-EDB96D63BD6C}"/>
              </a:ext>
            </a:extLst>
          </p:cNvPr>
          <p:cNvPicPr>
            <a:picLocks noChangeAspect="1"/>
          </p:cNvPicPr>
          <p:nvPr/>
        </p:nvPicPr>
        <p:blipFill>
          <a:blip r:embed="rId3"/>
          <a:stretch>
            <a:fillRect/>
          </a:stretch>
        </p:blipFill>
        <p:spPr>
          <a:xfrm>
            <a:off x="578995" y="984908"/>
            <a:ext cx="4076845" cy="5715928"/>
          </a:xfrm>
          <a:prstGeom prst="rect">
            <a:avLst/>
          </a:prstGeom>
        </p:spPr>
      </p:pic>
      <p:pic>
        <p:nvPicPr>
          <p:cNvPr id="7" name="Picture 6">
            <a:extLst>
              <a:ext uri="{FF2B5EF4-FFF2-40B4-BE49-F238E27FC236}">
                <a16:creationId xmlns:a16="http://schemas.microsoft.com/office/drawing/2014/main" id="{0159F76A-9BBD-0CE6-3667-604EAB7FC76A}"/>
              </a:ext>
            </a:extLst>
          </p:cNvPr>
          <p:cNvPicPr>
            <a:picLocks noChangeAspect="1"/>
          </p:cNvPicPr>
          <p:nvPr/>
        </p:nvPicPr>
        <p:blipFill>
          <a:blip r:embed="rId4"/>
          <a:stretch>
            <a:fillRect/>
          </a:stretch>
        </p:blipFill>
        <p:spPr>
          <a:xfrm>
            <a:off x="6456040" y="2047138"/>
            <a:ext cx="5437427" cy="2621905"/>
          </a:xfrm>
          <a:prstGeom prst="rect">
            <a:avLst/>
          </a:prstGeom>
        </p:spPr>
      </p:pic>
      <p:pic>
        <p:nvPicPr>
          <p:cNvPr id="10" name="Graphic 9" descr="Right pointing backhand index outline">
            <a:extLst>
              <a:ext uri="{FF2B5EF4-FFF2-40B4-BE49-F238E27FC236}">
                <a16:creationId xmlns:a16="http://schemas.microsoft.com/office/drawing/2014/main" id="{50E6A097-8CED-6ADB-26F2-E534835DE0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4441050">
            <a:off x="3171015" y="6243507"/>
            <a:ext cx="549571" cy="549571"/>
          </a:xfrm>
          <a:prstGeom prst="rect">
            <a:avLst/>
          </a:prstGeom>
        </p:spPr>
      </p:pic>
      <p:sp>
        <p:nvSpPr>
          <p:cNvPr id="11" name="Speech Bubble: Rectangle with Corners Rounded 10">
            <a:extLst>
              <a:ext uri="{FF2B5EF4-FFF2-40B4-BE49-F238E27FC236}">
                <a16:creationId xmlns:a16="http://schemas.microsoft.com/office/drawing/2014/main" id="{5610050C-752D-9E72-040F-70678151CC84}"/>
              </a:ext>
            </a:extLst>
          </p:cNvPr>
          <p:cNvSpPr/>
          <p:nvPr/>
        </p:nvSpPr>
        <p:spPr bwMode="auto">
          <a:xfrm>
            <a:off x="4799856" y="984908"/>
            <a:ext cx="2016224" cy="931924"/>
          </a:xfrm>
          <a:prstGeom prst="wedgeRoundRectCallout">
            <a:avLst>
              <a:gd name="adj1" fmla="val -61246"/>
              <a:gd name="adj2" fmla="val 82901"/>
              <a:gd name="adj3" fmla="val 16667"/>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200" dirty="0">
                <a:solidFill>
                  <a:schemeClr val="tx1"/>
                </a:solidFill>
              </a:rPr>
              <a:t>Browse </a:t>
            </a:r>
            <a:r>
              <a:rPr lang="en-US" sz="12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7"/>
              </a:rPr>
              <a:t>https://aka.ms/</a:t>
            </a:r>
            <a:r>
              <a:rPr lang="it-IT" sz="1200" dirty="0">
                <a:solidFill>
                  <a:srgbClr val="0078D4"/>
                </a:solidFill>
                <a:latin typeface="Segoe UI" panose="020B0502040204020203" pitchFamily="34" charset="0"/>
                <a:cs typeface="Segoe UI" panose="020B0502040204020203" pitchFamily="34" charset="0"/>
                <a:hlinkClick r:id="rId7"/>
              </a:rPr>
              <a:t>learn-classification-with-R </a:t>
            </a:r>
            <a:endParaRPr lang="it-IT" sz="1200" dirty="0">
              <a:solidFill>
                <a:schemeClr val="tx1"/>
              </a:solidFill>
              <a:ea typeface="Segoe UI" pitchFamily="34" charset="0"/>
              <a:cs typeface="Segoe UI" pitchFamily="34" charset="0"/>
            </a:endParaRPr>
          </a:p>
        </p:txBody>
      </p:sp>
      <p:pic>
        <p:nvPicPr>
          <p:cNvPr id="13" name="Graphic 12" descr="Badge 1 outline">
            <a:extLst>
              <a:ext uri="{FF2B5EF4-FFF2-40B4-BE49-F238E27FC236}">
                <a16:creationId xmlns:a16="http://schemas.microsoft.com/office/drawing/2014/main" id="{287C6F7F-BC08-3E36-91EB-BB7BD3A18A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9856" y="662506"/>
            <a:ext cx="313184" cy="313184"/>
          </a:xfrm>
          <a:prstGeom prst="rect">
            <a:avLst/>
          </a:prstGeom>
        </p:spPr>
      </p:pic>
      <p:sp>
        <p:nvSpPr>
          <p:cNvPr id="15" name="Speech Bubble: Rectangle with Corners Rounded 14">
            <a:extLst>
              <a:ext uri="{FF2B5EF4-FFF2-40B4-BE49-F238E27FC236}">
                <a16:creationId xmlns:a16="http://schemas.microsoft.com/office/drawing/2014/main" id="{ABFA78CE-F570-EFB2-0CCA-976DA93A8560}"/>
              </a:ext>
            </a:extLst>
          </p:cNvPr>
          <p:cNvSpPr/>
          <p:nvPr/>
        </p:nvSpPr>
        <p:spPr bwMode="auto">
          <a:xfrm>
            <a:off x="3814758" y="5020639"/>
            <a:ext cx="2016224" cy="931924"/>
          </a:xfrm>
          <a:prstGeom prst="wedgeRoundRectCallout">
            <a:avLst>
              <a:gd name="adj1" fmla="val -61246"/>
              <a:gd name="adj2" fmla="val 82901"/>
              <a:gd name="adj3" fmla="val 16667"/>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algn="l" rtl="0" eaLnBrk="1" fontAlgn="auto" latinLnBrk="0" hangingPunct="1">
              <a:lnSpc>
                <a:spcPct val="90000"/>
              </a:lnSpc>
              <a:spcBef>
                <a:spcPts val="576"/>
              </a:spcBef>
              <a:spcAft>
                <a:spcPts val="0"/>
              </a:spcAft>
              <a:buClrTx/>
              <a:buSzPct val="90000"/>
            </a:pPr>
            <a:r>
              <a:rPr lang="en-US" sz="1200" kern="1200" spc="0" baseline="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Click on Unit 9: </a:t>
            </a:r>
            <a:r>
              <a:rPr lang="en-US" sz="1200" i="1" kern="1200" spc="0" baseline="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Challenge - Train a classification model to classify wine data</a:t>
            </a:r>
            <a:endParaRPr lang="it-IT" sz="1200" dirty="0">
              <a:effectLst/>
            </a:endParaRPr>
          </a:p>
        </p:txBody>
      </p:sp>
      <p:pic>
        <p:nvPicPr>
          <p:cNvPr id="17" name="Graphic 16" descr="Badge outline">
            <a:extLst>
              <a:ext uri="{FF2B5EF4-FFF2-40B4-BE49-F238E27FC236}">
                <a16:creationId xmlns:a16="http://schemas.microsoft.com/office/drawing/2014/main" id="{04BF43D5-27C5-6B12-3AFE-5CE9AF909C0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03537" y="4676582"/>
            <a:ext cx="313184" cy="313184"/>
          </a:xfrm>
          <a:prstGeom prst="rect">
            <a:avLst/>
          </a:prstGeom>
        </p:spPr>
      </p:pic>
      <p:sp>
        <p:nvSpPr>
          <p:cNvPr id="19" name="Speech Bubble: Rectangle with Corners Rounded 18">
            <a:extLst>
              <a:ext uri="{FF2B5EF4-FFF2-40B4-BE49-F238E27FC236}">
                <a16:creationId xmlns:a16="http://schemas.microsoft.com/office/drawing/2014/main" id="{BD265182-C64E-9332-148C-00F55EAB91CF}"/>
              </a:ext>
            </a:extLst>
          </p:cNvPr>
          <p:cNvSpPr/>
          <p:nvPr/>
        </p:nvSpPr>
        <p:spPr bwMode="auto">
          <a:xfrm>
            <a:off x="7891603" y="4976259"/>
            <a:ext cx="2016224" cy="931924"/>
          </a:xfrm>
          <a:prstGeom prst="wedgeRoundRectCallout">
            <a:avLst>
              <a:gd name="adj1" fmla="val -54959"/>
              <a:gd name="adj2" fmla="val -108480"/>
              <a:gd name="adj3" fmla="val 16667"/>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algn="l" rtl="0" eaLnBrk="1" fontAlgn="auto" latinLnBrk="0" hangingPunct="1">
              <a:lnSpc>
                <a:spcPct val="90000"/>
              </a:lnSpc>
              <a:spcBef>
                <a:spcPts val="576"/>
              </a:spcBef>
              <a:spcAft>
                <a:spcPts val="0"/>
              </a:spcAft>
              <a:buClrTx/>
              <a:buSzPct val="90000"/>
            </a:pPr>
            <a:r>
              <a:rPr lang="en-US" sz="1200" kern="1200" spc="0" baseline="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Sign in with your Microsoft or GitHub account to activate the sandbox</a:t>
            </a:r>
            <a:endParaRPr lang="it-IT" sz="1200" dirty="0">
              <a:effectLst/>
            </a:endParaRPr>
          </a:p>
        </p:txBody>
      </p:sp>
      <p:pic>
        <p:nvPicPr>
          <p:cNvPr id="21" name="Graphic 20" descr="Badge 3 outline">
            <a:extLst>
              <a:ext uri="{FF2B5EF4-FFF2-40B4-BE49-F238E27FC236}">
                <a16:creationId xmlns:a16="http://schemas.microsoft.com/office/drawing/2014/main" id="{BEE57CE4-8444-58B9-9ABB-0DF010EF956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80376" y="4663059"/>
            <a:ext cx="313200" cy="313200"/>
          </a:xfrm>
          <a:prstGeom prst="rect">
            <a:avLst/>
          </a:prstGeom>
        </p:spPr>
      </p:pic>
    </p:spTree>
    <p:extLst>
      <p:ext uri="{BB962C8B-B14F-4D97-AF65-F5344CB8AC3E}">
        <p14:creationId xmlns:p14="http://schemas.microsoft.com/office/powerpoint/2010/main" val="26082779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plan to use the tidymodels framework to train a model that predicts credit default risk. The model must predict a value of 0 for loan applications that should be automatically approved, and 1 for applications where there is a risk of default that requires human consideration. What kind of model is required?</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 binary classification model.</a:t>
            </a:r>
          </a:p>
          <a:p>
            <a:pPr lvl="1" indent="-457200">
              <a:spcAft>
                <a:spcPct val="15000"/>
              </a:spcAft>
              <a:buAutoNum type="alphaUcPeriod"/>
            </a:pPr>
            <a:r>
              <a:rPr sz="2500">
                <a:solidFill>
                  <a:srgbClr val="000000"/>
                </a:solidFill>
              </a:rPr>
              <a:t>A multiclass classification model.</a:t>
            </a:r>
          </a:p>
          <a:p>
            <a:pPr lvl="1" indent="-457200">
              <a:spcAft>
                <a:spcPct val="15000"/>
              </a:spcAft>
              <a:buAutoNum type="alphaUcPeriod"/>
            </a:pPr>
            <a:r>
              <a:rPr sz="2500">
                <a:solidFill>
                  <a:srgbClr val="000000"/>
                </a:solidFill>
              </a:rPr>
              <a:t>A linear regression model.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plan to use the tidymodels framework to train a model that predicts credit default risk. The model must predict a value of 0 for loan applications that should be automatically approved, and 1 for applications where there is a risk of default that requires human consideration. What kind of model is required?</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A binary classification model.</a:t>
            </a:r>
          </a:p>
          <a:p>
            <a:pPr lvl="1" indent="-457200">
              <a:spcAft>
                <a:spcPct val="15000"/>
              </a:spcAft>
              <a:buAutoNum type="alphaUcPeriod"/>
            </a:pPr>
            <a:r>
              <a:rPr sz="2500" dirty="0">
                <a:solidFill>
                  <a:srgbClr val="000000"/>
                </a:solidFill>
              </a:rPr>
              <a:t>A multiclass classification model.</a:t>
            </a:r>
          </a:p>
          <a:p>
            <a:pPr lvl="1" indent="-457200">
              <a:spcAft>
                <a:spcPct val="15000"/>
              </a:spcAft>
              <a:buAutoNum type="alphaUcPeriod"/>
            </a:pPr>
            <a:r>
              <a:rPr sz="2500" dirty="0">
                <a:solidFill>
                  <a:srgbClr val="000000"/>
                </a:solidFill>
              </a:rPr>
              <a:t>A linear regression model.</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trained a classification model specification in tidymodels. You want to use the model, logreg_cls_fit, to return labels for a new dataset called new_data. Which code should you use?</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predict(logreg_cls_fit, new_data)</a:t>
            </a:r>
          </a:p>
          <a:p>
            <a:pPr lvl="1" indent="-457200">
              <a:spcAft>
                <a:spcPct val="15000"/>
              </a:spcAft>
              <a:buAutoNum type="alphaUcPeriod"/>
            </a:pPr>
            <a:r>
              <a:rPr sz="2500">
                <a:solidFill>
                  <a:srgbClr val="000000"/>
                </a:solidFill>
              </a:rPr>
              <a:t>fit(logreg_cls_fit, new_data)</a:t>
            </a:r>
          </a:p>
          <a:p>
            <a:pPr lvl="1" indent="-457200">
              <a:spcAft>
                <a:spcPct val="15000"/>
              </a:spcAft>
              <a:buAutoNum type="alphaUcPeriod"/>
            </a:pPr>
            <a:r>
              <a:rPr sz="2500">
                <a:solidFill>
                  <a:srgbClr val="000000"/>
                </a:solidFill>
              </a:rPr>
              <a:t>fit_resamples(logreg_cls_fit, new_data)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trained a classification model specification in tidymodels. You want to use the model, logreg_cls_fit, to return labels for a new dataset called new_data. Which code should you use?</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predict(</a:t>
            </a:r>
            <a:r>
              <a:rPr sz="2500" b="1" dirty="0" err="1">
                <a:solidFill>
                  <a:srgbClr val="000000"/>
                </a:solidFill>
                <a:highlight>
                  <a:srgbClr val="00FF00"/>
                </a:highlight>
              </a:rPr>
              <a:t>logreg_cls_fit</a:t>
            </a:r>
            <a:r>
              <a:rPr sz="2500" b="1" dirty="0">
                <a:solidFill>
                  <a:srgbClr val="000000"/>
                </a:solidFill>
                <a:highlight>
                  <a:srgbClr val="00FF00"/>
                </a:highlight>
              </a:rPr>
              <a:t>, </a:t>
            </a:r>
            <a:r>
              <a:rPr sz="2500" b="1" dirty="0" err="1">
                <a:solidFill>
                  <a:srgbClr val="000000"/>
                </a:solidFill>
                <a:highlight>
                  <a:srgbClr val="00FF00"/>
                </a:highlight>
              </a:rPr>
              <a:t>new_data</a:t>
            </a:r>
            <a:r>
              <a:rPr sz="2500" b="1" dirty="0">
                <a:solidFill>
                  <a:srgbClr val="000000"/>
                </a:solidFill>
                <a:highlight>
                  <a:srgbClr val="00FF00"/>
                </a:highlight>
              </a:rPr>
              <a:t>)</a:t>
            </a:r>
          </a:p>
          <a:p>
            <a:pPr lvl="1" indent="-457200">
              <a:spcAft>
                <a:spcPct val="15000"/>
              </a:spcAft>
              <a:buAutoNum type="alphaUcPeriod"/>
            </a:pPr>
            <a:r>
              <a:rPr sz="2500" dirty="0">
                <a:solidFill>
                  <a:srgbClr val="000000"/>
                </a:solidFill>
              </a:rPr>
              <a:t>fit(</a:t>
            </a:r>
            <a:r>
              <a:rPr sz="2500" dirty="0" err="1">
                <a:solidFill>
                  <a:srgbClr val="000000"/>
                </a:solidFill>
              </a:rPr>
              <a:t>logreg_cls_fit</a:t>
            </a:r>
            <a:r>
              <a:rPr sz="2500" dirty="0">
                <a:solidFill>
                  <a:srgbClr val="000000"/>
                </a:solidFill>
              </a:rPr>
              <a:t>, </a:t>
            </a:r>
            <a:r>
              <a:rPr sz="2500" dirty="0" err="1">
                <a:solidFill>
                  <a:srgbClr val="000000"/>
                </a:solidFill>
              </a:rPr>
              <a:t>new_data</a:t>
            </a:r>
            <a:r>
              <a:rPr sz="2500" dirty="0">
                <a:solidFill>
                  <a:srgbClr val="000000"/>
                </a:solidFill>
              </a:rPr>
              <a:t>)</a:t>
            </a:r>
          </a:p>
          <a:p>
            <a:pPr lvl="1" indent="-457200">
              <a:spcAft>
                <a:spcPct val="15000"/>
              </a:spcAft>
              <a:buAutoNum type="alphaUcPeriod"/>
            </a:pPr>
            <a:r>
              <a:rPr sz="2500" dirty="0" err="1">
                <a:solidFill>
                  <a:srgbClr val="000000"/>
                </a:solidFill>
              </a:rPr>
              <a:t>fit_resamples</a:t>
            </a:r>
            <a:r>
              <a:rPr sz="2500" dirty="0">
                <a:solidFill>
                  <a:srgbClr val="000000"/>
                </a:solidFill>
              </a:rPr>
              <a:t>(</a:t>
            </a:r>
            <a:r>
              <a:rPr sz="2500" dirty="0" err="1">
                <a:solidFill>
                  <a:srgbClr val="000000"/>
                </a:solidFill>
              </a:rPr>
              <a:t>logreg_cls_fit</a:t>
            </a:r>
            <a:r>
              <a:rPr sz="2500" dirty="0">
                <a:solidFill>
                  <a:srgbClr val="000000"/>
                </a:solidFill>
              </a:rPr>
              <a:t>, </a:t>
            </a:r>
            <a:r>
              <a:rPr sz="2500" dirty="0" err="1">
                <a:solidFill>
                  <a:srgbClr val="000000"/>
                </a:solidFill>
              </a:rPr>
              <a:t>new_data</a:t>
            </a:r>
            <a:r>
              <a:rPr sz="2500" dirty="0">
                <a:solidFill>
                  <a:srgbClr val="000000"/>
                </a:solidFill>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training a binary classification model by using the tidymodels framework. When you evaluate it with test data, you determine that the model achieves an overall recall metric of 0.81. What does this metric indicate?</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model correctly predicted 81 percent of the test cases.</a:t>
            </a:r>
          </a:p>
          <a:p>
            <a:pPr lvl="1" indent="-457200">
              <a:spcAft>
                <a:spcPct val="15000"/>
              </a:spcAft>
              <a:buAutoNum type="alphaUcPeriod"/>
            </a:pPr>
            <a:r>
              <a:rPr sz="2500">
                <a:solidFill>
                  <a:srgbClr val="000000"/>
                </a:solidFill>
              </a:rPr>
              <a:t>81 percent of the cases predicted as positive by the model were actually positive.</a:t>
            </a:r>
          </a:p>
          <a:p>
            <a:pPr lvl="1" indent="-457200">
              <a:spcAft>
                <a:spcPct val="15000"/>
              </a:spcAft>
              <a:buAutoNum type="alphaUcPeriod"/>
            </a:pPr>
            <a:r>
              <a:rPr sz="2500">
                <a:solidFill>
                  <a:srgbClr val="000000"/>
                </a:solidFill>
              </a:rPr>
              <a:t>The model correctly identified 81 percent of positive cases as positive.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training a binary classification model by using the tidymodels framework. When you evaluate it with test data, you determine that the model achieves an overall recall metric of 0.81. What does this metric indicate?</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The model correctly predicted 81 percent of the test cases.</a:t>
            </a:r>
          </a:p>
          <a:p>
            <a:pPr lvl="1" indent="-457200">
              <a:spcAft>
                <a:spcPct val="15000"/>
              </a:spcAft>
              <a:buAutoNum type="alphaUcPeriod"/>
            </a:pPr>
            <a:r>
              <a:rPr sz="2500" dirty="0">
                <a:solidFill>
                  <a:srgbClr val="000000"/>
                </a:solidFill>
              </a:rPr>
              <a:t>81 percent of the cases predicted as positive by the model were actually positive.</a:t>
            </a:r>
          </a:p>
          <a:p>
            <a:pPr lvl="1" indent="-457200">
              <a:spcAft>
                <a:spcPct val="15000"/>
              </a:spcAft>
              <a:buAutoNum type="alphaUcPeriod"/>
            </a:pPr>
            <a:r>
              <a:rPr sz="2500" b="1" dirty="0">
                <a:solidFill>
                  <a:srgbClr val="000000"/>
                </a:solidFill>
                <a:highlight>
                  <a:srgbClr val="00FF00"/>
                </a:highlight>
              </a:rPr>
              <a:t>The model correctly identified 81 percent of positive cases as positive.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classification models by using R and </a:t>
            </a:r>
            <a:r>
              <a:rPr lang="en-US"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A119FC0A-DEDE-9078-F453-127A497CE53D}"/>
              </a:ext>
            </a:extLst>
          </p:cNvPr>
          <p:cNvSpPr txBox="1"/>
          <p:nvPr/>
        </p:nvSpPr>
        <p:spPr>
          <a:xfrm>
            <a:off x="695400" y="4601736"/>
            <a:ext cx="4392488" cy="553998"/>
          </a:xfrm>
          <a:prstGeom prst="rect">
            <a:avLst/>
          </a:prstGeom>
          <a:noFill/>
        </p:spPr>
        <p:txBody>
          <a:bodyPr wrap="square" lIns="0" tIns="0" rIns="0" bIns="0" rtlCol="0">
            <a:spAutoFit/>
          </a:bodyPr>
          <a:lstStyle/>
          <a:p>
            <a:pPr marL="0" indent="0" algn="l" rtl="0" eaLnBrk="1" latinLnBrk="0" hangingPunct="1">
              <a:spcBef>
                <a:spcPts val="0"/>
              </a:spcBef>
              <a:spcAft>
                <a:spcPts val="0"/>
              </a:spcAft>
            </a:pPr>
            <a:r>
              <a:rPr lang="en-US" sz="18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Follow along with this module at </a:t>
            </a:r>
            <a:r>
              <a:rPr lang="en-US" sz="18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3"/>
              </a:rPr>
              <a:t>https://aka.ms/</a:t>
            </a:r>
            <a:r>
              <a:rPr lang="it-IT" dirty="0">
                <a:solidFill>
                  <a:srgbClr val="0078D4"/>
                </a:solidFill>
                <a:latin typeface="Segoe UI" panose="020B0502040204020203" pitchFamily="34" charset="0"/>
                <a:cs typeface="Segoe UI" panose="020B0502040204020203" pitchFamily="34" charset="0"/>
                <a:hlinkClick r:id="rId3"/>
              </a:rPr>
              <a:t>learn-classification-with-R</a:t>
            </a:r>
            <a:endParaRPr lang="it-IT" dirty="0">
              <a:solidFill>
                <a:srgbClr val="0078D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Summary</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classification</a:t>
            </a:r>
            <a:endParaRPr dirty="0"/>
          </a:p>
          <a:p>
            <a:pPr lvl="1"/>
            <a:r>
              <a:rPr lang="en-US" dirty="0"/>
              <a:t>Train and evaluate a binary classification model</a:t>
            </a:r>
          </a:p>
          <a:p>
            <a:pPr lvl="1"/>
            <a:r>
              <a:rPr lang="en-US" dirty="0"/>
              <a:t>Create multiclass classification models</a:t>
            </a:r>
            <a:endParaRPr dirty="0"/>
          </a:p>
        </p:txBody>
      </p:sp>
    </p:spTree>
    <p:extLst>
      <p:ext uri="{BB962C8B-B14F-4D97-AF65-F5344CB8AC3E}">
        <p14:creationId xmlns:p14="http://schemas.microsoft.com/office/powerpoint/2010/main" val="2128157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classification</a:t>
            </a:r>
            <a:endParaRPr dirty="0"/>
          </a:p>
          <a:p>
            <a:pPr lvl="1"/>
            <a:r>
              <a:rPr lang="en-US" dirty="0"/>
              <a:t>Train and evaluate a binary classification model</a:t>
            </a:r>
          </a:p>
          <a:p>
            <a:pPr lvl="1"/>
            <a:r>
              <a:rPr lang="en-US" dirty="0"/>
              <a:t>Create multiclass classification models</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classification</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Classification is a form of </a:t>
            </a:r>
            <a:r>
              <a:rPr lang="it-IT" dirty="0"/>
              <a:t>supervised </a:t>
            </a:r>
            <a:r>
              <a:rPr dirty="0"/>
              <a:t>machine learning in which you train a model to predict which </a:t>
            </a:r>
            <a:r>
              <a:rPr i="1" dirty="0"/>
              <a:t>category</a:t>
            </a:r>
            <a:r>
              <a:rPr dirty="0"/>
              <a:t> an item belongs to</a:t>
            </a:r>
            <a:r>
              <a:rPr lang="it-IT" dirty="0"/>
              <a:t> and with which probability, from the features values.</a:t>
            </a:r>
            <a:endParaRPr dirty="0"/>
          </a:p>
        </p:txBody>
      </p:sp>
      <p:pic>
        <p:nvPicPr>
          <p:cNvPr id="4" name="New picture" descr="Illustration showing the use of data to identify patient conditions."/>
          <p:cNvPicPr/>
          <p:nvPr/>
        </p:nvPicPr>
        <p:blipFill>
          <a:blip r:embed="rId3"/>
          <a:stretch>
            <a:fillRect/>
          </a:stretch>
        </p:blipFill>
        <p:spPr>
          <a:xfrm>
            <a:off x="1775519" y="2924943"/>
            <a:ext cx="8817341" cy="3704583"/>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5366768"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Train and evaluate a binary classification model</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simple example</a:t>
            </a:r>
          </a:p>
        </p:txBody>
      </p:sp>
      <p:sp>
        <p:nvSpPr>
          <p:cNvPr id="3" name="Subtitle"/>
          <p:cNvSpPr>
            <a:spLocks noGrp="1"/>
          </p:cNvSpPr>
          <p:nvPr>
            <p:ph sz="quarter" idx="10"/>
          </p:nvPr>
        </p:nvSpPr>
        <p:spPr>
          <a:xfrm>
            <a:off x="584200" y="1175603"/>
            <a:ext cx="11018838" cy="92333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l"/>
            <a:r>
              <a:rPr lang="en-US" sz="2000" dirty="0">
                <a:solidFill>
                  <a:srgbClr val="171717"/>
                </a:solidFill>
                <a:latin typeface="Segoe UI" panose="020B0502040204020203" pitchFamily="34" charset="0"/>
              </a:rPr>
              <a:t>S</a:t>
            </a:r>
            <a:r>
              <a:rPr lang="en-US" sz="2000" b="0" i="0" dirty="0">
                <a:solidFill>
                  <a:srgbClr val="171717"/>
                </a:solidFill>
                <a:effectLst/>
                <a:latin typeface="Segoe UI" panose="020B0502040204020203" pitchFamily="34" charset="0"/>
              </a:rPr>
              <a:t>tarting with some data that includes known values for the patient’s blood-glucose level feature (x) and the class label (y) (</a:t>
            </a:r>
            <a:r>
              <a:rPr lang="da-DK" sz="2000" b="0" i="0" dirty="0">
                <a:solidFill>
                  <a:srgbClr val="171717"/>
                </a:solidFill>
                <a:effectLst/>
                <a:latin typeface="Segoe UI" panose="020B0502040204020203" pitchFamily="34" charset="0"/>
              </a:rPr>
              <a:t>0 for non-diabetic, 1 for diabetic),</a:t>
            </a:r>
            <a:r>
              <a:rPr lang="en-US" sz="2000" b="0" i="0" dirty="0">
                <a:solidFill>
                  <a:srgbClr val="171717"/>
                </a:solidFill>
                <a:effectLst/>
                <a:latin typeface="Segoe UI" panose="020B0502040204020203" pitchFamily="34" charset="0"/>
              </a:rPr>
              <a:t> let’s define a predictive function able to predict the diabetic label (ŷ) given the blood-glucose feature.</a:t>
            </a:r>
            <a:endParaRPr lang="it-IT" sz="2000" dirty="0" err="1"/>
          </a:p>
        </p:txBody>
      </p:sp>
      <p:graphicFrame>
        <p:nvGraphicFramePr>
          <p:cNvPr id="4" name="New Table"/>
          <p:cNvGraphicFramePr>
            <a:graphicFrameLocks noGrp="1"/>
          </p:cNvGraphicFramePr>
          <p:nvPr>
            <p:extLst>
              <p:ext uri="{D42A27DB-BD31-4B8C-83A1-F6EECF244321}">
                <p14:modId xmlns:p14="http://schemas.microsoft.com/office/powerpoint/2010/main" val="601042364"/>
              </p:ext>
            </p:extLst>
          </p:nvPr>
        </p:nvGraphicFramePr>
        <p:xfrm>
          <a:off x="609600" y="2302510"/>
          <a:ext cx="5181600" cy="4114800"/>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20000"/>
                    </a:ext>
                  </a:extLst>
                </a:gridCol>
                <a:gridCol w="2762250">
                  <a:extLst>
                    <a:ext uri="{9D8B030D-6E8A-4147-A177-3AD203B41FA5}">
                      <a16:colId xmlns:a16="http://schemas.microsoft.com/office/drawing/2014/main" val="20001"/>
                    </a:ext>
                  </a:extLst>
                </a:gridCol>
              </a:tblGrid>
              <a:tr h="0">
                <a:tc>
                  <a:txBody>
                    <a:bodyPr/>
                    <a:lstStyle/>
                    <a:p>
                      <a:pPr algn="ctr"/>
                      <a:r>
                        <a:rPr sz="1200" dirty="0">
                          <a:solidFill>
                            <a:srgbClr val="FFFFFF"/>
                          </a:solidFill>
                        </a:rPr>
                        <a:t>Blood-glucose</a:t>
                      </a:r>
                    </a:p>
                  </a:txBody>
                  <a:tcPr/>
                </a:tc>
                <a:tc>
                  <a:txBody>
                    <a:bodyPr/>
                    <a:lstStyle/>
                    <a:p>
                      <a:pPr algn="ctr"/>
                      <a:r>
                        <a:rPr sz="1200" dirty="0">
                          <a:solidFill>
                            <a:srgbClr val="FFFFFF"/>
                          </a:solidFill>
                        </a:rPr>
                        <a:t>Diabetic/non-diabetic</a:t>
                      </a:r>
                    </a:p>
                  </a:txBody>
                  <a:tcPr/>
                </a:tc>
                <a:extLst>
                  <a:ext uri="{0D108BD9-81ED-4DB2-BD59-A6C34878D82A}">
                    <a16:rowId xmlns:a16="http://schemas.microsoft.com/office/drawing/2014/main" val="10000"/>
                  </a:ext>
                </a:extLst>
              </a:tr>
              <a:tr h="0">
                <a:tc>
                  <a:txBody>
                    <a:bodyPr/>
                    <a:lstStyle/>
                    <a:p>
                      <a:pPr algn="ctr"/>
                      <a:r>
                        <a:rPr sz="1200">
                          <a:solidFill>
                            <a:srgbClr val="000000"/>
                          </a:solidFill>
                        </a:rPr>
                        <a:t>82</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1"/>
                  </a:ext>
                </a:extLst>
              </a:tr>
              <a:tr h="0">
                <a:tc>
                  <a:txBody>
                    <a:bodyPr/>
                    <a:lstStyle/>
                    <a:p>
                      <a:pPr algn="ctr"/>
                      <a:r>
                        <a:rPr sz="1200">
                          <a:solidFill>
                            <a:srgbClr val="000000"/>
                          </a:solidFill>
                        </a:rPr>
                        <a:t>92</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2"/>
                  </a:ext>
                </a:extLst>
              </a:tr>
              <a:tr h="0">
                <a:tc>
                  <a:txBody>
                    <a:bodyPr/>
                    <a:lstStyle/>
                    <a:p>
                      <a:pPr algn="ctr"/>
                      <a:r>
                        <a:rPr sz="1200">
                          <a:solidFill>
                            <a:srgbClr val="000000"/>
                          </a:solidFill>
                        </a:rPr>
                        <a:t>112</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3"/>
                  </a:ext>
                </a:extLst>
              </a:tr>
              <a:tr h="0">
                <a:tc>
                  <a:txBody>
                    <a:bodyPr/>
                    <a:lstStyle/>
                    <a:p>
                      <a:pPr algn="ctr"/>
                      <a:r>
                        <a:rPr sz="1200">
                          <a:solidFill>
                            <a:srgbClr val="000000"/>
                          </a:solidFill>
                        </a:rPr>
                        <a:t>102</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4"/>
                  </a:ext>
                </a:extLst>
              </a:tr>
              <a:tr h="0">
                <a:tc>
                  <a:txBody>
                    <a:bodyPr/>
                    <a:lstStyle/>
                    <a:p>
                      <a:pPr algn="ctr"/>
                      <a:r>
                        <a:rPr sz="1200">
                          <a:solidFill>
                            <a:srgbClr val="000000"/>
                          </a:solidFill>
                        </a:rPr>
                        <a:t>115</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5"/>
                  </a:ext>
                </a:extLst>
              </a:tr>
              <a:tr h="0">
                <a:tc>
                  <a:txBody>
                    <a:bodyPr/>
                    <a:lstStyle/>
                    <a:p>
                      <a:pPr algn="ctr"/>
                      <a:r>
                        <a:rPr sz="1200">
                          <a:solidFill>
                            <a:srgbClr val="000000"/>
                          </a:solidFill>
                        </a:rPr>
                        <a:t>107</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6"/>
                  </a:ext>
                </a:extLst>
              </a:tr>
              <a:tr h="0">
                <a:tc>
                  <a:txBody>
                    <a:bodyPr/>
                    <a:lstStyle/>
                    <a:p>
                      <a:pPr algn="ctr"/>
                      <a:r>
                        <a:rPr sz="1200">
                          <a:solidFill>
                            <a:srgbClr val="000000"/>
                          </a:solidFill>
                        </a:rPr>
                        <a:t>87</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7"/>
                  </a:ext>
                </a:extLst>
              </a:tr>
              <a:tr h="0">
                <a:tc>
                  <a:txBody>
                    <a:bodyPr/>
                    <a:lstStyle/>
                    <a:p>
                      <a:pPr algn="ctr"/>
                      <a:r>
                        <a:rPr sz="1200">
                          <a:solidFill>
                            <a:srgbClr val="000000"/>
                          </a:solidFill>
                        </a:rPr>
                        <a:t>120</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8"/>
                  </a:ext>
                </a:extLst>
              </a:tr>
              <a:tr h="0">
                <a:tc>
                  <a:txBody>
                    <a:bodyPr/>
                    <a:lstStyle/>
                    <a:p>
                      <a:pPr algn="ctr"/>
                      <a:r>
                        <a:rPr sz="1200">
                          <a:solidFill>
                            <a:srgbClr val="000000"/>
                          </a:solidFill>
                        </a:rPr>
                        <a:t>83</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9"/>
                  </a:ext>
                </a:extLst>
              </a:tr>
              <a:tr h="0">
                <a:tc>
                  <a:txBody>
                    <a:bodyPr/>
                    <a:lstStyle/>
                    <a:p>
                      <a:pPr algn="ctr"/>
                      <a:r>
                        <a:rPr sz="1200">
                          <a:solidFill>
                            <a:srgbClr val="000000"/>
                          </a:solidFill>
                        </a:rPr>
                        <a:t>119</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10"/>
                  </a:ext>
                </a:extLst>
              </a:tr>
              <a:tr h="0">
                <a:tc>
                  <a:txBody>
                    <a:bodyPr/>
                    <a:lstStyle/>
                    <a:p>
                      <a:pPr algn="ctr"/>
                      <a:r>
                        <a:rPr sz="1200">
                          <a:solidFill>
                            <a:srgbClr val="000000"/>
                          </a:solidFill>
                        </a:rPr>
                        <a:t>104</a:t>
                      </a:r>
                    </a:p>
                  </a:txBody>
                  <a:tcPr/>
                </a:tc>
                <a:tc>
                  <a:txBody>
                    <a:bodyPr/>
                    <a:lstStyle/>
                    <a:p>
                      <a:pPr algn="ctr"/>
                      <a:r>
                        <a:rPr sz="1200" dirty="0">
                          <a:solidFill>
                            <a:srgbClr val="000000"/>
                          </a:solidFill>
                        </a:rPr>
                        <a:t>1</a:t>
                      </a:r>
                    </a:p>
                  </a:txBody>
                  <a:tcPr/>
                </a:tc>
                <a:extLst>
                  <a:ext uri="{0D108BD9-81ED-4DB2-BD59-A6C34878D82A}">
                    <a16:rowId xmlns:a16="http://schemas.microsoft.com/office/drawing/2014/main" val="10011"/>
                  </a:ext>
                </a:extLst>
              </a:tr>
              <a:tr h="0">
                <a:tc>
                  <a:txBody>
                    <a:bodyPr/>
                    <a:lstStyle/>
                    <a:p>
                      <a:pPr algn="ctr"/>
                      <a:r>
                        <a:rPr sz="1200">
                          <a:solidFill>
                            <a:srgbClr val="000000"/>
                          </a:solidFill>
                        </a:rPr>
                        <a:t>105</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12"/>
                  </a:ext>
                </a:extLst>
              </a:tr>
              <a:tr h="0">
                <a:tc>
                  <a:txBody>
                    <a:bodyPr/>
                    <a:lstStyle/>
                    <a:p>
                      <a:pPr algn="ctr"/>
                      <a:r>
                        <a:rPr sz="1200">
                          <a:solidFill>
                            <a:srgbClr val="000000"/>
                          </a:solidFill>
                        </a:rPr>
                        <a:t>86</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13"/>
                  </a:ext>
                </a:extLst>
              </a:tr>
              <a:tr h="0">
                <a:tc>
                  <a:txBody>
                    <a:bodyPr/>
                    <a:lstStyle/>
                    <a:p>
                      <a:pPr algn="ctr"/>
                      <a:r>
                        <a:rPr sz="1200">
                          <a:solidFill>
                            <a:srgbClr val="000000"/>
                          </a:solidFill>
                        </a:rPr>
                        <a:t>109</a:t>
                      </a:r>
                    </a:p>
                  </a:txBody>
                  <a:tcPr/>
                </a:tc>
                <a:tc>
                  <a:txBody>
                    <a:bodyPr/>
                    <a:lstStyle/>
                    <a:p>
                      <a:pPr algn="ctr"/>
                      <a:r>
                        <a:rPr sz="1200" dirty="0">
                          <a:solidFill>
                            <a:srgbClr val="000000"/>
                          </a:solidFill>
                        </a:rPr>
                        <a:t>1</a:t>
                      </a:r>
                    </a:p>
                  </a:txBody>
                  <a:tcPr/>
                </a:tc>
                <a:extLst>
                  <a:ext uri="{0D108BD9-81ED-4DB2-BD59-A6C34878D82A}">
                    <a16:rowId xmlns:a16="http://schemas.microsoft.com/office/drawing/2014/main" val="10014"/>
                  </a:ext>
                </a:extLst>
              </a:tr>
            </a:tbl>
          </a:graphicData>
        </a:graphic>
      </p:graphicFrame>
      <p:pic>
        <p:nvPicPr>
          <p:cNvPr id="5" name="New picture" descr="Graph showing blood-glucose values on the x-axis and diabetic values on the y-axis."/>
          <p:cNvPicPr/>
          <p:nvPr/>
        </p:nvPicPr>
        <p:blipFill>
          <a:blip r:embed="rId3"/>
          <a:stretch>
            <a:fillRect/>
          </a:stretch>
        </p:blipFill>
        <p:spPr>
          <a:xfrm>
            <a:off x="7104112" y="2307201"/>
            <a:ext cx="3393636" cy="2162502"/>
          </a:xfrm>
          <a:prstGeom prst="rect">
            <a:avLst/>
          </a:prstGeom>
        </p:spPr>
      </p:pic>
      <p:sp>
        <p:nvSpPr>
          <p:cNvPr id="6" name="Rectangle 5">
            <a:extLst>
              <a:ext uri="{FF2B5EF4-FFF2-40B4-BE49-F238E27FC236}">
                <a16:creationId xmlns:a16="http://schemas.microsoft.com/office/drawing/2014/main" id="{84049144-BFAE-6012-90FD-9C2E94B70DEB}"/>
              </a:ext>
            </a:extLst>
          </p:cNvPr>
          <p:cNvSpPr/>
          <p:nvPr/>
        </p:nvSpPr>
        <p:spPr bwMode="auto">
          <a:xfrm>
            <a:off x="609600" y="2564905"/>
            <a:ext cx="5181600" cy="2194164"/>
          </a:xfrm>
          <a:prstGeom prst="rect">
            <a:avLst/>
          </a:prstGeom>
          <a:noFill/>
          <a:ln w="3810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B1F0F7B8-A59D-1F2E-87A7-C698CF7DFC4C}"/>
              </a:ext>
            </a:extLst>
          </p:cNvPr>
          <p:cNvSpPr/>
          <p:nvPr/>
        </p:nvSpPr>
        <p:spPr bwMode="auto">
          <a:xfrm>
            <a:off x="609600" y="4797153"/>
            <a:ext cx="5181600" cy="1603648"/>
          </a:xfrm>
          <a:prstGeom prst="rect">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75EFBD94-F43F-7AC1-A8BA-F2013F372501}"/>
              </a:ext>
            </a:extLst>
          </p:cNvPr>
          <p:cNvSpPr txBox="1"/>
          <p:nvPr/>
        </p:nvSpPr>
        <p:spPr>
          <a:xfrm rot="5400000">
            <a:off x="4888030" y="3505836"/>
            <a:ext cx="2194165" cy="307777"/>
          </a:xfrm>
          <a:prstGeom prst="rect">
            <a:avLst/>
          </a:prstGeom>
          <a:noFill/>
        </p:spPr>
        <p:txBody>
          <a:bodyPr wrap="square" lIns="0" tIns="0" rIns="0" bIns="0" rtlCol="0">
            <a:spAutoFit/>
          </a:bodyPr>
          <a:lstStyle/>
          <a:p>
            <a:pPr algn="ctr"/>
            <a:r>
              <a:rPr lang="it-IT" sz="2000" dirty="0">
                <a:solidFill>
                  <a:schemeClr val="accent5"/>
                </a:solidFill>
              </a:rPr>
              <a:t>Training</a:t>
            </a:r>
          </a:p>
        </p:txBody>
      </p:sp>
      <p:sp>
        <p:nvSpPr>
          <p:cNvPr id="11" name="TextBox 10">
            <a:extLst>
              <a:ext uri="{FF2B5EF4-FFF2-40B4-BE49-F238E27FC236}">
                <a16:creationId xmlns:a16="http://schemas.microsoft.com/office/drawing/2014/main" id="{777E76D9-B22F-FFE1-59AD-081D8DE18538}"/>
              </a:ext>
            </a:extLst>
          </p:cNvPr>
          <p:cNvSpPr txBox="1"/>
          <p:nvPr/>
        </p:nvSpPr>
        <p:spPr>
          <a:xfrm rot="5400000">
            <a:off x="5175033" y="5412999"/>
            <a:ext cx="1620158" cy="307777"/>
          </a:xfrm>
          <a:prstGeom prst="rect">
            <a:avLst/>
          </a:prstGeom>
          <a:noFill/>
        </p:spPr>
        <p:txBody>
          <a:bodyPr wrap="square" lIns="0" tIns="0" rIns="0" bIns="0" rtlCol="0">
            <a:spAutoFit/>
          </a:bodyPr>
          <a:lstStyle/>
          <a:p>
            <a:pPr algn="ctr"/>
            <a:r>
              <a:rPr lang="it-IT" sz="2000" dirty="0">
                <a:solidFill>
                  <a:schemeClr val="accent4"/>
                </a:solidFill>
              </a:rPr>
              <a:t>Test</a:t>
            </a:r>
          </a:p>
        </p:txBody>
      </p:sp>
      <p:pic>
        <p:nvPicPr>
          <p:cNvPr id="17" name="Picture 16">
            <a:extLst>
              <a:ext uri="{FF2B5EF4-FFF2-40B4-BE49-F238E27FC236}">
                <a16:creationId xmlns:a16="http://schemas.microsoft.com/office/drawing/2014/main" id="{1B218EED-15CA-5A2A-EC32-CCBFE89C7F8A}"/>
              </a:ext>
            </a:extLst>
          </p:cNvPr>
          <p:cNvPicPr>
            <a:picLocks noChangeAspect="1"/>
          </p:cNvPicPr>
          <p:nvPr/>
        </p:nvPicPr>
        <p:blipFill rotWithShape="1">
          <a:blip r:embed="rId4"/>
          <a:srcRect t="3096"/>
          <a:stretch/>
        </p:blipFill>
        <p:spPr>
          <a:xfrm>
            <a:off x="6892718" y="2299948"/>
            <a:ext cx="3816424" cy="2219360"/>
          </a:xfrm>
          <a:prstGeom prst="rect">
            <a:avLst/>
          </a:prstGeom>
        </p:spPr>
      </p:pic>
      <p:pic>
        <p:nvPicPr>
          <p:cNvPr id="19" name="Picture 18">
            <a:extLst>
              <a:ext uri="{FF2B5EF4-FFF2-40B4-BE49-F238E27FC236}">
                <a16:creationId xmlns:a16="http://schemas.microsoft.com/office/drawing/2014/main" id="{F4EE2E51-C1D4-30F3-EA50-7662D60935AA}"/>
              </a:ext>
            </a:extLst>
          </p:cNvPr>
          <p:cNvPicPr>
            <a:picLocks noChangeAspect="1"/>
          </p:cNvPicPr>
          <p:nvPr/>
        </p:nvPicPr>
        <p:blipFill>
          <a:blip r:embed="rId5"/>
          <a:stretch>
            <a:fillRect/>
          </a:stretch>
        </p:blipFill>
        <p:spPr>
          <a:xfrm>
            <a:off x="6991422" y="2315044"/>
            <a:ext cx="3619016" cy="2265997"/>
          </a:xfrm>
          <a:prstGeom prst="rect">
            <a:avLst/>
          </a:prstGeom>
        </p:spPr>
      </p:pic>
      <p:graphicFrame>
        <p:nvGraphicFramePr>
          <p:cNvPr id="22" name="New Table">
            <a:extLst>
              <a:ext uri="{FF2B5EF4-FFF2-40B4-BE49-F238E27FC236}">
                <a16:creationId xmlns:a16="http://schemas.microsoft.com/office/drawing/2014/main" id="{80C1C2E8-3DD5-FFF0-7480-9AB37B948A86}"/>
              </a:ext>
            </a:extLst>
          </p:cNvPr>
          <p:cNvGraphicFramePr>
            <a:graphicFrameLocks noGrp="1"/>
          </p:cNvGraphicFramePr>
          <p:nvPr>
            <p:extLst>
              <p:ext uri="{D42A27DB-BD31-4B8C-83A1-F6EECF244321}">
                <p14:modId xmlns:p14="http://schemas.microsoft.com/office/powerpoint/2010/main" val="3683151707"/>
              </p:ext>
            </p:extLst>
          </p:nvPr>
        </p:nvGraphicFramePr>
        <p:xfrm>
          <a:off x="6156424" y="4771390"/>
          <a:ext cx="864096" cy="1645920"/>
        </p:xfrm>
        <a:graphic>
          <a:graphicData uri="http://schemas.openxmlformats.org/drawingml/2006/table">
            <a:tbl>
              <a:tblPr firstRow="1" bandRow="1">
                <a:tableStyleId>{69CF1AB2-1976-4502-BF36-3FF5EA218861}</a:tableStyleId>
              </a:tblPr>
              <a:tblGrid>
                <a:gridCol w="864096">
                  <a:extLst>
                    <a:ext uri="{9D8B030D-6E8A-4147-A177-3AD203B41FA5}">
                      <a16:colId xmlns:a16="http://schemas.microsoft.com/office/drawing/2014/main" val="20001"/>
                    </a:ext>
                  </a:extLst>
                </a:gridCol>
              </a:tblGrid>
              <a:tr h="0">
                <a:tc>
                  <a:txBody>
                    <a:bodyPr/>
                    <a:lstStyle/>
                    <a:p>
                      <a:pPr algn="ctr"/>
                      <a:r>
                        <a:rPr sz="1200" b="1" dirty="0">
                          <a:solidFill>
                            <a:srgbClr val="00B050"/>
                          </a:solidFill>
                        </a:rPr>
                        <a:t>0</a:t>
                      </a:r>
                    </a:p>
                  </a:txBody>
                  <a:tcPr/>
                </a:tc>
                <a:extLst>
                  <a:ext uri="{0D108BD9-81ED-4DB2-BD59-A6C34878D82A}">
                    <a16:rowId xmlns:a16="http://schemas.microsoft.com/office/drawing/2014/main" val="10001"/>
                  </a:ext>
                </a:extLst>
              </a:tr>
              <a:tr h="0">
                <a:tc>
                  <a:txBody>
                    <a:bodyPr/>
                    <a:lstStyle/>
                    <a:p>
                      <a:pPr algn="ctr"/>
                      <a:r>
                        <a:rPr lang="it-IT" sz="1200" b="1" dirty="0">
                          <a:solidFill>
                            <a:srgbClr val="00B050"/>
                          </a:solidFill>
                        </a:rPr>
                        <a:t>1</a:t>
                      </a:r>
                      <a:endParaRPr sz="1200" b="1" dirty="0">
                        <a:solidFill>
                          <a:srgbClr val="00B050"/>
                        </a:solidFill>
                      </a:endParaRPr>
                    </a:p>
                  </a:txBody>
                  <a:tcPr/>
                </a:tc>
                <a:extLst>
                  <a:ext uri="{0D108BD9-81ED-4DB2-BD59-A6C34878D82A}">
                    <a16:rowId xmlns:a16="http://schemas.microsoft.com/office/drawing/2014/main" val="10002"/>
                  </a:ext>
                </a:extLst>
              </a:tr>
              <a:tr h="0">
                <a:tc>
                  <a:txBody>
                    <a:bodyPr/>
                    <a:lstStyle/>
                    <a:p>
                      <a:pPr algn="ctr"/>
                      <a:r>
                        <a:rPr lang="it-IT" sz="1200" b="1" dirty="0">
                          <a:solidFill>
                            <a:srgbClr val="FF0000"/>
                          </a:solidFill>
                        </a:rPr>
                        <a:t>0</a:t>
                      </a:r>
                      <a:endParaRPr sz="1200" b="1" dirty="0">
                        <a:solidFill>
                          <a:srgbClr val="FF0000"/>
                        </a:solidFill>
                      </a:endParaRPr>
                    </a:p>
                  </a:txBody>
                  <a:tcPr/>
                </a:tc>
                <a:extLst>
                  <a:ext uri="{0D108BD9-81ED-4DB2-BD59-A6C34878D82A}">
                    <a16:rowId xmlns:a16="http://schemas.microsoft.com/office/drawing/2014/main" val="10003"/>
                  </a:ext>
                </a:extLst>
              </a:tr>
              <a:tr h="0">
                <a:tc>
                  <a:txBody>
                    <a:bodyPr/>
                    <a:lstStyle/>
                    <a:p>
                      <a:pPr algn="ctr"/>
                      <a:r>
                        <a:rPr lang="it-IT" sz="1200" b="1" dirty="0">
                          <a:solidFill>
                            <a:srgbClr val="FF0000"/>
                          </a:solidFill>
                        </a:rPr>
                        <a:t>1</a:t>
                      </a:r>
                      <a:endParaRPr sz="1200" b="1" dirty="0">
                        <a:solidFill>
                          <a:srgbClr val="FF0000"/>
                        </a:solidFill>
                      </a:endParaRPr>
                    </a:p>
                  </a:txBody>
                  <a:tcPr/>
                </a:tc>
                <a:extLst>
                  <a:ext uri="{0D108BD9-81ED-4DB2-BD59-A6C34878D82A}">
                    <a16:rowId xmlns:a16="http://schemas.microsoft.com/office/drawing/2014/main" val="10004"/>
                  </a:ext>
                </a:extLst>
              </a:tr>
              <a:tr h="0">
                <a:tc>
                  <a:txBody>
                    <a:bodyPr/>
                    <a:lstStyle/>
                    <a:p>
                      <a:pPr algn="ctr"/>
                      <a:r>
                        <a:rPr lang="it-IT" sz="1200" b="1" dirty="0">
                          <a:solidFill>
                            <a:srgbClr val="00B050"/>
                          </a:solidFill>
                        </a:rPr>
                        <a:t>0</a:t>
                      </a:r>
                      <a:endParaRPr sz="1200" b="1" dirty="0">
                        <a:solidFill>
                          <a:srgbClr val="00B050"/>
                        </a:solidFill>
                      </a:endParaRPr>
                    </a:p>
                  </a:txBody>
                  <a:tcPr/>
                </a:tc>
                <a:extLst>
                  <a:ext uri="{0D108BD9-81ED-4DB2-BD59-A6C34878D82A}">
                    <a16:rowId xmlns:a16="http://schemas.microsoft.com/office/drawing/2014/main" val="10005"/>
                  </a:ext>
                </a:extLst>
              </a:tr>
              <a:tr h="0">
                <a:tc>
                  <a:txBody>
                    <a:bodyPr/>
                    <a:lstStyle/>
                    <a:p>
                      <a:pPr algn="ctr"/>
                      <a:r>
                        <a:rPr lang="it-IT" sz="1200" b="1" dirty="0">
                          <a:solidFill>
                            <a:srgbClr val="00B050"/>
                          </a:solidFill>
                        </a:rPr>
                        <a:t>1</a:t>
                      </a:r>
                      <a:endParaRPr sz="1200" b="1" dirty="0">
                        <a:solidFill>
                          <a:srgbClr val="00B050"/>
                        </a:solidFill>
                      </a:endParaRPr>
                    </a:p>
                  </a:txBody>
                  <a:tcPr/>
                </a:tc>
                <a:extLst>
                  <a:ext uri="{0D108BD9-81ED-4DB2-BD59-A6C34878D82A}">
                    <a16:rowId xmlns:a16="http://schemas.microsoft.com/office/drawing/2014/main" val="10006"/>
                  </a:ext>
                </a:extLst>
              </a:tr>
            </a:tbl>
          </a:graphicData>
        </a:graphic>
      </p:graphicFrame>
      <p:sp>
        <p:nvSpPr>
          <p:cNvPr id="23" name="TextBox 22">
            <a:extLst>
              <a:ext uri="{FF2B5EF4-FFF2-40B4-BE49-F238E27FC236}">
                <a16:creationId xmlns:a16="http://schemas.microsoft.com/office/drawing/2014/main" id="{464C0364-F503-0D61-B873-2082E9EB554A}"/>
              </a:ext>
            </a:extLst>
          </p:cNvPr>
          <p:cNvSpPr txBox="1"/>
          <p:nvPr/>
        </p:nvSpPr>
        <p:spPr>
          <a:xfrm>
            <a:off x="6127326" y="6406842"/>
            <a:ext cx="864096" cy="276999"/>
          </a:xfrm>
          <a:prstGeom prst="rect">
            <a:avLst/>
          </a:prstGeom>
          <a:noFill/>
        </p:spPr>
        <p:txBody>
          <a:bodyPr wrap="square" lIns="0" tIns="0" rIns="0" bIns="0" rtlCol="0">
            <a:spAutoFit/>
          </a:bodyPr>
          <a:lstStyle/>
          <a:p>
            <a:pPr algn="ctr"/>
            <a:r>
              <a:rPr lang="en-US" b="0" i="0" dirty="0">
                <a:solidFill>
                  <a:srgbClr val="171717"/>
                </a:solidFill>
                <a:effectLst/>
                <a:latin typeface="Segoe UI" panose="020B0502040204020203" pitchFamily="34" charset="0"/>
              </a:rPr>
              <a:t>ŷ</a:t>
            </a:r>
            <a:endParaRPr lang="it-IT" dirty="0" err="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Evaluate classification models</a:t>
            </a:r>
          </a:p>
        </p:txBody>
      </p:sp>
      <p:sp>
        <p:nvSpPr>
          <p:cNvPr id="3" name="Subtitle"/>
          <p:cNvSpPr>
            <a:spLocks noGrp="1"/>
          </p:cNvSpPr>
          <p:nvPr>
            <p:ph sz="quarter" idx="10"/>
          </p:nvPr>
        </p:nvSpPr>
        <p:spPr>
          <a:xfrm>
            <a:off x="598032" y="115316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solidFill>
                  <a:srgbClr val="171717"/>
                </a:solidFill>
                <a:latin typeface="Segoe UI" panose="020B0502040204020203" pitchFamily="34" charset="0"/>
              </a:rPr>
              <a:t>A</a:t>
            </a:r>
            <a:r>
              <a:rPr lang="en-US" b="0" i="0" dirty="0">
                <a:solidFill>
                  <a:srgbClr val="171717"/>
                </a:solidFill>
                <a:effectLst/>
                <a:latin typeface="Segoe UI" panose="020B0502040204020203" pitchFamily="34" charset="0"/>
              </a:rPr>
              <a:t>fter </a:t>
            </a:r>
            <a:r>
              <a:rPr lang="en-US" dirty="0">
                <a:solidFill>
                  <a:srgbClr val="171717"/>
                </a:solidFill>
                <a:latin typeface="Segoe UI" panose="020B0502040204020203" pitchFamily="34" charset="0"/>
              </a:rPr>
              <a:t>we</a:t>
            </a:r>
            <a:r>
              <a:rPr lang="en-US" b="0" i="0" dirty="0">
                <a:solidFill>
                  <a:srgbClr val="171717"/>
                </a:solidFill>
                <a:effectLst/>
                <a:latin typeface="Segoe UI" panose="020B0502040204020203" pitchFamily="34" charset="0"/>
              </a:rPr>
              <a:t>'ve trained a classification model, we should evaluate how well it performs on a set of new, unseen data. </a:t>
            </a:r>
            <a:r>
              <a:rPr lang="en-US" dirty="0">
                <a:solidFill>
                  <a:srgbClr val="171717"/>
                </a:solidFill>
                <a:latin typeface="Segoe UI" panose="020B0502040204020203" pitchFamily="34" charset="0"/>
              </a:rPr>
              <a:t>We</a:t>
            </a:r>
            <a:r>
              <a:rPr lang="en-US" b="0" i="0" dirty="0">
                <a:solidFill>
                  <a:srgbClr val="171717"/>
                </a:solidFill>
                <a:effectLst/>
                <a:latin typeface="Segoe UI" panose="020B0502040204020203" pitchFamily="34" charset="0"/>
              </a:rPr>
              <a:t> can tabulate the results in a structure called a </a:t>
            </a:r>
            <a:r>
              <a:rPr lang="en-US" b="0" i="1" dirty="0">
                <a:solidFill>
                  <a:srgbClr val="171717"/>
                </a:solidFill>
                <a:effectLst/>
                <a:latin typeface="Segoe UI" panose="020B0502040204020203" pitchFamily="34" charset="0"/>
              </a:rPr>
              <a:t>confusion matrix</a:t>
            </a:r>
            <a:r>
              <a:rPr lang="en-US" dirty="0">
                <a:solidFill>
                  <a:srgbClr val="171717"/>
                </a:solidFill>
                <a:latin typeface="Segoe UI" panose="020B0502040204020203" pitchFamily="34" charset="0"/>
              </a:rPr>
              <a:t>.</a:t>
            </a:r>
            <a:endParaRPr dirty="0"/>
          </a:p>
        </p:txBody>
      </p:sp>
      <p:graphicFrame>
        <p:nvGraphicFramePr>
          <p:cNvPr id="4" name="New Table"/>
          <p:cNvGraphicFramePr>
            <a:graphicFrameLocks noGrp="1"/>
          </p:cNvGraphicFramePr>
          <p:nvPr>
            <p:extLst>
              <p:ext uri="{D42A27DB-BD31-4B8C-83A1-F6EECF244321}">
                <p14:modId xmlns:p14="http://schemas.microsoft.com/office/powerpoint/2010/main" val="1415100425"/>
              </p:ext>
            </p:extLst>
          </p:nvPr>
        </p:nvGraphicFramePr>
        <p:xfrm>
          <a:off x="584200" y="2717800"/>
          <a:ext cx="4647705" cy="2987040"/>
        </p:xfrm>
        <a:graphic>
          <a:graphicData uri="http://schemas.openxmlformats.org/drawingml/2006/table">
            <a:tbl>
              <a:tblPr firstRow="1" bandRow="1">
                <a:tableStyleId>{5C22544A-7EE6-4342-B048-85BDC9FD1C3A}</a:tableStyleId>
              </a:tblPr>
              <a:tblGrid>
                <a:gridCol w="1549235">
                  <a:extLst>
                    <a:ext uri="{9D8B030D-6E8A-4147-A177-3AD203B41FA5}">
                      <a16:colId xmlns:a16="http://schemas.microsoft.com/office/drawing/2014/main" val="20000"/>
                    </a:ext>
                  </a:extLst>
                </a:gridCol>
                <a:gridCol w="1549235">
                  <a:extLst>
                    <a:ext uri="{9D8B030D-6E8A-4147-A177-3AD203B41FA5}">
                      <a16:colId xmlns:a16="http://schemas.microsoft.com/office/drawing/2014/main" val="20001"/>
                    </a:ext>
                  </a:extLst>
                </a:gridCol>
                <a:gridCol w="1549235">
                  <a:extLst>
                    <a:ext uri="{9D8B030D-6E8A-4147-A177-3AD203B41FA5}">
                      <a16:colId xmlns:a16="http://schemas.microsoft.com/office/drawing/2014/main" val="20002"/>
                    </a:ext>
                  </a:extLst>
                </a:gridCol>
              </a:tblGrid>
              <a:tr h="338198">
                <a:tc>
                  <a:txBody>
                    <a:bodyPr/>
                    <a:lstStyle/>
                    <a:p>
                      <a:pPr algn="ctr"/>
                      <a:r>
                        <a:rPr sz="2200" dirty="0">
                          <a:solidFill>
                            <a:srgbClr val="FFFFFF"/>
                          </a:solidFill>
                        </a:rPr>
                        <a:t>x</a:t>
                      </a:r>
                    </a:p>
                  </a:txBody>
                  <a:tcPr/>
                </a:tc>
                <a:tc>
                  <a:txBody>
                    <a:bodyPr/>
                    <a:lstStyle/>
                    <a:p>
                      <a:pPr algn="ctr"/>
                      <a:r>
                        <a:rPr sz="2200">
                          <a:solidFill>
                            <a:srgbClr val="FFFFFF"/>
                          </a:solidFill>
                        </a:rPr>
                        <a:t>y</a:t>
                      </a:r>
                    </a:p>
                  </a:txBody>
                  <a:tcPr/>
                </a:tc>
                <a:tc>
                  <a:txBody>
                    <a:bodyPr/>
                    <a:lstStyle/>
                    <a:p>
                      <a:pPr algn="ctr"/>
                      <a:r>
                        <a:rPr sz="2200">
                          <a:solidFill>
                            <a:srgbClr val="FFFFFF"/>
                          </a:solidFill>
                        </a:rPr>
                        <a:t>ŷ</a:t>
                      </a:r>
                    </a:p>
                  </a:txBody>
                  <a:tcPr/>
                </a:tc>
                <a:extLst>
                  <a:ext uri="{0D108BD9-81ED-4DB2-BD59-A6C34878D82A}">
                    <a16:rowId xmlns:a16="http://schemas.microsoft.com/office/drawing/2014/main" val="10000"/>
                  </a:ext>
                </a:extLst>
              </a:tr>
              <a:tr h="338198">
                <a:tc>
                  <a:txBody>
                    <a:bodyPr/>
                    <a:lstStyle/>
                    <a:p>
                      <a:pPr algn="ctr"/>
                      <a:r>
                        <a:rPr sz="2200">
                          <a:solidFill>
                            <a:srgbClr val="000000"/>
                          </a:solidFill>
                        </a:rPr>
                        <a:t>83</a:t>
                      </a:r>
                    </a:p>
                  </a:txBody>
                  <a:tcPr/>
                </a:tc>
                <a:tc>
                  <a:txBody>
                    <a:bodyPr/>
                    <a:lstStyle/>
                    <a:p>
                      <a:pPr algn="ctr"/>
                      <a:r>
                        <a:rPr sz="2200">
                          <a:solidFill>
                            <a:srgbClr val="000000"/>
                          </a:solidFill>
                        </a:rPr>
                        <a:t>0</a:t>
                      </a:r>
                    </a:p>
                  </a:txBody>
                  <a:tcPr/>
                </a:tc>
                <a:tc>
                  <a:txBody>
                    <a:bodyPr/>
                    <a:lstStyle/>
                    <a:p>
                      <a:pPr algn="ctr"/>
                      <a:r>
                        <a:rPr sz="2200" dirty="0">
                          <a:solidFill>
                            <a:srgbClr val="00B050"/>
                          </a:solidFill>
                        </a:rPr>
                        <a:t>0</a:t>
                      </a:r>
                    </a:p>
                  </a:txBody>
                  <a:tcPr/>
                </a:tc>
                <a:extLst>
                  <a:ext uri="{0D108BD9-81ED-4DB2-BD59-A6C34878D82A}">
                    <a16:rowId xmlns:a16="http://schemas.microsoft.com/office/drawing/2014/main" val="10001"/>
                  </a:ext>
                </a:extLst>
              </a:tr>
              <a:tr h="338198">
                <a:tc>
                  <a:txBody>
                    <a:bodyPr/>
                    <a:lstStyle/>
                    <a:p>
                      <a:pPr algn="ctr"/>
                      <a:r>
                        <a:rPr sz="2200">
                          <a:solidFill>
                            <a:srgbClr val="000000"/>
                          </a:solidFill>
                        </a:rPr>
                        <a:t>119</a:t>
                      </a:r>
                    </a:p>
                  </a:txBody>
                  <a:tcPr/>
                </a:tc>
                <a:tc>
                  <a:txBody>
                    <a:bodyPr/>
                    <a:lstStyle/>
                    <a:p>
                      <a:pPr algn="ctr"/>
                      <a:r>
                        <a:rPr sz="2200">
                          <a:solidFill>
                            <a:srgbClr val="000000"/>
                          </a:solidFill>
                        </a:rPr>
                        <a:t>1</a:t>
                      </a:r>
                    </a:p>
                  </a:txBody>
                  <a:tcPr/>
                </a:tc>
                <a:tc>
                  <a:txBody>
                    <a:bodyPr/>
                    <a:lstStyle/>
                    <a:p>
                      <a:pPr algn="ctr"/>
                      <a:r>
                        <a:rPr sz="2200" dirty="0">
                          <a:solidFill>
                            <a:srgbClr val="00B050"/>
                          </a:solidFill>
                        </a:rPr>
                        <a:t>1</a:t>
                      </a:r>
                    </a:p>
                  </a:txBody>
                  <a:tcPr/>
                </a:tc>
                <a:extLst>
                  <a:ext uri="{0D108BD9-81ED-4DB2-BD59-A6C34878D82A}">
                    <a16:rowId xmlns:a16="http://schemas.microsoft.com/office/drawing/2014/main" val="10002"/>
                  </a:ext>
                </a:extLst>
              </a:tr>
              <a:tr h="338198">
                <a:tc>
                  <a:txBody>
                    <a:bodyPr/>
                    <a:lstStyle/>
                    <a:p>
                      <a:pPr algn="ctr"/>
                      <a:r>
                        <a:rPr sz="2200">
                          <a:solidFill>
                            <a:srgbClr val="000000"/>
                          </a:solidFill>
                        </a:rPr>
                        <a:t>104</a:t>
                      </a:r>
                    </a:p>
                  </a:txBody>
                  <a:tcPr/>
                </a:tc>
                <a:tc>
                  <a:txBody>
                    <a:bodyPr/>
                    <a:lstStyle/>
                    <a:p>
                      <a:pPr algn="ctr"/>
                      <a:r>
                        <a:rPr sz="2200">
                          <a:solidFill>
                            <a:srgbClr val="000000"/>
                          </a:solidFill>
                        </a:rPr>
                        <a:t>1</a:t>
                      </a:r>
                    </a:p>
                  </a:txBody>
                  <a:tcPr/>
                </a:tc>
                <a:tc>
                  <a:txBody>
                    <a:bodyPr/>
                    <a:lstStyle/>
                    <a:p>
                      <a:pPr algn="ctr"/>
                      <a:r>
                        <a:rPr sz="2200" dirty="0">
                          <a:solidFill>
                            <a:srgbClr val="FF0000"/>
                          </a:solidFill>
                        </a:rPr>
                        <a:t>0</a:t>
                      </a:r>
                    </a:p>
                  </a:txBody>
                  <a:tcPr/>
                </a:tc>
                <a:extLst>
                  <a:ext uri="{0D108BD9-81ED-4DB2-BD59-A6C34878D82A}">
                    <a16:rowId xmlns:a16="http://schemas.microsoft.com/office/drawing/2014/main" val="10003"/>
                  </a:ext>
                </a:extLst>
              </a:tr>
              <a:tr h="338198">
                <a:tc>
                  <a:txBody>
                    <a:bodyPr/>
                    <a:lstStyle/>
                    <a:p>
                      <a:pPr algn="ctr"/>
                      <a:r>
                        <a:rPr sz="2200">
                          <a:solidFill>
                            <a:srgbClr val="000000"/>
                          </a:solidFill>
                        </a:rPr>
                        <a:t>105</a:t>
                      </a:r>
                    </a:p>
                  </a:txBody>
                  <a:tcPr/>
                </a:tc>
                <a:tc>
                  <a:txBody>
                    <a:bodyPr/>
                    <a:lstStyle/>
                    <a:p>
                      <a:pPr algn="ctr"/>
                      <a:r>
                        <a:rPr sz="2200">
                          <a:solidFill>
                            <a:srgbClr val="000000"/>
                          </a:solidFill>
                        </a:rPr>
                        <a:t>0</a:t>
                      </a:r>
                    </a:p>
                  </a:txBody>
                  <a:tcPr/>
                </a:tc>
                <a:tc>
                  <a:txBody>
                    <a:bodyPr/>
                    <a:lstStyle/>
                    <a:p>
                      <a:pPr algn="ctr"/>
                      <a:r>
                        <a:rPr sz="2200" dirty="0">
                          <a:solidFill>
                            <a:srgbClr val="FF0000"/>
                          </a:solidFill>
                        </a:rPr>
                        <a:t>1</a:t>
                      </a:r>
                    </a:p>
                  </a:txBody>
                  <a:tcPr/>
                </a:tc>
                <a:extLst>
                  <a:ext uri="{0D108BD9-81ED-4DB2-BD59-A6C34878D82A}">
                    <a16:rowId xmlns:a16="http://schemas.microsoft.com/office/drawing/2014/main" val="10004"/>
                  </a:ext>
                </a:extLst>
              </a:tr>
              <a:tr h="338198">
                <a:tc>
                  <a:txBody>
                    <a:bodyPr/>
                    <a:lstStyle/>
                    <a:p>
                      <a:pPr algn="ctr"/>
                      <a:r>
                        <a:rPr sz="2200">
                          <a:solidFill>
                            <a:srgbClr val="000000"/>
                          </a:solidFill>
                        </a:rPr>
                        <a:t>86</a:t>
                      </a:r>
                    </a:p>
                  </a:txBody>
                  <a:tcPr/>
                </a:tc>
                <a:tc>
                  <a:txBody>
                    <a:bodyPr/>
                    <a:lstStyle/>
                    <a:p>
                      <a:pPr algn="ctr"/>
                      <a:r>
                        <a:rPr sz="2200">
                          <a:solidFill>
                            <a:srgbClr val="000000"/>
                          </a:solidFill>
                        </a:rPr>
                        <a:t>0</a:t>
                      </a:r>
                    </a:p>
                  </a:txBody>
                  <a:tcPr/>
                </a:tc>
                <a:tc>
                  <a:txBody>
                    <a:bodyPr/>
                    <a:lstStyle/>
                    <a:p>
                      <a:pPr algn="ctr"/>
                      <a:r>
                        <a:rPr sz="2200">
                          <a:solidFill>
                            <a:srgbClr val="00B050"/>
                          </a:solidFill>
                        </a:rPr>
                        <a:t>0</a:t>
                      </a:r>
                    </a:p>
                  </a:txBody>
                  <a:tcPr/>
                </a:tc>
                <a:extLst>
                  <a:ext uri="{0D108BD9-81ED-4DB2-BD59-A6C34878D82A}">
                    <a16:rowId xmlns:a16="http://schemas.microsoft.com/office/drawing/2014/main" val="10005"/>
                  </a:ext>
                </a:extLst>
              </a:tr>
              <a:tr h="338198">
                <a:tc>
                  <a:txBody>
                    <a:bodyPr/>
                    <a:lstStyle/>
                    <a:p>
                      <a:pPr algn="ctr"/>
                      <a:r>
                        <a:rPr sz="2200">
                          <a:solidFill>
                            <a:srgbClr val="000000"/>
                          </a:solidFill>
                        </a:rPr>
                        <a:t>109</a:t>
                      </a:r>
                    </a:p>
                  </a:txBody>
                  <a:tcPr/>
                </a:tc>
                <a:tc>
                  <a:txBody>
                    <a:bodyPr/>
                    <a:lstStyle/>
                    <a:p>
                      <a:pPr algn="ctr"/>
                      <a:r>
                        <a:rPr sz="2200">
                          <a:solidFill>
                            <a:srgbClr val="000000"/>
                          </a:solidFill>
                        </a:rPr>
                        <a:t>1</a:t>
                      </a:r>
                    </a:p>
                  </a:txBody>
                  <a:tcPr/>
                </a:tc>
                <a:tc>
                  <a:txBody>
                    <a:bodyPr/>
                    <a:lstStyle/>
                    <a:p>
                      <a:pPr algn="ctr"/>
                      <a:r>
                        <a:rPr sz="2200" dirty="0">
                          <a:solidFill>
                            <a:srgbClr val="00B050"/>
                          </a:solidFill>
                        </a:rPr>
                        <a:t>1</a:t>
                      </a:r>
                    </a:p>
                  </a:txBody>
                  <a:tcPr/>
                </a:tc>
                <a:extLst>
                  <a:ext uri="{0D108BD9-81ED-4DB2-BD59-A6C34878D82A}">
                    <a16:rowId xmlns:a16="http://schemas.microsoft.com/office/drawing/2014/main" val="10006"/>
                  </a:ext>
                </a:extLst>
              </a:tr>
            </a:tbl>
          </a:graphicData>
        </a:graphic>
      </p:graphicFrame>
      <p:graphicFrame>
        <p:nvGraphicFramePr>
          <p:cNvPr id="6" name="Table 6">
            <a:extLst>
              <a:ext uri="{FF2B5EF4-FFF2-40B4-BE49-F238E27FC236}">
                <a16:creationId xmlns:a16="http://schemas.microsoft.com/office/drawing/2014/main" id="{70EE1ABA-025A-B9DB-C3BB-F9C790E19E25}"/>
              </a:ext>
            </a:extLst>
          </p:cNvPr>
          <p:cNvGraphicFramePr>
            <a:graphicFrameLocks noGrp="1"/>
          </p:cNvGraphicFramePr>
          <p:nvPr>
            <p:extLst>
              <p:ext uri="{D42A27DB-BD31-4B8C-83A1-F6EECF244321}">
                <p14:modId xmlns:p14="http://schemas.microsoft.com/office/powerpoint/2010/main" val="2070156828"/>
              </p:ext>
            </p:extLst>
          </p:nvPr>
        </p:nvGraphicFramePr>
        <p:xfrm>
          <a:off x="8187308" y="3112871"/>
          <a:ext cx="1644690" cy="1602096"/>
        </p:xfrm>
        <a:graphic>
          <a:graphicData uri="http://schemas.openxmlformats.org/drawingml/2006/table">
            <a:tbl>
              <a:tblPr firstRow="1" bandRow="1">
                <a:tableStyleId>{2D5ABB26-0587-4C30-8999-92F81FD0307C}</a:tableStyleId>
              </a:tblPr>
              <a:tblGrid>
                <a:gridCol w="822345">
                  <a:extLst>
                    <a:ext uri="{9D8B030D-6E8A-4147-A177-3AD203B41FA5}">
                      <a16:colId xmlns:a16="http://schemas.microsoft.com/office/drawing/2014/main" val="3657517099"/>
                    </a:ext>
                  </a:extLst>
                </a:gridCol>
                <a:gridCol w="822345">
                  <a:extLst>
                    <a:ext uri="{9D8B030D-6E8A-4147-A177-3AD203B41FA5}">
                      <a16:colId xmlns:a16="http://schemas.microsoft.com/office/drawing/2014/main" val="117147241"/>
                    </a:ext>
                  </a:extLst>
                </a:gridCol>
              </a:tblGrid>
              <a:tr h="801048">
                <a:tc>
                  <a:txBody>
                    <a:bodyPr/>
                    <a:lstStyle/>
                    <a:p>
                      <a:pPr algn="ctr"/>
                      <a:r>
                        <a:rPr lang="it-IT" sz="3100" b="1" dirty="0">
                          <a:ln>
                            <a:solidFill>
                              <a:schemeClr val="accent1">
                                <a:lumMod val="75000"/>
                              </a:schemeClr>
                            </a:solidFill>
                          </a:ln>
                          <a:solidFill>
                            <a:schemeClr val="bg1"/>
                          </a:solidFill>
                        </a:rPr>
                        <a:t>2</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it-IT" sz="3100" b="1" dirty="0">
                          <a:ln>
                            <a:solidFill>
                              <a:schemeClr val="accent1">
                                <a:lumMod val="75000"/>
                              </a:schemeClr>
                            </a:solidFill>
                          </a:ln>
                          <a:solidFill>
                            <a:schemeClr val="bg1"/>
                          </a:solidFill>
                        </a:rPr>
                        <a:t>1</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90822457"/>
                  </a:ext>
                </a:extLst>
              </a:tr>
              <a:tr h="801048">
                <a:tc>
                  <a:txBody>
                    <a:bodyPr/>
                    <a:lstStyle/>
                    <a:p>
                      <a:pPr algn="ctr"/>
                      <a:r>
                        <a:rPr lang="it-IT" sz="3100" b="1" dirty="0">
                          <a:ln>
                            <a:solidFill>
                              <a:schemeClr val="accent1">
                                <a:lumMod val="75000"/>
                              </a:schemeClr>
                            </a:solidFill>
                          </a:ln>
                          <a:solidFill>
                            <a:schemeClr val="bg1"/>
                          </a:solidFill>
                        </a:rPr>
                        <a:t>1</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it-IT" sz="3100" b="1" dirty="0">
                          <a:ln>
                            <a:solidFill>
                              <a:schemeClr val="accent1">
                                <a:lumMod val="75000"/>
                              </a:schemeClr>
                            </a:solidFill>
                          </a:ln>
                          <a:solidFill>
                            <a:schemeClr val="bg1"/>
                          </a:solidFill>
                        </a:rPr>
                        <a:t>2</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29282281"/>
                  </a:ext>
                </a:extLst>
              </a:tr>
            </a:tbl>
          </a:graphicData>
        </a:graphic>
      </p:graphicFrame>
      <p:sp>
        <p:nvSpPr>
          <p:cNvPr id="7" name="TextBox 6">
            <a:extLst>
              <a:ext uri="{FF2B5EF4-FFF2-40B4-BE49-F238E27FC236}">
                <a16:creationId xmlns:a16="http://schemas.microsoft.com/office/drawing/2014/main" id="{BDEC6832-AF1C-E1A0-A473-40BEA35F674B}"/>
              </a:ext>
            </a:extLst>
          </p:cNvPr>
          <p:cNvSpPr txBox="1"/>
          <p:nvPr/>
        </p:nvSpPr>
        <p:spPr>
          <a:xfrm>
            <a:off x="8157738" y="2717800"/>
            <a:ext cx="784167" cy="369332"/>
          </a:xfrm>
          <a:prstGeom prst="rect">
            <a:avLst/>
          </a:prstGeom>
          <a:noFill/>
        </p:spPr>
        <p:txBody>
          <a:bodyPr wrap="square" lIns="0" tIns="0" rIns="0" bIns="0" rtlCol="0">
            <a:spAutoFit/>
          </a:bodyPr>
          <a:lstStyle/>
          <a:p>
            <a:pPr algn="ctr"/>
            <a:r>
              <a:rPr lang="it-IT" sz="2400" dirty="0"/>
              <a:t>0</a:t>
            </a:r>
          </a:p>
        </p:txBody>
      </p:sp>
      <p:sp>
        <p:nvSpPr>
          <p:cNvPr id="9" name="TextBox 8">
            <a:extLst>
              <a:ext uri="{FF2B5EF4-FFF2-40B4-BE49-F238E27FC236}">
                <a16:creationId xmlns:a16="http://schemas.microsoft.com/office/drawing/2014/main" id="{F9C2DAEC-CD02-C9CA-36E6-C4712F11E4D0}"/>
              </a:ext>
            </a:extLst>
          </p:cNvPr>
          <p:cNvSpPr txBox="1"/>
          <p:nvPr/>
        </p:nvSpPr>
        <p:spPr>
          <a:xfrm>
            <a:off x="7570673" y="3240818"/>
            <a:ext cx="784167" cy="369332"/>
          </a:xfrm>
          <a:prstGeom prst="rect">
            <a:avLst/>
          </a:prstGeom>
          <a:noFill/>
        </p:spPr>
        <p:txBody>
          <a:bodyPr wrap="square" lIns="0" tIns="0" rIns="0" bIns="0" rtlCol="0">
            <a:spAutoFit/>
          </a:bodyPr>
          <a:lstStyle/>
          <a:p>
            <a:pPr algn="ctr"/>
            <a:r>
              <a:rPr lang="it-IT" sz="2400" dirty="0"/>
              <a:t>0</a:t>
            </a:r>
          </a:p>
        </p:txBody>
      </p:sp>
      <p:sp>
        <p:nvSpPr>
          <p:cNvPr id="11" name="TextBox 10">
            <a:extLst>
              <a:ext uri="{FF2B5EF4-FFF2-40B4-BE49-F238E27FC236}">
                <a16:creationId xmlns:a16="http://schemas.microsoft.com/office/drawing/2014/main" id="{70CB44EB-FC21-6A20-F702-C5F778B47950}"/>
              </a:ext>
            </a:extLst>
          </p:cNvPr>
          <p:cNvSpPr txBox="1"/>
          <p:nvPr/>
        </p:nvSpPr>
        <p:spPr>
          <a:xfrm>
            <a:off x="7562771" y="4111918"/>
            <a:ext cx="784167" cy="369332"/>
          </a:xfrm>
          <a:prstGeom prst="rect">
            <a:avLst/>
          </a:prstGeom>
          <a:noFill/>
        </p:spPr>
        <p:txBody>
          <a:bodyPr wrap="square" lIns="0" tIns="0" rIns="0" bIns="0" rtlCol="0">
            <a:spAutoFit/>
          </a:bodyPr>
          <a:lstStyle/>
          <a:p>
            <a:pPr algn="ctr"/>
            <a:r>
              <a:rPr lang="it-IT" sz="2400" dirty="0"/>
              <a:t>1</a:t>
            </a:r>
          </a:p>
        </p:txBody>
      </p:sp>
      <p:sp>
        <p:nvSpPr>
          <p:cNvPr id="13" name="TextBox 12">
            <a:extLst>
              <a:ext uri="{FF2B5EF4-FFF2-40B4-BE49-F238E27FC236}">
                <a16:creationId xmlns:a16="http://schemas.microsoft.com/office/drawing/2014/main" id="{68473026-F4F2-753A-E078-C1B643F4B4C9}"/>
              </a:ext>
            </a:extLst>
          </p:cNvPr>
          <p:cNvSpPr txBox="1"/>
          <p:nvPr/>
        </p:nvSpPr>
        <p:spPr>
          <a:xfrm>
            <a:off x="9047831" y="2701917"/>
            <a:ext cx="784167" cy="369332"/>
          </a:xfrm>
          <a:prstGeom prst="rect">
            <a:avLst/>
          </a:prstGeom>
          <a:noFill/>
        </p:spPr>
        <p:txBody>
          <a:bodyPr wrap="square" lIns="0" tIns="0" rIns="0" bIns="0" rtlCol="0">
            <a:spAutoFit/>
          </a:bodyPr>
          <a:lstStyle/>
          <a:p>
            <a:pPr algn="ctr"/>
            <a:r>
              <a:rPr lang="it-IT" sz="2400" dirty="0"/>
              <a:t>1</a:t>
            </a:r>
          </a:p>
        </p:txBody>
      </p:sp>
      <p:sp>
        <p:nvSpPr>
          <p:cNvPr id="14" name="TextBox 13">
            <a:extLst>
              <a:ext uri="{FF2B5EF4-FFF2-40B4-BE49-F238E27FC236}">
                <a16:creationId xmlns:a16="http://schemas.microsoft.com/office/drawing/2014/main" id="{A10D2D7D-5F33-600D-2733-EBB2ABF04563}"/>
              </a:ext>
            </a:extLst>
          </p:cNvPr>
          <p:cNvSpPr txBox="1"/>
          <p:nvPr/>
        </p:nvSpPr>
        <p:spPr>
          <a:xfrm>
            <a:off x="8086750" y="2397153"/>
            <a:ext cx="1845806" cy="307777"/>
          </a:xfrm>
          <a:prstGeom prst="rect">
            <a:avLst/>
          </a:prstGeom>
          <a:noFill/>
        </p:spPr>
        <p:txBody>
          <a:bodyPr wrap="square" lIns="0" tIns="0" rIns="0" bIns="0" rtlCol="0">
            <a:spAutoFit/>
          </a:bodyPr>
          <a:lstStyle/>
          <a:p>
            <a:pPr algn="ctr"/>
            <a:r>
              <a:rPr lang="it-IT" sz="2000" dirty="0"/>
              <a:t>Predicted</a:t>
            </a:r>
          </a:p>
        </p:txBody>
      </p:sp>
      <p:sp>
        <p:nvSpPr>
          <p:cNvPr id="18" name="TextBox 17">
            <a:extLst>
              <a:ext uri="{FF2B5EF4-FFF2-40B4-BE49-F238E27FC236}">
                <a16:creationId xmlns:a16="http://schemas.microsoft.com/office/drawing/2014/main" id="{40B7C1E6-2A54-7829-C3D8-5FE10B417C11}"/>
              </a:ext>
            </a:extLst>
          </p:cNvPr>
          <p:cNvSpPr txBox="1"/>
          <p:nvPr/>
        </p:nvSpPr>
        <p:spPr>
          <a:xfrm rot="16200000">
            <a:off x="6675931" y="3686282"/>
            <a:ext cx="1785161" cy="307777"/>
          </a:xfrm>
          <a:prstGeom prst="rect">
            <a:avLst/>
          </a:prstGeom>
          <a:noFill/>
        </p:spPr>
        <p:txBody>
          <a:bodyPr wrap="square" lIns="0" tIns="0" rIns="0" bIns="0" rtlCol="0">
            <a:spAutoFit/>
          </a:bodyPr>
          <a:lstStyle/>
          <a:p>
            <a:pPr algn="ctr"/>
            <a:r>
              <a:rPr lang="it-IT" sz="2000" dirty="0"/>
              <a:t>Actual</a:t>
            </a:r>
          </a:p>
        </p:txBody>
      </p:sp>
      <p:sp>
        <p:nvSpPr>
          <p:cNvPr id="19" name="Speech Bubble: Rectangle with Corners Rounded 18">
            <a:extLst>
              <a:ext uri="{FF2B5EF4-FFF2-40B4-BE49-F238E27FC236}">
                <a16:creationId xmlns:a16="http://schemas.microsoft.com/office/drawing/2014/main" id="{E81E1255-E403-F61E-8B84-E0F642754446}"/>
              </a:ext>
            </a:extLst>
          </p:cNvPr>
          <p:cNvSpPr/>
          <p:nvPr/>
        </p:nvSpPr>
        <p:spPr bwMode="auto">
          <a:xfrm>
            <a:off x="7320136" y="2746082"/>
            <a:ext cx="603395" cy="441105"/>
          </a:xfrm>
          <a:prstGeom prst="wedgeRoundRectCallout">
            <a:avLst>
              <a:gd name="adj1" fmla="val 95556"/>
              <a:gd name="adj2" fmla="val 6990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TN</a:t>
            </a:r>
          </a:p>
        </p:txBody>
      </p:sp>
      <p:sp>
        <p:nvSpPr>
          <p:cNvPr id="21" name="Speech Bubble: Rectangle with Corners Rounded 20">
            <a:extLst>
              <a:ext uri="{FF2B5EF4-FFF2-40B4-BE49-F238E27FC236}">
                <a16:creationId xmlns:a16="http://schemas.microsoft.com/office/drawing/2014/main" id="{6BB7F7DA-317E-E1A0-E8D5-DAB47B9589EA}"/>
              </a:ext>
            </a:extLst>
          </p:cNvPr>
          <p:cNvSpPr/>
          <p:nvPr/>
        </p:nvSpPr>
        <p:spPr bwMode="auto">
          <a:xfrm>
            <a:off x="10095775" y="4581128"/>
            <a:ext cx="603395" cy="441105"/>
          </a:xfrm>
          <a:prstGeom prst="wedgeRoundRectCallout">
            <a:avLst>
              <a:gd name="adj1" fmla="val -90496"/>
              <a:gd name="adj2" fmla="val -4503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TP</a:t>
            </a:r>
          </a:p>
        </p:txBody>
      </p:sp>
      <p:sp>
        <p:nvSpPr>
          <p:cNvPr id="23" name="Speech Bubble: Rectangle with Corners Rounded 22">
            <a:extLst>
              <a:ext uri="{FF2B5EF4-FFF2-40B4-BE49-F238E27FC236}">
                <a16:creationId xmlns:a16="http://schemas.microsoft.com/office/drawing/2014/main" id="{4D981D4A-3EDE-0031-9488-36FCE534D465}"/>
              </a:ext>
            </a:extLst>
          </p:cNvPr>
          <p:cNvSpPr/>
          <p:nvPr/>
        </p:nvSpPr>
        <p:spPr bwMode="auto">
          <a:xfrm>
            <a:off x="7529806" y="4578227"/>
            <a:ext cx="603395" cy="441105"/>
          </a:xfrm>
          <a:prstGeom prst="wedgeRoundRectCallout">
            <a:avLst>
              <a:gd name="adj1" fmla="val 62547"/>
              <a:gd name="adj2" fmla="val -7787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FN</a:t>
            </a:r>
          </a:p>
        </p:txBody>
      </p:sp>
      <p:sp>
        <p:nvSpPr>
          <p:cNvPr id="25" name="Speech Bubble: Rectangle with Corners Rounded 24">
            <a:extLst>
              <a:ext uri="{FF2B5EF4-FFF2-40B4-BE49-F238E27FC236}">
                <a16:creationId xmlns:a16="http://schemas.microsoft.com/office/drawing/2014/main" id="{CCBFE036-5F2F-E2AF-953C-5970F5D19BB7}"/>
              </a:ext>
            </a:extLst>
          </p:cNvPr>
          <p:cNvSpPr/>
          <p:nvPr/>
        </p:nvSpPr>
        <p:spPr bwMode="auto">
          <a:xfrm>
            <a:off x="10105394" y="3263029"/>
            <a:ext cx="603395" cy="441105"/>
          </a:xfrm>
          <a:prstGeom prst="wedgeRoundRectCallout">
            <a:avLst>
              <a:gd name="adj1" fmla="val -91996"/>
              <a:gd name="adj2" fmla="val -2861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FP</a:t>
            </a:r>
          </a:p>
        </p:txBody>
      </p:sp>
      <p:sp>
        <p:nvSpPr>
          <p:cNvPr id="26" name="TextBox 25">
            <a:extLst>
              <a:ext uri="{FF2B5EF4-FFF2-40B4-BE49-F238E27FC236}">
                <a16:creationId xmlns:a16="http://schemas.microsoft.com/office/drawing/2014/main" id="{802CB565-F568-F7FD-5C29-E76288F9F4A4}"/>
              </a:ext>
            </a:extLst>
          </p:cNvPr>
          <p:cNvSpPr txBox="1"/>
          <p:nvPr/>
        </p:nvSpPr>
        <p:spPr>
          <a:xfrm>
            <a:off x="7320136" y="5301208"/>
            <a:ext cx="4296734" cy="923330"/>
          </a:xfrm>
          <a:prstGeom prst="rect">
            <a:avLst/>
          </a:prstGeom>
          <a:noFill/>
        </p:spPr>
        <p:txBody>
          <a:bodyPr wrap="square" lIns="0" tIns="0" rIns="0" bIns="0" rtlCol="0">
            <a:spAutoFit/>
          </a:bodyPr>
          <a:lstStyle/>
          <a:p>
            <a:pPr algn="l">
              <a:buFont typeface="Arial" panose="020B0604020202020204" pitchFamily="34" charset="0"/>
              <a:buChar char="•"/>
            </a:pPr>
            <a:r>
              <a:rPr lang="en-US" sz="2000" b="1" i="0" dirty="0">
                <a:solidFill>
                  <a:srgbClr val="171717"/>
                </a:solidFill>
                <a:effectLst/>
                <a:latin typeface="Segoe UI" panose="020B0502040204020203" pitchFamily="34" charset="0"/>
              </a:rPr>
              <a:t> Accuracy</a:t>
            </a:r>
            <a:r>
              <a:rPr lang="en-US" sz="2000" b="0" i="0" dirty="0">
                <a:solidFill>
                  <a:srgbClr val="171717"/>
                </a:solidFill>
                <a:effectLst/>
                <a:latin typeface="Segoe UI" panose="020B0502040204020203" pitchFamily="34" charset="0"/>
              </a:rPr>
              <a:t>: </a:t>
            </a:r>
            <a:r>
              <a:rPr lang="en-US" sz="2000" b="0" i="1" dirty="0">
                <a:solidFill>
                  <a:srgbClr val="171717"/>
                </a:solidFill>
                <a:effectLst/>
                <a:latin typeface="Segoe UI" panose="020B0502040204020203" pitchFamily="34" charset="0"/>
              </a:rPr>
              <a:t>(TP+TN)/(TP+TN+FP+FN)</a:t>
            </a:r>
            <a:endParaRPr lang="en-US" sz="2000" dirty="0">
              <a:solidFill>
                <a:srgbClr val="171717"/>
              </a:solidFill>
              <a:latin typeface="Segoe UI" panose="020B0502040204020203" pitchFamily="34" charset="0"/>
            </a:endParaRPr>
          </a:p>
          <a:p>
            <a:pPr algn="l">
              <a:buFont typeface="Arial" panose="020B0604020202020204" pitchFamily="34" charset="0"/>
              <a:buChar char="•"/>
            </a:pPr>
            <a:r>
              <a:rPr lang="en-US" sz="2000" b="1" i="0" dirty="0">
                <a:solidFill>
                  <a:srgbClr val="171717"/>
                </a:solidFill>
                <a:effectLst/>
                <a:latin typeface="Segoe UI" panose="020B0502040204020203" pitchFamily="34" charset="0"/>
              </a:rPr>
              <a:t> Recall</a:t>
            </a:r>
            <a:r>
              <a:rPr lang="en-US" sz="2000" b="0" i="0" dirty="0">
                <a:solidFill>
                  <a:srgbClr val="171717"/>
                </a:solidFill>
                <a:effectLst/>
                <a:latin typeface="Segoe UI" panose="020B0502040204020203" pitchFamily="34" charset="0"/>
              </a:rPr>
              <a:t>: </a:t>
            </a:r>
            <a:r>
              <a:rPr lang="en-US" sz="2000" b="0" i="1" dirty="0">
                <a:solidFill>
                  <a:srgbClr val="171717"/>
                </a:solidFill>
                <a:effectLst/>
                <a:latin typeface="Segoe UI" panose="020B0502040204020203" pitchFamily="34" charset="0"/>
              </a:rPr>
              <a:t>TP/(TP+FN)</a:t>
            </a:r>
            <a:endParaRPr lang="en-US" sz="2000" dirty="0">
              <a:solidFill>
                <a:srgbClr val="171717"/>
              </a:solidFill>
              <a:latin typeface="Segoe UI" panose="020B0502040204020203" pitchFamily="34" charset="0"/>
            </a:endParaRPr>
          </a:p>
          <a:p>
            <a:pPr algn="l">
              <a:buFont typeface="Arial" panose="020B0604020202020204" pitchFamily="34" charset="0"/>
              <a:buChar char="•"/>
            </a:pPr>
            <a:r>
              <a:rPr lang="en-US" sz="2000" b="0" i="0" dirty="0">
                <a:solidFill>
                  <a:srgbClr val="171717"/>
                </a:solidFill>
                <a:effectLst/>
                <a:latin typeface="Segoe UI" panose="020B0502040204020203" pitchFamily="34" charset="0"/>
              </a:rPr>
              <a:t> </a:t>
            </a:r>
            <a:r>
              <a:rPr lang="en-US" sz="2000" b="1" i="0" dirty="0">
                <a:solidFill>
                  <a:srgbClr val="171717"/>
                </a:solidFill>
                <a:effectLst/>
                <a:latin typeface="Segoe UI" panose="020B0502040204020203" pitchFamily="34" charset="0"/>
              </a:rPr>
              <a:t>Precision</a:t>
            </a:r>
            <a:r>
              <a:rPr lang="en-US" sz="2000" b="0" i="0" dirty="0">
                <a:solidFill>
                  <a:srgbClr val="171717"/>
                </a:solidFill>
                <a:effectLst/>
                <a:latin typeface="Segoe UI" panose="020B0502040204020203" pitchFamily="34" charset="0"/>
              </a:rPr>
              <a:t>: </a:t>
            </a:r>
            <a:r>
              <a:rPr lang="en-US" sz="2000" b="0" i="1" dirty="0">
                <a:solidFill>
                  <a:srgbClr val="171717"/>
                </a:solidFill>
                <a:effectLst/>
                <a:latin typeface="Segoe UI" panose="020B0502040204020203" pitchFamily="34" charset="0"/>
              </a:rPr>
              <a:t>TP/(TP+FP)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5726808"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multiclass classification models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5"/>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Microsoft Build 16/9 Black Template">
  <a:themeElements>
    <a:clrScheme name="Custom 18">
      <a:dk1>
        <a:srgbClr val="000000"/>
      </a:dk1>
      <a:lt1>
        <a:srgbClr val="FFFFFF"/>
      </a:lt1>
      <a:dk2>
        <a:srgbClr val="243A5E"/>
      </a:dk2>
      <a:lt2>
        <a:srgbClr val="E6E6E6"/>
      </a:lt2>
      <a:accent1>
        <a:srgbClr val="8DC8E8"/>
      </a:accent1>
      <a:accent2>
        <a:srgbClr val="0078D4"/>
      </a:accent2>
      <a:accent3>
        <a:srgbClr val="C73ECC"/>
      </a:accent3>
      <a:accent4>
        <a:srgbClr val="CD98CF"/>
      </a:accent4>
      <a:accent5>
        <a:srgbClr val="FFA38B"/>
      </a:accent5>
      <a:accent6>
        <a:srgbClr val="B1B3B3"/>
      </a:accent6>
      <a:hlink>
        <a:srgbClr val="89DCD2"/>
      </a:hlink>
      <a:folHlink>
        <a:srgbClr val="89DCD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6" id="{5AB83E4D-DAFD-475F-94BE-3C874EE6796C}" vid="{5F9AE2FE-A299-4505-A865-91C0AC0935A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2319</Words>
  <Application>Microsoft Office PowerPoint</Application>
  <PresentationFormat>Widescreen</PresentationFormat>
  <Paragraphs>256</Paragraphs>
  <Slides>22</Slides>
  <Notes>20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22</vt:i4>
      </vt:variant>
    </vt:vector>
  </HeadingPairs>
  <TitlesOfParts>
    <vt:vector size="3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Microsoft Build 16/9 Black Template</vt:lpstr>
      <vt:lpstr>PowerPoint Presentation</vt:lpstr>
      <vt:lpstr>Introduction to classification models by using R and Tidymodels</vt:lpstr>
      <vt:lpstr>Learning objectives</vt:lpstr>
      <vt:lpstr>Introduction</vt:lpstr>
      <vt:lpstr>What is classification</vt:lpstr>
      <vt:lpstr>Train and evaluate a binary classification model</vt:lpstr>
      <vt:lpstr>A simple example</vt:lpstr>
      <vt:lpstr>Evaluate classification models</vt:lpstr>
      <vt:lpstr>Create multiclass classification models</vt:lpstr>
      <vt:lpstr>Create multiclass classification models</vt:lpstr>
      <vt:lpstr>Challenge: Train a classification model to classify wine data </vt:lpstr>
      <vt:lpstr>Code with us </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Carlotta Castelluccio</cp:lastModifiedBy>
  <cp:revision>38</cp:revision>
  <cp:lastPrinted>2022-05-13T10:21:19Z</cp:lastPrinted>
  <dcterms:created xsi:type="dcterms:W3CDTF">2022-05-13T10:21:19Z</dcterms:created>
  <dcterms:modified xsi:type="dcterms:W3CDTF">2022-05-18T16:35:41Z</dcterms:modified>
</cp:coreProperties>
</file>