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media/image20.svg" ContentType="image/svg+xml"/>
  <Override PartName="/ppt/media/image23.svg" ContentType="image/svg+xml"/>
  <Override PartName="/ppt/media/image25.svg" ContentType="image/svg+xml"/>
  <Override PartName="/ppt/media/image27.svg" ContentType="image/svg+xml"/>
  <Override PartName="/ppt/media/image30.svg" ContentType="image/svg+xml"/>
  <Override PartName="/ppt/media/image32.svg" ContentType="image/sv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0"/>
  </p:notesMasterIdLst>
  <p:sldIdLst>
    <p:sldId id="258" r:id="rId5"/>
    <p:sldId id="260" r:id="rId6"/>
    <p:sldId id="262" r:id="rId7"/>
    <p:sldId id="266" r:id="rId8"/>
    <p:sldId id="270" r:id="rId9"/>
    <p:sldId id="272" r:id="rId10"/>
    <p:sldId id="12093" r:id="rId11"/>
    <p:sldId id="274" r:id="rId12"/>
    <p:sldId id="284" r:id="rId13"/>
    <p:sldId id="286" r:id="rId14"/>
    <p:sldId id="288" r:id="rId15"/>
    <p:sldId id="294" r:id="rId16"/>
    <p:sldId id="296" r:id="rId17"/>
    <p:sldId id="12094" r:id="rId18"/>
    <p:sldId id="300" r:id="rId19"/>
    <p:sldId id="304" r:id="rId20"/>
    <p:sldId id="314" r:id="rId21"/>
    <p:sldId id="316" r:id="rId22"/>
    <p:sldId id="318" r:id="rId23"/>
    <p:sldId id="320" r:id="rId24"/>
    <p:sldId id="322" r:id="rId25"/>
    <p:sldId id="326" r:id="rId26"/>
    <p:sldId id="328" r:id="rId27"/>
    <p:sldId id="330" r:id="rId28"/>
    <p:sldId id="332" r:id="rId29"/>
    <p:sldId id="334" r:id="rId30"/>
    <p:sldId id="336" r:id="rId31"/>
    <p:sldId id="338" r:id="rId32"/>
    <p:sldId id="12096" r:id="rId33"/>
    <p:sldId id="12097" r:id="rId34"/>
    <p:sldId id="12098" r:id="rId35"/>
    <p:sldId id="12095" r:id="rId36"/>
    <p:sldId id="340" r:id="rId37"/>
    <p:sldId id="342" r:id="rId38"/>
    <p:sldId id="344" r:id="rId39"/>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74" d="100"/>
          <a:sy n="74" d="100"/>
        </p:scale>
        <p:origin x="727" y="65"/>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66219-9FBA-4C1B-BA79-E3B70A04D88E}" type="datetimeFigureOut">
              <a:t>21.03.2022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DFB8F-EBA4-4557-9963-FBFCA837AFAA}"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ka.ms/mlcheatsheet?azure-portal=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l.azure.com?azure-portal=tru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ml.azure.com?azure-portal=true"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portal.azure.com?azure-portal=tru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zure.microsoft.com?azure-portal=tru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l.azure.com?azure-portal=tru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https://docs.microsoft.com/en-us/learn/modules/learn-pr/wwl-data-ai/create-regression-model-azure-machine-learning-designer/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35000" lnSpcReduction="10000"/>
          </a:bodyPr>
          <a:lstStyle/>
          <a:p>
            <a:pPr>
              <a:spcBef>
                <a:spcPct val="43750"/>
              </a:spcBef>
              <a:spcAft>
                <a:spcPct val="43750"/>
              </a:spcAft>
            </a:pPr>
            <a:r>
              <a:t>You typically apply data transformations to prepare the data for modeling. In the case of the automobile price data, you'll add transformations to address the issues you identified when exploring the data.</a:t>
            </a:r>
          </a:p>
          <a:p>
            <a:endParaRPr/>
          </a:p>
          <a:p>
            <a:r>
              <a:t>In the pane on the left, expand the </a:t>
            </a:r>
            <a:r>
              <a:rPr b="1"/>
              <a:t>Data Transformation</a:t>
            </a:r>
            <a:r>
              <a:t> section, which contains a wide range of modules you can use to transform data before model training.</a:t>
            </a:r>
          </a:p>
          <a:p>
            <a:endParaRPr/>
          </a:p>
          <a:p>
            <a:r>
              <a:t>Drag a </a:t>
            </a:r>
            <a:r>
              <a:rPr b="1"/>
              <a:t>Select Columns in Dataset</a:t>
            </a:r>
            <a:r>
              <a:t> module to the canvas, below the </a:t>
            </a:r>
            <a:r>
              <a:rPr b="1"/>
              <a:t>Automobile price data (Raw)</a:t>
            </a:r>
            <a:r>
              <a:t> module. Then connect the output at the bottom of the </a:t>
            </a:r>
            <a:r>
              <a:rPr b="1"/>
              <a:t>Automobile price data (Raw)</a:t>
            </a:r>
            <a:r>
              <a:t> module to the input at the top of the </a:t>
            </a:r>
            <a:r>
              <a:rPr b="1"/>
              <a:t>Select Columns in Dataset</a:t>
            </a:r>
            <a:r>
              <a:t> module, like this:</a:t>
            </a:r>
          </a:p>
          <a:p>
            <a:endParaRPr/>
          </a:p>
          <a:p>
            <a:pPr>
              <a:spcBef>
                <a:spcPct val="43750"/>
              </a:spcBef>
              <a:spcAft>
                <a:spcPct val="43750"/>
              </a:spcAft>
            </a:pPr>
            <a:r>
              <a:t>[!div class="centered"] The Automobile price data (Raw) dataset connected to the Select Columns in Dataset module</a:t>
            </a:r>
          </a:p>
          <a:p>
            <a:endParaRPr/>
          </a:p>
          <a:p>
            <a:pPr lvl="1"/>
            <a:r>
              <a:t>Select the </a:t>
            </a:r>
            <a:r>
              <a:rPr b="1"/>
              <a:t>Select Columns in Dataset</a:t>
            </a:r>
            <a:r>
              <a:t> module, and in its </a:t>
            </a:r>
            <a:r>
              <a:rPr b="1"/>
              <a:t>Settings</a:t>
            </a:r>
            <a:r>
              <a:t> pane on the right, select </a:t>
            </a:r>
            <a:r>
              <a:rPr b="1"/>
              <a:t>Edit column</a:t>
            </a:r>
            <a:r>
              <a:t>. Then in the </a:t>
            </a:r>
            <a:r>
              <a:rPr b="1"/>
              <a:t>Select columns</a:t>
            </a:r>
            <a:r>
              <a:t> window, select </a:t>
            </a:r>
            <a:r>
              <a:rPr b="1"/>
              <a:t>By name</a:t>
            </a:r>
            <a:r>
              <a:t> and use the </a:t>
            </a:r>
            <a:r>
              <a:rPr b="1"/>
              <a:t>+</a:t>
            </a:r>
            <a:r>
              <a:t> links to add all columns other than </a:t>
            </a:r>
            <a:r>
              <a:rPr b="1"/>
              <a:t>normalized-losses</a:t>
            </a:r>
            <a:r>
              <a:t>, like this:</a:t>
            </a:r>
          </a:p>
          <a:p>
            <a:endParaRPr/>
          </a:p>
          <a:p>
            <a:pPr>
              <a:spcBef>
                <a:spcPct val="43750"/>
              </a:spcBef>
              <a:spcAft>
                <a:spcPct val="43750"/>
              </a:spcAft>
            </a:pPr>
            <a:r>
              <a:t>[!div class="centered"] all columns other than normalized_losses</a:t>
            </a:r>
          </a:p>
          <a:p>
            <a:endParaRPr/>
          </a:p>
          <a:p>
            <a:pPr>
              <a:spcBef>
                <a:spcPct val="43750"/>
              </a:spcBef>
              <a:spcAft>
                <a:spcPct val="43750"/>
              </a:spcAft>
            </a:pPr>
            <a:r>
              <a:t>In the rest of this exercise, you'll go through steps to create a pipeline that looks like this:</a:t>
            </a:r>
          </a:p>
          <a:p>
            <a:endParaRPr/>
          </a:p>
          <a:p>
            <a:pPr>
              <a:spcBef>
                <a:spcPct val="43750"/>
              </a:spcBef>
              <a:spcAft>
                <a:spcPct val="43750"/>
              </a:spcAft>
            </a:pPr>
            <a:r>
              <a:t>[!div class="centered"] Automobile price data (Raw) dataset with Select Columns in Dataset, Clean Missing Data, and Normalize Data modules</a:t>
            </a:r>
          </a:p>
          <a:p>
            <a:endParaRPr/>
          </a:p>
          <a:p>
            <a:pPr>
              <a:spcBef>
                <a:spcPct val="43750"/>
              </a:spcBef>
              <a:spcAft>
                <a:spcPct val="43750"/>
              </a:spcAft>
            </a:pPr>
            <a:r>
              <a:t>Follow the remaining steps, using the image above for reference as you add and configure the required modules.</a:t>
            </a:r>
          </a:p>
          <a:p>
            <a:endParaRPr/>
          </a:p>
          <a:p>
            <a:r>
              <a:t>Drag a </a:t>
            </a:r>
            <a:r>
              <a:rPr b="1"/>
              <a:t>Clean Missing Data</a:t>
            </a:r>
            <a:r>
              <a:t> module from the </a:t>
            </a:r>
            <a:r>
              <a:rPr b="1"/>
              <a:t>Data Transformations</a:t>
            </a:r>
            <a:r>
              <a:t> section, and place it under the </a:t>
            </a:r>
            <a:r>
              <a:rPr b="1"/>
              <a:t>Select Columns in Dataset</a:t>
            </a:r>
            <a:r>
              <a:t> module. Then connect the output from the </a:t>
            </a:r>
            <a:r>
              <a:rPr b="1"/>
              <a:t>Select Columns in Dataset</a:t>
            </a:r>
            <a:r>
              <a:t> module to the input of the </a:t>
            </a:r>
            <a:r>
              <a:rPr b="1"/>
              <a:t>Clean Missing Data</a:t>
            </a:r>
            <a:r>
              <a:t> module.</a:t>
            </a:r>
          </a:p>
          <a:p>
            <a:endParaRPr/>
          </a:p>
          <a:p>
            <a:r>
              <a:t>Select the </a:t>
            </a:r>
            <a:r>
              <a:rPr b="1"/>
              <a:t>Clean Missing Data</a:t>
            </a:r>
            <a:r>
              <a:t> module, and in the settings pane on the right, click </a:t>
            </a:r>
            <a:r>
              <a:rPr b="1"/>
              <a:t>Edit column</a:t>
            </a:r>
            <a:r>
              <a:t>. Then in the </a:t>
            </a:r>
            <a:r>
              <a:rPr b="1"/>
              <a:t>Select columns</a:t>
            </a:r>
            <a:r>
              <a:t> window, select </a:t>
            </a:r>
            <a:r>
              <a:rPr b="1"/>
              <a:t>With rules</a:t>
            </a:r>
            <a:r>
              <a:t>, in the </a:t>
            </a:r>
            <a:r>
              <a:rPr b="1"/>
              <a:t>Include</a:t>
            </a:r>
            <a:r>
              <a:t> list select </a:t>
            </a:r>
            <a:r>
              <a:rPr b="1"/>
              <a:t>Column names</a:t>
            </a:r>
            <a:r>
              <a:t>, in the box of column names enter </a:t>
            </a:r>
            <a:r>
              <a:rPr b="1"/>
              <a:t>bore</a:t>
            </a:r>
            <a:r>
              <a:t>, </a:t>
            </a:r>
            <a:r>
              <a:rPr b="1"/>
              <a:t>stroke</a:t>
            </a:r>
            <a:r>
              <a:t>, and </a:t>
            </a:r>
            <a:r>
              <a:rPr b="1"/>
              <a:t>horsepower</a:t>
            </a:r>
            <a:r>
              <a:t> (making sure you match the spelling and capitalization exactly), like this:</a:t>
            </a:r>
          </a:p>
          <a:p>
            <a:endParaRPr/>
          </a:p>
          <a:p>
            <a:pPr>
              <a:spcBef>
                <a:spcPct val="43750"/>
              </a:spcBef>
              <a:spcAft>
                <a:spcPct val="43750"/>
              </a:spcAft>
            </a:pPr>
            <a:r>
              <a:t>[!div class="centered"] bore, stroke, and horsepower columns are selected</a:t>
            </a:r>
          </a:p>
          <a:p>
            <a:endParaRPr/>
          </a:p>
          <a:p>
            <a:pPr lvl="1"/>
            <a:r>
              <a:t>With the </a:t>
            </a:r>
            <a:r>
              <a:rPr b="1"/>
              <a:t>Clean Missing Data</a:t>
            </a:r>
            <a:r>
              <a:t> module still selected, in the settings pane, set the following configuration settings: </a:t>
            </a:r>
          </a:p>
          <a:p>
            <a:endParaRPr/>
          </a:p>
          <a:p>
            <a:pPr lvl="2"/>
            <a:r>
              <a:rPr b="1"/>
              <a:t>Minimum missing value ratio</a:t>
            </a:r>
            <a:r>
              <a:t>: 0.0</a:t>
            </a:r>
          </a:p>
          <a:p>
            <a:endParaRPr/>
          </a:p>
          <a:p>
            <a:pPr lvl="2"/>
            <a:r>
              <a:rPr b="1"/>
              <a:t>Maximum missing value ratio</a:t>
            </a:r>
            <a:r>
              <a:t>: 1.0</a:t>
            </a:r>
          </a:p>
          <a:p>
            <a:endParaRPr/>
          </a:p>
          <a:p>
            <a:pPr lvl="2"/>
            <a:r>
              <a:rPr b="1"/>
              <a:t>Cleaning mode</a:t>
            </a:r>
            <a:r>
              <a:t>: Remove entire row</a:t>
            </a:r>
          </a:p>
          <a:p>
            <a:endParaRPr/>
          </a:p>
          <a:p>
            <a:pPr lvl="1"/>
            <a:r>
              <a:t>Drag a </a:t>
            </a:r>
            <a:r>
              <a:rPr b="1"/>
              <a:t>Normalize Data</a:t>
            </a:r>
            <a:r>
              <a:t> module to the canvas, below the </a:t>
            </a:r>
            <a:r>
              <a:rPr b="1"/>
              <a:t>Clean Missing Data</a:t>
            </a:r>
            <a:r>
              <a:t> module. Then connect the left-most output from the </a:t>
            </a:r>
            <a:r>
              <a:rPr b="1"/>
              <a:t>Clean Missing Data</a:t>
            </a:r>
            <a:r>
              <a:t> module to the input of the </a:t>
            </a:r>
            <a:r>
              <a:rPr b="1"/>
              <a:t>Normalize Data</a:t>
            </a:r>
            <a:r>
              <a:t> module.</a:t>
            </a:r>
          </a:p>
          <a:p>
            <a:endParaRPr/>
          </a:p>
          <a:p>
            <a:pPr lvl="1"/>
            <a:r>
              <a:t>Select the </a:t>
            </a:r>
            <a:r>
              <a:rPr b="1"/>
              <a:t>Normalize Data</a:t>
            </a:r>
            <a:r>
              <a:t> module and view its settings, noting that it requires you to specify the transformation method and the columns to be transformed. Then, set the transformation to </a:t>
            </a:r>
            <a:r>
              <a:rPr b="1"/>
              <a:t>MinMax</a:t>
            </a:r>
            <a:r>
              <a:t> and edit the columns by applying a rule to include the following </a:t>
            </a:r>
            <a:r>
              <a:rPr b="1"/>
              <a:t>Column names</a:t>
            </a:r>
            <a:r>
              <a:t> (ensuring you match the spelling, capitalization, and hyphenation exactly): </a:t>
            </a:r>
          </a:p>
          <a:p>
            <a:endParaRPr/>
          </a:p>
          <a:p>
            <a:pPr lvl="2"/>
            <a:r>
              <a:rPr b="1"/>
              <a:t>symboling</a:t>
            </a:r>
          </a:p>
          <a:p>
            <a:endParaRPr b="1"/>
          </a:p>
          <a:p>
            <a:pPr lvl="2"/>
            <a:r>
              <a:rPr b="1"/>
              <a:t>wheel-base</a:t>
            </a:r>
          </a:p>
          <a:p>
            <a:endParaRPr b="1"/>
          </a:p>
          <a:p>
            <a:pPr lvl="2"/>
            <a:r>
              <a:rPr b="1"/>
              <a:t>length</a:t>
            </a:r>
          </a:p>
          <a:p>
            <a:endParaRPr b="1"/>
          </a:p>
          <a:p>
            <a:pPr lvl="2"/>
            <a:r>
              <a:rPr b="1"/>
              <a:t>width</a:t>
            </a:r>
          </a:p>
          <a:p>
            <a:endParaRPr b="1"/>
          </a:p>
          <a:p>
            <a:pPr lvl="2"/>
            <a:r>
              <a:rPr b="1"/>
              <a:t>height</a:t>
            </a:r>
          </a:p>
          <a:p>
            <a:endParaRPr b="1"/>
          </a:p>
          <a:p>
            <a:pPr lvl="2"/>
            <a:r>
              <a:rPr b="1"/>
              <a:t>curb-weight</a:t>
            </a:r>
          </a:p>
          <a:p>
            <a:endParaRPr b="1"/>
          </a:p>
          <a:p>
            <a:pPr lvl="2"/>
            <a:r>
              <a:rPr b="1"/>
              <a:t>engine-size</a:t>
            </a:r>
          </a:p>
          <a:p>
            <a:endParaRPr b="1"/>
          </a:p>
          <a:p>
            <a:pPr lvl="2"/>
            <a:r>
              <a:rPr b="1"/>
              <a:t>bore</a:t>
            </a:r>
          </a:p>
          <a:p>
            <a:endParaRPr b="1"/>
          </a:p>
          <a:p>
            <a:pPr lvl="2"/>
            <a:r>
              <a:rPr b="1"/>
              <a:t>stroke</a:t>
            </a:r>
          </a:p>
          <a:p>
            <a:endParaRPr b="1"/>
          </a:p>
          <a:p>
            <a:pPr lvl="2"/>
            <a:r>
              <a:rPr b="1"/>
              <a:t>compression-ratio</a:t>
            </a:r>
          </a:p>
          <a:p>
            <a:endParaRPr b="1"/>
          </a:p>
          <a:p>
            <a:pPr lvl="2"/>
            <a:r>
              <a:rPr b="1"/>
              <a:t>horsepower</a:t>
            </a:r>
          </a:p>
          <a:p>
            <a:endParaRPr b="1"/>
          </a:p>
          <a:p>
            <a:pPr lvl="2"/>
            <a:r>
              <a:rPr b="1"/>
              <a:t>peak-rpm</a:t>
            </a:r>
          </a:p>
          <a:p>
            <a:endParaRPr b="1"/>
          </a:p>
          <a:p>
            <a:pPr lvl="2"/>
            <a:r>
              <a:rPr b="1"/>
              <a:t>city-mpg</a:t>
            </a:r>
          </a:p>
          <a:p>
            <a:endParaRPr b="1"/>
          </a:p>
          <a:p>
            <a:pPr lvl="2"/>
            <a:r>
              <a:rPr b="1"/>
              <a:t>highway-mpg</a:t>
            </a:r>
          </a:p>
          <a:p>
            <a:endParaRPr b="1"/>
          </a:p>
          <a:p>
            <a:pPr>
              <a:spcBef>
                <a:spcPct val="43750"/>
              </a:spcBef>
              <a:spcAft>
                <a:spcPct val="43750"/>
              </a:spcAft>
            </a:pPr>
            <a:r>
              <a:t>[!div class="centered"] all numeric columns other than price are selected</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apply your data transformations, you need to run the pipeline as an experiment.</a:t>
            </a:r>
          </a:p>
          <a:p>
            <a:endParaRPr/>
          </a:p>
          <a:p>
            <a:r>
              <a:t>Ensure your pipeline looks similar to this:</a:t>
            </a:r>
          </a:p>
          <a:p>
            <a:endParaRPr/>
          </a:p>
          <a:p>
            <a:pPr>
              <a:spcBef>
                <a:spcPct val="43750"/>
              </a:spcBef>
              <a:spcAft>
                <a:spcPct val="43750"/>
              </a:spcAft>
            </a:pPr>
            <a:r>
              <a:t>[!div class="centered"] Automobile price data (Raw) dataset with Select Columns in Dataset, Clean Missing Data, and Normalize Data modules</a:t>
            </a:r>
          </a:p>
          <a:p>
            <a:endParaRPr/>
          </a:p>
          <a:p>
            <a:pPr lvl="1"/>
            <a:r>
              <a:t>Select </a:t>
            </a:r>
            <a:r>
              <a:rPr b="1"/>
              <a:t>Submit</a:t>
            </a:r>
            <a:r>
              <a:t>, and run the pipeline as a new experiment named </a:t>
            </a:r>
            <a:r>
              <a:rPr b="1"/>
              <a:t>mslearn-auto-training</a:t>
            </a:r>
            <a:r>
              <a:t> on your compute cluster.</a:t>
            </a:r>
          </a:p>
          <a:p>
            <a:endParaRPr/>
          </a:p>
          <a:p>
            <a:pPr lvl="1"/>
            <a:r>
              <a:t>Wait for the run to finish. This may take 5 minutes or more. When the run has completed, the modules should look like this:</a:t>
            </a:r>
          </a:p>
          <a:p>
            <a:endParaRPr/>
          </a:p>
          <a:p>
            <a:pPr>
              <a:spcBef>
                <a:spcPct val="43750"/>
              </a:spcBef>
              <a:spcAft>
                <a:spcPct val="43750"/>
              </a:spcAft>
            </a:pPr>
            <a:r>
              <a:t>[!div class="centered"] Automobile price data (Raw) dataset with Select Columns in Dataset, Clean Missing Data, and Normalize Data modules in completed state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It's common practice to train the model using a subset of the data, while holding back some data with which to test the trained model. This enables you to compare the labels that the model predicts with the actual known labels in the original dataset.</a:t>
            </a:r>
          </a:p>
          <a:p>
            <a:endParaRPr/>
          </a:p>
          <a:p>
            <a:pPr>
              <a:spcBef>
                <a:spcPct val="43750"/>
              </a:spcBef>
              <a:spcAft>
                <a:spcPct val="43750"/>
              </a:spcAft>
            </a:pPr>
            <a:r>
              <a:t>In this exercise, you're going to work through steps to extend the </a:t>
            </a:r>
            <a:r>
              <a:rPr b="1"/>
              <a:t>Auto Price Training</a:t>
            </a:r>
            <a:r>
              <a:t> pipeline as shown here:</a:t>
            </a:r>
          </a:p>
          <a:p>
            <a:endParaRPr/>
          </a:p>
          <a:p>
            <a:pPr>
              <a:spcBef>
                <a:spcPct val="43750"/>
              </a:spcBef>
              <a:spcAft>
                <a:spcPct val="43750"/>
              </a:spcAft>
            </a:pPr>
            <a:r>
              <a:t>[!div class="centered"] split data, then train with linear regression and score</a:t>
            </a:r>
          </a:p>
          <a:p>
            <a:endParaRPr/>
          </a:p>
          <a:p>
            <a:pPr>
              <a:spcBef>
                <a:spcPct val="43750"/>
              </a:spcBef>
              <a:spcAft>
                <a:spcPct val="43750"/>
              </a:spcAft>
            </a:pPr>
            <a:r>
              <a:t>Follow the steps below, using the image above for reference as you add and configure the required modules.</a:t>
            </a:r>
          </a:p>
          <a:p>
            <a:endParaRPr/>
          </a:p>
          <a:p>
            <a:pPr>
              <a:spcBef>
                <a:spcPct val="43750"/>
              </a:spcBef>
              <a:spcAft>
                <a:spcPct val="43750"/>
              </a:spcAft>
            </a:pPr>
            <a:r>
              <a:t>Open the </a:t>
            </a:r>
            <a:r>
              <a:rPr b="1"/>
              <a:t>Auto Price Training</a:t>
            </a:r>
            <a:r>
              <a:t> pipeline you created in the previous unit if it's not already open.</a:t>
            </a:r>
          </a:p>
          <a:p>
            <a:endParaRPr/>
          </a:p>
          <a:p>
            <a:pPr>
              <a:spcBef>
                <a:spcPct val="43750"/>
              </a:spcBef>
              <a:spcAft>
                <a:spcPct val="43750"/>
              </a:spcAft>
            </a:pPr>
            <a:r>
              <a:t>In the pane on the left, in the </a:t>
            </a:r>
            <a:r>
              <a:rPr b="1"/>
              <a:t>Data Transformations</a:t>
            </a:r>
            <a:r>
              <a:t> section, drag a </a:t>
            </a:r>
            <a:r>
              <a:rPr b="1"/>
              <a:t>Split Data</a:t>
            </a:r>
            <a:r>
              <a:t> module onto the canvas under the </a:t>
            </a:r>
            <a:r>
              <a:rPr b="1"/>
              <a:t>Normalize Data</a:t>
            </a:r>
            <a:r>
              <a:t> module. Then connect the </a:t>
            </a:r>
            <a:r>
              <a:rPr i="1"/>
              <a:t>Transformed Dataset</a:t>
            </a:r>
            <a:r>
              <a:t> (left) output of the </a:t>
            </a:r>
            <a:r>
              <a:rPr b="1"/>
              <a:t>Normalize Data</a:t>
            </a:r>
            <a:r>
              <a:t> module to the input of the </a:t>
            </a:r>
            <a:r>
              <a:rPr b="1"/>
              <a:t>Split Data</a:t>
            </a:r>
            <a:r>
              <a:t> module.</a:t>
            </a:r>
          </a:p>
          <a:p>
            <a:endParaRPr/>
          </a:p>
          <a:p>
            <a:pPr>
              <a:spcBef>
                <a:spcPct val="43750"/>
              </a:spcBef>
              <a:spcAft>
                <a:spcPct val="43750"/>
              </a:spcAft>
            </a:pPr>
            <a:r>
              <a:t>Select the </a:t>
            </a:r>
            <a:r>
              <a:rPr b="1"/>
              <a:t>Split Data</a:t>
            </a:r>
            <a:r>
              <a:t> module, and configure its settings as follows:</a:t>
            </a:r>
          </a:p>
          <a:p>
            <a:endParaRPr/>
          </a:p>
          <a:p>
            <a:pPr lvl="1"/>
            <a:r>
              <a:rPr b="1"/>
              <a:t>Splitting mode</a:t>
            </a:r>
            <a:r>
              <a:t>: Split Rows</a:t>
            </a:r>
          </a:p>
          <a:p>
            <a:endParaRPr/>
          </a:p>
          <a:p>
            <a:pPr lvl="1"/>
            <a:r>
              <a:rPr b="1"/>
              <a:t>Fraction of rows in the first output dataset</a:t>
            </a:r>
            <a:r>
              <a:t>: 0.7</a:t>
            </a:r>
          </a:p>
          <a:p>
            <a:endParaRPr/>
          </a:p>
          <a:p>
            <a:pPr lvl="1"/>
            <a:r>
              <a:rPr b="1"/>
              <a:t>Random seed</a:t>
            </a:r>
            <a:r>
              <a:t>: 123</a:t>
            </a:r>
          </a:p>
          <a:p>
            <a:endParaRPr/>
          </a:p>
          <a:p>
            <a:pPr lvl="1"/>
            <a:r>
              <a:rPr b="1"/>
              <a:t>Stratified split</a:t>
            </a:r>
            <a:r>
              <a:t>: False</a:t>
            </a:r>
          </a:p>
          <a:p>
            <a:endParaRPr/>
          </a:p>
          <a:p>
            <a:pPr>
              <a:spcBef>
                <a:spcPct val="43750"/>
              </a:spcBef>
              <a:spcAft>
                <a:spcPct val="43750"/>
              </a:spcAft>
            </a:pPr>
            <a:r>
              <a:t>Expand the </a:t>
            </a:r>
            <a:r>
              <a:rPr b="1"/>
              <a:t>Model Training</a:t>
            </a:r>
            <a:r>
              <a:t> section in the pane on the left, and drag a </a:t>
            </a:r>
            <a:r>
              <a:rPr b="1"/>
              <a:t>Train Model</a:t>
            </a:r>
            <a:r>
              <a:t> module to the canvas, under the </a:t>
            </a:r>
            <a:r>
              <a:rPr b="1"/>
              <a:t>Split Data</a:t>
            </a:r>
            <a:r>
              <a:t> module. Then connect the </a:t>
            </a:r>
            <a:r>
              <a:rPr i="1"/>
              <a:t>Result dataset1</a:t>
            </a:r>
            <a:r>
              <a:t> (left) output of the </a:t>
            </a:r>
            <a:r>
              <a:rPr b="1"/>
              <a:t>Split Data</a:t>
            </a:r>
            <a:r>
              <a:t> module to the </a:t>
            </a:r>
            <a:r>
              <a:rPr i="1"/>
              <a:t>Dataset</a:t>
            </a:r>
            <a:r>
              <a:t> (right) input of the </a:t>
            </a:r>
            <a:r>
              <a:rPr b="1"/>
              <a:t>Train Model</a:t>
            </a:r>
            <a:r>
              <a:t> module.</a:t>
            </a:r>
          </a:p>
          <a:p>
            <a:endParaRPr/>
          </a:p>
          <a:p>
            <a:pPr>
              <a:spcBef>
                <a:spcPct val="43750"/>
              </a:spcBef>
              <a:spcAft>
                <a:spcPct val="43750"/>
              </a:spcAft>
            </a:pPr>
            <a:r>
              <a:t>The model we're training will predict the </a:t>
            </a:r>
            <a:r>
              <a:rPr b="1"/>
              <a:t>price</a:t>
            </a:r>
            <a:r>
              <a:t> value, so select the </a:t>
            </a:r>
            <a:r>
              <a:rPr b="1"/>
              <a:t>Train Model</a:t>
            </a:r>
            <a:r>
              <a:t> module and modify its settings to set the </a:t>
            </a:r>
            <a:r>
              <a:rPr b="1"/>
              <a:t>Label column</a:t>
            </a:r>
            <a:r>
              <a:t> to </a:t>
            </a:r>
            <a:r>
              <a:rPr b="1"/>
              <a:t>price</a:t>
            </a:r>
            <a:r>
              <a:t> (matching the case and spelling exactly!)</a:t>
            </a:r>
          </a:p>
          <a:p>
            <a:endParaRPr/>
          </a:p>
          <a:p>
            <a:pPr>
              <a:spcBef>
                <a:spcPct val="43750"/>
              </a:spcBef>
              <a:spcAft>
                <a:spcPct val="43750"/>
              </a:spcAft>
            </a:pPr>
            <a:r>
              <a:t>The </a:t>
            </a:r>
            <a:r>
              <a:rPr b="1"/>
              <a:t>price</a:t>
            </a:r>
            <a:r>
              <a:t> label the model will predict is a numeric value, so we need to train the model using a </a:t>
            </a:r>
            <a:r>
              <a:rPr i="1"/>
              <a:t>regression</a:t>
            </a:r>
            <a:r>
              <a:t> algorithm. Expand the </a:t>
            </a:r>
            <a:r>
              <a:rPr b="1"/>
              <a:t>Machine Learning Algorithms</a:t>
            </a:r>
            <a:r>
              <a:t> section, and under </a:t>
            </a:r>
            <a:r>
              <a:rPr b="1"/>
              <a:t>Regression</a:t>
            </a:r>
            <a:r>
              <a:t>, drag a </a:t>
            </a:r>
            <a:r>
              <a:rPr b="1"/>
              <a:t>Linear Regression</a:t>
            </a:r>
            <a:r>
              <a:t> module to the canvas, to the left of the </a:t>
            </a:r>
            <a:r>
              <a:rPr b="1"/>
              <a:t>Split Data</a:t>
            </a:r>
            <a:r>
              <a:t> module and above the </a:t>
            </a:r>
            <a:r>
              <a:rPr b="1"/>
              <a:t>Train Model</a:t>
            </a:r>
            <a:r>
              <a:t> module. Then connect its output to the </a:t>
            </a:r>
            <a:r>
              <a:rPr b="1"/>
              <a:t>Untrained model</a:t>
            </a:r>
            <a:r>
              <a:t> (left) input of the </a:t>
            </a:r>
            <a:r>
              <a:rPr b="1"/>
              <a:t>Train Model</a:t>
            </a:r>
            <a:r>
              <a:t> module.</a:t>
            </a:r>
          </a:p>
          <a:p>
            <a:endParaRPr/>
          </a:p>
          <a:p>
            <a:pPr>
              <a:spcBef>
                <a:spcPct val="43750"/>
              </a:spcBef>
              <a:spcAft>
                <a:spcPct val="43750"/>
              </a:spcAft>
            </a:pPr>
            <a:r>
              <a:t>[!NOTE] There are multiple algorithms you can use to train a regression model. For help choosing one, take a look at the </a:t>
            </a:r>
            <a:r>
              <a:rPr>
                <a:hlinkClick r:id="rId3"/>
              </a:rPr>
              <a:t>Machine Learning Algorithm Cheat Sheet for Azure Machine Learning designer</a:t>
            </a:r>
            <a:r>
              <a:t>.</a:t>
            </a:r>
          </a:p>
          <a:p>
            <a:endParaRPr/>
          </a:p>
          <a:p>
            <a:pPr lvl="1"/>
            <a:r>
              <a:t>To test the trained model, we need to use it to </a:t>
            </a:r>
            <a:r>
              <a:rPr i="1"/>
              <a:t>score</a:t>
            </a:r>
            <a:r>
              <a:t> the validation dataset we held back when we split the original data - in other words, predict labels for the features in the validation dataset. Expand the </a:t>
            </a:r>
            <a:r>
              <a:rPr b="1"/>
              <a:t>Model Scoring &amp; Evaluation</a:t>
            </a:r>
            <a:r>
              <a:t> section and drag a </a:t>
            </a:r>
            <a:r>
              <a:rPr b="1"/>
              <a:t>Score Model</a:t>
            </a:r>
            <a:r>
              <a:t> module to the canvas, below the </a:t>
            </a:r>
            <a:r>
              <a:rPr b="1"/>
              <a:t>Train Model</a:t>
            </a:r>
            <a:r>
              <a:t> module. Then connect the output of the </a:t>
            </a:r>
            <a:r>
              <a:rPr b="1"/>
              <a:t>Train Model</a:t>
            </a:r>
            <a:r>
              <a:t> module to the </a:t>
            </a:r>
            <a:r>
              <a:rPr b="1"/>
              <a:t>Trained model</a:t>
            </a:r>
            <a:r>
              <a:t> (left) input of the </a:t>
            </a:r>
            <a:r>
              <a:rPr b="1"/>
              <a:t>Score Model</a:t>
            </a:r>
            <a:r>
              <a:t> module; and drag the </a:t>
            </a:r>
            <a:r>
              <a:rPr b="1"/>
              <a:t>Results dataset2</a:t>
            </a:r>
            <a:r>
              <a:t> (right) output of the </a:t>
            </a:r>
            <a:r>
              <a:rPr b="1"/>
              <a:t>Split Data</a:t>
            </a:r>
            <a:r>
              <a:t> module to the </a:t>
            </a:r>
            <a:r>
              <a:rPr b="1"/>
              <a:t>Dataset</a:t>
            </a:r>
            <a:r>
              <a:t> (right) input of the </a:t>
            </a:r>
            <a:r>
              <a:rPr b="1"/>
              <a:t>Score Model</a:t>
            </a:r>
            <a:r>
              <a:t> module.</a:t>
            </a:r>
          </a:p>
          <a:p>
            <a:endParaRPr/>
          </a:p>
          <a:p>
            <a:pPr lvl="1"/>
            <a:r>
              <a:t>Ensure your pipeline looks like this:</a:t>
            </a:r>
          </a:p>
          <a:p>
            <a:endParaRPr/>
          </a:p>
          <a:p>
            <a:pPr>
              <a:spcBef>
                <a:spcPct val="43750"/>
              </a:spcBef>
              <a:spcAft>
                <a:spcPct val="43750"/>
              </a:spcAft>
            </a:pPr>
            <a:r>
              <a:t>[!div class="centered"] split data, then train with linear regression and score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After creating and running a pipeline to train the model, you need a second pipeline that performs the same data transformations for new data, and then uses the trained model to </a:t>
            </a:r>
            <a:r>
              <a:rPr i="1"/>
              <a:t>infer</a:t>
            </a:r>
            <a:r>
              <a:t> (in other words, predict) label values based on its features. This will form the basis for a predictive service that you can publish for applications to use.</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35000" lnSpcReduction="10000"/>
          </a:bodyPr>
          <a:lstStyle/>
          <a:p>
            <a:pPr>
              <a:spcBef>
                <a:spcPct val="43750"/>
              </a:spcBef>
              <a:spcAft>
                <a:spcPct val="43750"/>
              </a:spcAft>
            </a:pPr>
            <a:r>
              <a:t>In Azure Machine Learning Studio, click the </a:t>
            </a:r>
            <a:r>
              <a:rPr b="1"/>
              <a:t>Designer</a:t>
            </a:r>
            <a:r>
              <a:t> page to view all of the pipelines you have created. Then open the </a:t>
            </a:r>
            <a:r>
              <a:rPr b="1"/>
              <a:t>Auto Price Training</a:t>
            </a:r>
            <a:r>
              <a:t> pipeline you created previously.</a:t>
            </a:r>
          </a:p>
          <a:p>
            <a:endParaRPr/>
          </a:p>
          <a:p>
            <a:pPr>
              <a:spcBef>
                <a:spcPct val="43750"/>
              </a:spcBef>
              <a:spcAft>
                <a:spcPct val="43750"/>
              </a:spcAft>
            </a:pPr>
            <a:r>
              <a:t>Navigate to the the </a:t>
            </a:r>
            <a:r>
              <a:rPr b="1"/>
              <a:t>Create inference pipeline</a:t>
            </a:r>
            <a:r>
              <a:t> drop-down list, located on the top right hand corner of the screen. If you do not see it, you may need to expand your screen or click on the </a:t>
            </a:r>
            <a:r>
              <a:rPr b="1"/>
              <a:t>...</a:t>
            </a:r>
            <a:r>
              <a:t> three dots which represent </a:t>
            </a:r>
            <a:r>
              <a:rPr b="1"/>
              <a:t>More Actions</a:t>
            </a:r>
            <a:r>
              <a:t> on the top right hand corner. Then click </a:t>
            </a:r>
            <a:r>
              <a:rPr b="1"/>
              <a:t>Real-time inference pipeline</a:t>
            </a:r>
            <a:r>
              <a:t>. After a few seconds, a new version of your pipeline named </a:t>
            </a:r>
            <a:r>
              <a:rPr b="1"/>
              <a:t>Auto Price Training-real time inference</a:t>
            </a:r>
            <a:r>
              <a:t> will be opened.</a:t>
            </a:r>
          </a:p>
          <a:p>
            <a:endParaRPr/>
          </a:p>
          <a:p>
            <a:pPr>
              <a:spcBef>
                <a:spcPct val="43750"/>
              </a:spcBef>
              <a:spcAft>
                <a:spcPct val="43750"/>
              </a:spcAft>
            </a:pPr>
            <a:r>
              <a:rPr i="1"/>
              <a:t>If the pipeline does not include </a:t>
            </a:r>
            <a:r>
              <a:rPr b="1" i="1"/>
              <a:t>Web Service Input</a:t>
            </a:r>
            <a:r>
              <a:rPr i="1"/>
              <a:t> and </a:t>
            </a:r>
            <a:r>
              <a:rPr b="1" i="1"/>
              <a:t>Web Service Output</a:t>
            </a:r>
            <a:r>
              <a:rPr i="1"/>
              <a:t> modules, go back to the </a:t>
            </a:r>
            <a:r>
              <a:rPr b="1" i="1"/>
              <a:t>Designer</a:t>
            </a:r>
            <a:r>
              <a:rPr i="1"/>
              <a:t> page and then re-open the </a:t>
            </a:r>
            <a:r>
              <a:rPr b="1" i="1"/>
              <a:t>Auto Price Training-real time inference</a:t>
            </a:r>
            <a:r>
              <a:rPr i="1"/>
              <a:t> pipeline.</a:t>
            </a:r>
          </a:p>
          <a:p>
            <a:endParaRPr i="1"/>
          </a:p>
          <a:p>
            <a:pPr>
              <a:spcBef>
                <a:spcPct val="43750"/>
              </a:spcBef>
              <a:spcAft>
                <a:spcPct val="43750"/>
              </a:spcAft>
            </a:pPr>
            <a:r>
              <a:t>Rename the new pipeline to </a:t>
            </a:r>
            <a:r>
              <a:rPr b="1"/>
              <a:t>Predict Auto Price</a:t>
            </a:r>
            <a:r>
              <a:t>, and then review the new pipeline. It contains a web service input for new data to be submitted, and a web service output to return results. Some of the transformations and training steps have been encapsulated in this pipeline so that the statistics from your training data will be used to normalize any new data values, and the trained model will be used to score the new data.</a:t>
            </a:r>
          </a:p>
          <a:p>
            <a:endParaRPr/>
          </a:p>
          <a:p>
            <a:pPr>
              <a:spcBef>
                <a:spcPct val="43750"/>
              </a:spcBef>
              <a:spcAft>
                <a:spcPct val="43750"/>
              </a:spcAft>
            </a:pPr>
            <a:r>
              <a:t>You are going to make the following changes to the inference pipeline in the next steps #4-8:</a:t>
            </a:r>
          </a:p>
          <a:p>
            <a:endParaRPr/>
          </a:p>
          <a:p>
            <a:pPr>
              <a:spcBef>
                <a:spcPct val="43750"/>
              </a:spcBef>
              <a:spcAft>
                <a:spcPct val="43750"/>
              </a:spcAft>
            </a:pPr>
            <a:r>
              <a:t>[!div class="centered"] An inference pipeline with changes indicated</a:t>
            </a:r>
          </a:p>
          <a:p>
            <a:endParaRPr/>
          </a:p>
          <a:p>
            <a:pPr>
              <a:spcBef>
                <a:spcPct val="43750"/>
              </a:spcBef>
              <a:spcAft>
                <a:spcPct val="43750"/>
              </a:spcAft>
            </a:pPr>
            <a:r>
              <a:t>Use the image for reference as you modify the pipeline in the next steps.</a:t>
            </a:r>
          </a:p>
          <a:p>
            <a:endParaRPr/>
          </a:p>
          <a:p>
            <a:pPr>
              <a:spcBef>
                <a:spcPct val="43750"/>
              </a:spcBef>
              <a:spcAft>
                <a:spcPct val="43750"/>
              </a:spcAft>
            </a:pPr>
            <a:r>
              <a:t>The inference pipeline assumes that new data will match the schema of the original training data, so the </a:t>
            </a:r>
            <a:r>
              <a:rPr b="1"/>
              <a:t>Automobile price data (Raw)</a:t>
            </a:r>
            <a:r>
              <a:t> dataset from the training pipeline is included. However, this input data includes the </a:t>
            </a:r>
            <a:r>
              <a:rPr b="1"/>
              <a:t>price</a:t>
            </a:r>
            <a:r>
              <a:t> label that the model predicts, which is unintuitive to include in new car data for which a price prediction has not yet been made. Delete this module and replace it with an </a:t>
            </a:r>
            <a:r>
              <a:rPr b="1"/>
              <a:t>Enter Data Manually</a:t>
            </a:r>
            <a:r>
              <a:t> module from the </a:t>
            </a:r>
            <a:r>
              <a:rPr b="1"/>
              <a:t>Data Input and Output</a:t>
            </a:r>
            <a:r>
              <a:t> section, containing the following CSV data, which includes feature values without labels for three cars (copy and paste the entire block of text):</a:t>
            </a:r>
          </a:p>
          <a:p>
            <a:endParaRPr/>
          </a:p>
          <a:p>
            <a:r>
              <a:t> symboling,normalized-losses,make,fuel-type,aspiration,num-of-doors,body-style,drive-wheels,engine-location,wheel-base,length,width,height,curb-weight,engine-type,num-of-cylinders,engine-size,fuel-system,bore,stroke,compression-ratio,horsepower,peak-rpm,city-mpg,highway-mpg3,NaN,alfa-romero,gas,std,two,convertible,rwd,front,88.6,168.8,64.1,48.8,2548,dohc,four,130,mpfi,3.47,2.68,9,111,5000,21,273,NaN,alfa-romero,gas,std,two,convertible,rwd,front,88.6,168.8,64.1,48.8,2548,dohc,four,130,mpfi,3.47,2.68,9,111,5000,21,271,NaN,alfa-romero,gas,std,two,hatchback,rwd,front,94.5,171.2,65.5,52.4,2823,ohcv,six,152,mpfi,2.68,3.47,9,154,5000,19,26 </a:t>
            </a:r>
          </a:p>
          <a:p>
            <a:endParaRPr/>
          </a:p>
          <a:p>
            <a:pPr>
              <a:spcBef>
                <a:spcPct val="43750"/>
              </a:spcBef>
              <a:spcAft>
                <a:spcPct val="43750"/>
              </a:spcAft>
            </a:pPr>
            <a:r>
              <a:t>Connect the new </a:t>
            </a:r>
            <a:r>
              <a:rPr b="1"/>
              <a:t>Enter Data Manually</a:t>
            </a:r>
            <a:r>
              <a:t> module to the same </a:t>
            </a:r>
            <a:r>
              <a:rPr b="1"/>
              <a:t>dataset</a:t>
            </a:r>
            <a:r>
              <a:t> input of the </a:t>
            </a:r>
            <a:r>
              <a:rPr b="1"/>
              <a:t>Select Columns in Dataset</a:t>
            </a:r>
            <a:r>
              <a:t> module as the </a:t>
            </a:r>
            <a:r>
              <a:rPr b="1"/>
              <a:t>Web Service Input</a:t>
            </a:r>
            <a:r>
              <a:t>.</a:t>
            </a:r>
          </a:p>
          <a:p>
            <a:endParaRPr/>
          </a:p>
          <a:p>
            <a:pPr>
              <a:spcBef>
                <a:spcPct val="43750"/>
              </a:spcBef>
              <a:spcAft>
                <a:spcPct val="43750"/>
              </a:spcAft>
            </a:pPr>
            <a:r>
              <a:t>Now that you've changed the schema of the incoming data to exclude the </a:t>
            </a:r>
            <a:r>
              <a:rPr b="1"/>
              <a:t>price</a:t>
            </a:r>
            <a:r>
              <a:t> field, you need to remove any explicit uses of this field in the remaining modules. Select the </a:t>
            </a:r>
            <a:r>
              <a:rPr b="1"/>
              <a:t>Select Columns in Dataset</a:t>
            </a:r>
            <a:r>
              <a:t> module and then in the settings pane, edit the columns to remove the </a:t>
            </a:r>
            <a:r>
              <a:rPr b="1"/>
              <a:t>price</a:t>
            </a:r>
            <a:r>
              <a:t> field.</a:t>
            </a:r>
          </a:p>
          <a:p>
            <a:endParaRPr/>
          </a:p>
          <a:p>
            <a:pPr>
              <a:spcBef>
                <a:spcPct val="43750"/>
              </a:spcBef>
              <a:spcAft>
                <a:spcPct val="43750"/>
              </a:spcAft>
            </a:pPr>
            <a:r>
              <a:t>The inference pipeline includes the </a:t>
            </a:r>
            <a:r>
              <a:rPr b="1"/>
              <a:t>Evaluate Model</a:t>
            </a:r>
            <a:r>
              <a:t> module, which is not useful when predicting from new data, so delete this module.</a:t>
            </a:r>
          </a:p>
          <a:p>
            <a:endParaRPr/>
          </a:p>
          <a:p>
            <a:pPr>
              <a:spcBef>
                <a:spcPct val="43750"/>
              </a:spcBef>
              <a:spcAft>
                <a:spcPct val="43750"/>
              </a:spcAft>
            </a:pPr>
            <a:r>
              <a:t>The output from the </a:t>
            </a:r>
            <a:r>
              <a:rPr b="1"/>
              <a:t>Score Model</a:t>
            </a:r>
            <a:r>
              <a:t> module includes all of the input features as well as the predicted label. To modify the output to include only the prediction:</a:t>
            </a:r>
          </a:p>
          <a:p>
            <a:endParaRPr/>
          </a:p>
          <a:p>
            <a:pPr lvl="1">
              <a:spcBef>
                <a:spcPct val="43750"/>
              </a:spcBef>
              <a:spcAft>
                <a:spcPct val="43750"/>
              </a:spcAft>
            </a:pPr>
            <a:r>
              <a:t>Delete the connection between the </a:t>
            </a:r>
            <a:r>
              <a:rPr b="1"/>
              <a:t>Score Model</a:t>
            </a:r>
            <a:r>
              <a:t> module and the </a:t>
            </a:r>
            <a:r>
              <a:rPr b="1"/>
              <a:t>Web Service Output</a:t>
            </a:r>
            <a:r>
              <a:t>.</a:t>
            </a:r>
          </a:p>
          <a:p>
            <a:endParaRPr/>
          </a:p>
          <a:p>
            <a:pPr lvl="1">
              <a:spcBef>
                <a:spcPct val="43750"/>
              </a:spcBef>
              <a:spcAft>
                <a:spcPct val="43750"/>
              </a:spcAft>
            </a:pPr>
            <a:r>
              <a:t>Add an </a:t>
            </a:r>
            <a:r>
              <a:rPr b="1"/>
              <a:t>Execute Python Script</a:t>
            </a:r>
            <a:r>
              <a:t> module from the </a:t>
            </a:r>
            <a:r>
              <a:rPr b="1"/>
              <a:t>Python Language</a:t>
            </a:r>
            <a:r>
              <a:t> section, replacing all of the the default python script with the following code (which selects only the </a:t>
            </a:r>
            <a:r>
              <a:rPr b="1"/>
              <a:t>Scored Labels</a:t>
            </a:r>
            <a:r>
              <a:t> column and renames it to </a:t>
            </a:r>
            <a:r>
              <a:rPr b="1"/>
              <a:t>predicted_price</a:t>
            </a:r>
            <a:r>
              <a:t>):</a:t>
            </a:r>
          </a:p>
          <a:p>
            <a:endParaRPr/>
          </a:p>
          <a:p>
            <a:pPr lvl="1"/>
            <a:r>
              <a:t> import pandas as pddef azureml_main(dataframe1 = None, dataframe2 = None):    scored_results = dataframe1[['Scored Labels']]    scored_results.rename(columns={'Scored Labels':'predicted_price'},                        inplace=True)    return scored_results </a:t>
            </a:r>
          </a:p>
          <a:p>
            <a:endParaRPr/>
          </a:p>
          <a:p>
            <a:pPr lvl="1">
              <a:spcBef>
                <a:spcPct val="43750"/>
              </a:spcBef>
              <a:spcAft>
                <a:spcPct val="43750"/>
              </a:spcAft>
            </a:pPr>
            <a:r>
              <a:t>Connect the output from the </a:t>
            </a:r>
            <a:r>
              <a:rPr b="1"/>
              <a:t>Score Model</a:t>
            </a:r>
            <a:r>
              <a:t> module to the </a:t>
            </a:r>
            <a:r>
              <a:rPr b="1"/>
              <a:t>Dataset1</a:t>
            </a:r>
            <a:r>
              <a:t> (left-most) input of the </a:t>
            </a:r>
            <a:r>
              <a:rPr b="1"/>
              <a:t>Execute Python Script</a:t>
            </a:r>
            <a:r>
              <a:t>, and connect the output of the </a:t>
            </a:r>
            <a:r>
              <a:rPr b="1"/>
              <a:t>Execute Python Script</a:t>
            </a:r>
            <a:r>
              <a:t> module to the </a:t>
            </a:r>
            <a:r>
              <a:rPr b="1"/>
              <a:t>Web Service Output</a:t>
            </a:r>
            <a:r>
              <a:t>.</a:t>
            </a:r>
          </a:p>
          <a:p>
            <a:endParaRPr/>
          </a:p>
          <a:p>
            <a:pPr>
              <a:spcBef>
                <a:spcPct val="43750"/>
              </a:spcBef>
              <a:spcAft>
                <a:spcPct val="43750"/>
              </a:spcAft>
            </a:pPr>
            <a:r>
              <a:t>Verify that your pipeline looks similar to the following:</a:t>
            </a:r>
          </a:p>
          <a:p>
            <a:endParaRPr/>
          </a:p>
          <a:p>
            <a:r>
              <a:t>symboling,normalized-losses,make,fuel-type,aspiration,num-of-doors,body-style,drive-wheels,engine-location,wheel-base,length,width,height,curb-weight,engine-type,num-of-cylinders,engine-size,fuel-system,bore,stroke,compression-ratio,horsepower,peak-rpm,city-mpg,highway-mpg 3,NaN,alfa-romero,gas,std,two,convertible,rwd,front,88.6,168.8,64.1,48.8,2548,dohc,four,130,mpfi,3.47,2.68,9,111,5000,21,27 3,NaN,alfa-romero,gas,std,two,convertible,rwd,front,88.6,168.8,64.1,48.8,2548,dohc,four,130,mpfi,3.47,2.68,9,111,5000,21,27 1,NaN,alfa-romero,gas,std,two,hatchback,rwd,front,94.5,171.2,65.5,52.4,2823,ohcv,six,152,mpfi,2.68,3.47,9,154,5000,19,26 import pandas as pd def azureml_main(dataframe1 = None, dataframe2 = None): scored_results = dataframe1[['Scored Labels']] scored_results.rename(columns={'Scored Labels':'predicted_price'}, inplace=True) return scored_results </a:t>
            </a:r>
          </a:p>
          <a:p>
            <a:endParaRPr/>
          </a:p>
          <a:p>
            <a:pPr>
              <a:spcBef>
                <a:spcPct val="43750"/>
              </a:spcBef>
              <a:spcAft>
                <a:spcPct val="43750"/>
              </a:spcAft>
            </a:pPr>
            <a:r>
              <a:t>[!div class="centered"] A visual inference pipeline</a:t>
            </a:r>
          </a:p>
          <a:p>
            <a:endParaRPr/>
          </a:p>
          <a:p>
            <a:pPr lvl="1"/>
            <a:r>
              <a:t>Submit the pipeline as a new experiment named </a:t>
            </a:r>
            <a:r>
              <a:rPr b="1"/>
              <a:t>mslearn-auto-inference</a:t>
            </a:r>
            <a:r>
              <a:t> on your compute cluster. This may take a while!</a:t>
            </a:r>
          </a:p>
          <a:p>
            <a:endParaRPr/>
          </a:p>
          <a:p>
            <a:pPr lvl="1"/>
            <a:r>
              <a:t>When the pipeline has completed, select the </a:t>
            </a:r>
            <a:r>
              <a:rPr b="1"/>
              <a:t>Execute Python Script</a:t>
            </a:r>
            <a:r>
              <a:t> module, and in the settings pane, on the </a:t>
            </a:r>
            <a:r>
              <a:rPr b="1"/>
              <a:t>Output + logs</a:t>
            </a:r>
            <a:r>
              <a:t> tab, visualize the </a:t>
            </a:r>
            <a:r>
              <a:rPr b="1"/>
              <a:t>Result dataset</a:t>
            </a:r>
            <a:r>
              <a:t> to see the predicted prices for the three cars in the input data.</a:t>
            </a:r>
          </a:p>
          <a:p>
            <a:endParaRPr/>
          </a:p>
          <a:p>
            <a:pPr lvl="1"/>
            <a:r>
              <a:t>Close the visualization window.</a:t>
            </a:r>
          </a:p>
          <a:p>
            <a:endParaRPr/>
          </a:p>
          <a:p>
            <a:pPr>
              <a:spcBef>
                <a:spcPct val="43750"/>
              </a:spcBef>
              <a:spcAft>
                <a:spcPct val="43750"/>
              </a:spcAft>
            </a:pPr>
            <a:r>
              <a:t>Your inference pipeline predicts prices for cars based on their features. Now you're ready to publish the pipeline so that client applications can use it.</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After you've created and tested an inference pipeline for real-time inferencing, you can publish it as a service for client applications to use.</a:t>
            </a:r>
          </a:p>
          <a:p>
            <a:endParaRPr/>
          </a:p>
          <a:p>
            <a:pPr>
              <a:spcBef>
                <a:spcPct val="43750"/>
              </a:spcBef>
              <a:spcAft>
                <a:spcPct val="43750"/>
              </a:spcAft>
            </a:pPr>
            <a:r>
              <a:t>[!NOTE] In this exercise, you'll deploy the web service to an Azure Container Instance (ACI). This type of compute is created dynamically, and is useful for development and testing. For production, you should create an </a:t>
            </a:r>
            <a:r>
              <a:rPr i="1"/>
              <a:t>inference cluster</a:t>
            </a:r>
            <a:r>
              <a:t>, which provides an Azure Kubernetes Service (AKS) cluster that provides better scalability and security.</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32500" lnSpcReduction="20000"/>
          </a:bodyPr>
          <a:lstStyle/>
          <a:p>
            <a:pPr>
              <a:spcBef>
                <a:spcPct val="43750"/>
              </a:spcBef>
              <a:spcAft>
                <a:spcPct val="43750"/>
              </a:spcAft>
            </a:pPr>
            <a:r>
              <a:t>Now you can test your deployed service from a client application - in this case, you'll use the code in the cell below to simulate a client application.</a:t>
            </a:r>
          </a:p>
          <a:p>
            <a:endParaRPr/>
          </a:p>
          <a:p>
            <a:pPr>
              <a:spcBef>
                <a:spcPct val="43750"/>
              </a:spcBef>
              <a:spcAft>
                <a:spcPct val="43750"/>
              </a:spcAft>
            </a:pPr>
            <a:r>
              <a:t>On the </a:t>
            </a:r>
            <a:r>
              <a:rPr b="1"/>
              <a:t>Endpoints</a:t>
            </a:r>
            <a:r>
              <a:t> page, open the </a:t>
            </a:r>
            <a:r>
              <a:rPr b="1"/>
              <a:t>predict-auto-price</a:t>
            </a:r>
            <a:r>
              <a:t> real-time endpoint.</a:t>
            </a:r>
          </a:p>
          <a:p>
            <a:endParaRPr/>
          </a:p>
          <a:p>
            <a:pPr>
              <a:spcBef>
                <a:spcPct val="43750"/>
              </a:spcBef>
              <a:spcAft>
                <a:spcPct val="43750"/>
              </a:spcAft>
            </a:pPr>
            <a:r>
              <a:t>When the </a:t>
            </a:r>
            <a:r>
              <a:rPr b="1"/>
              <a:t>predict-auto-price</a:t>
            </a:r>
            <a:r>
              <a:t> endpoint opens, view the </a:t>
            </a:r>
            <a:r>
              <a:rPr b="1"/>
              <a:t>Consume</a:t>
            </a:r>
            <a:r>
              <a:t> tab and note the following information there. You need this to connect to your deployed service from a client application.</a:t>
            </a:r>
          </a:p>
          <a:p>
            <a:endParaRPr/>
          </a:p>
          <a:p>
            <a:pPr lvl="1"/>
            <a:r>
              <a:t>The REST endpoint for your service</a:t>
            </a:r>
          </a:p>
          <a:p>
            <a:endParaRPr/>
          </a:p>
          <a:p>
            <a:pPr lvl="1"/>
            <a:r>
              <a:t>The Primary Key for your service</a:t>
            </a:r>
          </a:p>
          <a:p>
            <a:endParaRPr/>
          </a:p>
          <a:p>
            <a:pPr>
              <a:spcBef>
                <a:spcPct val="43750"/>
              </a:spcBef>
              <a:spcAft>
                <a:spcPct val="43750"/>
              </a:spcAft>
            </a:pPr>
            <a:r>
              <a:t>Observe that you can use the ? link next to these values to copy them to the clipboard.</a:t>
            </a:r>
          </a:p>
          <a:p>
            <a:endParaRPr/>
          </a:p>
          <a:p>
            <a:pPr>
              <a:spcBef>
                <a:spcPct val="43750"/>
              </a:spcBef>
              <a:spcAft>
                <a:spcPct val="43750"/>
              </a:spcAft>
            </a:pPr>
            <a:r>
              <a:t>With the </a:t>
            </a:r>
            <a:r>
              <a:rPr b="1"/>
              <a:t>Consume</a:t>
            </a:r>
            <a:r>
              <a:t> page for the </a:t>
            </a:r>
            <a:r>
              <a:rPr b="1"/>
              <a:t>predict-auto-price</a:t>
            </a:r>
            <a:r>
              <a:t> service page open in your browser, open a new browser tab and open a second instance of </a:t>
            </a:r>
            <a:r>
              <a:rPr>
                <a:hlinkClick r:id="rId3"/>
              </a:rPr>
              <a:t>Azure Machine Learning studio</a:t>
            </a:r>
            <a:r>
              <a:t>. Then in the new tab, view the </a:t>
            </a:r>
            <a:r>
              <a:rPr b="1"/>
              <a:t>Notebooks</a:t>
            </a:r>
            <a:r>
              <a:t> page (under </a:t>
            </a:r>
            <a:r>
              <a:rPr b="1"/>
              <a:t>Author</a:t>
            </a:r>
            <a:r>
              <a:t>).</a:t>
            </a:r>
          </a:p>
          <a:p>
            <a:endParaRPr/>
          </a:p>
          <a:p>
            <a:pPr>
              <a:spcBef>
                <a:spcPct val="43750"/>
              </a:spcBef>
              <a:spcAft>
                <a:spcPct val="43750"/>
              </a:spcAft>
            </a:pPr>
            <a:r>
              <a:t>In the </a:t>
            </a:r>
            <a:r>
              <a:rPr b="1"/>
              <a:t>Notebooks</a:t>
            </a:r>
            <a:r>
              <a:t> page, under </a:t>
            </a:r>
            <a:r>
              <a:rPr b="1"/>
              <a:t>My files</a:t>
            </a:r>
            <a:r>
              <a:t>, use the </a:t>
            </a:r>
            <a:r>
              <a:rPr b="1"/>
              <a:t>??</a:t>
            </a:r>
            <a:r>
              <a:t> button to create a new file with the following settings:</a:t>
            </a:r>
          </a:p>
          <a:p>
            <a:endParaRPr/>
          </a:p>
          <a:p>
            <a:pPr lvl="1"/>
            <a:r>
              <a:rPr b="1"/>
              <a:t>File location</a:t>
            </a:r>
            <a:r>
              <a:t>: Users/</a:t>
            </a:r>
            <a:r>
              <a:rPr i="1"/>
              <a:t>your user name</a:t>
            </a:r>
          </a:p>
          <a:p>
            <a:endParaRPr i="1"/>
          </a:p>
          <a:p>
            <a:pPr lvl="1"/>
            <a:r>
              <a:rPr b="1"/>
              <a:t>File name</a:t>
            </a:r>
            <a:r>
              <a:t>: Test-Autos</a:t>
            </a:r>
          </a:p>
          <a:p>
            <a:endParaRPr/>
          </a:p>
          <a:p>
            <a:pPr lvl="1"/>
            <a:r>
              <a:rPr b="1"/>
              <a:t>File type</a:t>
            </a:r>
            <a:r>
              <a:t>: Notebook</a:t>
            </a:r>
          </a:p>
          <a:p>
            <a:endParaRPr/>
          </a:p>
          <a:p>
            <a:pPr lvl="1"/>
            <a:r>
              <a:rPr b="1"/>
              <a:t>Overwrite if already exists</a:t>
            </a:r>
            <a:r>
              <a:t>: Selected</a:t>
            </a:r>
          </a:p>
          <a:p>
            <a:endParaRPr/>
          </a:p>
          <a:p>
            <a:pPr>
              <a:spcBef>
                <a:spcPct val="43750"/>
              </a:spcBef>
              <a:spcAft>
                <a:spcPct val="43750"/>
              </a:spcAft>
            </a:pPr>
            <a:r>
              <a:t>When the new notebook has been created, ensure that the compute instance you created previously is selected in the </a:t>
            </a:r>
            <a:r>
              <a:rPr b="1"/>
              <a:t>Compute</a:t>
            </a:r>
            <a:r>
              <a:t> box, and that it has a status of </a:t>
            </a:r>
            <a:r>
              <a:rPr b="1"/>
              <a:t>Running</a:t>
            </a:r>
            <a:r>
              <a:t>.</a:t>
            </a:r>
          </a:p>
          <a:p>
            <a:endParaRPr/>
          </a:p>
          <a:p>
            <a:pPr>
              <a:spcBef>
                <a:spcPct val="43750"/>
              </a:spcBef>
              <a:spcAft>
                <a:spcPct val="43750"/>
              </a:spcAft>
            </a:pPr>
            <a:r>
              <a:t>Use the </a:t>
            </a:r>
            <a:r>
              <a:rPr b="1"/>
              <a:t>?</a:t>
            </a:r>
            <a:r>
              <a:t> button to collapse the file explorer pane and give you more room to focus on the </a:t>
            </a:r>
            <a:r>
              <a:rPr b="1"/>
              <a:t>Test-Autos.ipynb</a:t>
            </a:r>
            <a:r>
              <a:t> notebook tab.</a:t>
            </a:r>
          </a:p>
          <a:p>
            <a:endParaRPr/>
          </a:p>
          <a:p>
            <a:pPr>
              <a:spcBef>
                <a:spcPct val="43750"/>
              </a:spcBef>
              <a:spcAft>
                <a:spcPct val="43750"/>
              </a:spcAft>
            </a:pPr>
            <a:r>
              <a:t>In the rectangular cell that has been created in the notebook, paste the following code:</a:t>
            </a:r>
          </a:p>
          <a:p>
            <a:endParaRPr/>
          </a:p>
          <a:p>
            <a:r>
              <a:t> endpoint = 'YOUR_ENDPOINT' #Replace with your endpointkey = 'YOUR_KEY' #Replace with your keyimport urllib.requestimport jsonimport os# Prepare the input datadata = {    "Inputs": {        "WebServiceInput0":        [            {                    'symboling': 3,                    'normalized-losses': None,                    'make': "alfa-romero",                    'fuel-type': "gas",                    'aspiration': "std",                    'num-of-doors': "two",                    'body-style': "convertible",                    'drive-wheels': "rwd",                    'engine-location': "front",                    'wheel-base': 88.6,                    'length': 168.8,                    'width': 64.1,                    'height': 48.8,                    'curb-weight': 2548,                    'engine-type': "dohc",                    'num-of-cylinders': "four",                    'engine-size': 130,                    'fuel-system': "mpfi",                    'bore': 3.47,                    'stroke': 2.68,                    'compression-ratio': 9,                    'horsepower': 111,                    'peak-rpm': 5000,                    'city-mpg': 21,                    'highway-mpg': 27,            },        ],    },    "GlobalParameters":  {    }}body = str.encode(json.dumps(data))headers = {'Content-Type':'application/json', 'Authorization':('Bearer '+ key)}req = urllib.request.Request(endpoint, body, headers)try:    response = urllib.request.urlopen(req)    result = response.read()    json_result = json.loads(result)    y = json_result["Results"]["WebServiceOutput0"][0]    print(y)except urllib.error.HTTPError as error:    print("The request failed with status code: " + str(error.code))    # Print the headers to help debug the error    print(error.info())    print(json.loads(error.read().decode("utf8", 'ignore'))) </a:t>
            </a:r>
          </a:p>
          <a:p>
            <a:endParaRPr/>
          </a:p>
          <a:p>
            <a:pPr>
              <a:spcBef>
                <a:spcPct val="43750"/>
              </a:spcBef>
              <a:spcAft>
                <a:spcPct val="43750"/>
              </a:spcAft>
            </a:pPr>
            <a:r>
              <a:t>[!NOTE] Don't worry too much about the details of the code. It just submits details of a car and uses the </a:t>
            </a:r>
            <a:r>
              <a:rPr b="1"/>
              <a:t>predict-auto-price</a:t>
            </a:r>
            <a:r>
              <a:t> service you created to get a predicted price.</a:t>
            </a:r>
          </a:p>
          <a:p>
            <a:endParaRPr/>
          </a:p>
          <a:p>
            <a:pPr>
              <a:spcBef>
                <a:spcPct val="43750"/>
              </a:spcBef>
              <a:spcAft>
                <a:spcPct val="43750"/>
              </a:spcAft>
            </a:pPr>
            <a:r>
              <a:t>Switch to the browser tab containing the </a:t>
            </a:r>
            <a:r>
              <a:rPr b="1"/>
              <a:t>Consume</a:t>
            </a:r>
            <a:r>
              <a:t> page for the </a:t>
            </a:r>
            <a:r>
              <a:rPr b="1"/>
              <a:t>predict-auto-price</a:t>
            </a:r>
            <a:r>
              <a:t> service, and copy the REST endpoint for your service. Then switch back to the tab containing the notebook and paste the key into the code, replacing YOUR_ENDPOINT.</a:t>
            </a:r>
          </a:p>
          <a:p>
            <a:endParaRPr/>
          </a:p>
          <a:p>
            <a:pPr>
              <a:spcBef>
                <a:spcPct val="43750"/>
              </a:spcBef>
              <a:spcAft>
                <a:spcPct val="43750"/>
              </a:spcAft>
            </a:pPr>
            <a:r>
              <a:t>Switch to the browser tab containing the </a:t>
            </a:r>
            <a:r>
              <a:rPr b="1"/>
              <a:t>Consume</a:t>
            </a:r>
            <a:r>
              <a:t> page for the </a:t>
            </a:r>
            <a:r>
              <a:rPr b="1"/>
              <a:t>predict-auto-price</a:t>
            </a:r>
            <a:r>
              <a:t> service, and copy the Primary Key for your service. Then switch back to the tab containing the notebook and paste the key into the code, replacing YOUR_KEY.</a:t>
            </a:r>
          </a:p>
          <a:p>
            <a:endParaRPr/>
          </a:p>
          <a:p>
            <a:pPr>
              <a:spcBef>
                <a:spcPct val="43750"/>
              </a:spcBef>
              <a:spcAft>
                <a:spcPct val="43750"/>
              </a:spcAft>
            </a:pPr>
            <a:r>
              <a:t>Save the notebook. Then use the </a:t>
            </a:r>
            <a:r>
              <a:rPr b="1"/>
              <a:t>?</a:t>
            </a:r>
            <a:r>
              <a:t> button next to the cell to run the code.</a:t>
            </a:r>
          </a:p>
          <a:p>
            <a:endParaRPr/>
          </a:p>
          <a:p>
            <a:pPr>
              <a:spcBef>
                <a:spcPct val="43750"/>
              </a:spcBef>
              <a:spcAft>
                <a:spcPct val="43750"/>
              </a:spcAft>
            </a:pPr>
            <a:r>
              <a:t>Verify that predicted price is returned.</a:t>
            </a:r>
          </a:p>
          <a:p>
            <a:endParaRPr/>
          </a:p>
          <a:p>
            <a:r>
              <a:t>endpoint = 'YOUR_ENDPOINT' #Replace with your endpoint key = 'YOUR_KEY' #Replace with your key import urllib.request import json import os # Prepare the input data data = { "Inputs": { "WebServiceInput0": [ { 'symboling': 3, 'normalized-losses': None, 'make': "alfa-romero", 'fuel-type': "gas", 'aspiration': "std", 'num-of-doors': "two", 'body-style': "convertible", 'drive-wheels': "rwd", 'engine-location': "front", 'wheel-base': 88.6, 'length': 168.8, 'width': 64.1, 'height': 48.8, 'curb-weight': 2548, 'engine-type': "dohc", 'num-of-cylinders': "four", 'engine-size': 130, 'fuel-system': "mpfi", 'bore': 3.47, 'stroke': 2.68, 'compression-ratio': 9, 'horsepower': 111, 'peak-rpm': 5000, 'city-mpg': 21, 'highway-mpg': 27, }, ], }, "GlobalParameters": { } } body = str.encode(json.dumps(data)) headers = {'Content-Type':'application/json', 'Authorization':('Bearer '+ key)} req = urllib.request.Request(endpoint, body, headers) try: response = urllib.request.urlopen(req) result = response.read() json_result = json.loads(result) y = json_result["Results"]["WebServiceOutput0"][0] print(y) except urllib.error.HTTPError as error: print("The request failed with status code: " + str(error.code)) # Print the headers to help debug the error print(error.info()) print(json.loads(error.read().decode("utf8", 'ignore'))) </a:t>
            </a:r>
          </a:p>
          <a:p>
            <a:endParaRPr/>
          </a:p>
          <a:p>
            <a:pPr>
              <a:spcBef>
                <a:spcPct val="43750"/>
              </a:spcBef>
              <a:spcAft>
                <a:spcPct val="43750"/>
              </a:spcAft>
            </a:pPr>
            <a:r>
              <a:t>[!NOTE] Don't worry too much about the details of the code. It just submits details of a car and uses the </a:t>
            </a:r>
            <a:r>
              <a:rPr b="1"/>
              <a:t>predict-auto-price</a:t>
            </a:r>
            <a:r>
              <a:t> service you created to get a predicted price.</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That is correct. When you need to transform numeric data to be on a similar scale, use a Normalize Data module.</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That is correct. When you need to transform numeric data to be on a similar scale, use a Normalize Data module.</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That is correct. We want to test the model created with training data on validation data to see how well the model performs with data it was not trained on.</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That is correct. We want to test the model created with training data on validation data to see how well the model performs with data it was not trained on.</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We want to test the model created with training data on validation data to see how well the model performs with data it was not trained on.</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extLst>
      <p:ext uri="{BB962C8B-B14F-4D97-AF65-F5344CB8AC3E}">
        <p14:creationId xmlns:p14="http://schemas.microsoft.com/office/powerpoint/2010/main" val="2086273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extLst>
      <p:ext uri="{BB962C8B-B14F-4D97-AF65-F5344CB8AC3E}">
        <p14:creationId xmlns:p14="http://schemas.microsoft.com/office/powerpoint/2010/main" val="1507152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this module, you learned how to use Azure Machine Learning designer to train and publish a regression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The web service you created is hosted in an </a:t>
            </a:r>
            <a:r>
              <a:rPr i="1"/>
              <a:t>Azure Container Instance</a:t>
            </a:r>
            <a:r>
              <a:t>. If you don't intend to experiment with it further, you should delete the endpoint to avoid accruing unnecessary Azure usage. You should also stop the compute instance until you need it again.</a:t>
            </a:r>
          </a:p>
          <a:p>
            <a:endParaRPr/>
          </a:p>
          <a:p>
            <a:r>
              <a:t>In </a:t>
            </a:r>
            <a:r>
              <a:rPr>
                <a:hlinkClick r:id="rId3"/>
              </a:rPr>
              <a:t>Azure Machine Learning studio</a:t>
            </a:r>
            <a:r>
              <a:t>, on the </a:t>
            </a:r>
            <a:r>
              <a:rPr b="1"/>
              <a:t>Endpoints</a:t>
            </a:r>
            <a:r>
              <a:t> tab, select the </a:t>
            </a:r>
            <a:r>
              <a:rPr b="1"/>
              <a:t>predict-auto-price</a:t>
            </a:r>
            <a:r>
              <a:t> endpoint. Then select </a:t>
            </a:r>
            <a:r>
              <a:rPr b="1"/>
              <a:t>Delete</a:t>
            </a:r>
            <a:r>
              <a:t> (??) and confirm that you want to delete the endpoint.</a:t>
            </a:r>
          </a:p>
          <a:p>
            <a:endParaRPr/>
          </a:p>
          <a:p>
            <a:r>
              <a:t>On the </a:t>
            </a:r>
            <a:r>
              <a:rPr b="1"/>
              <a:t>Compute</a:t>
            </a:r>
            <a:r>
              <a:t> page, on the </a:t>
            </a:r>
            <a:r>
              <a:rPr b="1"/>
              <a:t>Compute Instances</a:t>
            </a:r>
            <a:r>
              <a:t> tab, select your compute instance and then select </a:t>
            </a:r>
            <a:r>
              <a:rPr b="1"/>
              <a:t>Stop</a:t>
            </a:r>
            <a:r>
              <a:t>.</a:t>
            </a:r>
          </a:p>
          <a:p>
            <a:endParaRPr/>
          </a:p>
          <a:p>
            <a:pPr>
              <a:spcBef>
                <a:spcPct val="43750"/>
              </a:spcBef>
              <a:spcAft>
                <a:spcPct val="43750"/>
              </a:spcAft>
            </a:pPr>
            <a:r>
              <a:t>[!NOTE] Stopping your compute ensures your subscription won't be charged for compute resources. You will however be charged a small amount for data storage as long as the Azure Machine Learning workspace exists in your subscription. If you have finished exploring Azure Machine Learning, you can delete the Azure Machine Learning workspace and associated resources. However, if you plan to complete any other labs in this series, you will need to recreate it.</a:t>
            </a:r>
          </a:p>
          <a:p>
            <a:endParaRPr/>
          </a:p>
          <a:p>
            <a:pPr>
              <a:spcBef>
                <a:spcPct val="43750"/>
              </a:spcBef>
              <a:spcAft>
                <a:spcPct val="43750"/>
              </a:spcAft>
            </a:pPr>
            <a:r>
              <a:t>To delete your workspace:</a:t>
            </a:r>
          </a:p>
          <a:p>
            <a:endParaRPr/>
          </a:p>
          <a:p>
            <a:pPr lvl="1">
              <a:spcBef>
                <a:spcPct val="43750"/>
              </a:spcBef>
              <a:spcAft>
                <a:spcPct val="43750"/>
              </a:spcAft>
            </a:pPr>
            <a:r>
              <a:t>In the </a:t>
            </a:r>
            <a:r>
              <a:rPr>
                <a:hlinkClick r:id="rId4"/>
              </a:rPr>
              <a:t>Azure portal</a:t>
            </a:r>
            <a:r>
              <a:t>, in the </a:t>
            </a:r>
            <a:r>
              <a:rPr b="1"/>
              <a:t>Resource groups</a:t>
            </a:r>
            <a:r>
              <a:t> page, open the resource group you specified when creating your Azure Machine Learning workspace.</a:t>
            </a:r>
          </a:p>
          <a:p>
            <a:endParaRPr/>
          </a:p>
          <a:p>
            <a:pPr lvl="1">
              <a:spcBef>
                <a:spcPct val="43750"/>
              </a:spcBef>
              <a:spcAft>
                <a:spcPct val="43750"/>
              </a:spcAft>
            </a:pPr>
            <a:r>
              <a:t>Click </a:t>
            </a:r>
            <a:r>
              <a:rPr b="1"/>
              <a:t>Delete resource group</a:t>
            </a:r>
            <a:r>
              <a:t>, type the resource group name to confirm you want to delete it, and select </a:t>
            </a:r>
            <a:r>
              <a:rPr b="1"/>
              <a:t>Delete</a:t>
            </a:r>
            <a:r>
              <a:t>.</a:t>
            </a:r>
          </a:p>
          <a:p>
            <a:endParaRPr/>
          </a:p>
          <a:p>
            <a:pPr lvl="1"/>
            <a:r>
              <a:t>In the </a:t>
            </a:r>
            <a:r>
              <a:rPr>
                <a:hlinkClick r:id="rId4"/>
              </a:rPr>
              <a:t>Azure portal</a:t>
            </a:r>
            <a:r>
              <a:t>, in the </a:t>
            </a:r>
            <a:r>
              <a:rPr b="1"/>
              <a:t>Resource groups</a:t>
            </a:r>
            <a:r>
              <a:t> page, open the resource group you specified when creating your Azure Machine Learning workspace.</a:t>
            </a:r>
          </a:p>
          <a:p>
            <a:endParaRPr/>
          </a:p>
          <a:p>
            <a:pPr lvl="1"/>
            <a:r>
              <a:t>Click </a:t>
            </a:r>
            <a:r>
              <a:rPr b="1"/>
              <a:t>Delete resource group</a:t>
            </a:r>
            <a:r>
              <a:t>, type the resource group name to confirm you want to delete it, and select </a:t>
            </a:r>
            <a:r>
              <a:rPr b="1"/>
              <a:t>Delete</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5000" lnSpcReduction="20000"/>
          </a:bodyPr>
          <a:lstStyle/>
          <a:p>
            <a:pPr>
              <a:spcBef>
                <a:spcPct val="43750"/>
              </a:spcBef>
              <a:spcAft>
                <a:spcPct val="43750"/>
              </a:spcAft>
            </a:pPr>
            <a:r>
              <a:rPr i="1"/>
              <a:t>Regression</a:t>
            </a:r>
            <a:r>
              <a:t> is a form of machine learning that is used to predict a numeric </a:t>
            </a:r>
            <a:r>
              <a:rPr i="1"/>
              <a:t>label</a:t>
            </a:r>
            <a:r>
              <a:t> based on an item's </a:t>
            </a:r>
            <a:r>
              <a:rPr i="1"/>
              <a:t>features</a:t>
            </a:r>
            <a:r>
              <a:t>. For example, an automobile sales company might use the characteristics of a car (such as engine size, number of seats, mileage, and so on) to predict its likely selling price. In this case, the characteristics of the car are the features, and the selling price is the label.</a:t>
            </a:r>
          </a:p>
          <a:p>
            <a:endParaRPr/>
          </a:p>
          <a:p>
            <a:pPr>
              <a:spcBef>
                <a:spcPct val="43750"/>
              </a:spcBef>
              <a:spcAft>
                <a:spcPct val="43750"/>
              </a:spcAft>
            </a:pPr>
            <a:r>
              <a:t>[!div class="centered"] A car priced at $9,999</a:t>
            </a:r>
          </a:p>
          <a:p>
            <a:endParaRPr/>
          </a:p>
          <a:p>
            <a:pPr>
              <a:spcBef>
                <a:spcPct val="43750"/>
              </a:spcBef>
              <a:spcAft>
                <a:spcPct val="43750"/>
              </a:spcAft>
            </a:pPr>
            <a:r>
              <a:t>Regression is an example of a </a:t>
            </a:r>
            <a:r>
              <a:rPr i="1"/>
              <a:t>supervised</a:t>
            </a:r>
            <a:r>
              <a:t> machine learning technique in which you train a model using data that includes both the features and known values for the label, so that the model learns to </a:t>
            </a:r>
            <a:r>
              <a:rPr i="1"/>
              <a:t>fit</a:t>
            </a:r>
            <a:r>
              <a:t> the feature combinations to the label. Then, after training has been completed, you can use the trained model to predict labels for new items for which the label is unknown.</a:t>
            </a:r>
          </a:p>
          <a:p>
            <a:endParaRPr/>
          </a:p>
          <a:p>
            <a:pPr>
              <a:spcBef>
                <a:spcPct val="43750"/>
              </a:spcBef>
              <a:spcAft>
                <a:spcPct val="43750"/>
              </a:spcAft>
            </a:pPr>
            <a:r>
              <a:t>You can use Microsoft Azure Machine Learning designer to create regression models by using a drag and drop visual interface, without needing to write any code.</a:t>
            </a:r>
          </a:p>
          <a:p>
            <a:endParaRPr/>
          </a:p>
          <a:p>
            <a:pPr>
              <a:spcBef>
                <a:spcPct val="43750"/>
              </a:spcBef>
              <a:spcAft>
                <a:spcPct val="43750"/>
              </a:spcAft>
            </a:pPr>
            <a:r>
              <a:t>In this module, you'll learn how to:</a:t>
            </a:r>
          </a:p>
          <a:p>
            <a:endParaRPr/>
          </a:p>
          <a:p>
            <a:r>
              <a:t>Use Azure Machine Learning designer to train a regression model.</a:t>
            </a:r>
          </a:p>
          <a:p>
            <a:endParaRPr/>
          </a:p>
          <a:p>
            <a:r>
              <a:t>Use a regression model for inferencing.</a:t>
            </a:r>
          </a:p>
          <a:p>
            <a:endParaRPr/>
          </a:p>
          <a:p>
            <a:r>
              <a:t>Deploy a regression model as a service.</a:t>
            </a:r>
          </a:p>
          <a:p>
            <a:endParaRPr/>
          </a:p>
          <a:p>
            <a:pPr>
              <a:spcBef>
                <a:spcPct val="43750"/>
              </a:spcBef>
              <a:spcAft>
                <a:spcPct val="43750"/>
              </a:spcAft>
            </a:pPr>
            <a:r>
              <a:t>To complete this module, you'll need a Microsoft Azure subscription. If you don't already have one, you can sign up for a free trial at </a:t>
            </a:r>
            <a:r>
              <a:rPr>
                <a:hlinkClick r:id="rId3"/>
              </a:rPr>
              <a:t>https://azure.microsoft.com?azure-portal=true</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2500" lnSpcReduction="20000"/>
          </a:bodyPr>
          <a:lstStyle/>
          <a:p>
            <a:pPr>
              <a:spcBef>
                <a:spcPct val="43750"/>
              </a:spcBef>
              <a:spcAft>
                <a:spcPct val="43750"/>
              </a:spcAft>
            </a:pPr>
            <a:r>
              <a:t>Compute targets are cloud-based resources on which you can run model training and data exploration processes.</a:t>
            </a:r>
          </a:p>
          <a:p>
            <a:endParaRPr/>
          </a:p>
          <a:p>
            <a:pPr>
              <a:spcBef>
                <a:spcPct val="43750"/>
              </a:spcBef>
              <a:spcAft>
                <a:spcPct val="43750"/>
              </a:spcAft>
            </a:pPr>
            <a:r>
              <a:t>In </a:t>
            </a:r>
            <a:r>
              <a:rPr>
                <a:hlinkClick r:id="rId3"/>
              </a:rPr>
              <a:t>Azure Machine Learning studio</a:t>
            </a:r>
            <a:r>
              <a:t>, view the </a:t>
            </a:r>
            <a:r>
              <a:rPr b="1"/>
              <a:t>Compute</a:t>
            </a:r>
            <a:r>
              <a:t> page (under </a:t>
            </a:r>
            <a:r>
              <a:rPr b="1"/>
              <a:t>Manage</a:t>
            </a:r>
            <a:r>
              <a:t>). This is where you manage the compute targets for your data science activities. There are four kinds of compute resource you can create:</a:t>
            </a:r>
          </a:p>
          <a:p>
            <a:endParaRPr/>
          </a:p>
          <a:p>
            <a:r>
              <a:rPr b="1"/>
              <a:t>Compute Instances</a:t>
            </a:r>
            <a:r>
              <a:t>: Development workstations that data scientists can use to work with data and models.</a:t>
            </a:r>
          </a:p>
          <a:p>
            <a:endParaRPr/>
          </a:p>
          <a:p>
            <a:r>
              <a:rPr b="1"/>
              <a:t>Compute Clusters</a:t>
            </a:r>
            <a:r>
              <a:t>: Scalable clusters of virtual machines for on-demand processing of experiment code.</a:t>
            </a:r>
          </a:p>
          <a:p>
            <a:endParaRPr/>
          </a:p>
          <a:p>
            <a:r>
              <a:rPr b="1"/>
              <a:t>Inference Clusters</a:t>
            </a:r>
            <a:r>
              <a:t>: Deployment targets for predictive services that use your trained models.</a:t>
            </a:r>
          </a:p>
          <a:p>
            <a:endParaRPr/>
          </a:p>
          <a:p>
            <a:r>
              <a:rPr b="1"/>
              <a:t>Attached Compute</a:t>
            </a:r>
            <a:r>
              <a:t>: Links to existing Azure compute resources, such as Virtual Machines or Azure Databricks clusters.</a:t>
            </a:r>
          </a:p>
          <a:p>
            <a:endParaRPr/>
          </a:p>
          <a:p>
            <a:pPr>
              <a:spcBef>
                <a:spcPct val="43750"/>
              </a:spcBef>
              <a:spcAft>
                <a:spcPct val="43750"/>
              </a:spcAft>
            </a:pPr>
            <a:r>
              <a:t>[!NOTE] Compute instances and clusters are based on standard Azure virtual machine images. For this module, the </a:t>
            </a:r>
            <a:r>
              <a:rPr i="1"/>
              <a:t>Standard_DS11_v2</a:t>
            </a:r>
            <a:r>
              <a:t> image is recommended to achieve the optimal balance of cost and performance. If your subscription has a quota that does not include this image, choose an alternative image; but bear in mind that a larger image may incur higher cost and a smaller image may not be sufficient to complete the tasks. Alternatively, ask your Azure administrator to extend your quota.</a:t>
            </a:r>
          </a:p>
          <a:p>
            <a:endParaRPr/>
          </a:p>
          <a:p>
            <a:pPr lvl="1">
              <a:spcBef>
                <a:spcPct val="43750"/>
              </a:spcBef>
              <a:spcAft>
                <a:spcPct val="43750"/>
              </a:spcAft>
            </a:pPr>
            <a:r>
              <a:t>On the </a:t>
            </a:r>
            <a:r>
              <a:rPr b="1"/>
              <a:t>Compute Instances</a:t>
            </a:r>
            <a:r>
              <a:t> tab, add a new compute instance with the following settings. You'll use this as a workstation from which to test your model:</a:t>
            </a:r>
          </a:p>
          <a:p>
            <a:endParaRPr/>
          </a:p>
          <a:p>
            <a:pPr lvl="2"/>
            <a:r>
              <a:rPr b="1"/>
              <a:t>Compute name</a:t>
            </a:r>
            <a:r>
              <a:t>: </a:t>
            </a:r>
            <a:r>
              <a:rPr i="1"/>
              <a:t>enter a unique name</a:t>
            </a:r>
          </a:p>
          <a:p>
            <a:endParaRPr i="1"/>
          </a:p>
          <a:p>
            <a:pPr lvl="2"/>
            <a:r>
              <a:rPr b="1"/>
              <a:t>Virtual Machine type</a:t>
            </a:r>
            <a:r>
              <a:t>: CPU</a:t>
            </a:r>
          </a:p>
          <a:p>
            <a:endParaRPr/>
          </a:p>
          <a:p>
            <a:pPr lvl="2"/>
            <a:r>
              <a:rPr b="1"/>
              <a:t>Virtual Machine size</a:t>
            </a:r>
            <a:r>
              <a:t>: </a:t>
            </a:r>
          </a:p>
          <a:p>
            <a:endParaRPr/>
          </a:p>
          <a:p>
            <a:pPr lvl="3"/>
            <a:r>
              <a:t>Choose </a:t>
            </a:r>
            <a:r>
              <a:rPr b="1"/>
              <a:t>Select from all options</a:t>
            </a:r>
          </a:p>
          <a:p>
            <a:endParaRPr b="1"/>
          </a:p>
          <a:p>
            <a:pPr lvl="3"/>
            <a:r>
              <a:t>Search for and select </a:t>
            </a:r>
            <a:r>
              <a:rPr b="1"/>
              <a:t>Standard_DS11_v2</a:t>
            </a:r>
          </a:p>
          <a:p>
            <a:endParaRPr b="1"/>
          </a:p>
          <a:p>
            <a:pPr lvl="1">
              <a:spcBef>
                <a:spcPct val="43750"/>
              </a:spcBef>
              <a:spcAft>
                <a:spcPct val="43750"/>
              </a:spcAft>
            </a:pPr>
            <a:r>
              <a:t>While the compute instance is being created, switch to the </a:t>
            </a:r>
            <a:r>
              <a:rPr b="1"/>
              <a:t>Compute Clusters</a:t>
            </a:r>
            <a:r>
              <a:t> tab, and add a new compute cluster with the following settings. You'll use this to train a machine learning model:</a:t>
            </a:r>
          </a:p>
          <a:p>
            <a:endParaRPr/>
          </a:p>
          <a:p>
            <a:pPr lvl="2"/>
            <a:r>
              <a:rPr b="1"/>
              <a:t>Location</a:t>
            </a:r>
            <a:r>
              <a:t>: </a:t>
            </a:r>
            <a:r>
              <a:rPr i="1"/>
              <a:t>Select the same as your workspace. If that location is not listed, choose the one closest to you</a:t>
            </a:r>
          </a:p>
          <a:p>
            <a:endParaRPr i="1"/>
          </a:p>
          <a:p>
            <a:pPr lvl="2"/>
            <a:r>
              <a:rPr b="1"/>
              <a:t>Virtual Machine priority</a:t>
            </a:r>
            <a:r>
              <a:t>: Dedicated</a:t>
            </a:r>
          </a:p>
          <a:p>
            <a:endParaRPr/>
          </a:p>
          <a:p>
            <a:pPr lvl="2"/>
            <a:r>
              <a:rPr b="1"/>
              <a:t>Virtual Machine type</a:t>
            </a:r>
            <a:r>
              <a:t>: CPU</a:t>
            </a:r>
          </a:p>
          <a:p>
            <a:endParaRPr/>
          </a:p>
          <a:p>
            <a:pPr lvl="2"/>
            <a:r>
              <a:rPr b="1"/>
              <a:t>Virtual Machine size</a:t>
            </a:r>
            <a:r>
              <a:t>: </a:t>
            </a:r>
          </a:p>
          <a:p>
            <a:endParaRPr/>
          </a:p>
          <a:p>
            <a:pPr lvl="3"/>
            <a:r>
              <a:t>Choose </a:t>
            </a:r>
            <a:r>
              <a:rPr b="1"/>
              <a:t>Select from all options</a:t>
            </a:r>
          </a:p>
          <a:p>
            <a:endParaRPr b="1"/>
          </a:p>
          <a:p>
            <a:pPr lvl="3"/>
            <a:r>
              <a:t>Search for and select </a:t>
            </a:r>
            <a:r>
              <a:rPr b="1"/>
              <a:t>Standard_DS11_v2</a:t>
            </a:r>
          </a:p>
          <a:p>
            <a:endParaRPr b="1"/>
          </a:p>
          <a:p>
            <a:pPr lvl="2"/>
            <a:r>
              <a:rPr b="1"/>
              <a:t>Compute name</a:t>
            </a:r>
            <a:r>
              <a:t>: </a:t>
            </a:r>
            <a:r>
              <a:rPr i="1"/>
              <a:t>enter a unique name</a:t>
            </a:r>
          </a:p>
          <a:p>
            <a:endParaRPr i="1"/>
          </a:p>
          <a:p>
            <a:pPr lvl="2"/>
            <a:r>
              <a:rPr b="1"/>
              <a:t>Minimum number of nodes</a:t>
            </a:r>
            <a:r>
              <a:t>: 0</a:t>
            </a:r>
          </a:p>
          <a:p>
            <a:endParaRPr/>
          </a:p>
          <a:p>
            <a:pPr lvl="2"/>
            <a:r>
              <a:rPr b="1"/>
              <a:t>Maximum number of nodes</a:t>
            </a:r>
            <a:r>
              <a:t>: 2</a:t>
            </a:r>
          </a:p>
          <a:p>
            <a:endParaRPr/>
          </a:p>
          <a:p>
            <a:pPr lvl="2"/>
            <a:r>
              <a:rPr b="1"/>
              <a:t>Idle seconds before scale down</a:t>
            </a:r>
            <a:r>
              <a:t>: 120</a:t>
            </a:r>
          </a:p>
          <a:p>
            <a:endParaRPr/>
          </a:p>
          <a:p>
            <a:pPr lvl="2"/>
            <a:r>
              <a:rPr b="1"/>
              <a:t>Enable SSH access</a:t>
            </a:r>
            <a:r>
              <a:t>: Unselected</a:t>
            </a:r>
          </a:p>
          <a:p>
            <a:endParaRPr/>
          </a:p>
          <a:p>
            <a:pPr>
              <a:spcBef>
                <a:spcPct val="43750"/>
              </a:spcBef>
              <a:spcAft>
                <a:spcPct val="43750"/>
              </a:spcAft>
            </a:pPr>
            <a:r>
              <a:t>[!TIP] After completing each module, be sure to follow the </a:t>
            </a:r>
            <a:r>
              <a:rPr b="1"/>
              <a:t>Clean Up</a:t>
            </a:r>
            <a:r>
              <a:t> instructions at the end of the module to stop your compute resources. Stopping your compute ensures your subscription won't be charged for compute resources.</a:t>
            </a:r>
          </a:p>
          <a:p>
            <a:endParaRPr/>
          </a:p>
          <a:p>
            <a:pPr>
              <a:spcBef>
                <a:spcPct val="43750"/>
              </a:spcBef>
              <a:spcAft>
                <a:spcPct val="43750"/>
              </a:spcAft>
            </a:pPr>
            <a:r>
              <a:t>The compute targets will take some time to be created. You can move onto the next unit while you wait.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train a regression model, you need a dataset that includes historical </a:t>
            </a:r>
            <a:r>
              <a:rPr i="1"/>
              <a:t>features</a:t>
            </a:r>
            <a:r>
              <a:t> (characteristics of the entity for which you want to make a prediction) and known </a:t>
            </a:r>
            <a:r>
              <a:rPr i="1"/>
              <a:t>label</a:t>
            </a:r>
            <a:r>
              <a:t> values (the numeric value that you want to train a model to predict).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FFDDAEE-48A3-42B4-92B7-79964684E616}" type="datetimeFigureOut">
              <a:rPr lang="en-US" smtClean="0"/>
              <a:t>3/21/2022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FE1B185-2DF0-4BFE-AF38-6B8A20AFA30B}" type="datetimeFigureOut">
              <a:rPr lang="en-US" smtClean="0"/>
              <a:t>3/21/2022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053FA3D-8A6E-459A-AE2E-A0B982048477}" type="datetimeFigureOut">
              <a:rPr lang="en-US" smtClean="0"/>
              <a:t>3/21/2022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240EEAF-977D-4508-AABE-C2A35DDABBFE}" type="datetimeFigureOut">
              <a:rPr lang="en-US" smtClean="0"/>
              <a:t>3/21/2022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D43B7D51-1B17-489E-BF89-5AFCAE4DF192}" type="datetimeFigureOut">
              <a:rPr lang="en-US" smtClean="0"/>
              <a:t>3/21/2022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5A00D4B-E33D-4544-AFE1-17180507D387}" type="datetimeFigureOut">
              <a:rPr lang="en-US" smtClean="0"/>
              <a:t>3/21/2022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CF8C62A-A0FC-44E8-8CCC-E89C9441B3D7}" type="datetimeFigureOut">
              <a:rPr lang="en-US" smtClean="0"/>
              <a:t>3/21/2022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9BB838B-2527-4B8F-8E94-62BD33D162DD}" type="datetimeFigureOut">
              <a:rPr lang="en-US" smtClean="0"/>
              <a:t>3/21/2022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B79C7B2-CD5F-4279-BB98-202F82A98F40}" type="datetimeFigureOut">
              <a:rPr lang="en-US" smtClean="0"/>
              <a:t>3/21/2022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8AA60742-F11C-4BDD-9ECA-FC6E7A4E0CFC}" type="datetimeFigureOut">
              <a:rPr lang="en-US" smtClean="0"/>
              <a:t>3/21/2022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D969A11-A25C-48D9-9195-981A1BB900C6}" type="datetimeFigureOut">
              <a:rPr lang="en-US" smtClean="0"/>
              <a:t>3/21/2022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3" Type="http://schemas.openxmlformats.org/officeDocument/2006/relationships/slideLayout" Target="../slideLayouts/slideLayout104.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3/21/2022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Project_Jupyter" TargetMode="External"/><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32.svg"/><Relationship Id="rId4" Type="http://schemas.openxmlformats.org/officeDocument/2006/relationships/image" Target="../media/image20.sv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3" Type="http://schemas.openxmlformats.org/officeDocument/2006/relationships/hyperlink" Target="http://kaggle.com/" TargetMode="External"/><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2.sv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1.png"/><Relationship Id="rId2" Type="http://schemas.openxmlformats.org/officeDocument/2006/relationships/slideLayout" Target="../slideLayouts/slideLayout21.xml"/><Relationship Id="rId16" Type="http://schemas.openxmlformats.org/officeDocument/2006/relationships/image" Target="../media/image30.svg"/><Relationship Id="rId1" Type="http://schemas.openxmlformats.org/officeDocument/2006/relationships/tags" Target="../tags/tag2.xml"/><Relationship Id="rId6" Type="http://schemas.openxmlformats.org/officeDocument/2006/relationships/hyperlink" Target="http://yacineyakoubi-blog.com/tag/microsoft-azure/" TargetMode="External"/><Relationship Id="rId11" Type="http://schemas.openxmlformats.org/officeDocument/2006/relationships/image" Target="../media/image26.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25.svg"/><Relationship Id="rId4" Type="http://schemas.openxmlformats.org/officeDocument/2006/relationships/image" Target="../media/image20.svg"/><Relationship Id="rId9" Type="http://schemas.openxmlformats.org/officeDocument/2006/relationships/image" Target="../media/image24.png"/><Relationship Id="rId14" Type="http://schemas.openxmlformats.org/officeDocument/2006/relationships/hyperlink" Target="https://en.wikipedia.org/wiki/Project_Jupyte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33.png"/><Relationship Id="rId4" Type="http://schemas.openxmlformats.org/officeDocument/2006/relationships/hyperlink" Target="http://ml.azur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Clean the Data</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Azure ML Designer</a:t>
            </a:r>
          </a:p>
        </p:txBody>
      </p:sp>
      <p:pic>
        <p:nvPicPr>
          <p:cNvPr id="7" name="New picture" descr="The Automobile price data (Raw) dataset on the designer canvas">
            <a:extLst>
              <a:ext uri="{FF2B5EF4-FFF2-40B4-BE49-F238E27FC236}">
                <a16:creationId xmlns:a16="http://schemas.microsoft.com/office/drawing/2014/main" id="{F9E1B128-1075-4DF0-AB9C-C31A6B923924}"/>
              </a:ext>
            </a:extLst>
          </p:cNvPr>
          <p:cNvPicPr/>
          <p:nvPr/>
        </p:nvPicPr>
        <p:blipFill>
          <a:blip r:embed="rId3"/>
          <a:stretch>
            <a:fillRect/>
          </a:stretch>
        </p:blipFill>
        <p:spPr>
          <a:xfrm>
            <a:off x="621819" y="1255935"/>
            <a:ext cx="4248472" cy="1410961"/>
          </a:xfrm>
          <a:prstGeom prst="rect">
            <a:avLst/>
          </a:prstGeom>
        </p:spPr>
      </p:pic>
      <p:pic>
        <p:nvPicPr>
          <p:cNvPr id="11" name="Picture 10">
            <a:extLst>
              <a:ext uri="{FF2B5EF4-FFF2-40B4-BE49-F238E27FC236}">
                <a16:creationId xmlns:a16="http://schemas.microsoft.com/office/drawing/2014/main" id="{35F030E7-4877-4582-AF20-E15F95E394B9}"/>
              </a:ext>
            </a:extLst>
          </p:cNvPr>
          <p:cNvPicPr>
            <a:picLocks noChangeAspect="1"/>
          </p:cNvPicPr>
          <p:nvPr/>
        </p:nvPicPr>
        <p:blipFill>
          <a:blip r:embed="rId4"/>
          <a:stretch>
            <a:fillRect/>
          </a:stretch>
        </p:blipFill>
        <p:spPr>
          <a:xfrm>
            <a:off x="407368" y="2420888"/>
            <a:ext cx="8674840" cy="4187987"/>
          </a:xfrm>
          <a:prstGeom prst="rect">
            <a:avLst/>
          </a:prstGeom>
        </p:spPr>
      </p:pic>
      <p:pic>
        <p:nvPicPr>
          <p:cNvPr id="9" name="Picture 8">
            <a:extLst>
              <a:ext uri="{FF2B5EF4-FFF2-40B4-BE49-F238E27FC236}">
                <a16:creationId xmlns:a16="http://schemas.microsoft.com/office/drawing/2014/main" id="{5E09C399-407E-4112-8101-A9525DA74058}"/>
              </a:ext>
            </a:extLst>
          </p:cNvPr>
          <p:cNvPicPr>
            <a:picLocks noChangeAspect="1"/>
          </p:cNvPicPr>
          <p:nvPr/>
        </p:nvPicPr>
        <p:blipFill>
          <a:blip r:embed="rId5"/>
          <a:stretch>
            <a:fillRect/>
          </a:stretch>
        </p:blipFill>
        <p:spPr>
          <a:xfrm>
            <a:off x="5375921" y="1255935"/>
            <a:ext cx="3706288" cy="133669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Data Transformations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You typically apply data transformations to prepare the data for modeling.</a:t>
            </a:r>
          </a:p>
        </p:txBody>
      </p:sp>
      <p:pic>
        <p:nvPicPr>
          <p:cNvPr id="5" name="New picture" descr="The Automobile price data (Raw) dataset connected to the Select Columns in Dataset module"/>
          <p:cNvPicPr/>
          <p:nvPr/>
        </p:nvPicPr>
        <p:blipFill>
          <a:blip r:embed="rId3"/>
          <a:stretch>
            <a:fillRect/>
          </a:stretch>
        </p:blipFill>
        <p:spPr>
          <a:xfrm>
            <a:off x="585708" y="2636912"/>
            <a:ext cx="4483100" cy="2387600"/>
          </a:xfrm>
          <a:prstGeom prst="rect">
            <a:avLst/>
          </a:prstGeom>
        </p:spPr>
      </p:pic>
      <p:pic>
        <p:nvPicPr>
          <p:cNvPr id="7" name="Picture 6">
            <a:extLst>
              <a:ext uri="{FF2B5EF4-FFF2-40B4-BE49-F238E27FC236}">
                <a16:creationId xmlns:a16="http://schemas.microsoft.com/office/drawing/2014/main" id="{FA8E1AF9-1E05-4D04-981C-886068B3C041}"/>
              </a:ext>
            </a:extLst>
          </p:cNvPr>
          <p:cNvPicPr>
            <a:picLocks noChangeAspect="1"/>
          </p:cNvPicPr>
          <p:nvPr/>
        </p:nvPicPr>
        <p:blipFill>
          <a:blip r:embed="rId4"/>
          <a:stretch>
            <a:fillRect/>
          </a:stretch>
        </p:blipFill>
        <p:spPr>
          <a:xfrm>
            <a:off x="5375920" y="2636912"/>
            <a:ext cx="6537042" cy="3695797"/>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Handling Missing Values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Some of the data may be missing. We need to handle missing values before training the model</a:t>
            </a:r>
            <a:endParaRPr dirty="0"/>
          </a:p>
        </p:txBody>
      </p:sp>
      <p:sp>
        <p:nvSpPr>
          <p:cNvPr id="4" name="New shape"/>
          <p:cNvSpPr/>
          <p:nvPr/>
        </p:nvSpPr>
        <p:spPr>
          <a:xfrm>
            <a:off x="576500" y="2729183"/>
            <a:ext cx="5181600" cy="1698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lang="en-US" sz="1800" dirty="0">
                <a:solidFill>
                  <a:srgbClr val="000000"/>
                </a:solidFill>
              </a:rPr>
              <a:t>Delete column with missing data (normalized-losses)</a:t>
            </a:r>
          </a:p>
          <a:p>
            <a:pPr marL="381000" indent="-365760">
              <a:spcBef>
                <a:spcPct val="20000"/>
              </a:spcBef>
              <a:spcAft>
                <a:spcPct val="20000"/>
              </a:spcAft>
              <a:buChar char="•"/>
            </a:pPr>
            <a:r>
              <a:rPr lang="en-US" dirty="0">
                <a:solidFill>
                  <a:srgbClr val="000000"/>
                </a:solidFill>
              </a:rPr>
              <a:t>Delete rows with missing values (bore, stroke and horsepower)</a:t>
            </a:r>
          </a:p>
          <a:p>
            <a:pPr marL="381000" indent="-365760">
              <a:spcBef>
                <a:spcPct val="20000"/>
              </a:spcBef>
              <a:spcAft>
                <a:spcPct val="20000"/>
              </a:spcAft>
              <a:buChar char="•"/>
            </a:pPr>
            <a:r>
              <a:rPr lang="en-US" dirty="0">
                <a:solidFill>
                  <a:srgbClr val="000000"/>
                </a:solidFill>
              </a:rPr>
              <a:t>Fill missing values (with 0s, with mean values)</a:t>
            </a:r>
          </a:p>
        </p:txBody>
      </p:sp>
      <p:pic>
        <p:nvPicPr>
          <p:cNvPr id="5" name="New picture" descr="Automobile price data (Raw) dataset with Select Columns in Dataset, Clean Missing Data, and Normalize Data modules"/>
          <p:cNvPicPr/>
          <p:nvPr/>
        </p:nvPicPr>
        <p:blipFill>
          <a:blip r:embed="rId3"/>
          <a:stretch>
            <a:fillRect/>
          </a:stretch>
        </p:blipFill>
        <p:spPr>
          <a:xfrm>
            <a:off x="6888610" y="2517013"/>
            <a:ext cx="4205980" cy="4112514"/>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DD08-E56D-4F98-99B0-7CC534A52FA8}"/>
              </a:ext>
            </a:extLst>
          </p:cNvPr>
          <p:cNvSpPr>
            <a:spLocks noGrp="1"/>
          </p:cNvSpPr>
          <p:nvPr>
            <p:ph type="title"/>
          </p:nvPr>
        </p:nvSpPr>
        <p:spPr/>
        <p:txBody>
          <a:bodyPr/>
          <a:lstStyle/>
          <a:p>
            <a:r>
              <a:rPr lang="en-US" dirty="0"/>
              <a:t>Normalize Data</a:t>
            </a:r>
            <a:endParaRPr lang="ru-RU" dirty="0"/>
          </a:p>
        </p:txBody>
      </p:sp>
      <p:pic>
        <p:nvPicPr>
          <p:cNvPr id="5" name="Picture 4">
            <a:extLst>
              <a:ext uri="{FF2B5EF4-FFF2-40B4-BE49-F238E27FC236}">
                <a16:creationId xmlns:a16="http://schemas.microsoft.com/office/drawing/2014/main" id="{6FCFC6F6-577B-4735-BB41-F8D719AAA023}"/>
              </a:ext>
            </a:extLst>
          </p:cNvPr>
          <p:cNvPicPr>
            <a:picLocks noChangeAspect="1"/>
          </p:cNvPicPr>
          <p:nvPr/>
        </p:nvPicPr>
        <p:blipFill>
          <a:blip r:embed="rId2"/>
          <a:stretch>
            <a:fillRect/>
          </a:stretch>
        </p:blipFill>
        <p:spPr>
          <a:xfrm>
            <a:off x="584200" y="2296874"/>
            <a:ext cx="6141112" cy="4251539"/>
          </a:xfrm>
          <a:prstGeom prst="rect">
            <a:avLst/>
          </a:prstGeom>
        </p:spPr>
      </p:pic>
      <p:sp>
        <p:nvSpPr>
          <p:cNvPr id="6" name="Subtitle">
            <a:extLst>
              <a:ext uri="{FF2B5EF4-FFF2-40B4-BE49-F238E27FC236}">
                <a16:creationId xmlns:a16="http://schemas.microsoft.com/office/drawing/2014/main" id="{A53CDA13-2D45-4E12-B095-DB9F71EC7EF5}"/>
              </a:ext>
            </a:extLst>
          </p:cNvPr>
          <p:cNvSpPr>
            <a:spLocks noGrp="1"/>
          </p:cNvSpPr>
          <p:nvPr>
            <p:ph sz="quarter" idx="10"/>
          </p:nvPr>
        </p:nvSpPr>
        <p:spPr>
          <a:xfrm>
            <a:off x="551384" y="1340768"/>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Run the pipeline and observe the result</a:t>
            </a:r>
            <a:endParaRPr dirty="0"/>
          </a:p>
        </p:txBody>
      </p:sp>
    </p:spTree>
    <p:extLst>
      <p:ext uri="{BB962C8B-B14F-4D97-AF65-F5344CB8AC3E}">
        <p14:creationId xmlns:p14="http://schemas.microsoft.com/office/powerpoint/2010/main" val="34511515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Train the Model</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Training Experiment</a:t>
            </a:r>
          </a:p>
        </p:txBody>
      </p:sp>
      <p:sp>
        <p:nvSpPr>
          <p:cNvPr id="3" name="Subtitle"/>
          <p:cNvSpPr>
            <a:spLocks noGrp="1"/>
          </p:cNvSpPr>
          <p:nvPr>
            <p:ph sz="quarter" idx="10"/>
          </p:nvPr>
        </p:nvSpPr>
        <p:spPr>
          <a:xfrm>
            <a:off x="6282897" y="1340768"/>
            <a:ext cx="5486400" cy="293003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After the data has been cleaned:</a:t>
            </a:r>
          </a:p>
          <a:p>
            <a:pPr marL="457200" indent="-457200">
              <a:buFont typeface="Arial" panose="020B0604020202020204" pitchFamily="34" charset="0"/>
              <a:buChar char="•"/>
            </a:pPr>
            <a:r>
              <a:rPr lang="en-US" dirty="0"/>
              <a:t>Split between train/test dataset</a:t>
            </a:r>
          </a:p>
          <a:p>
            <a:pPr marL="457200" indent="-457200">
              <a:buFont typeface="Arial" panose="020B0604020202020204" pitchFamily="34" charset="0"/>
              <a:buChar char="•"/>
            </a:pPr>
            <a:r>
              <a:rPr lang="en-US" dirty="0"/>
              <a:t>Train on training data</a:t>
            </a:r>
          </a:p>
          <a:p>
            <a:pPr marL="457200" indent="-457200">
              <a:buFont typeface="Arial" panose="020B0604020202020204" pitchFamily="34" charset="0"/>
              <a:buChar char="•"/>
            </a:pPr>
            <a:r>
              <a:rPr lang="en-US" dirty="0"/>
              <a:t>Score on test data</a:t>
            </a:r>
          </a:p>
          <a:p>
            <a:pPr marL="457200" indent="-457200">
              <a:buFont typeface="Arial" panose="020B0604020202020204" pitchFamily="34" charset="0"/>
              <a:buChar char="•"/>
            </a:pPr>
            <a:r>
              <a:rPr lang="en-US" dirty="0"/>
              <a:t>Evaluate to compute the statistics</a:t>
            </a:r>
            <a:endParaRPr dirty="0"/>
          </a:p>
        </p:txBody>
      </p:sp>
      <p:pic>
        <p:nvPicPr>
          <p:cNvPr id="7" name="New picture" descr="Evaluate Model module added to Score Model module">
            <a:extLst>
              <a:ext uri="{FF2B5EF4-FFF2-40B4-BE49-F238E27FC236}">
                <a16:creationId xmlns:a16="http://schemas.microsoft.com/office/drawing/2014/main" id="{696B2EE6-A26A-4D26-A322-0D229663F6EA}"/>
              </a:ext>
            </a:extLst>
          </p:cNvPr>
          <p:cNvPicPr/>
          <p:nvPr/>
        </p:nvPicPr>
        <p:blipFill>
          <a:blip r:embed="rId3"/>
          <a:stretch>
            <a:fillRect/>
          </a:stretch>
        </p:blipFill>
        <p:spPr>
          <a:xfrm>
            <a:off x="551383" y="1224406"/>
            <a:ext cx="5322319" cy="5444953"/>
          </a:xfrm>
          <a:prstGeom prst="rect">
            <a:avLst/>
          </a:prstGeom>
        </p:spPr>
      </p:pic>
      <p:sp>
        <p:nvSpPr>
          <p:cNvPr id="9" name="Subtitle">
            <a:extLst>
              <a:ext uri="{FF2B5EF4-FFF2-40B4-BE49-F238E27FC236}">
                <a16:creationId xmlns:a16="http://schemas.microsoft.com/office/drawing/2014/main" id="{1DCD2454-11AB-4BE0-9E94-0E965548640A}"/>
              </a:ext>
            </a:extLst>
          </p:cNvPr>
          <p:cNvSpPr txBox="1">
            <a:spLocks/>
          </p:cNvSpPr>
          <p:nvPr/>
        </p:nvSpPr>
        <p:spPr>
          <a:xfrm>
            <a:off x="6318300" y="4504896"/>
            <a:ext cx="5486400" cy="189590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Metrics:</a:t>
            </a:r>
          </a:p>
          <a:p>
            <a:pPr marL="457200" indent="-457200">
              <a:buFont typeface="Arial" panose="020B0604020202020204" pitchFamily="34" charset="0"/>
              <a:buChar char="•"/>
            </a:pPr>
            <a:r>
              <a:rPr lang="en-US" dirty="0"/>
              <a:t>Mean absolute error: $2k (15%)</a:t>
            </a:r>
          </a:p>
          <a:p>
            <a:pPr marL="457200" indent="-457200">
              <a:buFont typeface="Arial" panose="020B0604020202020204" pitchFamily="34" charset="0"/>
              <a:buChar char="•"/>
            </a:pPr>
            <a:r>
              <a:rPr lang="en-US" dirty="0"/>
              <a:t>Coefficient of determination: 93%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Create an inference pipeline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an inference pipeline</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Inference = Using the model to predict new prices</a:t>
            </a:r>
          </a:p>
          <a:p>
            <a:r>
              <a:rPr lang="en-US" dirty="0"/>
              <a:t>REST Endpoint = Call through the internet from anywhere</a:t>
            </a:r>
            <a:endParaRPr dirty="0"/>
          </a:p>
        </p:txBody>
      </p:sp>
      <p:pic>
        <p:nvPicPr>
          <p:cNvPr id="5" name="Picture 4">
            <a:extLst>
              <a:ext uri="{FF2B5EF4-FFF2-40B4-BE49-F238E27FC236}">
                <a16:creationId xmlns:a16="http://schemas.microsoft.com/office/drawing/2014/main" id="{D441CE8E-28FF-4815-83DF-8408224B1C96}"/>
              </a:ext>
            </a:extLst>
          </p:cNvPr>
          <p:cNvPicPr>
            <a:picLocks noChangeAspect="1"/>
          </p:cNvPicPr>
          <p:nvPr/>
        </p:nvPicPr>
        <p:blipFill>
          <a:blip r:embed="rId3"/>
          <a:stretch>
            <a:fillRect/>
          </a:stretch>
        </p:blipFill>
        <p:spPr>
          <a:xfrm>
            <a:off x="610800" y="3100591"/>
            <a:ext cx="10578174" cy="299270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and run an inference pipeline</a:t>
            </a:r>
          </a:p>
        </p:txBody>
      </p:sp>
      <p:pic>
        <p:nvPicPr>
          <p:cNvPr id="5" name="New picture" descr="An inference pipeline with changes indicated"/>
          <p:cNvPicPr/>
          <p:nvPr/>
        </p:nvPicPr>
        <p:blipFill>
          <a:blip r:embed="rId3"/>
          <a:stretch>
            <a:fillRect/>
          </a:stretch>
        </p:blipFill>
        <p:spPr>
          <a:xfrm>
            <a:off x="585825" y="1412776"/>
            <a:ext cx="8290900" cy="5184576"/>
          </a:xfrm>
          <a:prstGeom prst="rect">
            <a:avLst/>
          </a:prstGeom>
        </p:spPr>
      </p:pic>
      <p:sp>
        <p:nvSpPr>
          <p:cNvPr id="8" name="Subtitle">
            <a:extLst>
              <a:ext uri="{FF2B5EF4-FFF2-40B4-BE49-F238E27FC236}">
                <a16:creationId xmlns:a16="http://schemas.microsoft.com/office/drawing/2014/main" id="{448203FB-515E-4E8E-B9B8-29457CBEF238}"/>
              </a:ext>
            </a:extLst>
          </p:cNvPr>
          <p:cNvSpPr>
            <a:spLocks noGrp="1"/>
          </p:cNvSpPr>
          <p:nvPr>
            <p:ph sz="quarter" idx="10"/>
          </p:nvPr>
        </p:nvSpPr>
        <p:spPr>
          <a:xfrm>
            <a:off x="9048328" y="1567473"/>
            <a:ext cx="2792977" cy="487518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sz="1800" dirty="0"/>
              <a:t>Web service input -&gt; Web Service Output</a:t>
            </a:r>
          </a:p>
          <a:p>
            <a:endParaRPr lang="en-US" sz="1800" dirty="0"/>
          </a:p>
          <a:p>
            <a:r>
              <a:rPr lang="en-US" sz="1800" dirty="0"/>
              <a:t>Need to apply the same transformations (normalization, etc.)</a:t>
            </a:r>
          </a:p>
          <a:p>
            <a:endParaRPr lang="en-US" sz="1800" dirty="0"/>
          </a:p>
          <a:p>
            <a:r>
              <a:rPr lang="en-US" sz="1800" dirty="0"/>
              <a:t>Use sample data as schema</a:t>
            </a:r>
          </a:p>
          <a:p>
            <a:endParaRPr lang="en-US" sz="1800" dirty="0"/>
          </a:p>
          <a:p>
            <a:r>
              <a:rPr lang="en-US" sz="1800" dirty="0"/>
              <a:t>After scoring we can do some post-processing using custom Python script</a:t>
            </a:r>
          </a:p>
          <a:p>
            <a:endParaRPr lang="en-US" sz="1800" dirty="0"/>
          </a:p>
          <a:p>
            <a:r>
              <a:rPr lang="en-US" sz="1800" dirty="0"/>
              <a:t>Run the pipeline to test it and do the scoring of sample data</a:t>
            </a:r>
            <a:endParaRPr sz="1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Create a Regression Model with Azure Machine Learning designer</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Deploy a predictive service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Deploy a predictive service</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Deploy = Run the predictive model somewhere on some compute</a:t>
            </a:r>
            <a:endParaRPr dirty="0"/>
          </a:p>
        </p:txBody>
      </p:sp>
      <p:sp>
        <p:nvSpPr>
          <p:cNvPr id="4" name="New shape"/>
          <p:cNvSpPr/>
          <p:nvPr/>
        </p:nvSpPr>
        <p:spPr>
          <a:xfrm>
            <a:off x="584200" y="4931483"/>
            <a:ext cx="10972800" cy="1651349"/>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spcBef>
                <a:spcPct val="43750"/>
              </a:spcBef>
              <a:spcAft>
                <a:spcPct val="43750"/>
              </a:spcAft>
            </a:pPr>
            <a:r>
              <a:rPr lang="en-US" sz="2800" dirty="0">
                <a:solidFill>
                  <a:srgbClr val="000000"/>
                </a:solidFill>
              </a:rPr>
              <a:t>ACI: Container instance, one VM for testing / low load</a:t>
            </a:r>
          </a:p>
          <a:p>
            <a:pPr>
              <a:spcBef>
                <a:spcPct val="43750"/>
              </a:spcBef>
              <a:spcAft>
                <a:spcPct val="43750"/>
              </a:spcAft>
            </a:pPr>
            <a:r>
              <a:rPr lang="en-US" sz="2800" dirty="0">
                <a:solidFill>
                  <a:srgbClr val="000000"/>
                </a:solidFill>
              </a:rPr>
              <a:t>AKS: Kubernetes cluster, for productions / scalable load</a:t>
            </a:r>
            <a:endParaRPr sz="2800" dirty="0">
              <a:solidFill>
                <a:srgbClr val="000000"/>
              </a:solidFill>
            </a:endParaRPr>
          </a:p>
        </p:txBody>
      </p:sp>
      <p:pic>
        <p:nvPicPr>
          <p:cNvPr id="6" name="Picture 5">
            <a:extLst>
              <a:ext uri="{FF2B5EF4-FFF2-40B4-BE49-F238E27FC236}">
                <a16:creationId xmlns:a16="http://schemas.microsoft.com/office/drawing/2014/main" id="{F041BD0C-5AE0-4072-8CD7-EBEEF700AB57}"/>
              </a:ext>
            </a:extLst>
          </p:cNvPr>
          <p:cNvPicPr>
            <a:picLocks noChangeAspect="1"/>
          </p:cNvPicPr>
          <p:nvPr/>
        </p:nvPicPr>
        <p:blipFill>
          <a:blip r:embed="rId3"/>
          <a:stretch>
            <a:fillRect/>
          </a:stretch>
        </p:blipFill>
        <p:spPr>
          <a:xfrm>
            <a:off x="584200" y="2000102"/>
            <a:ext cx="9742969" cy="274871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Test the service</a:t>
            </a:r>
          </a:p>
        </p:txBody>
      </p:sp>
      <p:sp>
        <p:nvSpPr>
          <p:cNvPr id="10" name="TextBox 9">
            <a:extLst>
              <a:ext uri="{FF2B5EF4-FFF2-40B4-BE49-F238E27FC236}">
                <a16:creationId xmlns:a16="http://schemas.microsoft.com/office/drawing/2014/main" id="{F4F25475-7010-4EAB-9BD3-1B5EF7BC14C4}"/>
              </a:ext>
            </a:extLst>
          </p:cNvPr>
          <p:cNvSpPr txBox="1"/>
          <p:nvPr/>
        </p:nvSpPr>
        <p:spPr>
          <a:xfrm>
            <a:off x="5429866" y="1340768"/>
            <a:ext cx="6762134" cy="5262979"/>
          </a:xfrm>
          <a:prstGeom prst="rect">
            <a:avLst/>
          </a:prstGeom>
          <a:noFill/>
        </p:spPr>
        <p:txBody>
          <a:bodyPr wrap="square">
            <a:spAutoFit/>
          </a:bodyPr>
          <a:lstStyle/>
          <a:p>
            <a:r>
              <a:rPr lang="ru-RU" sz="1400" dirty="0" err="1">
                <a:latin typeface="Fira Code" panose="020B0809050000020004" pitchFamily="49" charset="0"/>
                <a:ea typeface="Fira Code" panose="020B0809050000020004" pitchFamily="49" charset="0"/>
              </a:rPr>
              <a:t>endpoint</a:t>
            </a:r>
            <a:r>
              <a:rPr lang="ru-RU" sz="1400" dirty="0">
                <a:latin typeface="Fira Code" panose="020B0809050000020004" pitchFamily="49" charset="0"/>
                <a:ea typeface="Fira Code" panose="020B0809050000020004" pitchFamily="49" charset="0"/>
              </a:rPr>
              <a:t> = 'YOUR_ENDPOINT' #Replace </a:t>
            </a:r>
            <a:r>
              <a:rPr lang="ru-RU" sz="1400" dirty="0" err="1">
                <a:latin typeface="Fira Code" panose="020B0809050000020004" pitchFamily="49" charset="0"/>
                <a:ea typeface="Fira Code" panose="020B0809050000020004" pitchFamily="49" charset="0"/>
              </a:rPr>
              <a:t>with</a:t>
            </a:r>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your</a:t>
            </a:r>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endpoint</a:t>
            </a:r>
            <a:endParaRPr lang="ru-RU" sz="1400" dirty="0">
              <a:latin typeface="Fira Code" panose="020B0809050000020004" pitchFamily="49" charset="0"/>
              <a:ea typeface="Fira Code" panose="020B0809050000020004" pitchFamily="49" charset="0"/>
            </a:endParaRPr>
          </a:p>
          <a:p>
            <a:r>
              <a:rPr lang="ru-RU" sz="1400" dirty="0" err="1">
                <a:latin typeface="Fira Code" panose="020B0809050000020004" pitchFamily="49" charset="0"/>
                <a:ea typeface="Fira Code" panose="020B0809050000020004" pitchFamily="49" charset="0"/>
              </a:rPr>
              <a:t>key</a:t>
            </a:r>
            <a:r>
              <a:rPr lang="ru-RU" sz="1400" dirty="0">
                <a:latin typeface="Fira Code" panose="020B0809050000020004" pitchFamily="49" charset="0"/>
                <a:ea typeface="Fira Code" panose="020B0809050000020004" pitchFamily="49" charset="0"/>
              </a:rPr>
              <a:t> = 'YOUR_KEY' #Replace </a:t>
            </a:r>
            <a:r>
              <a:rPr lang="ru-RU" sz="1400" dirty="0" err="1">
                <a:latin typeface="Fira Code" panose="020B0809050000020004" pitchFamily="49" charset="0"/>
                <a:ea typeface="Fira Code" panose="020B0809050000020004" pitchFamily="49" charset="0"/>
              </a:rPr>
              <a:t>with</a:t>
            </a:r>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your</a:t>
            </a:r>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key</a:t>
            </a:r>
            <a:endParaRPr lang="ru-RU" sz="1400" dirty="0">
              <a:latin typeface="Fira Code" panose="020B0809050000020004" pitchFamily="49" charset="0"/>
              <a:ea typeface="Fira Code" panose="020B0809050000020004" pitchFamily="49" charset="0"/>
            </a:endParaRPr>
          </a:p>
          <a:p>
            <a:endParaRPr lang="ru-RU" sz="1400" dirty="0">
              <a:latin typeface="Fira Code" panose="020B0809050000020004" pitchFamily="49" charset="0"/>
              <a:ea typeface="Fira Code" panose="020B0809050000020004" pitchFamily="49" charset="0"/>
            </a:endParaRPr>
          </a:p>
          <a:p>
            <a:r>
              <a:rPr lang="ru-RU" sz="1400" dirty="0" err="1">
                <a:latin typeface="Fira Code" panose="020B0809050000020004" pitchFamily="49" charset="0"/>
                <a:ea typeface="Fira Code" panose="020B0809050000020004" pitchFamily="49" charset="0"/>
              </a:rPr>
              <a:t>import</a:t>
            </a:r>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urllib.request</a:t>
            </a:r>
            <a:r>
              <a:rPr lang="en-US"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json</a:t>
            </a:r>
            <a:r>
              <a:rPr lang="en-US"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os</a:t>
            </a:r>
            <a:endParaRPr lang="ru-RU" sz="1400" dirty="0">
              <a:latin typeface="Fira Code" panose="020B0809050000020004" pitchFamily="49" charset="0"/>
              <a:ea typeface="Fira Code" panose="020B0809050000020004" pitchFamily="49" charset="0"/>
            </a:endParaRPr>
          </a:p>
          <a:p>
            <a:endParaRPr lang="ru-RU" sz="1400" dirty="0">
              <a:latin typeface="Fira Code" panose="020B0809050000020004" pitchFamily="49" charset="0"/>
              <a:ea typeface="Fira Code" panose="020B0809050000020004" pitchFamily="49" charset="0"/>
            </a:endParaRPr>
          </a:p>
          <a:p>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Prepare</a:t>
            </a:r>
            <a:r>
              <a:rPr lang="ru-RU" sz="1400" dirty="0">
                <a:latin typeface="Fira Code" panose="020B0809050000020004" pitchFamily="49" charset="0"/>
                <a:ea typeface="Fira Code" panose="020B0809050000020004" pitchFamily="49" charset="0"/>
              </a:rPr>
              <a:t> the </a:t>
            </a:r>
            <a:r>
              <a:rPr lang="ru-RU" sz="1400" dirty="0" err="1">
                <a:latin typeface="Fira Code" panose="020B0809050000020004" pitchFamily="49" charset="0"/>
                <a:ea typeface="Fira Code" panose="020B0809050000020004" pitchFamily="49" charset="0"/>
              </a:rPr>
              <a:t>input</a:t>
            </a:r>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data</a:t>
            </a:r>
            <a:endParaRPr lang="ru-RU" sz="1400" dirty="0">
              <a:latin typeface="Fira Code" panose="020B0809050000020004" pitchFamily="49" charset="0"/>
              <a:ea typeface="Fira Code" panose="020B0809050000020004" pitchFamily="49" charset="0"/>
            </a:endParaRPr>
          </a:p>
          <a:p>
            <a:r>
              <a:rPr lang="ru-RU" sz="1400" dirty="0" err="1">
                <a:latin typeface="Fira Code" panose="020B0809050000020004" pitchFamily="49" charset="0"/>
                <a:ea typeface="Fira Code" panose="020B0809050000020004" pitchFamily="49" charset="0"/>
              </a:rPr>
              <a:t>data</a:t>
            </a:r>
            <a:r>
              <a:rPr lang="ru-RU" sz="1400" dirty="0">
                <a:latin typeface="Fira Code" panose="020B0809050000020004" pitchFamily="49" charset="0"/>
                <a:ea typeface="Fira Code" panose="020B0809050000020004" pitchFamily="49" charset="0"/>
              </a:rPr>
              <a:t> = {</a:t>
            </a:r>
          </a:p>
          <a:p>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Inputs</a:t>
            </a:r>
            <a:r>
              <a:rPr lang="ru-RU" sz="1400" dirty="0">
                <a:latin typeface="Fira Code" panose="020B0809050000020004" pitchFamily="49" charset="0"/>
                <a:ea typeface="Fira Code" panose="020B0809050000020004" pitchFamily="49" charset="0"/>
              </a:rPr>
              <a:t>": {</a:t>
            </a:r>
            <a:r>
              <a:rPr lang="en-US" sz="1400" dirty="0">
                <a:latin typeface="Fira Code" panose="020B0809050000020004" pitchFamily="49" charset="0"/>
                <a:ea typeface="Fira Code" panose="020B0809050000020004" pitchFamily="49" charset="0"/>
              </a:rPr>
              <a:t> </a:t>
            </a:r>
            <a:r>
              <a:rPr lang="ru-RU" sz="1400" dirty="0">
                <a:latin typeface="Fira Code" panose="020B0809050000020004" pitchFamily="49" charset="0"/>
                <a:ea typeface="Fira Code" panose="020B0809050000020004" pitchFamily="49" charset="0"/>
              </a:rPr>
              <a:t>"WebServiceInput0":</a:t>
            </a:r>
            <a:r>
              <a:rPr lang="en-US" sz="1400" dirty="0">
                <a:latin typeface="Fira Code" panose="020B0809050000020004" pitchFamily="49" charset="0"/>
                <a:ea typeface="Fira Code" panose="020B0809050000020004" pitchFamily="49" charset="0"/>
              </a:rPr>
              <a:t> </a:t>
            </a:r>
            <a:r>
              <a:rPr lang="ru-RU" sz="1400" dirty="0">
                <a:latin typeface="Fira Code" panose="020B0809050000020004" pitchFamily="49" charset="0"/>
                <a:ea typeface="Fira Code" panose="020B0809050000020004" pitchFamily="49" charset="0"/>
              </a:rPr>
              <a:t>[</a:t>
            </a:r>
          </a:p>
          <a:p>
            <a:r>
              <a:rPr lang="en-US" sz="1400" dirty="0">
                <a:latin typeface="Fira Code" panose="020B0809050000020004" pitchFamily="49" charset="0"/>
                <a:ea typeface="Fira Code" panose="020B0809050000020004" pitchFamily="49" charset="0"/>
              </a:rPr>
              <a:t>                 </a:t>
            </a:r>
            <a:r>
              <a:rPr lang="ru-RU" sz="1400" dirty="0">
                <a:latin typeface="Fira Code" panose="020B0809050000020004" pitchFamily="49" charset="0"/>
                <a:ea typeface="Fira Code" panose="020B0809050000020004" pitchFamily="49" charset="0"/>
              </a:rPr>
              <a:t>{</a:t>
            </a:r>
          </a:p>
          <a:p>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symboling</a:t>
            </a:r>
            <a:r>
              <a:rPr lang="ru-RU" sz="1400" dirty="0">
                <a:latin typeface="Fira Code" panose="020B0809050000020004" pitchFamily="49" charset="0"/>
                <a:ea typeface="Fira Code" panose="020B0809050000020004" pitchFamily="49" charset="0"/>
              </a:rPr>
              <a:t>': 3,</a:t>
            </a:r>
          </a:p>
          <a:p>
            <a:r>
              <a:rPr lang="en-US" sz="1400" dirty="0">
                <a:latin typeface="Fira Code" panose="020B0809050000020004" pitchFamily="49" charset="0"/>
                <a:ea typeface="Fira Code" panose="020B0809050000020004" pitchFamily="49" charset="0"/>
              </a:rPr>
              <a:t>	           </a:t>
            </a:r>
            <a:r>
              <a:rPr lang="ru-RU" sz="1400" dirty="0">
                <a:latin typeface="Fira Code" panose="020B0809050000020004" pitchFamily="49" charset="0"/>
                <a:ea typeface="Fira Code" panose="020B0809050000020004" pitchFamily="49" charset="0"/>
              </a:rPr>
              <a:t>'</a:t>
            </a:r>
            <a:r>
              <a:rPr lang="ru-RU" sz="1400" dirty="0" err="1">
                <a:latin typeface="Fira Code" panose="020B0809050000020004" pitchFamily="49" charset="0"/>
                <a:ea typeface="Fira Code" panose="020B0809050000020004" pitchFamily="49" charset="0"/>
              </a:rPr>
              <a:t>make</a:t>
            </a:r>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alfa-romero</a:t>
            </a:r>
            <a:r>
              <a:rPr lang="ru-RU" sz="1400" dirty="0">
                <a:latin typeface="Fira Code" panose="020B0809050000020004" pitchFamily="49" charset="0"/>
                <a:ea typeface="Fira Code" panose="020B0809050000020004" pitchFamily="49" charset="0"/>
              </a:rPr>
              <a:t>",</a:t>
            </a:r>
            <a:r>
              <a:rPr lang="en-US" sz="1400" dirty="0">
                <a:latin typeface="Fira Code" panose="020B0809050000020004" pitchFamily="49" charset="0"/>
                <a:ea typeface="Fira Code" panose="020B0809050000020004" pitchFamily="49" charset="0"/>
              </a:rPr>
              <a:t>  </a:t>
            </a:r>
          </a:p>
          <a:p>
            <a:r>
              <a:rPr lang="en-US" sz="1400" dirty="0">
                <a:latin typeface="Fira Code" panose="020B0809050000020004" pitchFamily="49" charset="0"/>
                <a:ea typeface="Fira Code" panose="020B0809050000020004" pitchFamily="49" charset="0"/>
              </a:rPr>
              <a:t>                     ….. </a:t>
            </a:r>
            <a:r>
              <a:rPr lang="ru-RU" sz="1400" dirty="0">
                <a:latin typeface="Fira Code" panose="020B0809050000020004" pitchFamily="49" charset="0"/>
                <a:ea typeface="Fira Code" panose="020B0809050000020004" pitchFamily="49" charset="0"/>
              </a:rPr>
              <a:t>},</a:t>
            </a:r>
            <a:r>
              <a:rPr lang="en-US" sz="1400" dirty="0">
                <a:latin typeface="Fira Code" panose="020B0809050000020004" pitchFamily="49" charset="0"/>
                <a:ea typeface="Fira Code" panose="020B0809050000020004" pitchFamily="49" charset="0"/>
              </a:rPr>
              <a:t> </a:t>
            </a:r>
            <a:r>
              <a:rPr lang="ru-RU" sz="1400" dirty="0">
                <a:latin typeface="Fira Code" panose="020B0809050000020004" pitchFamily="49" charset="0"/>
                <a:ea typeface="Fira Code" panose="020B0809050000020004" pitchFamily="49" charset="0"/>
              </a:rPr>
              <a:t>],</a:t>
            </a:r>
            <a:r>
              <a:rPr lang="en-US" sz="1400" dirty="0">
                <a:latin typeface="Fira Code" panose="020B0809050000020004" pitchFamily="49" charset="0"/>
                <a:ea typeface="Fira Code" panose="020B0809050000020004" pitchFamily="49" charset="0"/>
              </a:rPr>
              <a:t> </a:t>
            </a:r>
            <a:r>
              <a:rPr lang="ru-RU" sz="1400" dirty="0">
                <a:latin typeface="Fira Code" panose="020B0809050000020004" pitchFamily="49" charset="0"/>
                <a:ea typeface="Fira Code" panose="020B0809050000020004" pitchFamily="49" charset="0"/>
              </a:rPr>
              <a:t>},</a:t>
            </a:r>
          </a:p>
          <a:p>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GlobalParameters</a:t>
            </a:r>
            <a:r>
              <a:rPr lang="ru-RU" sz="1400" dirty="0">
                <a:latin typeface="Fira Code" panose="020B0809050000020004" pitchFamily="49" charset="0"/>
                <a:ea typeface="Fira Code" panose="020B0809050000020004" pitchFamily="49" charset="0"/>
              </a:rPr>
              <a:t>":  {</a:t>
            </a:r>
            <a:r>
              <a:rPr lang="en-US" sz="1400" dirty="0">
                <a:latin typeface="Fira Code" panose="020B0809050000020004" pitchFamily="49" charset="0"/>
                <a:ea typeface="Fira Code" panose="020B0809050000020004" pitchFamily="49" charset="0"/>
              </a:rPr>
              <a:t> </a:t>
            </a:r>
            <a:r>
              <a:rPr lang="ru-RU" sz="1400" dirty="0">
                <a:latin typeface="Fira Code" panose="020B0809050000020004" pitchFamily="49" charset="0"/>
                <a:ea typeface="Fira Code" panose="020B0809050000020004" pitchFamily="49" charset="0"/>
              </a:rPr>
              <a:t>}</a:t>
            </a:r>
            <a:r>
              <a:rPr lang="en-US" sz="1400" dirty="0">
                <a:latin typeface="Fira Code" panose="020B0809050000020004" pitchFamily="49" charset="0"/>
                <a:ea typeface="Fira Code" panose="020B0809050000020004" pitchFamily="49" charset="0"/>
              </a:rPr>
              <a:t> </a:t>
            </a:r>
            <a:r>
              <a:rPr lang="ru-RU" sz="1400" dirty="0">
                <a:latin typeface="Fira Code" panose="020B0809050000020004" pitchFamily="49" charset="0"/>
                <a:ea typeface="Fira Code" panose="020B0809050000020004" pitchFamily="49" charset="0"/>
              </a:rPr>
              <a:t>}</a:t>
            </a:r>
            <a:endParaRPr lang="en-US" sz="1400" dirty="0">
              <a:latin typeface="Fira Code" panose="020B0809050000020004" pitchFamily="49" charset="0"/>
              <a:ea typeface="Fira Code" panose="020B0809050000020004" pitchFamily="49" charset="0"/>
            </a:endParaRPr>
          </a:p>
          <a:p>
            <a:endParaRPr lang="ru-RU" sz="1400" dirty="0">
              <a:latin typeface="Fira Code" panose="020B0809050000020004" pitchFamily="49" charset="0"/>
              <a:ea typeface="Fira Code" panose="020B0809050000020004" pitchFamily="49" charset="0"/>
            </a:endParaRPr>
          </a:p>
          <a:p>
            <a:r>
              <a:rPr lang="ru-RU" sz="1400" dirty="0" err="1">
                <a:latin typeface="Fira Code" panose="020B0809050000020004" pitchFamily="49" charset="0"/>
                <a:ea typeface="Fira Code" panose="020B0809050000020004" pitchFamily="49" charset="0"/>
              </a:rPr>
              <a:t>body</a:t>
            </a:r>
            <a:r>
              <a:rPr lang="ru-RU" sz="1400" dirty="0">
                <a:latin typeface="Fira Code" panose="020B0809050000020004" pitchFamily="49" charset="0"/>
                <a:ea typeface="Fira Code" panose="020B0809050000020004" pitchFamily="49" charset="0"/>
              </a:rPr>
              <a:t> = </a:t>
            </a:r>
            <a:r>
              <a:rPr lang="ru-RU" sz="1400" dirty="0" err="1">
                <a:latin typeface="Fira Code" panose="020B0809050000020004" pitchFamily="49" charset="0"/>
                <a:ea typeface="Fira Code" panose="020B0809050000020004" pitchFamily="49" charset="0"/>
              </a:rPr>
              <a:t>str.encode</a:t>
            </a:r>
            <a:r>
              <a:rPr lang="ru-RU" sz="1400" dirty="0">
                <a:latin typeface="Fira Code" panose="020B0809050000020004" pitchFamily="49" charset="0"/>
                <a:ea typeface="Fira Code" panose="020B0809050000020004" pitchFamily="49" charset="0"/>
              </a:rPr>
              <a:t>(</a:t>
            </a:r>
            <a:r>
              <a:rPr lang="ru-RU" sz="1400" dirty="0" err="1">
                <a:latin typeface="Fira Code" panose="020B0809050000020004" pitchFamily="49" charset="0"/>
                <a:ea typeface="Fira Code" panose="020B0809050000020004" pitchFamily="49" charset="0"/>
              </a:rPr>
              <a:t>json.dumps</a:t>
            </a:r>
            <a:r>
              <a:rPr lang="ru-RU" sz="1400" dirty="0">
                <a:latin typeface="Fira Code" panose="020B0809050000020004" pitchFamily="49" charset="0"/>
                <a:ea typeface="Fira Code" panose="020B0809050000020004" pitchFamily="49" charset="0"/>
              </a:rPr>
              <a:t>(</a:t>
            </a:r>
            <a:r>
              <a:rPr lang="ru-RU" sz="1400" dirty="0" err="1">
                <a:latin typeface="Fira Code" panose="020B0809050000020004" pitchFamily="49" charset="0"/>
                <a:ea typeface="Fira Code" panose="020B0809050000020004" pitchFamily="49" charset="0"/>
              </a:rPr>
              <a:t>data</a:t>
            </a:r>
            <a:r>
              <a:rPr lang="ru-RU" sz="1400" dirty="0">
                <a:latin typeface="Fira Code" panose="020B0809050000020004" pitchFamily="49" charset="0"/>
                <a:ea typeface="Fira Code" panose="020B0809050000020004" pitchFamily="49" charset="0"/>
              </a:rPr>
              <a:t>))</a:t>
            </a:r>
          </a:p>
          <a:p>
            <a:r>
              <a:rPr lang="ru-RU" sz="1400" dirty="0" err="1">
                <a:latin typeface="Fira Code" panose="020B0809050000020004" pitchFamily="49" charset="0"/>
                <a:ea typeface="Fira Code" panose="020B0809050000020004" pitchFamily="49" charset="0"/>
              </a:rPr>
              <a:t>headers</a:t>
            </a:r>
            <a:r>
              <a:rPr lang="ru-RU" sz="1400" dirty="0">
                <a:latin typeface="Fira Code" panose="020B0809050000020004" pitchFamily="49" charset="0"/>
                <a:ea typeface="Fira Code" panose="020B0809050000020004" pitchFamily="49" charset="0"/>
              </a:rPr>
              <a:t> = {'Content-Type':'</a:t>
            </a:r>
            <a:r>
              <a:rPr lang="ru-RU" sz="1400" dirty="0" err="1">
                <a:latin typeface="Fira Code" panose="020B0809050000020004" pitchFamily="49" charset="0"/>
                <a:ea typeface="Fira Code" panose="020B0809050000020004" pitchFamily="49" charset="0"/>
              </a:rPr>
              <a:t>application</a:t>
            </a:r>
            <a:r>
              <a:rPr lang="ru-RU" sz="1400" dirty="0">
                <a:latin typeface="Fira Code" panose="020B0809050000020004" pitchFamily="49" charset="0"/>
                <a:ea typeface="Fira Code" panose="020B0809050000020004" pitchFamily="49" charset="0"/>
              </a:rPr>
              <a:t>/</a:t>
            </a:r>
            <a:r>
              <a:rPr lang="ru-RU" sz="1400" dirty="0" err="1">
                <a:latin typeface="Fira Code" panose="020B0809050000020004" pitchFamily="49" charset="0"/>
                <a:ea typeface="Fira Code" panose="020B0809050000020004" pitchFamily="49" charset="0"/>
              </a:rPr>
              <a:t>json</a:t>
            </a:r>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Authorization</a:t>
            </a:r>
            <a:r>
              <a:rPr lang="ru-RU" sz="1400" dirty="0">
                <a:latin typeface="Fira Code" panose="020B0809050000020004" pitchFamily="49" charset="0"/>
                <a:ea typeface="Fira Code" panose="020B0809050000020004" pitchFamily="49" charset="0"/>
              </a:rPr>
              <a:t>':('</a:t>
            </a:r>
            <a:r>
              <a:rPr lang="ru-RU" sz="1400" dirty="0" err="1">
                <a:latin typeface="Fira Code" panose="020B0809050000020004" pitchFamily="49" charset="0"/>
                <a:ea typeface="Fira Code" panose="020B0809050000020004" pitchFamily="49" charset="0"/>
              </a:rPr>
              <a:t>Bearer</a:t>
            </a:r>
            <a:r>
              <a:rPr lang="ru-RU" sz="1400" dirty="0">
                <a:latin typeface="Fira Code" panose="020B0809050000020004" pitchFamily="49" charset="0"/>
                <a:ea typeface="Fira Code" panose="020B0809050000020004" pitchFamily="49" charset="0"/>
              </a:rPr>
              <a:t> '+ </a:t>
            </a:r>
            <a:r>
              <a:rPr lang="ru-RU" sz="1400" dirty="0" err="1">
                <a:latin typeface="Fira Code" panose="020B0809050000020004" pitchFamily="49" charset="0"/>
                <a:ea typeface="Fira Code" panose="020B0809050000020004" pitchFamily="49" charset="0"/>
              </a:rPr>
              <a:t>key</a:t>
            </a:r>
            <a:r>
              <a:rPr lang="ru-RU" sz="1400" dirty="0">
                <a:latin typeface="Fira Code" panose="020B0809050000020004" pitchFamily="49" charset="0"/>
                <a:ea typeface="Fira Code" panose="020B0809050000020004" pitchFamily="49" charset="0"/>
              </a:rPr>
              <a:t>)}</a:t>
            </a:r>
          </a:p>
          <a:p>
            <a:r>
              <a:rPr lang="ru-RU" sz="1400" dirty="0" err="1">
                <a:latin typeface="Fira Code" panose="020B0809050000020004" pitchFamily="49" charset="0"/>
                <a:ea typeface="Fira Code" panose="020B0809050000020004" pitchFamily="49" charset="0"/>
              </a:rPr>
              <a:t>req</a:t>
            </a:r>
            <a:r>
              <a:rPr lang="ru-RU" sz="1400" dirty="0">
                <a:latin typeface="Fira Code" panose="020B0809050000020004" pitchFamily="49" charset="0"/>
                <a:ea typeface="Fira Code" panose="020B0809050000020004" pitchFamily="49" charset="0"/>
              </a:rPr>
              <a:t> = </a:t>
            </a:r>
            <a:r>
              <a:rPr lang="ru-RU" sz="1400" dirty="0" err="1">
                <a:latin typeface="Fira Code" panose="020B0809050000020004" pitchFamily="49" charset="0"/>
                <a:ea typeface="Fira Code" panose="020B0809050000020004" pitchFamily="49" charset="0"/>
              </a:rPr>
              <a:t>urllib.request.Request</a:t>
            </a:r>
            <a:r>
              <a:rPr lang="ru-RU" sz="1400" dirty="0">
                <a:latin typeface="Fira Code" panose="020B0809050000020004" pitchFamily="49" charset="0"/>
                <a:ea typeface="Fira Code" panose="020B0809050000020004" pitchFamily="49" charset="0"/>
              </a:rPr>
              <a:t>(</a:t>
            </a:r>
            <a:r>
              <a:rPr lang="ru-RU" sz="1400" dirty="0" err="1">
                <a:latin typeface="Fira Code" panose="020B0809050000020004" pitchFamily="49" charset="0"/>
                <a:ea typeface="Fira Code" panose="020B0809050000020004" pitchFamily="49" charset="0"/>
              </a:rPr>
              <a:t>endpoint</a:t>
            </a:r>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body</a:t>
            </a:r>
            <a:r>
              <a:rPr lang="ru-RU" sz="1400" dirty="0">
                <a:latin typeface="Fira Code" panose="020B0809050000020004" pitchFamily="49" charset="0"/>
                <a:ea typeface="Fira Code" panose="020B0809050000020004" pitchFamily="49" charset="0"/>
              </a:rPr>
              <a:t>, </a:t>
            </a:r>
            <a:r>
              <a:rPr lang="ru-RU" sz="1400" dirty="0" err="1">
                <a:latin typeface="Fira Code" panose="020B0809050000020004" pitchFamily="49" charset="0"/>
                <a:ea typeface="Fira Code" panose="020B0809050000020004" pitchFamily="49" charset="0"/>
              </a:rPr>
              <a:t>headers</a:t>
            </a:r>
            <a:r>
              <a:rPr lang="ru-RU" sz="1400" dirty="0">
                <a:latin typeface="Fira Code" panose="020B0809050000020004" pitchFamily="49" charset="0"/>
                <a:ea typeface="Fira Code" panose="020B0809050000020004" pitchFamily="49" charset="0"/>
              </a:rPr>
              <a:t>)</a:t>
            </a:r>
          </a:p>
          <a:p>
            <a:endParaRPr lang="ru-RU" sz="1400" dirty="0">
              <a:latin typeface="Fira Code" panose="020B0809050000020004" pitchFamily="49" charset="0"/>
              <a:ea typeface="Fira Code" panose="020B0809050000020004" pitchFamily="49" charset="0"/>
            </a:endParaRPr>
          </a:p>
          <a:p>
            <a:r>
              <a:rPr lang="ru-RU" sz="1400" dirty="0" err="1">
                <a:latin typeface="Fira Code" panose="020B0809050000020004" pitchFamily="49" charset="0"/>
                <a:ea typeface="Fira Code" panose="020B0809050000020004" pitchFamily="49" charset="0"/>
              </a:rPr>
              <a:t>response</a:t>
            </a:r>
            <a:r>
              <a:rPr lang="ru-RU" sz="1400" dirty="0">
                <a:latin typeface="Fira Code" panose="020B0809050000020004" pitchFamily="49" charset="0"/>
                <a:ea typeface="Fira Code" panose="020B0809050000020004" pitchFamily="49" charset="0"/>
              </a:rPr>
              <a:t> = </a:t>
            </a:r>
            <a:r>
              <a:rPr lang="ru-RU" sz="1400" dirty="0" err="1">
                <a:latin typeface="Fira Code" panose="020B0809050000020004" pitchFamily="49" charset="0"/>
                <a:ea typeface="Fira Code" panose="020B0809050000020004" pitchFamily="49" charset="0"/>
              </a:rPr>
              <a:t>urllib.request.urlopen</a:t>
            </a:r>
            <a:r>
              <a:rPr lang="ru-RU" sz="1400" dirty="0">
                <a:latin typeface="Fira Code" panose="020B0809050000020004" pitchFamily="49" charset="0"/>
                <a:ea typeface="Fira Code" panose="020B0809050000020004" pitchFamily="49" charset="0"/>
              </a:rPr>
              <a:t>(</a:t>
            </a:r>
            <a:r>
              <a:rPr lang="ru-RU" sz="1400" dirty="0" err="1">
                <a:latin typeface="Fira Code" panose="020B0809050000020004" pitchFamily="49" charset="0"/>
                <a:ea typeface="Fira Code" panose="020B0809050000020004" pitchFamily="49" charset="0"/>
              </a:rPr>
              <a:t>req</a:t>
            </a:r>
            <a:r>
              <a:rPr lang="ru-RU" sz="1400" dirty="0">
                <a:latin typeface="Fira Code" panose="020B0809050000020004" pitchFamily="49" charset="0"/>
                <a:ea typeface="Fira Code" panose="020B0809050000020004" pitchFamily="49" charset="0"/>
              </a:rPr>
              <a:t>)</a:t>
            </a:r>
          </a:p>
          <a:p>
            <a:r>
              <a:rPr lang="ru-RU" sz="1400" dirty="0" err="1">
                <a:latin typeface="Fira Code" panose="020B0809050000020004" pitchFamily="49" charset="0"/>
                <a:ea typeface="Fira Code" panose="020B0809050000020004" pitchFamily="49" charset="0"/>
              </a:rPr>
              <a:t>result</a:t>
            </a:r>
            <a:r>
              <a:rPr lang="ru-RU" sz="1400" dirty="0">
                <a:latin typeface="Fira Code" panose="020B0809050000020004" pitchFamily="49" charset="0"/>
                <a:ea typeface="Fira Code" panose="020B0809050000020004" pitchFamily="49" charset="0"/>
              </a:rPr>
              <a:t> = </a:t>
            </a:r>
            <a:r>
              <a:rPr lang="ru-RU" sz="1400" dirty="0" err="1">
                <a:latin typeface="Fira Code" panose="020B0809050000020004" pitchFamily="49" charset="0"/>
                <a:ea typeface="Fira Code" panose="020B0809050000020004" pitchFamily="49" charset="0"/>
              </a:rPr>
              <a:t>response.read</a:t>
            </a:r>
            <a:r>
              <a:rPr lang="ru-RU" sz="1400" dirty="0">
                <a:latin typeface="Fira Code" panose="020B0809050000020004" pitchFamily="49" charset="0"/>
                <a:ea typeface="Fira Code" panose="020B0809050000020004" pitchFamily="49" charset="0"/>
              </a:rPr>
              <a:t>()</a:t>
            </a:r>
          </a:p>
          <a:p>
            <a:r>
              <a:rPr lang="ru-RU" sz="1400" dirty="0" err="1">
                <a:latin typeface="Fira Code" panose="020B0809050000020004" pitchFamily="49" charset="0"/>
                <a:ea typeface="Fira Code" panose="020B0809050000020004" pitchFamily="49" charset="0"/>
              </a:rPr>
              <a:t>json_result</a:t>
            </a:r>
            <a:r>
              <a:rPr lang="ru-RU" sz="1400" dirty="0">
                <a:latin typeface="Fira Code" panose="020B0809050000020004" pitchFamily="49" charset="0"/>
                <a:ea typeface="Fira Code" panose="020B0809050000020004" pitchFamily="49" charset="0"/>
              </a:rPr>
              <a:t> = </a:t>
            </a:r>
            <a:r>
              <a:rPr lang="ru-RU" sz="1400" dirty="0" err="1">
                <a:latin typeface="Fira Code" panose="020B0809050000020004" pitchFamily="49" charset="0"/>
                <a:ea typeface="Fira Code" panose="020B0809050000020004" pitchFamily="49" charset="0"/>
              </a:rPr>
              <a:t>json.loads</a:t>
            </a:r>
            <a:r>
              <a:rPr lang="ru-RU" sz="1400" dirty="0">
                <a:latin typeface="Fira Code" panose="020B0809050000020004" pitchFamily="49" charset="0"/>
                <a:ea typeface="Fira Code" panose="020B0809050000020004" pitchFamily="49" charset="0"/>
              </a:rPr>
              <a:t>(</a:t>
            </a:r>
            <a:r>
              <a:rPr lang="ru-RU" sz="1400" dirty="0" err="1">
                <a:latin typeface="Fira Code" panose="020B0809050000020004" pitchFamily="49" charset="0"/>
                <a:ea typeface="Fira Code" panose="020B0809050000020004" pitchFamily="49" charset="0"/>
              </a:rPr>
              <a:t>result</a:t>
            </a:r>
            <a:r>
              <a:rPr lang="ru-RU" sz="1400" dirty="0">
                <a:latin typeface="Fira Code" panose="020B0809050000020004" pitchFamily="49" charset="0"/>
                <a:ea typeface="Fira Code" panose="020B0809050000020004" pitchFamily="49" charset="0"/>
              </a:rPr>
              <a:t>)</a:t>
            </a:r>
          </a:p>
          <a:p>
            <a:r>
              <a:rPr lang="ru-RU" sz="1400" dirty="0">
                <a:latin typeface="Fira Code" panose="020B0809050000020004" pitchFamily="49" charset="0"/>
                <a:ea typeface="Fira Code" panose="020B0809050000020004" pitchFamily="49" charset="0"/>
              </a:rPr>
              <a:t>y = </a:t>
            </a:r>
            <a:r>
              <a:rPr lang="ru-RU" sz="1400" dirty="0" err="1">
                <a:latin typeface="Fira Code" panose="020B0809050000020004" pitchFamily="49" charset="0"/>
                <a:ea typeface="Fira Code" panose="020B0809050000020004" pitchFamily="49" charset="0"/>
              </a:rPr>
              <a:t>json_result</a:t>
            </a:r>
            <a:r>
              <a:rPr lang="ru-RU" sz="1400" dirty="0">
                <a:latin typeface="Fira Code" panose="020B0809050000020004" pitchFamily="49" charset="0"/>
                <a:ea typeface="Fira Code" panose="020B0809050000020004" pitchFamily="49" charset="0"/>
              </a:rPr>
              <a:t>["</a:t>
            </a:r>
            <a:r>
              <a:rPr lang="ru-RU" sz="1400" dirty="0" err="1">
                <a:latin typeface="Fira Code" panose="020B0809050000020004" pitchFamily="49" charset="0"/>
                <a:ea typeface="Fira Code" panose="020B0809050000020004" pitchFamily="49" charset="0"/>
              </a:rPr>
              <a:t>Results</a:t>
            </a:r>
            <a:r>
              <a:rPr lang="ru-RU" sz="1400" dirty="0">
                <a:latin typeface="Fira Code" panose="020B0809050000020004" pitchFamily="49" charset="0"/>
                <a:ea typeface="Fira Code" panose="020B0809050000020004" pitchFamily="49" charset="0"/>
              </a:rPr>
              <a:t>"]["WebServiceOutput0"][0]</a:t>
            </a:r>
          </a:p>
          <a:p>
            <a:r>
              <a:rPr lang="ru-RU" sz="1400" dirty="0" err="1">
                <a:latin typeface="Fira Code" panose="020B0809050000020004" pitchFamily="49" charset="0"/>
                <a:ea typeface="Fira Code" panose="020B0809050000020004" pitchFamily="49" charset="0"/>
              </a:rPr>
              <a:t>print</a:t>
            </a:r>
            <a:r>
              <a:rPr lang="ru-RU" sz="1400" dirty="0">
                <a:latin typeface="Fira Code" panose="020B0809050000020004" pitchFamily="49" charset="0"/>
                <a:ea typeface="Fira Code" panose="020B0809050000020004" pitchFamily="49" charset="0"/>
              </a:rPr>
              <a:t>(y)</a:t>
            </a:r>
          </a:p>
        </p:txBody>
      </p:sp>
      <p:sp>
        <p:nvSpPr>
          <p:cNvPr id="11" name="Subtitle">
            <a:extLst>
              <a:ext uri="{FF2B5EF4-FFF2-40B4-BE49-F238E27FC236}">
                <a16:creationId xmlns:a16="http://schemas.microsoft.com/office/drawing/2014/main" id="{8F1F99C7-156F-4E30-81CE-9EE01996A7F0}"/>
              </a:ext>
            </a:extLst>
          </p:cNvPr>
          <p:cNvSpPr>
            <a:spLocks noGrp="1"/>
          </p:cNvSpPr>
          <p:nvPr>
            <p:ph sz="quarter" idx="10"/>
          </p:nvPr>
        </p:nvSpPr>
        <p:spPr>
          <a:xfrm>
            <a:off x="623392" y="1412776"/>
            <a:ext cx="4104456" cy="61555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sz="2000" dirty="0"/>
              <a:t>We will use </a:t>
            </a:r>
            <a:r>
              <a:rPr lang="en-US" sz="2000" b="1" dirty="0"/>
              <a:t>Notebooks </a:t>
            </a:r>
            <a:r>
              <a:rPr lang="en-US" sz="2000" dirty="0"/>
              <a:t>service to run Python code</a:t>
            </a:r>
          </a:p>
        </p:txBody>
      </p:sp>
      <p:pic>
        <p:nvPicPr>
          <p:cNvPr id="13" name="Graphic 12" descr="Computer">
            <a:extLst>
              <a:ext uri="{FF2B5EF4-FFF2-40B4-BE49-F238E27FC236}">
                <a16:creationId xmlns:a16="http://schemas.microsoft.com/office/drawing/2014/main" id="{15B568F8-55D9-49B8-B5EE-2CA51C8739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376" y="5116432"/>
            <a:ext cx="1359056" cy="1359056"/>
          </a:xfrm>
          <a:prstGeom prst="rect">
            <a:avLst/>
          </a:prstGeom>
        </p:spPr>
      </p:pic>
      <p:sp>
        <p:nvSpPr>
          <p:cNvPr id="15" name="TextBox 14">
            <a:extLst>
              <a:ext uri="{FF2B5EF4-FFF2-40B4-BE49-F238E27FC236}">
                <a16:creationId xmlns:a16="http://schemas.microsoft.com/office/drawing/2014/main" id="{8B713728-9DEB-42A5-A70F-9E90C5EEEA3C}"/>
              </a:ext>
            </a:extLst>
          </p:cNvPr>
          <p:cNvSpPr txBox="1"/>
          <p:nvPr/>
        </p:nvSpPr>
        <p:spPr>
          <a:xfrm>
            <a:off x="689316" y="6321600"/>
            <a:ext cx="1046377" cy="307777"/>
          </a:xfrm>
          <a:prstGeom prst="rect">
            <a:avLst/>
          </a:prstGeom>
          <a:noFill/>
        </p:spPr>
        <p:txBody>
          <a:bodyPr wrap="square" lIns="0" tIns="0" rIns="0" bIns="0" rtlCol="0">
            <a:spAutoFit/>
          </a:bodyPr>
          <a:lstStyle/>
          <a:p>
            <a:pPr algn="l"/>
            <a:r>
              <a:rPr lang="en-US" sz="2000" dirty="0"/>
              <a:t>Compute</a:t>
            </a:r>
            <a:endParaRPr lang="ru-RU" sz="2000" dirty="0" err="1"/>
          </a:p>
        </p:txBody>
      </p:sp>
      <p:pic>
        <p:nvPicPr>
          <p:cNvPr id="17" name="Graphic 16" descr="Ruler">
            <a:extLst>
              <a:ext uri="{FF2B5EF4-FFF2-40B4-BE49-F238E27FC236}">
                <a16:creationId xmlns:a16="http://schemas.microsoft.com/office/drawing/2014/main" id="{ED827DE7-9371-4131-91D1-09F05D21E0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3280" y="5407200"/>
            <a:ext cx="914400" cy="914400"/>
          </a:xfrm>
          <a:prstGeom prst="rect">
            <a:avLst/>
          </a:prstGeom>
        </p:spPr>
      </p:pic>
      <p:sp>
        <p:nvSpPr>
          <p:cNvPr id="19" name="TextBox 18">
            <a:extLst>
              <a:ext uri="{FF2B5EF4-FFF2-40B4-BE49-F238E27FC236}">
                <a16:creationId xmlns:a16="http://schemas.microsoft.com/office/drawing/2014/main" id="{14A0D913-A8E3-44DA-8EDF-E38B7EBBC807}"/>
              </a:ext>
            </a:extLst>
          </p:cNvPr>
          <p:cNvSpPr txBox="1"/>
          <p:nvPr/>
        </p:nvSpPr>
        <p:spPr>
          <a:xfrm>
            <a:off x="3353280" y="6364410"/>
            <a:ext cx="1359056" cy="307777"/>
          </a:xfrm>
          <a:prstGeom prst="rect">
            <a:avLst/>
          </a:prstGeom>
          <a:noFill/>
        </p:spPr>
        <p:txBody>
          <a:bodyPr wrap="square" lIns="0" tIns="0" rIns="0" bIns="0" rtlCol="0">
            <a:spAutoFit/>
          </a:bodyPr>
          <a:lstStyle>
            <a:defPPr>
              <a:defRPr lang="en-US"/>
            </a:defPPr>
            <a:lvl1pPr>
              <a:defRPr sz="2000"/>
            </a:lvl1pPr>
          </a:lstStyle>
          <a:p>
            <a:r>
              <a:rPr lang="en-US" dirty="0">
                <a:sym typeface="Helvetica Light"/>
              </a:rPr>
              <a:t>Designer</a:t>
            </a:r>
            <a:endParaRPr lang="ru-RU" dirty="0">
              <a:sym typeface="Helvetica Light"/>
            </a:endParaRPr>
          </a:p>
        </p:txBody>
      </p:sp>
      <p:pic>
        <p:nvPicPr>
          <p:cNvPr id="21" name="Picture 20" descr="A close up of a sign&#10;&#10;Description automatically generated">
            <a:extLst>
              <a:ext uri="{FF2B5EF4-FFF2-40B4-BE49-F238E27FC236}">
                <a16:creationId xmlns:a16="http://schemas.microsoft.com/office/drawing/2014/main" id="{BC0F7925-2B15-4D61-994F-B725443EBF6C}"/>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89316" y="3613293"/>
            <a:ext cx="1005540" cy="1165588"/>
          </a:xfrm>
          <a:prstGeom prst="rect">
            <a:avLst/>
          </a:prstGeom>
        </p:spPr>
      </p:pic>
      <p:sp>
        <p:nvSpPr>
          <p:cNvPr id="23" name="TextBox 22">
            <a:extLst>
              <a:ext uri="{FF2B5EF4-FFF2-40B4-BE49-F238E27FC236}">
                <a16:creationId xmlns:a16="http://schemas.microsoft.com/office/drawing/2014/main" id="{D62169E8-B651-4816-B871-58E0F291CB33}"/>
              </a:ext>
            </a:extLst>
          </p:cNvPr>
          <p:cNvSpPr txBox="1"/>
          <p:nvPr/>
        </p:nvSpPr>
        <p:spPr>
          <a:xfrm>
            <a:off x="533123" y="4778881"/>
            <a:ext cx="1251561" cy="307777"/>
          </a:xfrm>
          <a:prstGeom prst="rect">
            <a:avLst/>
          </a:prstGeom>
          <a:noFill/>
        </p:spPr>
        <p:txBody>
          <a:bodyPr wrap="none" lIns="0" tIns="0" rIns="0" bIns="0" rtlCol="0">
            <a:spAutoFit/>
          </a:bodyPr>
          <a:lstStyle>
            <a:defPPr>
              <a:defRPr lang="en-US"/>
            </a:defPPr>
            <a:lvl1pPr>
              <a:defRPr sz="2000"/>
            </a:lvl1pPr>
          </a:lstStyle>
          <a:p>
            <a:r>
              <a:rPr lang="en-US" dirty="0">
                <a:sym typeface="Helvetica Light"/>
              </a:rPr>
              <a:t>Notebooks</a:t>
            </a:r>
            <a:endParaRPr lang="ru-RU" dirty="0">
              <a:sym typeface="Helvetica Light"/>
            </a:endParaRPr>
          </a:p>
        </p:txBody>
      </p:sp>
      <p:sp>
        <p:nvSpPr>
          <p:cNvPr id="25" name="TextBox 24">
            <a:extLst>
              <a:ext uri="{FF2B5EF4-FFF2-40B4-BE49-F238E27FC236}">
                <a16:creationId xmlns:a16="http://schemas.microsoft.com/office/drawing/2014/main" id="{E85E3701-7097-4F7C-B947-295EC7E7EDCA}"/>
              </a:ext>
            </a:extLst>
          </p:cNvPr>
          <p:cNvSpPr txBox="1"/>
          <p:nvPr/>
        </p:nvSpPr>
        <p:spPr>
          <a:xfrm>
            <a:off x="3196576" y="4810969"/>
            <a:ext cx="1389804" cy="307777"/>
          </a:xfrm>
          <a:prstGeom prst="rect">
            <a:avLst/>
          </a:prstGeom>
          <a:noFill/>
        </p:spPr>
        <p:txBody>
          <a:bodyPr wrap="none" lIns="0" tIns="0" rIns="0" bIns="0" rtlCol="0">
            <a:spAutoFit/>
          </a:bodyPr>
          <a:lstStyle>
            <a:defPPr>
              <a:defRPr lang="en-US"/>
            </a:defPPr>
            <a:lvl1pPr>
              <a:defRPr sz="2000"/>
            </a:lvl1pPr>
          </a:lstStyle>
          <a:p>
            <a:r>
              <a:rPr lang="en-US" dirty="0">
                <a:sym typeface="Helvetica Light"/>
              </a:rPr>
              <a:t>Deployment</a:t>
            </a:r>
            <a:endParaRPr lang="ru-RU" dirty="0">
              <a:sym typeface="Helvetica Light"/>
            </a:endParaRPr>
          </a:p>
        </p:txBody>
      </p:sp>
      <p:pic>
        <p:nvPicPr>
          <p:cNvPr id="27" name="Graphic 26" descr="Internet Of Things">
            <a:extLst>
              <a:ext uri="{FF2B5EF4-FFF2-40B4-BE49-F238E27FC236}">
                <a16:creationId xmlns:a16="http://schemas.microsoft.com/office/drawing/2014/main" id="{071C2E7C-625F-4BDD-8A42-29C9C5A2CBC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6978" y="3678783"/>
            <a:ext cx="1126213" cy="1126213"/>
          </a:xfrm>
          <a:prstGeom prst="rect">
            <a:avLst/>
          </a:prstGeom>
        </p:spPr>
      </p:pic>
      <p:cxnSp>
        <p:nvCxnSpPr>
          <p:cNvPr id="29" name="Straight Arrow Connector 28">
            <a:extLst>
              <a:ext uri="{FF2B5EF4-FFF2-40B4-BE49-F238E27FC236}">
                <a16:creationId xmlns:a16="http://schemas.microsoft.com/office/drawing/2014/main" id="{2BF5CEB0-61BB-4951-8EFE-C456BFB85381}"/>
              </a:ext>
            </a:extLst>
          </p:cNvPr>
          <p:cNvCxnSpPr/>
          <p:nvPr/>
        </p:nvCxnSpPr>
        <p:spPr>
          <a:xfrm>
            <a:off x="2135560" y="4293096"/>
            <a:ext cx="936104"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246F36-68B5-4EA8-BBA6-5F50FA478419}"/>
              </a:ext>
            </a:extLst>
          </p:cNvPr>
          <p:cNvSpPr txBox="1"/>
          <p:nvPr/>
        </p:nvSpPr>
        <p:spPr>
          <a:xfrm>
            <a:off x="2326292" y="3985319"/>
            <a:ext cx="554639" cy="615553"/>
          </a:xfrm>
          <a:prstGeom prst="rect">
            <a:avLst/>
          </a:prstGeom>
          <a:noFill/>
        </p:spPr>
        <p:txBody>
          <a:bodyPr wrap="none" lIns="0" tIns="0" rIns="0" bIns="0" rtlCol="0">
            <a:spAutoFit/>
          </a:bodyPr>
          <a:lstStyle>
            <a:defPPr>
              <a:defRPr lang="en-US"/>
            </a:defPPr>
            <a:lvl1pPr>
              <a:defRPr sz="2000"/>
            </a:lvl1pPr>
          </a:lstStyle>
          <a:p>
            <a:r>
              <a:rPr lang="en-US" dirty="0">
                <a:sym typeface="Helvetica Light"/>
              </a:rPr>
              <a:t>REST</a:t>
            </a:r>
          </a:p>
          <a:p>
            <a:r>
              <a:rPr lang="en-US" dirty="0">
                <a:sym typeface="Helvetica Light"/>
              </a:rPr>
              <a:t>Call</a:t>
            </a:r>
            <a:endParaRPr lang="ru-RU" dirty="0">
              <a:sym typeface="Helvetica Light"/>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5603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are creating a training pipeline for a regression model, using a dataset that has multiple numeric columns in which the values are on different scales. You want to transform the numeric columns so that the values are all on a similar scale based relative to the minimum and maximum values in each column. Which module should you add to the pipeline?</a:t>
            </a:r>
          </a:p>
        </p:txBody>
      </p:sp>
      <p:sp>
        <p:nvSpPr>
          <p:cNvPr id="4" name="New shape"/>
          <p:cNvSpPr/>
          <p:nvPr/>
        </p:nvSpPr>
        <p:spPr>
          <a:xfrm>
            <a:off x="586581" y="4281678"/>
            <a:ext cx="11018838" cy="2290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Select Columns in a Dataset</a:t>
            </a:r>
          </a:p>
          <a:p>
            <a:pPr lvl="1" indent="-457200">
              <a:spcAft>
                <a:spcPct val="15000"/>
              </a:spcAft>
              <a:buAutoNum type="alphaUcPeriod"/>
            </a:pPr>
            <a:r>
              <a:rPr sz="2500">
                <a:solidFill>
                  <a:srgbClr val="000000"/>
                </a:solidFill>
              </a:rPr>
              <a:t>Normalize Data</a:t>
            </a:r>
          </a:p>
          <a:p>
            <a:pPr lvl="1" indent="-457200">
              <a:spcAft>
                <a:spcPct val="15000"/>
              </a:spcAft>
              <a:buAutoNum type="alphaUcPeriod"/>
            </a:pPr>
            <a:r>
              <a:rPr sz="2500">
                <a:solidFill>
                  <a:srgbClr val="000000"/>
                </a:solidFill>
              </a:rPr>
              <a:t>Clean Missing Data</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5603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are creating a training pipeline for a regression model, using a dataset that has multiple numeric columns in which the values are on different scales. You want to transform the numeric columns so that the values are all on a similar scale based relative to the minimum and maximum values in each column. Which module should you add to the pipeline?</a:t>
            </a:r>
          </a:p>
        </p:txBody>
      </p:sp>
      <p:sp>
        <p:nvSpPr>
          <p:cNvPr id="4" name="New shape"/>
          <p:cNvSpPr/>
          <p:nvPr/>
        </p:nvSpPr>
        <p:spPr>
          <a:xfrm>
            <a:off x="586581" y="4281678"/>
            <a:ext cx="11018838" cy="2290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Select Columns in a Dataset</a:t>
            </a:r>
          </a:p>
          <a:p>
            <a:pPr lvl="1" indent="-457200">
              <a:spcAft>
                <a:spcPct val="15000"/>
              </a:spcAft>
              <a:buAutoNum type="alphaUcPeriod"/>
            </a:pPr>
            <a:r>
              <a:rPr sz="2500" b="1">
                <a:solidFill>
                  <a:srgbClr val="000000"/>
                </a:solidFill>
                <a:highlight>
                  <a:srgbClr val="F0F788"/>
                </a:highlight>
              </a:rPr>
              <a:t>Normalize Data</a:t>
            </a:r>
          </a:p>
          <a:p>
            <a:pPr lvl="1" indent="-457200">
              <a:spcAft>
                <a:spcPct val="15000"/>
              </a:spcAft>
              <a:buAutoNum type="alphaUcPeriod"/>
            </a:pPr>
            <a:r>
              <a:rPr sz="2500">
                <a:solidFill>
                  <a:srgbClr val="000000"/>
                </a:solidFill>
              </a:rPr>
              <a:t>Clean Missing Data</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Why do we split our data into training and validation sets?</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Data is split into two sets in order to create two models, one model using the training set and a different model using the validation set.</a:t>
            </a:r>
          </a:p>
          <a:p>
            <a:pPr lvl="1" indent="-457200">
              <a:spcAft>
                <a:spcPct val="15000"/>
              </a:spcAft>
              <a:buAutoNum type="alphaUcPeriod"/>
            </a:pPr>
            <a:r>
              <a:rPr sz="2500">
                <a:solidFill>
                  <a:srgbClr val="000000"/>
                </a:solidFill>
              </a:rPr>
              <a:t>Splitting data into two sets enables you to compare the labels that the model predicts with the actual known labels in the original dataset.</a:t>
            </a:r>
          </a:p>
          <a:p>
            <a:pPr lvl="1" indent="-457200">
              <a:spcAft>
                <a:spcPct val="15000"/>
              </a:spcAft>
              <a:buAutoNum type="alphaUcPeriod"/>
            </a:pPr>
            <a:r>
              <a:rPr sz="2500">
                <a:solidFill>
                  <a:srgbClr val="000000"/>
                </a:solidFill>
              </a:rPr>
              <a:t>We only need to split our data when we use the Azure Machine Learning Designer, not in other machine learning scenarios.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Why do we split our data into training and validation sets?</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Data is split into two sets in order to create two models, one model using the training set and a different model using the validation set.</a:t>
            </a:r>
          </a:p>
          <a:p>
            <a:pPr lvl="1" indent="-457200">
              <a:spcAft>
                <a:spcPct val="15000"/>
              </a:spcAft>
              <a:buAutoNum type="alphaUcPeriod"/>
            </a:pPr>
            <a:r>
              <a:rPr sz="2500" b="1">
                <a:solidFill>
                  <a:srgbClr val="000000"/>
                </a:solidFill>
                <a:highlight>
                  <a:srgbClr val="F0F788"/>
                </a:highlight>
              </a:rPr>
              <a:t>Splitting data into two sets enables you to compare the labels that the model predicts with the actual known labels in the original dataset.</a:t>
            </a:r>
          </a:p>
          <a:p>
            <a:pPr lvl="1" indent="-457200">
              <a:spcAft>
                <a:spcPct val="15000"/>
              </a:spcAft>
              <a:buAutoNum type="alphaUcPeriod"/>
            </a:pPr>
            <a:r>
              <a:rPr sz="2500">
                <a:solidFill>
                  <a:srgbClr val="000000"/>
                </a:solidFill>
              </a:rPr>
              <a:t>We only need to split our data when we use the Azure Machine Learning Designer, not in other machine learning scenarios.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Optional</a:t>
            </a:r>
            <a:br>
              <a:rPr lang="en-US" dirty="0"/>
            </a:br>
            <a:r>
              <a:rPr lang="en-US" dirty="0"/>
              <a:t>Train on your own data</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Where to get data</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hlinkClick r:id="rId3"/>
              </a:rPr>
              <a:t>http://Kaggle.com</a:t>
            </a:r>
            <a:r>
              <a:rPr lang="en-US" dirty="0"/>
              <a:t>                                                   Instagram Dataset</a:t>
            </a:r>
          </a:p>
        </p:txBody>
      </p:sp>
      <p:pic>
        <p:nvPicPr>
          <p:cNvPr id="6" name="Picture 5">
            <a:extLst>
              <a:ext uri="{FF2B5EF4-FFF2-40B4-BE49-F238E27FC236}">
                <a16:creationId xmlns:a16="http://schemas.microsoft.com/office/drawing/2014/main" id="{10F7C645-C073-4B8D-9A0A-EFFFAF2994B8}"/>
              </a:ext>
            </a:extLst>
          </p:cNvPr>
          <p:cNvPicPr>
            <a:picLocks noChangeAspect="1"/>
          </p:cNvPicPr>
          <p:nvPr/>
        </p:nvPicPr>
        <p:blipFill>
          <a:blip r:embed="rId4"/>
          <a:stretch>
            <a:fillRect/>
          </a:stretch>
        </p:blipFill>
        <p:spPr>
          <a:xfrm>
            <a:off x="584200" y="2060848"/>
            <a:ext cx="10408344" cy="4732495"/>
          </a:xfrm>
          <a:prstGeom prst="rect">
            <a:avLst/>
          </a:prstGeom>
        </p:spPr>
      </p:pic>
    </p:spTree>
    <p:extLst>
      <p:ext uri="{BB962C8B-B14F-4D97-AF65-F5344CB8AC3E}">
        <p14:creationId xmlns:p14="http://schemas.microsoft.com/office/powerpoint/2010/main" val="25828439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2769989"/>
          </a:xfrm>
        </p:spPr>
        <p:txBody>
          <a:bodyPr anchor="t"/>
          <a:lstStyle>
            <a:lvl1pPr>
              <a:defRPr>
                <a:solidFill>
                  <a:schemeClr val="tx1"/>
                </a:solidFill>
              </a:defRPr>
            </a:lvl1pPr>
          </a:lstStyle>
          <a:p>
            <a:r>
              <a:rPr lang="en-US" dirty="0"/>
              <a:t>Prerequisites</a:t>
            </a:r>
            <a:br>
              <a:rPr lang="en-US" dirty="0"/>
            </a:br>
            <a:br>
              <a:rPr lang="en-US" dirty="0"/>
            </a:br>
            <a:br>
              <a:rPr lang="en-US" dirty="0"/>
            </a:br>
            <a:r>
              <a:rPr lang="en-US" dirty="0"/>
              <a:t>Learning Objectives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Ability to navigate the Azure portal</a:t>
            </a:r>
          </a:p>
        </p:txBody>
      </p:sp>
      <p:sp>
        <p:nvSpPr>
          <p:cNvPr id="4" name="Subtitle">
            <a:extLst>
              <a:ext uri="{FF2B5EF4-FFF2-40B4-BE49-F238E27FC236}">
                <a16:creationId xmlns:a16="http://schemas.microsoft.com/office/drawing/2014/main" id="{16CED8E1-5B3D-4809-B701-129128FB2545}"/>
              </a:ext>
            </a:extLst>
          </p:cNvPr>
          <p:cNvSpPr txBox="1">
            <a:spLocks/>
          </p:cNvSpPr>
          <p:nvPr/>
        </p:nvSpPr>
        <p:spPr>
          <a:xfrm>
            <a:off x="4341930" y="4149080"/>
            <a:ext cx="7253288" cy="609600"/>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Learn how to train and publish a regression model with Azure Machine Learning designer.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9893-B86A-44A5-886C-700C0C98B285}"/>
              </a:ext>
            </a:extLst>
          </p:cNvPr>
          <p:cNvSpPr>
            <a:spLocks noGrp="1"/>
          </p:cNvSpPr>
          <p:nvPr>
            <p:ph type="title"/>
          </p:nvPr>
        </p:nvSpPr>
        <p:spPr/>
        <p:txBody>
          <a:bodyPr/>
          <a:lstStyle/>
          <a:p>
            <a:r>
              <a:rPr lang="en-US" dirty="0"/>
              <a:t>Upload the Dataset</a:t>
            </a:r>
            <a:endParaRPr lang="ru-RU" dirty="0"/>
          </a:p>
        </p:txBody>
      </p:sp>
      <p:sp>
        <p:nvSpPr>
          <p:cNvPr id="3" name="Content Placeholder 2">
            <a:extLst>
              <a:ext uri="{FF2B5EF4-FFF2-40B4-BE49-F238E27FC236}">
                <a16:creationId xmlns:a16="http://schemas.microsoft.com/office/drawing/2014/main" id="{131C04F6-5EAF-4480-BADF-0FC0BB705E1D}"/>
              </a:ext>
            </a:extLst>
          </p:cNvPr>
          <p:cNvSpPr>
            <a:spLocks noGrp="1"/>
          </p:cNvSpPr>
          <p:nvPr>
            <p:ph sz="quarter" idx="10"/>
          </p:nvPr>
        </p:nvSpPr>
        <p:spPr>
          <a:xfrm>
            <a:off x="584200" y="1435100"/>
            <a:ext cx="11018838" cy="947952"/>
          </a:xfrm>
        </p:spPr>
        <p:txBody>
          <a:bodyPr/>
          <a:lstStyle/>
          <a:p>
            <a:r>
              <a:rPr lang="en-US" dirty="0"/>
              <a:t>Go to </a:t>
            </a:r>
            <a:r>
              <a:rPr lang="en-US" b="1" dirty="0"/>
              <a:t>Datasets </a:t>
            </a:r>
            <a:r>
              <a:rPr lang="en-US" dirty="0"/>
              <a:t>section</a:t>
            </a:r>
          </a:p>
          <a:p>
            <a:r>
              <a:rPr lang="en-US" dirty="0"/>
              <a:t>Create Dataset -&gt; From Web Files</a:t>
            </a:r>
            <a:endParaRPr lang="ru-RU" dirty="0"/>
          </a:p>
        </p:txBody>
      </p:sp>
      <p:sp>
        <p:nvSpPr>
          <p:cNvPr id="5" name="TextBox 4">
            <a:extLst>
              <a:ext uri="{FF2B5EF4-FFF2-40B4-BE49-F238E27FC236}">
                <a16:creationId xmlns:a16="http://schemas.microsoft.com/office/drawing/2014/main" id="{C4AF474E-3190-4850-916A-19C0B8661B2D}"/>
              </a:ext>
            </a:extLst>
          </p:cNvPr>
          <p:cNvSpPr txBox="1"/>
          <p:nvPr/>
        </p:nvSpPr>
        <p:spPr>
          <a:xfrm>
            <a:off x="1343472" y="2483788"/>
            <a:ext cx="10729192" cy="646331"/>
          </a:xfrm>
          <a:prstGeom prst="rect">
            <a:avLst/>
          </a:prstGeom>
          <a:noFill/>
        </p:spPr>
        <p:txBody>
          <a:bodyPr wrap="square">
            <a:spAutoFit/>
          </a:bodyPr>
          <a:lstStyle/>
          <a:p>
            <a:r>
              <a:rPr lang="en-US" b="0" dirty="0">
                <a:solidFill>
                  <a:srgbClr val="800000"/>
                </a:solidFill>
                <a:effectLst/>
                <a:latin typeface="Fira Code Retina" panose="020B0809050000020004" pitchFamily="49" charset="0"/>
              </a:rPr>
              <a:t>https://raw.githubusercontent.com/shwars/NeuroWorkshopData/</a:t>
            </a:r>
            <a:br>
              <a:rPr lang="en-US" b="0" dirty="0">
                <a:solidFill>
                  <a:srgbClr val="800000"/>
                </a:solidFill>
                <a:effectLst/>
                <a:latin typeface="Fira Code Retina" panose="020B0809050000020004" pitchFamily="49" charset="0"/>
              </a:rPr>
            </a:br>
            <a:r>
              <a:rPr lang="en-US" b="0" dirty="0">
                <a:solidFill>
                  <a:srgbClr val="800000"/>
                </a:solidFill>
                <a:effectLst/>
                <a:latin typeface="Fira Code Retina" panose="020B0809050000020004" pitchFamily="49" charset="0"/>
              </a:rPr>
              <a:t>master/Data/instagram/instagram.csv</a:t>
            </a:r>
            <a:endParaRPr lang="en-US" b="0" dirty="0">
              <a:solidFill>
                <a:srgbClr val="000000"/>
              </a:solidFill>
              <a:effectLst/>
              <a:latin typeface="Fira Code Retina" panose="020B0809050000020004" pitchFamily="49" charset="0"/>
            </a:endParaRPr>
          </a:p>
        </p:txBody>
      </p:sp>
      <p:pic>
        <p:nvPicPr>
          <p:cNvPr id="7" name="Picture 6">
            <a:extLst>
              <a:ext uri="{FF2B5EF4-FFF2-40B4-BE49-F238E27FC236}">
                <a16:creationId xmlns:a16="http://schemas.microsoft.com/office/drawing/2014/main" id="{6528F99A-3A3F-4B92-92E2-9FDBB5617C00}"/>
              </a:ext>
            </a:extLst>
          </p:cNvPr>
          <p:cNvPicPr>
            <a:picLocks noChangeAspect="1"/>
          </p:cNvPicPr>
          <p:nvPr/>
        </p:nvPicPr>
        <p:blipFill>
          <a:blip r:embed="rId2"/>
          <a:stretch>
            <a:fillRect/>
          </a:stretch>
        </p:blipFill>
        <p:spPr>
          <a:xfrm>
            <a:off x="115395" y="3238417"/>
            <a:ext cx="11980042" cy="3162383"/>
          </a:xfrm>
          <a:prstGeom prst="rect">
            <a:avLst/>
          </a:prstGeom>
        </p:spPr>
      </p:pic>
    </p:spTree>
    <p:extLst>
      <p:ext uri="{BB962C8B-B14F-4D97-AF65-F5344CB8AC3E}">
        <p14:creationId xmlns:p14="http://schemas.microsoft.com/office/powerpoint/2010/main" val="270519182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83C2-B877-4163-ADA8-7CBD0D3DCA15}"/>
              </a:ext>
            </a:extLst>
          </p:cNvPr>
          <p:cNvSpPr>
            <a:spLocks noGrp="1"/>
          </p:cNvSpPr>
          <p:nvPr>
            <p:ph type="title"/>
          </p:nvPr>
        </p:nvSpPr>
        <p:spPr/>
        <p:txBody>
          <a:bodyPr/>
          <a:lstStyle/>
          <a:p>
            <a:r>
              <a:rPr lang="en-US" dirty="0"/>
              <a:t>Train the model and observe the metrics</a:t>
            </a:r>
            <a:endParaRPr lang="ru-RU" dirty="0"/>
          </a:p>
        </p:txBody>
      </p:sp>
      <p:sp>
        <p:nvSpPr>
          <p:cNvPr id="3" name="Content Placeholder 2">
            <a:extLst>
              <a:ext uri="{FF2B5EF4-FFF2-40B4-BE49-F238E27FC236}">
                <a16:creationId xmlns:a16="http://schemas.microsoft.com/office/drawing/2014/main" id="{10E55B85-29CC-46C2-9CA9-B84DD77EABD2}"/>
              </a:ext>
            </a:extLst>
          </p:cNvPr>
          <p:cNvSpPr>
            <a:spLocks noGrp="1"/>
          </p:cNvSpPr>
          <p:nvPr>
            <p:ph sz="quarter" idx="10"/>
          </p:nvPr>
        </p:nvSpPr>
        <p:spPr>
          <a:xfrm>
            <a:off x="584200" y="1556792"/>
            <a:ext cx="11018838" cy="4050340"/>
          </a:xfrm>
        </p:spPr>
        <p:txBody>
          <a:bodyPr/>
          <a:lstStyle/>
          <a:p>
            <a:r>
              <a:rPr lang="en-US" dirty="0"/>
              <a:t>Explore the data</a:t>
            </a:r>
          </a:p>
          <a:p>
            <a:r>
              <a:rPr lang="en-US" dirty="0"/>
              <a:t>Think of which columns to keep, and which to get rid of</a:t>
            </a:r>
          </a:p>
          <a:p>
            <a:r>
              <a:rPr lang="en-US" dirty="0"/>
              <a:t>Compare different model types</a:t>
            </a:r>
          </a:p>
          <a:p>
            <a:r>
              <a:rPr lang="en-US" dirty="0"/>
              <a:t>	</a:t>
            </a:r>
            <a:r>
              <a:rPr lang="en-US" sz="2400" i="1" dirty="0"/>
              <a:t>(hint: decision trees should work better than linear models!)</a:t>
            </a:r>
          </a:p>
          <a:p>
            <a:r>
              <a:rPr lang="en-US" dirty="0"/>
              <a:t>Try computing extra columns (</a:t>
            </a:r>
            <a:r>
              <a:rPr lang="en-US" b="1" dirty="0"/>
              <a:t>Compute Column</a:t>
            </a:r>
            <a:r>
              <a:rPr lang="en-US" dirty="0"/>
              <a:t>)</a:t>
            </a:r>
          </a:p>
          <a:p>
            <a:r>
              <a:rPr lang="en-US" dirty="0"/>
              <a:t>	</a:t>
            </a:r>
            <a:r>
              <a:rPr lang="en-US" sz="2400" i="1" dirty="0"/>
              <a:t>(e.g. number of days instead of date)</a:t>
            </a:r>
            <a:endParaRPr lang="en-US" i="1" dirty="0"/>
          </a:p>
          <a:p>
            <a:r>
              <a:rPr lang="en-US" dirty="0"/>
              <a:t>Try setting some of the fields to categorical using </a:t>
            </a:r>
            <a:r>
              <a:rPr lang="en-US" b="1" dirty="0"/>
              <a:t>Edit metadata</a:t>
            </a:r>
          </a:p>
          <a:p>
            <a:r>
              <a:rPr lang="en-US" dirty="0"/>
              <a:t>Try </a:t>
            </a:r>
            <a:r>
              <a:rPr lang="en-US" dirty="0" err="1"/>
              <a:t>explainability</a:t>
            </a:r>
            <a:r>
              <a:rPr lang="en-US" dirty="0"/>
              <a:t> to see which features affect likes the most</a:t>
            </a:r>
            <a:endParaRPr lang="ru-RU" sz="2400" dirty="0"/>
          </a:p>
        </p:txBody>
      </p:sp>
    </p:spTree>
    <p:extLst>
      <p:ext uri="{BB962C8B-B14F-4D97-AF65-F5344CB8AC3E}">
        <p14:creationId xmlns:p14="http://schemas.microsoft.com/office/powerpoint/2010/main" val="107840878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extLst>
      <p:ext uri="{BB962C8B-B14F-4D97-AF65-F5344CB8AC3E}">
        <p14:creationId xmlns:p14="http://schemas.microsoft.com/office/powerpoint/2010/main" val="138872248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this module, you learned how to use Azure Machine Learning designer to train and publish a regression model.</a:t>
            </a:r>
          </a:p>
        </p:txBody>
      </p:sp>
      <p:sp>
        <p:nvSpPr>
          <p:cNvPr id="5" name="Title">
            <a:extLst>
              <a:ext uri="{FF2B5EF4-FFF2-40B4-BE49-F238E27FC236}">
                <a16:creationId xmlns:a16="http://schemas.microsoft.com/office/drawing/2014/main" id="{F9A31EBB-0A0D-442F-9930-5ECDBD604791}"/>
              </a:ext>
            </a:extLst>
          </p:cNvPr>
          <p:cNvSpPr txBox="1">
            <a:spLocks/>
          </p:cNvSpPr>
          <p:nvPr/>
        </p:nvSpPr>
        <p:spPr>
          <a:xfrm>
            <a:off x="598503" y="3284984"/>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Follow-up Project: Create predictive </a:t>
            </a:r>
            <a:r>
              <a:rPr lang="en-US" dirty="0" err="1"/>
              <a:t>applicaton</a:t>
            </a:r>
            <a:endParaRPr lang="en-US" dirty="0"/>
          </a:p>
        </p:txBody>
      </p:sp>
      <p:sp>
        <p:nvSpPr>
          <p:cNvPr id="6" name="Subtitle">
            <a:extLst>
              <a:ext uri="{FF2B5EF4-FFF2-40B4-BE49-F238E27FC236}">
                <a16:creationId xmlns:a16="http://schemas.microsoft.com/office/drawing/2014/main" id="{843AB5E2-82CB-4B0E-B892-33D3510CB359}"/>
              </a:ext>
            </a:extLst>
          </p:cNvPr>
          <p:cNvSpPr txBox="1">
            <a:spLocks/>
          </p:cNvSpPr>
          <p:nvPr/>
        </p:nvSpPr>
        <p:spPr>
          <a:xfrm>
            <a:off x="584200" y="4077072"/>
            <a:ext cx="11272440" cy="189590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Select a problem domain that interests you. Get an inspiration from datasets available on Kaggle or elsewhere</a:t>
            </a:r>
          </a:p>
          <a:p>
            <a:pPr marL="457200" indent="-457200">
              <a:buFont typeface="Arial" panose="020B0604020202020204" pitchFamily="34" charset="0"/>
              <a:buChar char="•"/>
            </a:pPr>
            <a:r>
              <a:rPr lang="en-US" dirty="0"/>
              <a:t>Train and deploy the model the way you have done in this workshop</a:t>
            </a:r>
          </a:p>
          <a:p>
            <a:pPr marL="457200" indent="-457200">
              <a:buFont typeface="Arial" panose="020B0604020202020204" pitchFamily="34" charset="0"/>
              <a:buChar char="•"/>
            </a:pPr>
            <a:r>
              <a:rPr lang="en-US" dirty="0"/>
              <a:t>Build a mobile or web application that consumes the API.</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Clean-up</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Make sure to delete all used cloud resources to avoid consuming subscription credits</a:t>
            </a:r>
            <a:endParaRPr dirty="0"/>
          </a:p>
        </p:txBody>
      </p:sp>
      <p:sp>
        <p:nvSpPr>
          <p:cNvPr id="4" name="New shape"/>
          <p:cNvSpPr/>
          <p:nvPr/>
        </p:nvSpPr>
        <p:spPr>
          <a:xfrm>
            <a:off x="695400" y="2681103"/>
            <a:ext cx="10225136" cy="14957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81000" indent="-365760">
              <a:spcBef>
                <a:spcPct val="20000"/>
              </a:spcBef>
              <a:spcAft>
                <a:spcPct val="20000"/>
              </a:spcAft>
              <a:buChar char="•"/>
            </a:pPr>
            <a:r>
              <a:rPr lang="en-US" sz="2400" dirty="0">
                <a:solidFill>
                  <a:srgbClr val="000000"/>
                </a:solidFill>
              </a:rPr>
              <a:t>Delete the prediction endpoint (</a:t>
            </a:r>
            <a:r>
              <a:rPr lang="en-US" sz="2400" b="1" dirty="0">
                <a:solidFill>
                  <a:srgbClr val="000000"/>
                </a:solidFill>
              </a:rPr>
              <a:t>Endpoints </a:t>
            </a:r>
            <a:r>
              <a:rPr lang="en-US" sz="2400" dirty="0">
                <a:solidFill>
                  <a:srgbClr val="000000"/>
                </a:solidFill>
              </a:rPr>
              <a:t>in Azure ML Portal)</a:t>
            </a:r>
          </a:p>
          <a:p>
            <a:pPr marL="381000" indent="-365760">
              <a:spcBef>
                <a:spcPct val="20000"/>
              </a:spcBef>
              <a:spcAft>
                <a:spcPct val="20000"/>
              </a:spcAft>
              <a:buChar char="•"/>
            </a:pPr>
            <a:r>
              <a:rPr lang="en-US" sz="2400" dirty="0">
                <a:solidFill>
                  <a:srgbClr val="000000"/>
                </a:solidFill>
              </a:rPr>
              <a:t>Stop the compute instance (</a:t>
            </a:r>
            <a:r>
              <a:rPr lang="en-US" sz="2400" b="1" dirty="0">
                <a:solidFill>
                  <a:srgbClr val="000000"/>
                </a:solidFill>
              </a:rPr>
              <a:t>Compute </a:t>
            </a:r>
            <a:r>
              <a:rPr lang="en-US" sz="2400" dirty="0">
                <a:solidFill>
                  <a:srgbClr val="000000"/>
                </a:solidFill>
              </a:rPr>
              <a:t>in Azure ML Portal)</a:t>
            </a:r>
          </a:p>
          <a:p>
            <a:pPr marL="381000" indent="-365760">
              <a:spcBef>
                <a:spcPct val="20000"/>
              </a:spcBef>
              <a:spcAft>
                <a:spcPct val="20000"/>
              </a:spcAft>
              <a:buChar char="•"/>
            </a:pPr>
            <a:r>
              <a:rPr lang="en-US" sz="2400" dirty="0">
                <a:solidFill>
                  <a:srgbClr val="000000"/>
                </a:solidFill>
              </a:rPr>
              <a:t>Delete Azure ML Workspace (Azure Portal)</a:t>
            </a:r>
            <a:endParaRPr sz="2400" dirty="0">
              <a:solidFill>
                <a:srgbClr val="000000"/>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462213"/>
          </a:xfrm>
        </p:spPr>
        <p:txBody>
          <a:bodyPr anchor="t"/>
          <a:lstStyle>
            <a:lvl1pPr marL="231775" indent="-231775">
              <a:spcAft>
                <a:spcPts val="600"/>
              </a:spcAft>
              <a:buFont typeface="Wingdings" panose="05000000000000000000" pitchFamily="2" charset="2"/>
              <a:buChar char=""/>
              <a:defRPr/>
            </a:lvl1pPr>
          </a:lstStyle>
          <a:p>
            <a:pPr lvl="1"/>
            <a:r>
              <a:rPr dirty="0"/>
              <a:t>Create an Azure Machine Learning workspace</a:t>
            </a:r>
            <a:r>
              <a:rPr lang="en-US" dirty="0"/>
              <a:t> and Computer Resources</a:t>
            </a:r>
            <a:endParaRPr dirty="0"/>
          </a:p>
          <a:p>
            <a:pPr lvl="1"/>
            <a:r>
              <a:rPr dirty="0"/>
              <a:t>Explore data</a:t>
            </a:r>
          </a:p>
          <a:p>
            <a:pPr lvl="1"/>
            <a:r>
              <a:rPr dirty="0"/>
              <a:t>Create</a:t>
            </a:r>
            <a:r>
              <a:rPr lang="en-US" dirty="0"/>
              <a:t>, </a:t>
            </a:r>
            <a:r>
              <a:rPr dirty="0"/>
              <a:t>run </a:t>
            </a:r>
            <a:r>
              <a:rPr lang="en-US" dirty="0"/>
              <a:t>and evaluate </a:t>
            </a:r>
            <a:r>
              <a:rPr dirty="0"/>
              <a:t>a training pipeline</a:t>
            </a:r>
            <a:endParaRPr lang="en-US" dirty="0"/>
          </a:p>
          <a:p>
            <a:pPr lvl="1"/>
            <a:r>
              <a:rPr lang="en-US" dirty="0"/>
              <a:t>Set up Inference pipeline and REST service </a:t>
            </a:r>
            <a:r>
              <a:rPr lang="en-US" dirty="0" err="1"/>
              <a:t>endpoing</a:t>
            </a:r>
            <a:endParaRPr lang="en-US" dirty="0"/>
          </a:p>
          <a:p>
            <a:pPr marL="228600" lvl="1" indent="0">
              <a:buNone/>
            </a:pPr>
            <a:endParaRPr lang="en-US" dirty="0"/>
          </a:p>
          <a:p>
            <a:pPr lvl="1"/>
            <a:r>
              <a:rPr lang="en-US" dirty="0"/>
              <a:t>[Optional] Repeat the process with your own dataset</a:t>
            </a:r>
            <a:endParaRP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i="1"/>
              <a:t>Regression</a:t>
            </a:r>
            <a:r>
              <a:t> is a form of machine learning that is used to predict a numeric </a:t>
            </a:r>
            <a:r>
              <a:rPr i="1"/>
              <a:t>label</a:t>
            </a:r>
            <a:r>
              <a:t> based on an item's </a:t>
            </a:r>
            <a:r>
              <a:rPr i="1"/>
              <a:t>features</a:t>
            </a:r>
            <a:r>
              <a:t>.</a:t>
            </a:r>
          </a:p>
        </p:txBody>
      </p:sp>
      <p:pic>
        <p:nvPicPr>
          <p:cNvPr id="4" name="New picture" descr="A car priced at $9,999"/>
          <p:cNvPicPr/>
          <p:nvPr/>
        </p:nvPicPr>
        <p:blipFill>
          <a:blip r:embed="rId3"/>
          <a:stretch>
            <a:fillRect/>
          </a:stretch>
        </p:blipFill>
        <p:spPr>
          <a:xfrm>
            <a:off x="6528048" y="3429000"/>
            <a:ext cx="4127500" cy="2286000"/>
          </a:xfrm>
          <a:prstGeom prst="rect">
            <a:avLst/>
          </a:prstGeom>
        </p:spPr>
      </p:pic>
      <p:cxnSp>
        <p:nvCxnSpPr>
          <p:cNvPr id="7" name="Straight Arrow Connector 6">
            <a:extLst>
              <a:ext uri="{FF2B5EF4-FFF2-40B4-BE49-F238E27FC236}">
                <a16:creationId xmlns:a16="http://schemas.microsoft.com/office/drawing/2014/main" id="{66F51E7B-0403-4C92-A5D2-050127831271}"/>
              </a:ext>
            </a:extLst>
          </p:cNvPr>
          <p:cNvCxnSpPr>
            <a:cxnSpLocks/>
          </p:cNvCxnSpPr>
          <p:nvPr/>
        </p:nvCxnSpPr>
        <p:spPr>
          <a:xfrm flipV="1">
            <a:off x="839416" y="2717800"/>
            <a:ext cx="0" cy="3447504"/>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9D9605E-E455-4D17-AB1F-FEF625CD8438}"/>
              </a:ext>
            </a:extLst>
          </p:cNvPr>
          <p:cNvCxnSpPr>
            <a:cxnSpLocks/>
          </p:cNvCxnSpPr>
          <p:nvPr/>
        </p:nvCxnSpPr>
        <p:spPr>
          <a:xfrm>
            <a:off x="839416" y="6155950"/>
            <a:ext cx="4024064"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E6A9C1D-EC3A-492E-AA71-6BDB8BB97387}"/>
              </a:ext>
            </a:extLst>
          </p:cNvPr>
          <p:cNvSpPr txBox="1"/>
          <p:nvPr/>
        </p:nvSpPr>
        <p:spPr>
          <a:xfrm rot="16200000">
            <a:off x="309284" y="3275111"/>
            <a:ext cx="549831" cy="307777"/>
          </a:xfrm>
          <a:prstGeom prst="rect">
            <a:avLst/>
          </a:prstGeom>
          <a:noFill/>
        </p:spPr>
        <p:txBody>
          <a:bodyPr wrap="none" lIns="0" tIns="0" rIns="0" bIns="0" rtlCol="0">
            <a:spAutoFit/>
          </a:bodyPr>
          <a:lstStyle/>
          <a:p>
            <a:pPr algn="l"/>
            <a:r>
              <a:rPr lang="en-US" sz="2000" dirty="0"/>
              <a:t>Price</a:t>
            </a:r>
            <a:endParaRPr lang="ru-RU" sz="2000" dirty="0" err="1"/>
          </a:p>
        </p:txBody>
      </p:sp>
      <p:sp>
        <p:nvSpPr>
          <p:cNvPr id="12" name="TextBox 11">
            <a:extLst>
              <a:ext uri="{FF2B5EF4-FFF2-40B4-BE49-F238E27FC236}">
                <a16:creationId xmlns:a16="http://schemas.microsoft.com/office/drawing/2014/main" id="{79EA2401-9C71-4A52-98B7-1B5F70DFC8FA}"/>
              </a:ext>
            </a:extLst>
          </p:cNvPr>
          <p:cNvSpPr txBox="1"/>
          <p:nvPr/>
        </p:nvSpPr>
        <p:spPr>
          <a:xfrm>
            <a:off x="3431704" y="6309320"/>
            <a:ext cx="1534523" cy="307777"/>
          </a:xfrm>
          <a:prstGeom prst="rect">
            <a:avLst/>
          </a:prstGeom>
          <a:noFill/>
        </p:spPr>
        <p:txBody>
          <a:bodyPr wrap="none" lIns="0" tIns="0" rIns="0" bIns="0" rtlCol="0">
            <a:spAutoFit/>
          </a:bodyPr>
          <a:lstStyle/>
          <a:p>
            <a:pPr algn="l"/>
            <a:r>
              <a:rPr lang="en-US" sz="2000" dirty="0"/>
              <a:t>Engine Power</a:t>
            </a:r>
            <a:endParaRPr lang="ru-RU" sz="2000" dirty="0" err="1"/>
          </a:p>
        </p:txBody>
      </p:sp>
      <p:sp>
        <p:nvSpPr>
          <p:cNvPr id="13" name="TextBox 12">
            <a:extLst>
              <a:ext uri="{FF2B5EF4-FFF2-40B4-BE49-F238E27FC236}">
                <a16:creationId xmlns:a16="http://schemas.microsoft.com/office/drawing/2014/main" id="{56886FA8-9908-449A-8663-206B306DA7CB}"/>
              </a:ext>
            </a:extLst>
          </p:cNvPr>
          <p:cNvSpPr txBox="1"/>
          <p:nvPr/>
        </p:nvSpPr>
        <p:spPr>
          <a:xfrm>
            <a:off x="1271464" y="5301208"/>
            <a:ext cx="117020" cy="307777"/>
          </a:xfrm>
          <a:prstGeom prst="rect">
            <a:avLst/>
          </a:prstGeom>
          <a:noFill/>
        </p:spPr>
        <p:txBody>
          <a:bodyPr wrap="none" lIns="0" tIns="0" rIns="0" bIns="0" rtlCol="0">
            <a:spAutoFit/>
          </a:bodyPr>
          <a:lstStyle/>
          <a:p>
            <a:pPr algn="l"/>
            <a:r>
              <a:rPr lang="en-US" sz="2000" dirty="0"/>
              <a:t>x</a:t>
            </a:r>
            <a:endParaRPr lang="ru-RU" sz="2000" dirty="0" err="1"/>
          </a:p>
        </p:txBody>
      </p:sp>
      <p:sp>
        <p:nvSpPr>
          <p:cNvPr id="14" name="TextBox 13">
            <a:extLst>
              <a:ext uri="{FF2B5EF4-FFF2-40B4-BE49-F238E27FC236}">
                <a16:creationId xmlns:a16="http://schemas.microsoft.com/office/drawing/2014/main" id="{5171A7CD-4365-4F5C-8E45-C1A14C034690}"/>
              </a:ext>
            </a:extLst>
          </p:cNvPr>
          <p:cNvSpPr txBox="1"/>
          <p:nvPr/>
        </p:nvSpPr>
        <p:spPr>
          <a:xfrm>
            <a:off x="2135560" y="5407223"/>
            <a:ext cx="117020" cy="307777"/>
          </a:xfrm>
          <a:prstGeom prst="rect">
            <a:avLst/>
          </a:prstGeom>
          <a:noFill/>
        </p:spPr>
        <p:txBody>
          <a:bodyPr wrap="none" lIns="0" tIns="0" rIns="0" bIns="0" rtlCol="0">
            <a:spAutoFit/>
          </a:bodyPr>
          <a:lstStyle/>
          <a:p>
            <a:pPr algn="l"/>
            <a:r>
              <a:rPr lang="en-US" sz="2000" dirty="0"/>
              <a:t>x</a:t>
            </a:r>
            <a:endParaRPr lang="ru-RU" sz="2000" dirty="0" err="1"/>
          </a:p>
        </p:txBody>
      </p:sp>
      <p:sp>
        <p:nvSpPr>
          <p:cNvPr id="15" name="TextBox 14">
            <a:extLst>
              <a:ext uri="{FF2B5EF4-FFF2-40B4-BE49-F238E27FC236}">
                <a16:creationId xmlns:a16="http://schemas.microsoft.com/office/drawing/2014/main" id="{52EC7F04-0019-4B03-A6BC-FC8CD9D3CF41}"/>
              </a:ext>
            </a:extLst>
          </p:cNvPr>
          <p:cNvSpPr txBox="1"/>
          <p:nvPr/>
        </p:nvSpPr>
        <p:spPr>
          <a:xfrm>
            <a:off x="2141293" y="4287663"/>
            <a:ext cx="117020" cy="307777"/>
          </a:xfrm>
          <a:prstGeom prst="rect">
            <a:avLst/>
          </a:prstGeom>
          <a:noFill/>
        </p:spPr>
        <p:txBody>
          <a:bodyPr wrap="none" lIns="0" tIns="0" rIns="0" bIns="0" rtlCol="0">
            <a:spAutoFit/>
          </a:bodyPr>
          <a:lstStyle/>
          <a:p>
            <a:pPr algn="l"/>
            <a:r>
              <a:rPr lang="en-US" sz="2000" dirty="0"/>
              <a:t>x</a:t>
            </a:r>
            <a:endParaRPr lang="ru-RU" sz="2000" dirty="0" err="1"/>
          </a:p>
        </p:txBody>
      </p:sp>
      <p:sp>
        <p:nvSpPr>
          <p:cNvPr id="16" name="TextBox 15">
            <a:extLst>
              <a:ext uri="{FF2B5EF4-FFF2-40B4-BE49-F238E27FC236}">
                <a16:creationId xmlns:a16="http://schemas.microsoft.com/office/drawing/2014/main" id="{B8FB1453-E195-424F-9534-32B1DEE66921}"/>
              </a:ext>
            </a:extLst>
          </p:cNvPr>
          <p:cNvSpPr txBox="1"/>
          <p:nvPr/>
        </p:nvSpPr>
        <p:spPr>
          <a:xfrm>
            <a:off x="2558600" y="2792241"/>
            <a:ext cx="117020" cy="307777"/>
          </a:xfrm>
          <a:prstGeom prst="rect">
            <a:avLst/>
          </a:prstGeom>
          <a:noFill/>
        </p:spPr>
        <p:txBody>
          <a:bodyPr wrap="none" lIns="0" tIns="0" rIns="0" bIns="0" rtlCol="0">
            <a:spAutoFit/>
          </a:bodyPr>
          <a:lstStyle/>
          <a:p>
            <a:pPr algn="l"/>
            <a:r>
              <a:rPr lang="en-US" sz="2000" dirty="0"/>
              <a:t>x</a:t>
            </a:r>
            <a:endParaRPr lang="ru-RU" sz="2000" dirty="0" err="1"/>
          </a:p>
        </p:txBody>
      </p:sp>
      <p:sp>
        <p:nvSpPr>
          <p:cNvPr id="17" name="TextBox 16">
            <a:extLst>
              <a:ext uri="{FF2B5EF4-FFF2-40B4-BE49-F238E27FC236}">
                <a16:creationId xmlns:a16="http://schemas.microsoft.com/office/drawing/2014/main" id="{54FEE2C0-FF66-4A34-9171-79C6BA1E4F81}"/>
              </a:ext>
            </a:extLst>
          </p:cNvPr>
          <p:cNvSpPr txBox="1"/>
          <p:nvPr/>
        </p:nvSpPr>
        <p:spPr>
          <a:xfrm>
            <a:off x="4511824" y="3134213"/>
            <a:ext cx="117020" cy="307777"/>
          </a:xfrm>
          <a:prstGeom prst="rect">
            <a:avLst/>
          </a:prstGeom>
          <a:noFill/>
        </p:spPr>
        <p:txBody>
          <a:bodyPr wrap="none" lIns="0" tIns="0" rIns="0" bIns="0" rtlCol="0">
            <a:spAutoFit/>
          </a:bodyPr>
          <a:lstStyle/>
          <a:p>
            <a:pPr algn="l"/>
            <a:r>
              <a:rPr lang="en-US" sz="2000" dirty="0"/>
              <a:t>x</a:t>
            </a:r>
            <a:endParaRPr lang="ru-RU" sz="2000" dirty="0" err="1"/>
          </a:p>
        </p:txBody>
      </p:sp>
      <p:cxnSp>
        <p:nvCxnSpPr>
          <p:cNvPr id="19" name="Straight Connector 18">
            <a:extLst>
              <a:ext uri="{FF2B5EF4-FFF2-40B4-BE49-F238E27FC236}">
                <a16:creationId xmlns:a16="http://schemas.microsoft.com/office/drawing/2014/main" id="{9BCF2013-D023-4606-9019-C29359DD1C8B}"/>
              </a:ext>
            </a:extLst>
          </p:cNvPr>
          <p:cNvCxnSpPr/>
          <p:nvPr/>
        </p:nvCxnSpPr>
        <p:spPr>
          <a:xfrm flipV="1">
            <a:off x="1703512" y="2946129"/>
            <a:ext cx="2304256" cy="2768871"/>
          </a:xfrm>
          <a:prstGeom prst="line">
            <a:avLst/>
          </a:prstGeom>
          <a:ln w="38100">
            <a:solidFill>
              <a:srgbClr val="FF000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5E88AAE-6DA7-42FC-9C21-E0D32FACFF06}"/>
              </a:ext>
            </a:extLst>
          </p:cNvPr>
          <p:cNvSpPr txBox="1"/>
          <p:nvPr/>
        </p:nvSpPr>
        <p:spPr>
          <a:xfrm>
            <a:off x="5303912" y="6309319"/>
            <a:ext cx="1397627" cy="307777"/>
          </a:xfrm>
          <a:prstGeom prst="rect">
            <a:avLst/>
          </a:prstGeom>
          <a:noFill/>
        </p:spPr>
        <p:txBody>
          <a:bodyPr wrap="none" lIns="0" tIns="0" rIns="0" bIns="0" rtlCol="0">
            <a:spAutoFit/>
          </a:bodyPr>
          <a:lstStyle/>
          <a:p>
            <a:pPr algn="l"/>
            <a:r>
              <a:rPr lang="en-US" sz="2000" i="1" dirty="0"/>
              <a:t>← Feature(s)</a:t>
            </a:r>
            <a:endParaRPr lang="ru-RU" sz="2000" i="1" dirty="0" err="1"/>
          </a:p>
        </p:txBody>
      </p:sp>
      <p:sp>
        <p:nvSpPr>
          <p:cNvPr id="21" name="TextBox 20">
            <a:extLst>
              <a:ext uri="{FF2B5EF4-FFF2-40B4-BE49-F238E27FC236}">
                <a16:creationId xmlns:a16="http://schemas.microsoft.com/office/drawing/2014/main" id="{D11F3139-8EED-44C9-9DC3-34808A8D2C1E}"/>
              </a:ext>
            </a:extLst>
          </p:cNvPr>
          <p:cNvSpPr txBox="1"/>
          <p:nvPr/>
        </p:nvSpPr>
        <p:spPr>
          <a:xfrm rot="16200000">
            <a:off x="134602" y="4361957"/>
            <a:ext cx="877548" cy="307777"/>
          </a:xfrm>
          <a:prstGeom prst="rect">
            <a:avLst/>
          </a:prstGeom>
          <a:noFill/>
        </p:spPr>
        <p:txBody>
          <a:bodyPr wrap="none" lIns="0" tIns="0" rIns="0" bIns="0" rtlCol="0">
            <a:spAutoFit/>
          </a:bodyPr>
          <a:lstStyle/>
          <a:p>
            <a:pPr algn="l"/>
            <a:r>
              <a:rPr lang="en-US" sz="2000" i="1" dirty="0"/>
              <a:t>Label →</a:t>
            </a:r>
            <a:endParaRPr lang="ru-RU" sz="2000" i="1" dirty="0" err="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E0845-2986-4D80-A297-B48C94F8744E}"/>
              </a:ext>
            </a:extLst>
          </p:cNvPr>
          <p:cNvSpPr>
            <a:spLocks noGrp="1"/>
          </p:cNvSpPr>
          <p:nvPr>
            <p:ph type="title"/>
          </p:nvPr>
        </p:nvSpPr>
        <p:spPr/>
        <p:txBody>
          <a:bodyPr/>
          <a:lstStyle/>
          <a:p>
            <a:r>
              <a:rPr lang="en-US" dirty="0"/>
              <a:t>Azure Machine Learning</a:t>
            </a:r>
            <a:endParaRPr lang="ru-RU" dirty="0"/>
          </a:p>
        </p:txBody>
      </p:sp>
      <p:pic>
        <p:nvPicPr>
          <p:cNvPr id="7" name="Graphic 6" descr="Computer">
            <a:extLst>
              <a:ext uri="{FF2B5EF4-FFF2-40B4-BE49-F238E27FC236}">
                <a16:creationId xmlns:a16="http://schemas.microsoft.com/office/drawing/2014/main" id="{C9F09CFF-B85C-4A18-9C7B-D52157DC19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28606" y="4529795"/>
            <a:ext cx="1359056" cy="1359056"/>
          </a:xfrm>
          <a:prstGeom prst="rect">
            <a:avLst/>
          </a:prstGeom>
        </p:spPr>
      </p:pic>
      <p:pic>
        <p:nvPicPr>
          <p:cNvPr id="9" name="Picture 8" descr="A close up of a logo&#10;&#10;Description automatically generated">
            <a:extLst>
              <a:ext uri="{FF2B5EF4-FFF2-40B4-BE49-F238E27FC236}">
                <a16:creationId xmlns:a16="http://schemas.microsoft.com/office/drawing/2014/main" id="{56CD97A7-5992-48CE-863A-BF311C04F59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995580" y="114922"/>
            <a:ext cx="1031969" cy="1031969"/>
          </a:xfrm>
          <a:prstGeom prst="rect">
            <a:avLst/>
          </a:prstGeom>
        </p:spPr>
      </p:pic>
      <p:sp>
        <p:nvSpPr>
          <p:cNvPr id="12" name="TextBox 11">
            <a:extLst>
              <a:ext uri="{FF2B5EF4-FFF2-40B4-BE49-F238E27FC236}">
                <a16:creationId xmlns:a16="http://schemas.microsoft.com/office/drawing/2014/main" id="{979578CD-1FFC-498D-9A88-DDF17283C5B5}"/>
              </a:ext>
            </a:extLst>
          </p:cNvPr>
          <p:cNvSpPr txBox="1"/>
          <p:nvPr/>
        </p:nvSpPr>
        <p:spPr>
          <a:xfrm>
            <a:off x="4438546" y="5912683"/>
            <a:ext cx="1046377" cy="307777"/>
          </a:xfrm>
          <a:prstGeom prst="rect">
            <a:avLst/>
          </a:prstGeom>
          <a:noFill/>
        </p:spPr>
        <p:txBody>
          <a:bodyPr wrap="square" lIns="0" tIns="0" rIns="0" bIns="0" rtlCol="0">
            <a:spAutoFit/>
          </a:bodyPr>
          <a:lstStyle/>
          <a:p>
            <a:pPr algn="l"/>
            <a:r>
              <a:rPr lang="en-US" sz="2000" dirty="0"/>
              <a:t>Compute</a:t>
            </a:r>
            <a:endParaRPr lang="ru-RU" sz="2000" dirty="0" err="1"/>
          </a:p>
        </p:txBody>
      </p:sp>
      <p:sp>
        <p:nvSpPr>
          <p:cNvPr id="13" name="TextBox 12">
            <a:extLst>
              <a:ext uri="{FF2B5EF4-FFF2-40B4-BE49-F238E27FC236}">
                <a16:creationId xmlns:a16="http://schemas.microsoft.com/office/drawing/2014/main" id="{065FBD82-1F62-4A82-83D1-053C3729C40F}"/>
              </a:ext>
            </a:extLst>
          </p:cNvPr>
          <p:cNvSpPr txBox="1"/>
          <p:nvPr/>
        </p:nvSpPr>
        <p:spPr>
          <a:xfrm>
            <a:off x="6683231" y="5912683"/>
            <a:ext cx="965008" cy="307777"/>
          </a:xfrm>
          <a:prstGeom prst="rect">
            <a:avLst/>
          </a:prstGeom>
          <a:noFill/>
        </p:spPr>
        <p:txBody>
          <a:bodyPr wrap="square" lIns="0" tIns="0" rIns="0" bIns="0" rtlCol="0">
            <a:spAutoFit/>
          </a:bodyPr>
          <a:lstStyle/>
          <a:p>
            <a:pPr algn="l"/>
            <a:r>
              <a:rPr lang="en-US" sz="2000" dirty="0"/>
              <a:t>Datasets</a:t>
            </a:r>
            <a:endParaRPr lang="ru-RU" sz="2000" dirty="0" err="1"/>
          </a:p>
        </p:txBody>
      </p:sp>
      <p:sp>
        <p:nvSpPr>
          <p:cNvPr id="19" name="Arrow: Left-Right 18">
            <a:extLst>
              <a:ext uri="{FF2B5EF4-FFF2-40B4-BE49-F238E27FC236}">
                <a16:creationId xmlns:a16="http://schemas.microsoft.com/office/drawing/2014/main" id="{1C961F63-9BD7-4ED4-852E-C2F8B1A9A07A}"/>
              </a:ext>
            </a:extLst>
          </p:cNvPr>
          <p:cNvSpPr/>
          <p:nvPr/>
        </p:nvSpPr>
        <p:spPr bwMode="auto">
          <a:xfrm>
            <a:off x="505080" y="3468203"/>
            <a:ext cx="10945662" cy="757084"/>
          </a:xfrm>
          <a:prstGeom prst="leftRightArrow">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ru-RU" sz="2000" dirty="0" err="1">
              <a:solidFill>
                <a:srgbClr val="FFFFFF"/>
              </a:solidFill>
              <a:ea typeface="Segoe UI" pitchFamily="34" charset="0"/>
              <a:cs typeface="Segoe UI" pitchFamily="34" charset="0"/>
            </a:endParaRPr>
          </a:p>
        </p:txBody>
      </p:sp>
      <p:sp>
        <p:nvSpPr>
          <p:cNvPr id="21" name="TextBox 20">
            <a:extLst>
              <a:ext uri="{FF2B5EF4-FFF2-40B4-BE49-F238E27FC236}">
                <a16:creationId xmlns:a16="http://schemas.microsoft.com/office/drawing/2014/main" id="{C2D9F07B-CC98-42CB-9ED7-54B67F9D115C}"/>
              </a:ext>
            </a:extLst>
          </p:cNvPr>
          <p:cNvSpPr txBox="1"/>
          <p:nvPr/>
        </p:nvSpPr>
        <p:spPr>
          <a:xfrm>
            <a:off x="832612" y="3692856"/>
            <a:ext cx="4156715" cy="307777"/>
          </a:xfrm>
          <a:prstGeom prst="rect">
            <a:avLst/>
          </a:prstGeom>
          <a:noFill/>
        </p:spPr>
        <p:txBody>
          <a:bodyPr wrap="none" lIns="0" tIns="0" rIns="0" bIns="0" rtlCol="0">
            <a:spAutoFit/>
          </a:bodyPr>
          <a:lstStyle/>
          <a:p>
            <a:pPr algn="l"/>
            <a:r>
              <a:rPr lang="en-US" sz="2000" dirty="0"/>
              <a:t>For beginners (Low Code / No Code)</a:t>
            </a:r>
            <a:endParaRPr lang="ru-RU" sz="2000" dirty="0" err="1"/>
          </a:p>
        </p:txBody>
      </p:sp>
      <p:sp>
        <p:nvSpPr>
          <p:cNvPr id="22" name="TextBox 21">
            <a:extLst>
              <a:ext uri="{FF2B5EF4-FFF2-40B4-BE49-F238E27FC236}">
                <a16:creationId xmlns:a16="http://schemas.microsoft.com/office/drawing/2014/main" id="{52995DB1-5955-4E98-A141-998A6E68C186}"/>
              </a:ext>
            </a:extLst>
          </p:cNvPr>
          <p:cNvSpPr txBox="1"/>
          <p:nvPr/>
        </p:nvSpPr>
        <p:spPr>
          <a:xfrm>
            <a:off x="8480908" y="3692856"/>
            <a:ext cx="2632324" cy="307777"/>
          </a:xfrm>
          <a:prstGeom prst="rect">
            <a:avLst/>
          </a:prstGeom>
          <a:noFill/>
        </p:spPr>
        <p:txBody>
          <a:bodyPr wrap="none" lIns="0" tIns="0" rIns="0" bIns="0" rtlCol="0">
            <a:spAutoFit/>
          </a:bodyPr>
          <a:lstStyle/>
          <a:p>
            <a:pPr algn="l"/>
            <a:r>
              <a:rPr lang="en-US" sz="2000" dirty="0"/>
              <a:t>Advanced Data Science</a:t>
            </a:r>
            <a:endParaRPr lang="ru-RU" sz="2000" dirty="0" err="1"/>
          </a:p>
        </p:txBody>
      </p:sp>
      <p:pic>
        <p:nvPicPr>
          <p:cNvPr id="24" name="Graphic 23" descr="Ruler">
            <a:extLst>
              <a:ext uri="{FF2B5EF4-FFF2-40B4-BE49-F238E27FC236}">
                <a16:creationId xmlns:a16="http://schemas.microsoft.com/office/drawing/2014/main" id="{A2004C0C-143C-4EE0-A2E1-AC656257059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78055" y="1686466"/>
            <a:ext cx="914400" cy="914400"/>
          </a:xfrm>
          <a:prstGeom prst="rect">
            <a:avLst/>
          </a:prstGeom>
        </p:spPr>
      </p:pic>
      <p:sp>
        <p:nvSpPr>
          <p:cNvPr id="25" name="TextBox 24">
            <a:extLst>
              <a:ext uri="{FF2B5EF4-FFF2-40B4-BE49-F238E27FC236}">
                <a16:creationId xmlns:a16="http://schemas.microsoft.com/office/drawing/2014/main" id="{1C5E6C1B-A8E4-43CB-B884-5E2D1CED45B5}"/>
              </a:ext>
            </a:extLst>
          </p:cNvPr>
          <p:cNvSpPr txBox="1"/>
          <p:nvPr/>
        </p:nvSpPr>
        <p:spPr>
          <a:xfrm>
            <a:off x="2692173" y="2980836"/>
            <a:ext cx="1006686" cy="307777"/>
          </a:xfrm>
          <a:prstGeom prst="rect">
            <a:avLst/>
          </a:prstGeom>
          <a:noFill/>
        </p:spPr>
        <p:txBody>
          <a:bodyPr wrap="none" lIns="0" tIns="0" rIns="0" bIns="0" rtlCol="0">
            <a:spAutoFit/>
          </a:bodyPr>
          <a:lstStyle>
            <a:defPPr>
              <a:defRPr lang="en-US"/>
            </a:defPPr>
            <a:lvl1pPr>
              <a:defRPr sz="2000"/>
            </a:lvl1pPr>
          </a:lstStyle>
          <a:p>
            <a:r>
              <a:rPr lang="en-US" dirty="0">
                <a:sym typeface="Helvetica Light"/>
              </a:rPr>
              <a:t>Designer</a:t>
            </a:r>
            <a:endParaRPr lang="ru-RU" dirty="0">
              <a:sym typeface="Helvetica Light"/>
            </a:endParaRPr>
          </a:p>
        </p:txBody>
      </p:sp>
      <p:pic>
        <p:nvPicPr>
          <p:cNvPr id="26" name="Graphic 25" descr="Magic Wand Auto">
            <a:extLst>
              <a:ext uri="{FF2B5EF4-FFF2-40B4-BE49-F238E27FC236}">
                <a16:creationId xmlns:a16="http://schemas.microsoft.com/office/drawing/2014/main" id="{6DFB1419-C469-440A-BACE-EA641E6928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8524" y="1686466"/>
            <a:ext cx="914400" cy="914400"/>
          </a:xfrm>
          <a:prstGeom prst="rect">
            <a:avLst/>
          </a:prstGeom>
        </p:spPr>
      </p:pic>
      <p:sp>
        <p:nvSpPr>
          <p:cNvPr id="27" name="TextBox 26">
            <a:extLst>
              <a:ext uri="{FF2B5EF4-FFF2-40B4-BE49-F238E27FC236}">
                <a16:creationId xmlns:a16="http://schemas.microsoft.com/office/drawing/2014/main" id="{A6A72CFB-6BA7-44B1-A0D8-AE23BE8E923A}"/>
              </a:ext>
            </a:extLst>
          </p:cNvPr>
          <p:cNvSpPr txBox="1"/>
          <p:nvPr/>
        </p:nvSpPr>
        <p:spPr>
          <a:xfrm>
            <a:off x="877076" y="2980836"/>
            <a:ext cx="897297" cy="307777"/>
          </a:xfrm>
          <a:prstGeom prst="rect">
            <a:avLst/>
          </a:prstGeom>
          <a:noFill/>
        </p:spPr>
        <p:txBody>
          <a:bodyPr wrap="none" lIns="0" tIns="0" rIns="0" bIns="0" rtlCol="0">
            <a:spAutoFit/>
          </a:bodyPr>
          <a:lstStyle>
            <a:defPPr>
              <a:defRPr lang="en-US"/>
            </a:defPPr>
            <a:lvl1pPr>
              <a:defRPr sz="2000"/>
            </a:lvl1pPr>
          </a:lstStyle>
          <a:p>
            <a:r>
              <a:rPr lang="en-US" dirty="0" err="1">
                <a:sym typeface="Helvetica Light"/>
              </a:rPr>
              <a:t>AutoML</a:t>
            </a:r>
            <a:endParaRPr lang="ru-RU" dirty="0">
              <a:sym typeface="Helvetica Light"/>
            </a:endParaRPr>
          </a:p>
        </p:txBody>
      </p:sp>
      <p:pic>
        <p:nvPicPr>
          <p:cNvPr id="28" name="Graphic 27" descr="Database">
            <a:extLst>
              <a:ext uri="{FF2B5EF4-FFF2-40B4-BE49-F238E27FC236}">
                <a16:creationId xmlns:a16="http://schemas.microsoft.com/office/drawing/2014/main" id="{FE0BF496-CF65-4095-9A01-5BF38C91174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80546" y="4672804"/>
            <a:ext cx="1080000" cy="1080000"/>
          </a:xfrm>
          <a:prstGeom prst="rect">
            <a:avLst/>
          </a:prstGeom>
        </p:spPr>
      </p:pic>
      <p:pic>
        <p:nvPicPr>
          <p:cNvPr id="29" name="Graphic 28" descr="Database">
            <a:extLst>
              <a:ext uri="{FF2B5EF4-FFF2-40B4-BE49-F238E27FC236}">
                <a16:creationId xmlns:a16="http://schemas.microsoft.com/office/drawing/2014/main" id="{44067A96-21AD-469B-899D-8A3C31407E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49559" y="4672804"/>
            <a:ext cx="1080000" cy="1080000"/>
          </a:xfrm>
          <a:prstGeom prst="rect">
            <a:avLst/>
          </a:prstGeom>
        </p:spPr>
      </p:pic>
      <p:pic>
        <p:nvPicPr>
          <p:cNvPr id="30" name="Picture 29" descr="A close up of a sign&#10;&#10;Description automatically generated">
            <a:extLst>
              <a:ext uri="{FF2B5EF4-FFF2-40B4-BE49-F238E27FC236}">
                <a16:creationId xmlns:a16="http://schemas.microsoft.com/office/drawing/2014/main" id="{1825068D-8762-4B7F-944C-189FC466DDF6}"/>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4582122" y="1560872"/>
            <a:ext cx="1005540" cy="1165588"/>
          </a:xfrm>
          <a:prstGeom prst="rect">
            <a:avLst/>
          </a:prstGeom>
        </p:spPr>
      </p:pic>
      <p:sp>
        <p:nvSpPr>
          <p:cNvPr id="31" name="TextBox 30">
            <a:extLst>
              <a:ext uri="{FF2B5EF4-FFF2-40B4-BE49-F238E27FC236}">
                <a16:creationId xmlns:a16="http://schemas.microsoft.com/office/drawing/2014/main" id="{115C4972-95F1-49A5-AF15-2868FCD70E8B}"/>
              </a:ext>
            </a:extLst>
          </p:cNvPr>
          <p:cNvSpPr txBox="1"/>
          <p:nvPr/>
        </p:nvSpPr>
        <p:spPr>
          <a:xfrm>
            <a:off x="4616658" y="2980836"/>
            <a:ext cx="1251561" cy="307777"/>
          </a:xfrm>
          <a:prstGeom prst="rect">
            <a:avLst/>
          </a:prstGeom>
          <a:noFill/>
        </p:spPr>
        <p:txBody>
          <a:bodyPr wrap="none" lIns="0" tIns="0" rIns="0" bIns="0" rtlCol="0">
            <a:spAutoFit/>
          </a:bodyPr>
          <a:lstStyle>
            <a:defPPr>
              <a:defRPr lang="en-US"/>
            </a:defPPr>
            <a:lvl1pPr>
              <a:defRPr sz="2000"/>
            </a:lvl1pPr>
          </a:lstStyle>
          <a:p>
            <a:r>
              <a:rPr lang="en-US" dirty="0">
                <a:sym typeface="Helvetica Light"/>
              </a:rPr>
              <a:t>Notebooks</a:t>
            </a:r>
            <a:endParaRPr lang="ru-RU" dirty="0">
              <a:sym typeface="Helvetica Light"/>
            </a:endParaRPr>
          </a:p>
        </p:txBody>
      </p:sp>
      <p:pic>
        <p:nvPicPr>
          <p:cNvPr id="32" name="Graphic 31" descr="Bar chart">
            <a:extLst>
              <a:ext uri="{FF2B5EF4-FFF2-40B4-BE49-F238E27FC236}">
                <a16:creationId xmlns:a16="http://schemas.microsoft.com/office/drawing/2014/main" id="{E3D392F8-B27A-4475-A72F-B04B44C8905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03345" y="1580560"/>
            <a:ext cx="1126213" cy="1126213"/>
          </a:xfrm>
          <a:prstGeom prst="rect">
            <a:avLst/>
          </a:prstGeom>
        </p:spPr>
      </p:pic>
      <p:sp>
        <p:nvSpPr>
          <p:cNvPr id="33" name="TextBox 32">
            <a:extLst>
              <a:ext uri="{FF2B5EF4-FFF2-40B4-BE49-F238E27FC236}">
                <a16:creationId xmlns:a16="http://schemas.microsoft.com/office/drawing/2014/main" id="{73031085-39B6-43DD-8FB3-9F42F89D7449}"/>
              </a:ext>
            </a:extLst>
          </p:cNvPr>
          <p:cNvSpPr txBox="1"/>
          <p:nvPr/>
        </p:nvSpPr>
        <p:spPr>
          <a:xfrm>
            <a:off x="6786018" y="2980836"/>
            <a:ext cx="1848263" cy="307777"/>
          </a:xfrm>
          <a:prstGeom prst="rect">
            <a:avLst/>
          </a:prstGeom>
          <a:noFill/>
        </p:spPr>
        <p:txBody>
          <a:bodyPr wrap="none" lIns="0" tIns="0" rIns="0" bIns="0" rtlCol="0">
            <a:spAutoFit/>
          </a:bodyPr>
          <a:lstStyle>
            <a:defPPr>
              <a:defRPr lang="en-US"/>
            </a:defPPr>
            <a:lvl1pPr>
              <a:defRPr sz="2000"/>
            </a:lvl1pPr>
          </a:lstStyle>
          <a:p>
            <a:r>
              <a:rPr lang="en-US" dirty="0">
                <a:sym typeface="Helvetica Light"/>
              </a:rPr>
              <a:t>Experimentation</a:t>
            </a:r>
            <a:endParaRPr lang="ru-RU" dirty="0">
              <a:sym typeface="Helvetica Light"/>
            </a:endParaRPr>
          </a:p>
        </p:txBody>
      </p:sp>
      <p:sp>
        <p:nvSpPr>
          <p:cNvPr id="34" name="TextBox 33">
            <a:extLst>
              <a:ext uri="{FF2B5EF4-FFF2-40B4-BE49-F238E27FC236}">
                <a16:creationId xmlns:a16="http://schemas.microsoft.com/office/drawing/2014/main" id="{BB4F22B0-55C4-4217-9C64-AF829F5A5A88}"/>
              </a:ext>
            </a:extLst>
          </p:cNvPr>
          <p:cNvSpPr txBox="1"/>
          <p:nvPr/>
        </p:nvSpPr>
        <p:spPr>
          <a:xfrm>
            <a:off x="9552081" y="2980836"/>
            <a:ext cx="1389804" cy="307777"/>
          </a:xfrm>
          <a:prstGeom prst="rect">
            <a:avLst/>
          </a:prstGeom>
          <a:noFill/>
        </p:spPr>
        <p:txBody>
          <a:bodyPr wrap="none" lIns="0" tIns="0" rIns="0" bIns="0" rtlCol="0">
            <a:spAutoFit/>
          </a:bodyPr>
          <a:lstStyle>
            <a:defPPr>
              <a:defRPr lang="en-US"/>
            </a:defPPr>
            <a:lvl1pPr>
              <a:defRPr sz="2000"/>
            </a:lvl1pPr>
          </a:lstStyle>
          <a:p>
            <a:r>
              <a:rPr lang="en-US" dirty="0">
                <a:sym typeface="Helvetica Light"/>
              </a:rPr>
              <a:t>Deployment</a:t>
            </a:r>
            <a:endParaRPr lang="ru-RU" dirty="0">
              <a:sym typeface="Helvetica Light"/>
            </a:endParaRPr>
          </a:p>
        </p:txBody>
      </p:sp>
      <p:pic>
        <p:nvPicPr>
          <p:cNvPr id="35" name="Graphic 34" descr="Internet Of Things">
            <a:extLst>
              <a:ext uri="{FF2B5EF4-FFF2-40B4-BE49-F238E27FC236}">
                <a16:creationId xmlns:a16="http://schemas.microsoft.com/office/drawing/2014/main" id="{DD180168-8C25-469E-A6AE-773C8041E64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449293" y="1580560"/>
            <a:ext cx="1126213" cy="1126213"/>
          </a:xfrm>
          <a:prstGeom prst="rect">
            <a:avLst/>
          </a:prstGeom>
        </p:spPr>
      </p:pic>
      <p:sp>
        <p:nvSpPr>
          <p:cNvPr id="36" name="TextBox 35">
            <a:extLst>
              <a:ext uri="{FF2B5EF4-FFF2-40B4-BE49-F238E27FC236}">
                <a16:creationId xmlns:a16="http://schemas.microsoft.com/office/drawing/2014/main" id="{48F93B07-1091-4F42-904A-54F2EAD81E24}"/>
              </a:ext>
            </a:extLst>
          </p:cNvPr>
          <p:cNvSpPr txBox="1"/>
          <p:nvPr/>
        </p:nvSpPr>
        <p:spPr>
          <a:xfrm>
            <a:off x="9168187" y="716004"/>
            <a:ext cx="1852751" cy="430887"/>
          </a:xfrm>
          <a:prstGeom prst="rect">
            <a:avLst/>
          </a:prstGeom>
          <a:noFill/>
        </p:spPr>
        <p:txBody>
          <a:bodyPr wrap="none" lIns="0" tIns="0" rIns="0" bIns="0" rtlCol="0">
            <a:spAutoFit/>
          </a:bodyPr>
          <a:lstStyle>
            <a:defPPr>
              <a:defRPr lang="en-US"/>
            </a:defPPr>
            <a:lvl1pPr>
              <a:defRPr sz="2000"/>
            </a:lvl1pPr>
          </a:lstStyle>
          <a:p>
            <a:r>
              <a:rPr lang="en-US" sz="2800" b="1" dirty="0">
                <a:sym typeface="Helvetica Light"/>
              </a:rPr>
              <a:t>Workspace</a:t>
            </a:r>
            <a:endParaRPr lang="ru-RU" sz="2800" b="1" dirty="0">
              <a:sym typeface="Helvetica Light"/>
            </a:endParaRPr>
          </a:p>
        </p:txBody>
      </p:sp>
      <p:sp>
        <p:nvSpPr>
          <p:cNvPr id="5" name="Rectangle 4">
            <a:extLst>
              <a:ext uri="{FF2B5EF4-FFF2-40B4-BE49-F238E27FC236}">
                <a16:creationId xmlns:a16="http://schemas.microsoft.com/office/drawing/2014/main" id="{915F6ED6-348D-4AC6-9548-FCD39271BBDF}"/>
              </a:ext>
            </a:extLst>
          </p:cNvPr>
          <p:cNvSpPr/>
          <p:nvPr/>
        </p:nvSpPr>
        <p:spPr bwMode="auto">
          <a:xfrm>
            <a:off x="263352" y="1124744"/>
            <a:ext cx="11665296" cy="5544616"/>
          </a:xfrm>
          <a:prstGeom prst="rect">
            <a:avLst/>
          </a:prstGeom>
          <a:noFill/>
          <a:ln w="285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ru-RU"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192911375"/>
      </p:ext>
    </p:extLst>
  </p:cSld>
  <p:clrMapOvr>
    <a:masterClrMapping/>
  </p:clrMapOvr>
  <p:transition advTm="7410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Setting things up</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Create Workspace                   Create compute targets</a:t>
            </a:r>
          </a:p>
        </p:txBody>
      </p:sp>
      <p:sp>
        <p:nvSpPr>
          <p:cNvPr id="4" name="New shape"/>
          <p:cNvSpPr/>
          <p:nvPr/>
        </p:nvSpPr>
        <p:spPr>
          <a:xfrm>
            <a:off x="6312024" y="1772816"/>
            <a:ext cx="5181600" cy="4025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FontTx/>
              <a:buChar char="•"/>
            </a:pPr>
            <a:r>
              <a:rPr sz="1800" b="1" dirty="0">
                <a:solidFill>
                  <a:srgbClr val="000000"/>
                </a:solidFill>
              </a:rPr>
              <a:t>Compute Instances</a:t>
            </a:r>
            <a:r>
              <a:rPr sz="1800" dirty="0">
                <a:solidFill>
                  <a:srgbClr val="000000"/>
                </a:solidFill>
              </a:rPr>
              <a:t>: Development workstations that data scientists can use to work with data and models.</a:t>
            </a:r>
            <a:br>
              <a:rPr lang="en-US" dirty="0">
                <a:solidFill>
                  <a:srgbClr val="000000"/>
                </a:solidFill>
              </a:rPr>
            </a:br>
            <a:r>
              <a:rPr lang="en-US" sz="1800" dirty="0">
                <a:solidFill>
                  <a:srgbClr val="000000"/>
                </a:solidFill>
              </a:rPr>
              <a:t>Create </a:t>
            </a:r>
            <a:r>
              <a:rPr lang="en-US" sz="1800" i="1" dirty="0">
                <a:solidFill>
                  <a:srgbClr val="000000"/>
                </a:solidFill>
              </a:rPr>
              <a:t>Standard_DS11_v2 </a:t>
            </a:r>
            <a:r>
              <a:rPr lang="en-US" dirty="0">
                <a:solidFill>
                  <a:srgbClr val="000000"/>
                </a:solidFill>
              </a:rPr>
              <a:t>compute instance.</a:t>
            </a:r>
            <a:endParaRPr sz="1800" dirty="0">
              <a:solidFill>
                <a:srgbClr val="000000"/>
              </a:solidFill>
            </a:endParaRPr>
          </a:p>
          <a:p>
            <a:pPr marL="381000" indent="-365760">
              <a:spcBef>
                <a:spcPct val="20000"/>
              </a:spcBef>
              <a:spcAft>
                <a:spcPct val="20000"/>
              </a:spcAft>
              <a:buChar char="•"/>
            </a:pPr>
            <a:r>
              <a:rPr sz="1800" b="1" dirty="0">
                <a:solidFill>
                  <a:srgbClr val="000000"/>
                </a:solidFill>
              </a:rPr>
              <a:t>Compute Clusters</a:t>
            </a:r>
            <a:r>
              <a:rPr sz="1800" dirty="0">
                <a:solidFill>
                  <a:srgbClr val="000000"/>
                </a:solidFill>
              </a:rPr>
              <a:t>: Scalable clusters of virtual machines for on-demand processing of experiment code.</a:t>
            </a:r>
          </a:p>
          <a:p>
            <a:pPr marL="381000" indent="-365760">
              <a:spcBef>
                <a:spcPct val="20000"/>
              </a:spcBef>
              <a:spcAft>
                <a:spcPct val="20000"/>
              </a:spcAft>
              <a:buChar char="•"/>
            </a:pPr>
            <a:r>
              <a:rPr sz="1800" b="1" dirty="0">
                <a:solidFill>
                  <a:srgbClr val="000000"/>
                </a:solidFill>
              </a:rPr>
              <a:t>Inference Clusters</a:t>
            </a:r>
            <a:r>
              <a:rPr sz="1800" dirty="0">
                <a:solidFill>
                  <a:srgbClr val="000000"/>
                </a:solidFill>
              </a:rPr>
              <a:t>: Deployment targets for predictive services that use your trained models.</a:t>
            </a:r>
          </a:p>
          <a:p>
            <a:pPr marL="381000" indent="-365760">
              <a:spcBef>
                <a:spcPct val="20000"/>
              </a:spcBef>
              <a:spcAft>
                <a:spcPct val="20000"/>
              </a:spcAft>
              <a:buChar char="•"/>
            </a:pPr>
            <a:r>
              <a:rPr sz="1800" b="1" dirty="0">
                <a:solidFill>
                  <a:srgbClr val="000000"/>
                </a:solidFill>
              </a:rPr>
              <a:t>Attached Compute</a:t>
            </a:r>
            <a:r>
              <a:rPr sz="1800" dirty="0">
                <a:solidFill>
                  <a:srgbClr val="000000"/>
                </a:solidFill>
              </a:rPr>
              <a:t>: Links to existing Azure compute resources, such as Virtual Machines or Azure Databricks clusters.</a:t>
            </a:r>
          </a:p>
        </p:txBody>
      </p:sp>
      <p:sp>
        <p:nvSpPr>
          <p:cNvPr id="10" name="New shape">
            <a:extLst>
              <a:ext uri="{FF2B5EF4-FFF2-40B4-BE49-F238E27FC236}">
                <a16:creationId xmlns:a16="http://schemas.microsoft.com/office/drawing/2014/main" id="{BD3C6521-4773-48E1-AAF1-9CB8EB07C0BC}"/>
              </a:ext>
            </a:extLst>
          </p:cNvPr>
          <p:cNvSpPr/>
          <p:nvPr/>
        </p:nvSpPr>
        <p:spPr>
          <a:xfrm>
            <a:off x="551384" y="1772816"/>
            <a:ext cx="518160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5240">
              <a:spcBef>
                <a:spcPct val="20000"/>
              </a:spcBef>
              <a:spcAft>
                <a:spcPct val="20000"/>
              </a:spcAft>
            </a:pPr>
            <a:r>
              <a:rPr lang="en-US" sz="1800" b="1" dirty="0">
                <a:solidFill>
                  <a:srgbClr val="000000"/>
                </a:solidFill>
                <a:hlinkClick r:id="rId3"/>
              </a:rPr>
              <a:t>http://portal.azure.com</a:t>
            </a:r>
            <a:endParaRPr lang="en-US" sz="1800" b="1" dirty="0">
              <a:solidFill>
                <a:srgbClr val="000000"/>
              </a:solidFill>
            </a:endParaRPr>
          </a:p>
        </p:txBody>
      </p:sp>
      <p:sp>
        <p:nvSpPr>
          <p:cNvPr id="11" name="New shape">
            <a:extLst>
              <a:ext uri="{FF2B5EF4-FFF2-40B4-BE49-F238E27FC236}">
                <a16:creationId xmlns:a16="http://schemas.microsoft.com/office/drawing/2014/main" id="{3C60FB06-0F01-44C3-88FF-02B01A59EDF7}"/>
              </a:ext>
            </a:extLst>
          </p:cNvPr>
          <p:cNvSpPr/>
          <p:nvPr/>
        </p:nvSpPr>
        <p:spPr>
          <a:xfrm>
            <a:off x="551384" y="5998982"/>
            <a:ext cx="518160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5240">
              <a:spcBef>
                <a:spcPct val="20000"/>
              </a:spcBef>
              <a:spcAft>
                <a:spcPct val="20000"/>
              </a:spcAft>
            </a:pPr>
            <a:r>
              <a:rPr lang="en-US" b="1" dirty="0">
                <a:solidFill>
                  <a:srgbClr val="000000"/>
                </a:solidFill>
                <a:hlinkClick r:id="rId4"/>
              </a:rPr>
              <a:t>http://ml.azure.com</a:t>
            </a:r>
            <a:r>
              <a:rPr lang="en-US" b="1" dirty="0">
                <a:solidFill>
                  <a:srgbClr val="000000"/>
                </a:solidFill>
              </a:rPr>
              <a:t> </a:t>
            </a:r>
            <a:endParaRPr sz="1800" dirty="0">
              <a:solidFill>
                <a:srgbClr val="000000"/>
              </a:solidFill>
            </a:endParaRPr>
          </a:p>
        </p:txBody>
      </p:sp>
      <p:pic>
        <p:nvPicPr>
          <p:cNvPr id="13" name="Picture 12">
            <a:extLst>
              <a:ext uri="{FF2B5EF4-FFF2-40B4-BE49-F238E27FC236}">
                <a16:creationId xmlns:a16="http://schemas.microsoft.com/office/drawing/2014/main" id="{C242B12E-01D8-49D4-BEB2-12F81F8F7056}"/>
              </a:ext>
            </a:extLst>
          </p:cNvPr>
          <p:cNvPicPr>
            <a:picLocks noChangeAspect="1"/>
          </p:cNvPicPr>
          <p:nvPr/>
        </p:nvPicPr>
        <p:blipFill>
          <a:blip r:embed="rId5"/>
          <a:stretch>
            <a:fillRect/>
          </a:stretch>
        </p:blipFill>
        <p:spPr>
          <a:xfrm>
            <a:off x="688942" y="2276872"/>
            <a:ext cx="4185431" cy="3436226"/>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ags/tag2.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308</TotalTime>
  <Words>6059</Words>
  <Application>Microsoft Office PowerPoint</Application>
  <PresentationFormat>Widescreen</PresentationFormat>
  <Paragraphs>497</Paragraphs>
  <Slides>35</Slides>
  <Notes>29</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35</vt:i4>
      </vt:variant>
    </vt:vector>
  </HeadingPairs>
  <TitlesOfParts>
    <vt:vector size="47" baseType="lpstr">
      <vt:lpstr>Arial</vt:lpstr>
      <vt:lpstr>Calibri</vt:lpstr>
      <vt:lpstr>Consolas</vt:lpstr>
      <vt:lpstr>Fira Code</vt:lpstr>
      <vt:lpstr>Fira Code Retina</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Create a Regression Model with Azure Machine Learning designer</vt:lpstr>
      <vt:lpstr>Prerequisites   Learning Objectives</vt:lpstr>
      <vt:lpstr>Agenda</vt:lpstr>
      <vt:lpstr>Introduction</vt:lpstr>
      <vt:lpstr>Introduction</vt:lpstr>
      <vt:lpstr>Azure Machine Learning</vt:lpstr>
      <vt:lpstr>Setting things up</vt:lpstr>
      <vt:lpstr>Create Workspace                   Create compute targets</vt:lpstr>
      <vt:lpstr>Clean the Data</vt:lpstr>
      <vt:lpstr>Azure ML Designer</vt:lpstr>
      <vt:lpstr>Data Transformations</vt:lpstr>
      <vt:lpstr>Handling Missing Values</vt:lpstr>
      <vt:lpstr>Normalize Data</vt:lpstr>
      <vt:lpstr>Train the Model</vt:lpstr>
      <vt:lpstr>Training Experiment</vt:lpstr>
      <vt:lpstr>Create an inference pipeline</vt:lpstr>
      <vt:lpstr>Create an inference pipeline</vt:lpstr>
      <vt:lpstr>Create and run an inference pipeline</vt:lpstr>
      <vt:lpstr>Deploy a predictive service</vt:lpstr>
      <vt:lpstr>Deploy a predictive service</vt:lpstr>
      <vt:lpstr>Test the service</vt:lpstr>
      <vt:lpstr>Knowledge check</vt:lpstr>
      <vt:lpstr>Question 1</vt:lpstr>
      <vt:lpstr>Question 1</vt:lpstr>
      <vt:lpstr>Question 2</vt:lpstr>
      <vt:lpstr>Question 2</vt:lpstr>
      <vt:lpstr>Optional Train on your own data</vt:lpstr>
      <vt:lpstr>Where to get data</vt:lpstr>
      <vt:lpstr>Upload the Dataset</vt:lpstr>
      <vt:lpstr>Train the model and observe the metrics</vt:lpstr>
      <vt:lpstr>Summary</vt:lpstr>
      <vt:lpstr>Summary</vt:lpstr>
      <vt:lpstr>Clean-up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Dmitry Soshnikov</cp:lastModifiedBy>
  <cp:revision>11</cp:revision>
  <cp:lastPrinted>2022-03-02T15:22:33Z</cp:lastPrinted>
  <dcterms:created xsi:type="dcterms:W3CDTF">2022-03-02T15:22:33Z</dcterms:created>
  <dcterms:modified xsi:type="dcterms:W3CDTF">2022-03-21T12:40:56Z</dcterms:modified>
</cp:coreProperties>
</file>