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smtClean="0"/>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B59823D-DB69-4CF2-9D33-A39BB38E8C5D}" type="datetimeFigureOut">
              <a:rPr lang="en-US" smtClean="0"/>
              <a:t>8/9/2025</a:t>
            </a:fld>
            <a:endParaRPr lang="en-US"/>
          </a:p>
        </p:txBody>
      </p:sp>
      <p:sp>
        <p:nvSpPr>
          <p:cNvPr id="5" name="Footer Placeholder 4"/>
          <p:cNvSpPr>
            <a:spLocks noGrp="1"/>
          </p:cNvSpPr>
          <p:nvPr>
            <p:ph type="ftr" sz="quarter" idx="11"/>
          </p:nvPr>
        </p:nvSpPr>
        <p:spPr>
          <a:xfrm>
            <a:off x="1127124" y="329307"/>
            <a:ext cx="5943668" cy="309201"/>
          </a:xfrm>
        </p:spPr>
        <p:txBody>
          <a:bodyPr/>
          <a:lstStyle/>
          <a:p>
            <a:endParaRPr lang="en-US"/>
          </a:p>
        </p:txBody>
      </p:sp>
      <p:sp>
        <p:nvSpPr>
          <p:cNvPr id="6" name="Slide Number Placeholder 5"/>
          <p:cNvSpPr>
            <a:spLocks noGrp="1"/>
          </p:cNvSpPr>
          <p:nvPr>
            <p:ph type="sldNum" sz="quarter" idx="12"/>
          </p:nvPr>
        </p:nvSpPr>
        <p:spPr>
          <a:xfrm>
            <a:off x="9924392" y="134930"/>
            <a:ext cx="811019" cy="503578"/>
          </a:xfrm>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050051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59823D-DB69-4CF2-9D33-A39BB38E8C5D}"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4226268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B59823D-DB69-4CF2-9D33-A39BB38E8C5D}"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664643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lvl1pPr>
              <a:defRPr sz="1200"/>
            </a:lvl1pPr>
          </a:lstStyle>
          <a:p>
            <a:fld id="{9B59823D-DB69-4CF2-9D33-A39BB38E8C5D}" type="datetimeFigureOut">
              <a:rPr lang="en-US" smtClean="0"/>
              <a:t>8/9/2025</a:t>
            </a:fld>
            <a:endParaRPr lang="en-US"/>
          </a:p>
        </p:txBody>
      </p:sp>
      <p:sp>
        <p:nvSpPr>
          <p:cNvPr id="5" name="Footer Placeholder 4"/>
          <p:cNvSpPr>
            <a:spLocks noGrp="1"/>
          </p:cNvSpPr>
          <p:nvPr>
            <p:ph type="ftr" sz="quarter" idx="11"/>
          </p:nvPr>
        </p:nvSpPr>
        <p:spPr/>
        <p:txBody>
          <a:bodyPr/>
          <a:lstStyle>
            <a:lvl1pPr>
              <a:defRPr sz="1200"/>
            </a:lvl1p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03137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B59823D-DB69-4CF2-9D33-A39BB38E8C5D}" type="datetimeFigureOut">
              <a:rPr lang="en-US" smtClean="0"/>
              <a:t>8/9/2025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948875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B59823D-DB69-4CF2-9D33-A39BB38E8C5D}"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2195674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B59823D-DB69-4CF2-9D33-A39BB38E8C5D}" type="datetimeFigureOut">
              <a:rPr lang="en-US" smtClean="0"/>
              <a:t>8/9/2025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3A2FBE5-A4C9-4A81-BFEC-45D33B9C3A9B}"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1068721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9B59823D-DB69-4CF2-9D33-A39BB38E8C5D}" type="datetimeFigureOut">
              <a:rPr lang="en-US" smtClean="0"/>
              <a:t>8/9/2025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3A2FBE5-A4C9-4A81-BFEC-45D33B9C3A9B}"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654693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59823D-DB69-4CF2-9D33-A39BB38E8C5D}" type="datetimeFigureOut">
              <a:rPr lang="en-US" smtClean="0"/>
              <a:t>8/9/2025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3A2FBE5-A4C9-4A81-BFEC-45D33B9C3A9B}" type="slidenum">
              <a:rPr lang="en-US" smtClean="0"/>
              <a:t>‹#›</a:t>
            </a:fld>
            <a:endParaRPr lang="en-US"/>
          </a:p>
        </p:txBody>
      </p:sp>
    </p:spTree>
    <p:extLst>
      <p:ext uri="{BB962C8B-B14F-4D97-AF65-F5344CB8AC3E}">
        <p14:creationId xmlns:p14="http://schemas.microsoft.com/office/powerpoint/2010/main" val="2680588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smtClean="0"/>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B59823D-DB69-4CF2-9D33-A39BB38E8C5D}" type="datetimeFigureOut">
              <a:rPr lang="en-US" smtClean="0"/>
              <a:t>8/9/2025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3A2FBE5-A4C9-4A81-BFEC-45D33B9C3A9B}"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234431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9B59823D-DB69-4CF2-9D33-A39BB38E8C5D}" type="datetimeFigureOut">
              <a:rPr lang="en-US" smtClean="0"/>
              <a:t>8/9/2025</a:t>
            </a:fld>
            <a:endParaRPr lang="en-US"/>
          </a:p>
        </p:txBody>
      </p:sp>
      <p:sp>
        <p:nvSpPr>
          <p:cNvPr id="6" name="Footer Placeholder 5"/>
          <p:cNvSpPr>
            <a:spLocks noGrp="1"/>
          </p:cNvSpPr>
          <p:nvPr>
            <p:ph type="ftr" sz="quarter" idx="11"/>
          </p:nvPr>
        </p:nvSpPr>
        <p:spPr>
          <a:xfrm>
            <a:off x="1125300" y="318640"/>
            <a:ext cx="4877818" cy="320931"/>
          </a:xfrm>
        </p:spPr>
        <p:txBody>
          <a:bodyPr/>
          <a:lstStyle/>
          <a:p>
            <a:endParaRPr lang="en-US"/>
          </a:p>
        </p:txBody>
      </p:sp>
      <p:sp>
        <p:nvSpPr>
          <p:cNvPr id="7" name="Slide Number Placeholder 6"/>
          <p:cNvSpPr>
            <a:spLocks noGrp="1"/>
          </p:cNvSpPr>
          <p:nvPr>
            <p:ph type="sldNum" sz="quarter" idx="12"/>
          </p:nvPr>
        </p:nvSpPr>
        <p:spPr>
          <a:xfrm>
            <a:off x="6176794" y="137408"/>
            <a:ext cx="811019" cy="503578"/>
          </a:xfrm>
        </p:spPr>
        <p:txBody>
          <a:bodyPr/>
          <a:lstStyle/>
          <a:p>
            <a:fld id="{53A2FBE5-A4C9-4A81-BFEC-45D33B9C3A9B}"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1502554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9B59823D-DB69-4CF2-9D33-A39BB38E8C5D}" type="datetimeFigureOut">
              <a:rPr lang="en-US" smtClean="0"/>
              <a:t>8/9/2025</a:t>
            </a:fld>
            <a:endParaRPr lang="en-US"/>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53A2FBE5-A4C9-4A81-BFEC-45D33B9C3A9B}" type="slidenum">
              <a:rPr lang="en-US" smtClean="0"/>
              <a:t>‹#›</a:t>
            </a:fld>
            <a:endParaRPr lang="en-US"/>
          </a:p>
        </p:txBody>
      </p:sp>
    </p:spTree>
    <p:extLst>
      <p:ext uri="{BB962C8B-B14F-4D97-AF65-F5344CB8AC3E}">
        <p14:creationId xmlns:p14="http://schemas.microsoft.com/office/powerpoint/2010/main" val="249712348"/>
      </p:ext>
    </p:extLst>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11894" y="1588655"/>
            <a:ext cx="8637073" cy="1153776"/>
          </a:xfrm>
        </p:spPr>
        <p:txBody>
          <a:bodyPr/>
          <a:lstStyle/>
          <a:p>
            <a:pPr algn="ctr"/>
            <a:r>
              <a:rPr lang="en-US" sz="3200" b="1" dirty="0" smtClean="0"/>
              <a:t>Intake </a:t>
            </a:r>
            <a:r>
              <a:rPr lang="en-US" sz="3200" b="1" dirty="0"/>
              <a:t>&amp; Continuation Insights for HIV Prevention Pills in Kenya</a:t>
            </a:r>
          </a:p>
        </p:txBody>
      </p:sp>
      <p:sp>
        <p:nvSpPr>
          <p:cNvPr id="3" name="Subtitle 2"/>
          <p:cNvSpPr>
            <a:spLocks noGrp="1"/>
          </p:cNvSpPr>
          <p:nvPr>
            <p:ph type="subTitle" idx="1"/>
          </p:nvPr>
        </p:nvSpPr>
        <p:spPr/>
        <p:txBody>
          <a:bodyPr>
            <a:normAutofit/>
          </a:bodyPr>
          <a:lstStyle/>
          <a:p>
            <a:pPr algn="ctr"/>
            <a:r>
              <a:rPr lang="en-US" sz="1600" b="1" dirty="0" smtClean="0"/>
              <a:t>Prepared for JHG by: Catherine Kariuki</a:t>
            </a:r>
          </a:p>
          <a:p>
            <a:pPr algn="ctr"/>
            <a:r>
              <a:rPr lang="en-US" sz="1600" b="1" dirty="0" smtClean="0"/>
              <a:t>Date: 09/08/2025</a:t>
            </a:r>
            <a:endParaRPr lang="en-US" sz="1600" b="1" dirty="0"/>
          </a:p>
        </p:txBody>
      </p:sp>
    </p:spTree>
    <p:extLst>
      <p:ext uri="{BB962C8B-B14F-4D97-AF65-F5344CB8AC3E}">
        <p14:creationId xmlns:p14="http://schemas.microsoft.com/office/powerpoint/2010/main" val="13596320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5"/>
            <a:ext cx="9603275" cy="727694"/>
          </a:xfrm>
        </p:spPr>
        <p:txBody>
          <a:bodyPr>
            <a:normAutofit/>
          </a:bodyPr>
          <a:lstStyle/>
          <a:p>
            <a:r>
              <a:rPr lang="en-US" sz="2800" b="1" dirty="0" smtClean="0"/>
              <a:t>Impacts of BMI on DP Continuation Rates</a:t>
            </a:r>
            <a:endParaRPr lang="en-US" sz="2800" b="1" dirty="0"/>
          </a:p>
        </p:txBody>
      </p:sp>
      <p:pic>
        <p:nvPicPr>
          <p:cNvPr id="4" name="Content Placeholder 3"/>
          <p:cNvPicPr>
            <a:picLocks noGrp="1" noChangeAspect="1"/>
          </p:cNvPicPr>
          <p:nvPr>
            <p:ph idx="1"/>
          </p:nvPr>
        </p:nvPicPr>
        <p:blipFill>
          <a:blip r:embed="rId2"/>
          <a:stretch>
            <a:fillRect/>
          </a:stretch>
        </p:blipFill>
        <p:spPr>
          <a:xfrm>
            <a:off x="7444509" y="1681019"/>
            <a:ext cx="4463470" cy="4194674"/>
          </a:xfrm>
          <a:prstGeom prst="rect">
            <a:avLst/>
          </a:prstGeom>
        </p:spPr>
      </p:pic>
      <p:sp>
        <p:nvSpPr>
          <p:cNvPr id="5" name="TextBox 4"/>
          <p:cNvSpPr txBox="1"/>
          <p:nvPr/>
        </p:nvSpPr>
        <p:spPr>
          <a:xfrm>
            <a:off x="1130270" y="1681019"/>
            <a:ext cx="5486400" cy="419467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The patients were classified into standard BMI categories.</a:t>
            </a:r>
          </a:p>
          <a:p>
            <a:pPr marL="285750" indent="-285750">
              <a:lnSpc>
                <a:spcPct val="150000"/>
              </a:lnSpc>
              <a:buFont typeface="Arial" panose="020B0604020202020204" pitchFamily="34" charset="0"/>
              <a:buChar char="•"/>
            </a:pPr>
            <a:r>
              <a:rPr lang="en-US" dirty="0" smtClean="0"/>
              <a:t>As seen in the line graph, patients with normal weight had the largest share of refills with underweight patients maintaining an almost stable refill rate. </a:t>
            </a:r>
          </a:p>
          <a:p>
            <a:pPr marL="285750" indent="-285750">
              <a:lnSpc>
                <a:spcPct val="150000"/>
              </a:lnSpc>
              <a:buFont typeface="Arial" panose="020B0604020202020204" pitchFamily="34" charset="0"/>
              <a:buChar char="•"/>
            </a:pPr>
            <a:r>
              <a:rPr lang="en-US" dirty="0" smtClean="0"/>
              <a:t>Refill rates are significantly low by the 6</a:t>
            </a:r>
            <a:r>
              <a:rPr lang="en-US" baseline="30000" dirty="0" smtClean="0"/>
              <a:t>th</a:t>
            </a:r>
            <a:r>
              <a:rPr lang="en-US" dirty="0" smtClean="0"/>
              <a:t> month refill across all BMI categories, indicating that BMI has no impact on refill trends in the long run. </a:t>
            </a:r>
            <a:endParaRPr lang="en-US" dirty="0"/>
          </a:p>
        </p:txBody>
      </p:sp>
    </p:spTree>
    <p:extLst>
      <p:ext uri="{BB962C8B-B14F-4D97-AF65-F5344CB8AC3E}">
        <p14:creationId xmlns:p14="http://schemas.microsoft.com/office/powerpoint/2010/main" val="160683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Impacts of BP on Continuation Rate</a:t>
            </a:r>
            <a:endParaRPr lang="en-US" b="1" dirty="0"/>
          </a:p>
        </p:txBody>
      </p:sp>
      <p:pic>
        <p:nvPicPr>
          <p:cNvPr id="4" name="Content Placeholder 3"/>
          <p:cNvPicPr>
            <a:picLocks noGrp="1" noChangeAspect="1"/>
          </p:cNvPicPr>
          <p:nvPr>
            <p:ph idx="1"/>
          </p:nvPr>
        </p:nvPicPr>
        <p:blipFill>
          <a:blip r:embed="rId2"/>
          <a:stretch>
            <a:fillRect/>
          </a:stretch>
        </p:blipFill>
        <p:spPr>
          <a:xfrm>
            <a:off x="1130270" y="1442222"/>
            <a:ext cx="5408221" cy="2455524"/>
          </a:xfrm>
          <a:prstGeom prst="rect">
            <a:avLst/>
          </a:prstGeom>
        </p:spPr>
      </p:pic>
      <p:pic>
        <p:nvPicPr>
          <p:cNvPr id="6" name="Picture 5"/>
          <p:cNvPicPr>
            <a:picLocks noChangeAspect="1"/>
          </p:cNvPicPr>
          <p:nvPr/>
        </p:nvPicPr>
        <p:blipFill>
          <a:blip r:embed="rId3"/>
          <a:stretch>
            <a:fillRect/>
          </a:stretch>
        </p:blipFill>
        <p:spPr>
          <a:xfrm>
            <a:off x="7056582" y="1537544"/>
            <a:ext cx="3676964" cy="2360202"/>
          </a:xfrm>
          <a:prstGeom prst="rect">
            <a:avLst/>
          </a:prstGeom>
        </p:spPr>
      </p:pic>
      <p:sp>
        <p:nvSpPr>
          <p:cNvPr id="7" name="TextBox 6"/>
          <p:cNvSpPr txBox="1"/>
          <p:nvPr/>
        </p:nvSpPr>
        <p:spPr>
          <a:xfrm>
            <a:off x="1006764" y="4119418"/>
            <a:ext cx="10861963" cy="170168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Lower BP have high 1</a:t>
            </a:r>
            <a:r>
              <a:rPr lang="en-US" baseline="30000" dirty="0" smtClean="0"/>
              <a:t>st</a:t>
            </a:r>
            <a:r>
              <a:rPr lang="en-US" dirty="0" smtClean="0"/>
              <a:t> month refill rates. </a:t>
            </a:r>
          </a:p>
          <a:p>
            <a:pPr marL="285750" indent="-285750">
              <a:lnSpc>
                <a:spcPct val="150000"/>
              </a:lnSpc>
              <a:buFont typeface="Arial" panose="020B0604020202020204" pitchFamily="34" charset="0"/>
              <a:buChar char="•"/>
            </a:pPr>
            <a:r>
              <a:rPr lang="en-US" dirty="0" smtClean="0"/>
              <a:t>Mid to high BP rates have a higher longer term refill percentage rate</a:t>
            </a:r>
          </a:p>
          <a:p>
            <a:pPr marL="285750" indent="-285750">
              <a:lnSpc>
                <a:spcPct val="150000"/>
              </a:lnSpc>
              <a:buFont typeface="Arial" panose="020B0604020202020204" pitchFamily="34" charset="0"/>
              <a:buChar char="•"/>
            </a:pPr>
            <a:r>
              <a:rPr lang="en-US" dirty="0" smtClean="0"/>
              <a:t>The trend does not show proper consistency indicating that there are other major factors influencing behavior. </a:t>
            </a:r>
            <a:endParaRPr lang="en-US" dirty="0"/>
          </a:p>
        </p:txBody>
      </p:sp>
    </p:spTree>
    <p:extLst>
      <p:ext uri="{BB962C8B-B14F-4D97-AF65-F5344CB8AC3E}">
        <p14:creationId xmlns:p14="http://schemas.microsoft.com/office/powerpoint/2010/main" val="1366799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STI Impact on DP Continuation</a:t>
            </a:r>
            <a:endParaRPr lang="en-US" b="1" dirty="0"/>
          </a:p>
        </p:txBody>
      </p:sp>
      <p:pic>
        <p:nvPicPr>
          <p:cNvPr id="4" name="Content Placeholder 3"/>
          <p:cNvPicPr>
            <a:picLocks noGrp="1" noChangeAspect="1"/>
          </p:cNvPicPr>
          <p:nvPr>
            <p:ph idx="1"/>
          </p:nvPr>
        </p:nvPicPr>
        <p:blipFill>
          <a:blip r:embed="rId2"/>
          <a:stretch>
            <a:fillRect/>
          </a:stretch>
        </p:blipFill>
        <p:spPr>
          <a:xfrm>
            <a:off x="1130270" y="1820719"/>
            <a:ext cx="3858356" cy="3294063"/>
          </a:xfrm>
          <a:prstGeom prst="rect">
            <a:avLst/>
          </a:prstGeom>
        </p:spPr>
      </p:pic>
      <p:sp>
        <p:nvSpPr>
          <p:cNvPr id="5" name="TextBox 4"/>
          <p:cNvSpPr txBox="1"/>
          <p:nvPr/>
        </p:nvSpPr>
        <p:spPr>
          <a:xfrm>
            <a:off x="5477164" y="2068945"/>
            <a:ext cx="5256381" cy="2585323"/>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There is a clear influence of STI on DP pills continuation</a:t>
            </a:r>
          </a:p>
          <a:p>
            <a:pPr marL="285750" indent="-285750">
              <a:buFont typeface="Arial" panose="020B0604020202020204" pitchFamily="34" charset="0"/>
              <a:buChar char="•"/>
            </a:pPr>
            <a:r>
              <a:rPr lang="en-US" dirty="0" smtClean="0"/>
              <a:t>Clients with STI had a high continuation rate in the first month which later dropped in the following months. </a:t>
            </a:r>
          </a:p>
          <a:p>
            <a:pPr marL="285750" indent="-285750">
              <a:buFont typeface="Arial" panose="020B0604020202020204" pitchFamily="34" charset="0"/>
              <a:buChar char="•"/>
            </a:pPr>
            <a:r>
              <a:rPr lang="en-US" dirty="0" smtClean="0"/>
              <a:t>This shows that after STI diagnosis, there was a high motivation among patients to take care of their health, which reduced afterwards. </a:t>
            </a:r>
            <a:endParaRPr lang="en-US" dirty="0"/>
          </a:p>
        </p:txBody>
      </p:sp>
    </p:spTree>
    <p:extLst>
      <p:ext uri="{BB962C8B-B14F-4D97-AF65-F5344CB8AC3E}">
        <p14:creationId xmlns:p14="http://schemas.microsoft.com/office/powerpoint/2010/main" val="2307794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Effects of Counselling on DP Continuation</a:t>
            </a:r>
            <a:endParaRPr lang="en-US" b="1" dirty="0"/>
          </a:p>
        </p:txBody>
      </p:sp>
      <p:pic>
        <p:nvPicPr>
          <p:cNvPr id="4" name="Content Placeholder 3"/>
          <p:cNvPicPr>
            <a:picLocks noGrp="1" noChangeAspect="1"/>
          </p:cNvPicPr>
          <p:nvPr>
            <p:ph idx="1"/>
          </p:nvPr>
        </p:nvPicPr>
        <p:blipFill>
          <a:blip r:embed="rId2"/>
          <a:stretch>
            <a:fillRect/>
          </a:stretch>
        </p:blipFill>
        <p:spPr>
          <a:xfrm>
            <a:off x="1130270" y="2002559"/>
            <a:ext cx="4004116" cy="3294063"/>
          </a:xfrm>
          <a:prstGeom prst="rect">
            <a:avLst/>
          </a:prstGeom>
        </p:spPr>
      </p:pic>
      <p:sp>
        <p:nvSpPr>
          <p:cNvPr id="5" name="Rectangle 4"/>
          <p:cNvSpPr/>
          <p:nvPr/>
        </p:nvSpPr>
        <p:spPr>
          <a:xfrm>
            <a:off x="5292436" y="2394819"/>
            <a:ext cx="6096000" cy="2031325"/>
          </a:xfrm>
          <a:prstGeom prst="rect">
            <a:avLst/>
          </a:prstGeom>
        </p:spPr>
        <p:txBody>
          <a:bodyPr>
            <a:spAutoFit/>
          </a:bodyPr>
          <a:lstStyle/>
          <a:p>
            <a:pPr marL="285750" indent="-285750">
              <a:buFont typeface="Arial" panose="020B0604020202020204" pitchFamily="34" charset="0"/>
              <a:buChar char="•"/>
            </a:pPr>
            <a:r>
              <a:rPr lang="en-US" dirty="0"/>
              <a:t>Clients who received counselling had the highest 1</a:t>
            </a:r>
            <a:r>
              <a:rPr lang="en-US" baseline="30000" dirty="0"/>
              <a:t>st</a:t>
            </a:r>
            <a:r>
              <a:rPr lang="en-US" dirty="0"/>
              <a:t> month refill rates which dropped gradually in the consequent months. </a:t>
            </a:r>
            <a:r>
              <a:rPr lang="en-US" dirty="0" smtClean="0"/>
              <a:t>This is a sign of motivation which increased adherence in the initial stages. </a:t>
            </a:r>
            <a:endParaRPr lang="en-US" dirty="0"/>
          </a:p>
          <a:p>
            <a:pPr marL="285750" indent="-285750">
              <a:buFont typeface="Arial" panose="020B0604020202020204" pitchFamily="34" charset="0"/>
              <a:buChar char="•"/>
            </a:pPr>
            <a:r>
              <a:rPr lang="en-US" dirty="0"/>
              <a:t>This is a clear indication of the need for follow up support to maintain adherence through out the program. </a:t>
            </a:r>
          </a:p>
        </p:txBody>
      </p:sp>
    </p:spTree>
    <p:extLst>
      <p:ext uri="{BB962C8B-B14F-4D97-AF65-F5344CB8AC3E}">
        <p14:creationId xmlns:p14="http://schemas.microsoft.com/office/powerpoint/2010/main" val="26078886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598385"/>
          </a:xfrm>
        </p:spPr>
        <p:txBody>
          <a:bodyPr>
            <a:normAutofit/>
          </a:bodyPr>
          <a:lstStyle/>
          <a:p>
            <a:r>
              <a:rPr lang="en-US" sz="2400" b="1" dirty="0" smtClean="0"/>
              <a:t>Intervention/Improvements for DP Continuation Rates</a:t>
            </a:r>
            <a:endParaRPr lang="en-US" sz="2400" b="1" dirty="0"/>
          </a:p>
        </p:txBody>
      </p:sp>
      <p:sp>
        <p:nvSpPr>
          <p:cNvPr id="3" name="Content Placeholder 2"/>
          <p:cNvSpPr>
            <a:spLocks noGrp="1"/>
          </p:cNvSpPr>
          <p:nvPr>
            <p:ph idx="1"/>
          </p:nvPr>
        </p:nvSpPr>
        <p:spPr>
          <a:xfrm>
            <a:off x="1130270" y="1403926"/>
            <a:ext cx="4679403" cy="4784437"/>
          </a:xfrm>
        </p:spPr>
        <p:txBody>
          <a:bodyPr>
            <a:noAutofit/>
          </a:bodyPr>
          <a:lstStyle/>
          <a:p>
            <a:pPr marL="0" indent="0">
              <a:lnSpc>
                <a:spcPct val="100000"/>
              </a:lnSpc>
              <a:buNone/>
            </a:pPr>
            <a:r>
              <a:rPr lang="en-US" sz="1600" b="1" dirty="0" smtClean="0"/>
              <a:t>Summary Findings</a:t>
            </a:r>
          </a:p>
          <a:p>
            <a:pPr>
              <a:lnSpc>
                <a:spcPct val="100000"/>
              </a:lnSpc>
            </a:pPr>
            <a:r>
              <a:rPr lang="en-US" sz="1600" dirty="0" smtClean="0"/>
              <a:t>JHG is experiencing very low continuation rates especially in the long run. </a:t>
            </a:r>
          </a:p>
          <a:p>
            <a:pPr>
              <a:lnSpc>
                <a:spcPct val="100000"/>
              </a:lnSpc>
            </a:pPr>
            <a:r>
              <a:rPr lang="en-US" sz="1600" dirty="0" smtClean="0"/>
              <a:t>Health issues such as BP and BMI have shown minimal impact on continuation rates</a:t>
            </a:r>
          </a:p>
          <a:p>
            <a:pPr>
              <a:lnSpc>
                <a:spcPct val="100000"/>
              </a:lnSpc>
            </a:pPr>
            <a:r>
              <a:rPr lang="en-US" sz="1600" dirty="0" smtClean="0"/>
              <a:t>There seems to be consistent behavioral patterns affecting continuation including: </a:t>
            </a:r>
          </a:p>
          <a:p>
            <a:pPr lvl="2">
              <a:lnSpc>
                <a:spcPct val="100000"/>
              </a:lnSpc>
            </a:pPr>
            <a:r>
              <a:rPr lang="en-US" dirty="0"/>
              <a:t>R</a:t>
            </a:r>
            <a:r>
              <a:rPr lang="en-US" dirty="0" smtClean="0"/>
              <a:t>eferral sources</a:t>
            </a:r>
          </a:p>
          <a:p>
            <a:pPr lvl="2">
              <a:lnSpc>
                <a:spcPct val="100000"/>
              </a:lnSpc>
            </a:pPr>
            <a:r>
              <a:rPr lang="en-US" dirty="0" smtClean="0"/>
              <a:t>Counselling services</a:t>
            </a:r>
          </a:p>
          <a:p>
            <a:pPr>
              <a:lnSpc>
                <a:spcPct val="100000"/>
              </a:lnSpc>
            </a:pPr>
            <a:r>
              <a:rPr lang="en-US" sz="1600" dirty="0" smtClean="0"/>
              <a:t>Signs of STI also influenced continuation rate in the short term as well as county and gender. </a:t>
            </a:r>
            <a:endParaRPr lang="en-US" sz="1600" dirty="0"/>
          </a:p>
        </p:txBody>
      </p:sp>
      <p:cxnSp>
        <p:nvCxnSpPr>
          <p:cNvPr id="5" name="Straight Connector 4"/>
          <p:cNvCxnSpPr/>
          <p:nvPr/>
        </p:nvCxnSpPr>
        <p:spPr>
          <a:xfrm>
            <a:off x="6262255" y="1551709"/>
            <a:ext cx="46182" cy="4073236"/>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530109" y="1403926"/>
            <a:ext cx="4849091" cy="2723823"/>
          </a:xfrm>
          <a:prstGeom prst="rect">
            <a:avLst/>
          </a:prstGeom>
          <a:noFill/>
        </p:spPr>
        <p:txBody>
          <a:bodyPr wrap="square" rtlCol="0">
            <a:spAutoFit/>
          </a:bodyPr>
          <a:lstStyle/>
          <a:p>
            <a:pPr algn="ctr"/>
            <a:r>
              <a:rPr lang="en-US" b="1" dirty="0" smtClean="0"/>
              <a:t>Recommended Intervention as Per Summary Findings</a:t>
            </a:r>
          </a:p>
          <a:p>
            <a:pPr marL="285750" indent="-285750">
              <a:lnSpc>
                <a:spcPct val="150000"/>
              </a:lnSpc>
              <a:buFont typeface="Arial" panose="020B0604020202020204" pitchFamily="34" charset="0"/>
              <a:buChar char="•"/>
            </a:pPr>
            <a:r>
              <a:rPr lang="en-US" dirty="0" smtClean="0"/>
              <a:t>The best intervention would be to ensure targeted ongoing counselling and follow ups, particularly after the first month for sustained continuation rates especially in the long run.</a:t>
            </a:r>
            <a:endParaRPr lang="en-US" dirty="0"/>
          </a:p>
        </p:txBody>
      </p:sp>
    </p:spTree>
    <p:extLst>
      <p:ext uri="{BB962C8B-B14F-4D97-AF65-F5344CB8AC3E}">
        <p14:creationId xmlns:p14="http://schemas.microsoft.com/office/powerpoint/2010/main" val="71175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755403"/>
          </a:xfrm>
        </p:spPr>
        <p:txBody>
          <a:bodyPr>
            <a:normAutofit/>
          </a:bodyPr>
          <a:lstStyle/>
          <a:p>
            <a:r>
              <a:rPr lang="en-US" sz="2400" b="1" smtClean="0"/>
              <a:t>Evaluating the Intervention</a:t>
            </a:r>
            <a:endParaRPr lang="en-US" sz="2400" b="1" dirty="0"/>
          </a:p>
        </p:txBody>
      </p:sp>
      <p:sp>
        <p:nvSpPr>
          <p:cNvPr id="3" name="Content Placeholder 2"/>
          <p:cNvSpPr>
            <a:spLocks noGrp="1"/>
          </p:cNvSpPr>
          <p:nvPr>
            <p:ph idx="1"/>
          </p:nvPr>
        </p:nvSpPr>
        <p:spPr>
          <a:xfrm>
            <a:off x="1130270" y="1431636"/>
            <a:ext cx="9603275" cy="4034709"/>
          </a:xfrm>
        </p:spPr>
        <p:txBody>
          <a:bodyPr/>
          <a:lstStyle/>
          <a:p>
            <a:r>
              <a:rPr lang="en-US" dirty="0" smtClean="0"/>
              <a:t>The suggested intervention is capable of increasing initial25% DP uptake by 25% and continuation rates by 30%. This is because with a targeted approach on counselling and follow-ups, it will be possible to reach the target audience and encourage motivation thus increasing adherence to the program. </a:t>
            </a:r>
          </a:p>
          <a:p>
            <a:r>
              <a:rPr lang="en-US" dirty="0" smtClean="0"/>
              <a:t>A better way to assess the effectiveness of this intervention would be to ensure proper data collection on follow-up support in the clinics and further analysis on incoming clients and their reason/motivation for taking the pills. </a:t>
            </a:r>
            <a:endParaRPr lang="en-US" dirty="0"/>
          </a:p>
        </p:txBody>
      </p:sp>
    </p:spTree>
    <p:extLst>
      <p:ext uri="{BB962C8B-B14F-4D97-AF65-F5344CB8AC3E}">
        <p14:creationId xmlns:p14="http://schemas.microsoft.com/office/powerpoint/2010/main" val="2665632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66810" y="208474"/>
            <a:ext cx="8911687" cy="752109"/>
          </a:xfrm>
        </p:spPr>
        <p:txBody>
          <a:bodyPr>
            <a:normAutofit/>
          </a:bodyPr>
          <a:lstStyle/>
          <a:p>
            <a:r>
              <a:rPr lang="en-US" sz="2400" b="1" dirty="0" smtClean="0"/>
              <a:t>Overview</a:t>
            </a:r>
            <a:endParaRPr lang="en-US" sz="2400" b="1" dirty="0"/>
          </a:p>
        </p:txBody>
      </p:sp>
      <p:sp>
        <p:nvSpPr>
          <p:cNvPr id="3" name="Content Placeholder 2"/>
          <p:cNvSpPr>
            <a:spLocks noGrp="1"/>
          </p:cNvSpPr>
          <p:nvPr>
            <p:ph idx="1"/>
          </p:nvPr>
        </p:nvSpPr>
        <p:spPr>
          <a:xfrm>
            <a:off x="1166810" y="960583"/>
            <a:ext cx="9224099" cy="4876800"/>
          </a:xfrm>
        </p:spPr>
        <p:txBody>
          <a:bodyPr>
            <a:normAutofit/>
          </a:bodyPr>
          <a:lstStyle/>
          <a:p>
            <a:pPr>
              <a:lnSpc>
                <a:spcPct val="150000"/>
              </a:lnSpc>
            </a:pPr>
            <a:r>
              <a:rPr lang="en-US" dirty="0" smtClean="0"/>
              <a:t>HIV preventive pills have been freely available to all Kenyans at multiple clinics across the country. However, despite this availability, the initial uptake and continued use of these pills has decreased over time. </a:t>
            </a:r>
          </a:p>
          <a:p>
            <a:pPr>
              <a:lnSpc>
                <a:spcPct val="150000"/>
              </a:lnSpc>
            </a:pPr>
            <a:r>
              <a:rPr lang="en-US" dirty="0" smtClean="0"/>
              <a:t>This analysis investigated trends in the use and continuation of the HIV pills to confirm whether the low continuation rates are a result of behavioral issues. </a:t>
            </a:r>
          </a:p>
          <a:p>
            <a:pPr>
              <a:lnSpc>
                <a:spcPct val="150000"/>
              </a:lnSpc>
            </a:pPr>
            <a:r>
              <a:rPr lang="en-US" dirty="0" smtClean="0"/>
              <a:t>Common patterns leading to discontinued use were identified and appropriate intervention plans have been provided in this report.</a:t>
            </a:r>
          </a:p>
          <a:p>
            <a:pPr marL="0" indent="0">
              <a:lnSpc>
                <a:spcPct val="150000"/>
              </a:lnSpc>
              <a:buNone/>
            </a:pPr>
            <a:endParaRPr lang="en-US" dirty="0"/>
          </a:p>
        </p:txBody>
      </p:sp>
    </p:spTree>
    <p:extLst>
      <p:ext uri="{BB962C8B-B14F-4D97-AF65-F5344CB8AC3E}">
        <p14:creationId xmlns:p14="http://schemas.microsoft.com/office/powerpoint/2010/main" val="3437226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0674" y="121259"/>
            <a:ext cx="9601196" cy="763541"/>
          </a:xfrm>
        </p:spPr>
        <p:txBody>
          <a:bodyPr>
            <a:normAutofit/>
          </a:bodyPr>
          <a:lstStyle/>
          <a:p>
            <a:r>
              <a:rPr lang="en-US" sz="2400" b="1" dirty="0" smtClean="0"/>
              <a:t>Understanding the Demographic</a:t>
            </a:r>
            <a:endParaRPr lang="en-US" sz="2400" b="1" dirty="0"/>
          </a:p>
        </p:txBody>
      </p:sp>
      <p:sp>
        <p:nvSpPr>
          <p:cNvPr id="3" name="Content Placeholder 2"/>
          <p:cNvSpPr>
            <a:spLocks noGrp="1"/>
          </p:cNvSpPr>
          <p:nvPr>
            <p:ph idx="1"/>
          </p:nvPr>
        </p:nvSpPr>
        <p:spPr>
          <a:xfrm>
            <a:off x="1110674" y="884800"/>
            <a:ext cx="4976090" cy="4141323"/>
          </a:xfrm>
        </p:spPr>
        <p:txBody>
          <a:bodyPr/>
          <a:lstStyle/>
          <a:p>
            <a:r>
              <a:rPr lang="en-US" dirty="0" smtClean="0"/>
              <a:t>The patients who received the pills were mostly females and the most predominant age range comprised of young adults in their teens to early thirties. (fig 1)</a:t>
            </a:r>
          </a:p>
          <a:p>
            <a:r>
              <a:rPr lang="en-US" dirty="0" smtClean="0"/>
              <a:t>All patients who visited the clinics received the initial dose but many declined continuation immediately after the first month. (table 1)</a:t>
            </a:r>
            <a:endParaRPr lang="en-US" dirty="0"/>
          </a:p>
        </p:txBody>
      </p:sp>
      <p:pic>
        <p:nvPicPr>
          <p:cNvPr id="4" name="Picture 3"/>
          <p:cNvPicPr>
            <a:picLocks noChangeAspect="1"/>
          </p:cNvPicPr>
          <p:nvPr/>
        </p:nvPicPr>
        <p:blipFill>
          <a:blip r:embed="rId2"/>
          <a:stretch>
            <a:fillRect/>
          </a:stretch>
        </p:blipFill>
        <p:spPr>
          <a:xfrm>
            <a:off x="7407563" y="884800"/>
            <a:ext cx="3784713" cy="2006182"/>
          </a:xfrm>
          <a:prstGeom prst="rect">
            <a:avLst/>
          </a:prstGeom>
        </p:spPr>
      </p:pic>
      <p:sp>
        <p:nvSpPr>
          <p:cNvPr id="5" name="TextBox 4"/>
          <p:cNvSpPr txBox="1"/>
          <p:nvPr/>
        </p:nvSpPr>
        <p:spPr>
          <a:xfrm>
            <a:off x="6659418" y="1634836"/>
            <a:ext cx="748145" cy="369332"/>
          </a:xfrm>
          <a:prstGeom prst="rect">
            <a:avLst/>
          </a:prstGeom>
          <a:noFill/>
        </p:spPr>
        <p:txBody>
          <a:bodyPr wrap="square" rtlCol="0">
            <a:spAutoFit/>
          </a:bodyPr>
          <a:lstStyle/>
          <a:p>
            <a:r>
              <a:rPr lang="en-US" dirty="0" smtClean="0"/>
              <a:t>Fig 1:</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92894751"/>
              </p:ext>
            </p:extLst>
          </p:nvPr>
        </p:nvGraphicFramePr>
        <p:xfrm>
          <a:off x="7407563" y="3244490"/>
          <a:ext cx="3784714" cy="2468880"/>
        </p:xfrm>
        <a:graphic>
          <a:graphicData uri="http://schemas.openxmlformats.org/drawingml/2006/table">
            <a:tbl>
              <a:tblPr firstRow="1" bandRow="1">
                <a:tableStyleId>{5C22544A-7EE6-4342-B048-85BDC9FD1C3A}</a:tableStyleId>
              </a:tblPr>
              <a:tblGrid>
                <a:gridCol w="1892357">
                  <a:extLst>
                    <a:ext uri="{9D8B030D-6E8A-4147-A177-3AD203B41FA5}">
                      <a16:colId xmlns:a16="http://schemas.microsoft.com/office/drawing/2014/main" val="2341320503"/>
                    </a:ext>
                  </a:extLst>
                </a:gridCol>
                <a:gridCol w="1892357">
                  <a:extLst>
                    <a:ext uri="{9D8B030D-6E8A-4147-A177-3AD203B41FA5}">
                      <a16:colId xmlns:a16="http://schemas.microsoft.com/office/drawing/2014/main" val="2978194510"/>
                    </a:ext>
                  </a:extLst>
                </a:gridCol>
              </a:tblGrid>
              <a:tr h="279749">
                <a:tc>
                  <a:txBody>
                    <a:bodyPr/>
                    <a:lstStyle/>
                    <a:p>
                      <a:r>
                        <a:rPr lang="en-US" dirty="0" smtClean="0"/>
                        <a:t>Uptake</a:t>
                      </a:r>
                      <a:endParaRPr lang="en-US" dirty="0"/>
                    </a:p>
                  </a:txBody>
                  <a:tcPr/>
                </a:tc>
                <a:tc>
                  <a:txBody>
                    <a:bodyPr/>
                    <a:lstStyle/>
                    <a:p>
                      <a:r>
                        <a:rPr lang="en-US" dirty="0" smtClean="0"/>
                        <a:t>No. of Patients</a:t>
                      </a:r>
                      <a:endParaRPr lang="en-US" dirty="0"/>
                    </a:p>
                  </a:txBody>
                  <a:tcPr/>
                </a:tc>
                <a:extLst>
                  <a:ext uri="{0D108BD9-81ED-4DB2-BD59-A6C34878D82A}">
                    <a16:rowId xmlns:a16="http://schemas.microsoft.com/office/drawing/2014/main" val="213368879"/>
                  </a:ext>
                </a:extLst>
              </a:tr>
              <a:tr h="279749">
                <a:tc>
                  <a:txBody>
                    <a:bodyPr/>
                    <a:lstStyle/>
                    <a:p>
                      <a:r>
                        <a:rPr lang="en-US" dirty="0" smtClean="0"/>
                        <a:t>Initial Uptake</a:t>
                      </a:r>
                      <a:endParaRPr lang="en-US" dirty="0"/>
                    </a:p>
                  </a:txBody>
                  <a:tcPr/>
                </a:tc>
                <a:tc>
                  <a:txBody>
                    <a:bodyPr/>
                    <a:lstStyle/>
                    <a:p>
                      <a:r>
                        <a:rPr lang="en-US" dirty="0" smtClean="0"/>
                        <a:t>14137</a:t>
                      </a:r>
                      <a:endParaRPr lang="en-US" dirty="0"/>
                    </a:p>
                  </a:txBody>
                  <a:tcPr/>
                </a:tc>
                <a:extLst>
                  <a:ext uri="{0D108BD9-81ED-4DB2-BD59-A6C34878D82A}">
                    <a16:rowId xmlns:a16="http://schemas.microsoft.com/office/drawing/2014/main" val="459007639"/>
                  </a:ext>
                </a:extLst>
              </a:tr>
              <a:tr h="279749">
                <a:tc>
                  <a:txBody>
                    <a:bodyPr/>
                    <a:lstStyle/>
                    <a:p>
                      <a:r>
                        <a:rPr lang="en-US" dirty="0" smtClean="0"/>
                        <a:t>1st month</a:t>
                      </a:r>
                      <a:r>
                        <a:rPr lang="en-US" baseline="0" dirty="0" smtClean="0"/>
                        <a:t> refill</a:t>
                      </a:r>
                      <a:endParaRPr lang="en-US" dirty="0"/>
                    </a:p>
                  </a:txBody>
                  <a:tcPr/>
                </a:tc>
                <a:tc>
                  <a:txBody>
                    <a:bodyPr/>
                    <a:lstStyle/>
                    <a:p>
                      <a:r>
                        <a:rPr lang="en-US" sz="1800" b="0" i="0" kern="1200" dirty="0" smtClean="0">
                          <a:solidFill>
                            <a:schemeClr val="dk1"/>
                          </a:solidFill>
                          <a:effectLst/>
                          <a:latin typeface="+mn-lt"/>
                          <a:ea typeface="+mn-ea"/>
                          <a:cs typeface="+mn-cs"/>
                        </a:rPr>
                        <a:t>6765</a:t>
                      </a:r>
                      <a:endParaRPr lang="en-US" dirty="0"/>
                    </a:p>
                  </a:txBody>
                  <a:tcPr/>
                </a:tc>
                <a:extLst>
                  <a:ext uri="{0D108BD9-81ED-4DB2-BD59-A6C34878D82A}">
                    <a16:rowId xmlns:a16="http://schemas.microsoft.com/office/drawing/2014/main" val="478360615"/>
                  </a:ext>
                </a:extLst>
              </a:tr>
              <a:tr h="279749">
                <a:tc>
                  <a:txBody>
                    <a:bodyPr/>
                    <a:lstStyle/>
                    <a:p>
                      <a:r>
                        <a:rPr lang="en-US" dirty="0" smtClean="0"/>
                        <a:t>2</a:t>
                      </a:r>
                      <a:r>
                        <a:rPr lang="en-US" baseline="30000" dirty="0" smtClean="0"/>
                        <a:t>nd</a:t>
                      </a:r>
                      <a:r>
                        <a:rPr lang="en-US" dirty="0" smtClean="0"/>
                        <a:t> month refill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3920</a:t>
                      </a:r>
                      <a:endParaRPr lang="en-US" dirty="0"/>
                    </a:p>
                  </a:txBody>
                  <a:tcPr/>
                </a:tc>
                <a:extLst>
                  <a:ext uri="{0D108BD9-81ED-4DB2-BD59-A6C34878D82A}">
                    <a16:rowId xmlns:a16="http://schemas.microsoft.com/office/drawing/2014/main" val="3575617482"/>
                  </a:ext>
                </a:extLst>
              </a:tr>
              <a:tr h="279749">
                <a:tc>
                  <a:txBody>
                    <a:bodyPr/>
                    <a:lstStyle/>
                    <a:p>
                      <a:r>
                        <a:rPr lang="en-US" dirty="0" smtClean="0"/>
                        <a:t>3</a:t>
                      </a:r>
                      <a:r>
                        <a:rPr lang="en-US" baseline="30000" dirty="0" smtClean="0"/>
                        <a:t>rd</a:t>
                      </a:r>
                      <a:r>
                        <a:rPr lang="en-US" dirty="0" smtClean="0"/>
                        <a:t> month</a:t>
                      </a:r>
                      <a:r>
                        <a:rPr lang="en-US" baseline="0" dirty="0" smtClean="0"/>
                        <a:t> refill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2571</a:t>
                      </a:r>
                      <a:endParaRPr lang="en-US" dirty="0"/>
                    </a:p>
                  </a:txBody>
                  <a:tcPr/>
                </a:tc>
                <a:extLst>
                  <a:ext uri="{0D108BD9-81ED-4DB2-BD59-A6C34878D82A}">
                    <a16:rowId xmlns:a16="http://schemas.microsoft.com/office/drawing/2014/main" val="3047429381"/>
                  </a:ext>
                </a:extLst>
              </a:tr>
              <a:tr h="279749">
                <a:tc>
                  <a:txBody>
                    <a:bodyPr/>
                    <a:lstStyle/>
                    <a:p>
                      <a:r>
                        <a:rPr lang="en-US" baseline="0" dirty="0" smtClean="0"/>
                        <a:t>6</a:t>
                      </a:r>
                      <a:r>
                        <a:rPr lang="en-US" baseline="30000" dirty="0" smtClean="0"/>
                        <a:t>th</a:t>
                      </a:r>
                      <a:r>
                        <a:rPr lang="en-US" dirty="0" smtClean="0"/>
                        <a:t> month refill</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smtClean="0">
                          <a:solidFill>
                            <a:schemeClr val="dk1"/>
                          </a:solidFill>
                          <a:effectLst/>
                          <a:latin typeface="+mn-lt"/>
                          <a:ea typeface="+mn-ea"/>
                          <a:cs typeface="+mn-cs"/>
                        </a:rPr>
                        <a:t>958</a:t>
                      </a:r>
                      <a:endParaRPr lang="en-US" dirty="0" smtClean="0"/>
                    </a:p>
                    <a:p>
                      <a:endParaRPr lang="en-US" dirty="0"/>
                    </a:p>
                  </a:txBody>
                  <a:tcPr/>
                </a:tc>
                <a:extLst>
                  <a:ext uri="{0D108BD9-81ED-4DB2-BD59-A6C34878D82A}">
                    <a16:rowId xmlns:a16="http://schemas.microsoft.com/office/drawing/2014/main" val="1910369604"/>
                  </a:ext>
                </a:extLst>
              </a:tr>
            </a:tbl>
          </a:graphicData>
        </a:graphic>
      </p:graphicFrame>
      <p:sp>
        <p:nvSpPr>
          <p:cNvPr id="7" name="TextBox 6"/>
          <p:cNvSpPr txBox="1"/>
          <p:nvPr/>
        </p:nvSpPr>
        <p:spPr>
          <a:xfrm>
            <a:off x="6216073" y="4045527"/>
            <a:ext cx="1089891" cy="369332"/>
          </a:xfrm>
          <a:prstGeom prst="rect">
            <a:avLst/>
          </a:prstGeom>
          <a:noFill/>
        </p:spPr>
        <p:txBody>
          <a:bodyPr wrap="square" rtlCol="0">
            <a:spAutoFit/>
          </a:bodyPr>
          <a:lstStyle/>
          <a:p>
            <a:r>
              <a:rPr lang="en-US" dirty="0" smtClean="0"/>
              <a:t>Table 1:</a:t>
            </a:r>
            <a:endParaRPr lang="en-US" dirty="0"/>
          </a:p>
        </p:txBody>
      </p:sp>
    </p:spTree>
    <p:extLst>
      <p:ext uri="{BB962C8B-B14F-4D97-AF65-F5344CB8AC3E}">
        <p14:creationId xmlns:p14="http://schemas.microsoft.com/office/powerpoint/2010/main" val="33861988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8742" y="934852"/>
            <a:ext cx="9603275" cy="469076"/>
          </a:xfrm>
        </p:spPr>
        <p:txBody>
          <a:bodyPr>
            <a:normAutofit fontScale="90000"/>
          </a:bodyPr>
          <a:lstStyle/>
          <a:p>
            <a:r>
              <a:rPr lang="en-US" sz="2800" b="1" dirty="0" smtClean="0"/>
              <a:t>DP Pills Distribution by County &amp; Gender</a:t>
            </a:r>
            <a:endParaRPr lang="en-US" sz="2800" b="1" dirty="0"/>
          </a:p>
        </p:txBody>
      </p:sp>
      <p:pic>
        <p:nvPicPr>
          <p:cNvPr id="4" name="Content Placeholder 3"/>
          <p:cNvPicPr>
            <a:picLocks noGrp="1" noChangeAspect="1"/>
          </p:cNvPicPr>
          <p:nvPr>
            <p:ph idx="1"/>
          </p:nvPr>
        </p:nvPicPr>
        <p:blipFill>
          <a:blip r:embed="rId2"/>
          <a:stretch>
            <a:fillRect/>
          </a:stretch>
        </p:blipFill>
        <p:spPr>
          <a:xfrm>
            <a:off x="991725" y="1579706"/>
            <a:ext cx="6858450" cy="4165311"/>
          </a:xfrm>
          <a:prstGeom prst="rect">
            <a:avLst/>
          </a:prstGeom>
        </p:spPr>
      </p:pic>
      <p:sp>
        <p:nvSpPr>
          <p:cNvPr id="5" name="TextBox 4"/>
          <p:cNvSpPr txBox="1"/>
          <p:nvPr/>
        </p:nvSpPr>
        <p:spPr>
          <a:xfrm>
            <a:off x="8072581" y="2646698"/>
            <a:ext cx="3620655" cy="2031325"/>
          </a:xfrm>
          <a:prstGeom prst="rect">
            <a:avLst/>
          </a:prstGeom>
          <a:noFill/>
        </p:spPr>
        <p:txBody>
          <a:bodyPr wrap="square" rtlCol="0">
            <a:spAutoFit/>
          </a:bodyPr>
          <a:lstStyle/>
          <a:p>
            <a:pPr marL="285750" indent="-285750">
              <a:buFont typeface="Arial" panose="020B0604020202020204" pitchFamily="34" charset="0"/>
              <a:buChar char="•"/>
            </a:pPr>
            <a:r>
              <a:rPr lang="en-US" dirty="0" smtClean="0"/>
              <a:t>Nairobi and </a:t>
            </a:r>
            <a:r>
              <a:rPr lang="en-US" dirty="0" err="1" smtClean="0"/>
              <a:t>Kisii</a:t>
            </a:r>
            <a:r>
              <a:rPr lang="en-US" dirty="0" smtClean="0"/>
              <a:t> had the highest number of people who received the pills.</a:t>
            </a:r>
          </a:p>
          <a:p>
            <a:pPr marL="285750" indent="-285750">
              <a:buFont typeface="Arial" panose="020B0604020202020204" pitchFamily="34" charset="0"/>
              <a:buChar char="•"/>
            </a:pPr>
            <a:r>
              <a:rPr lang="en-US" dirty="0" smtClean="0"/>
              <a:t>Despite the region, it is notable that male expressed less interest in the pills compared to females. </a:t>
            </a:r>
            <a:endParaRPr lang="en-US" dirty="0"/>
          </a:p>
        </p:txBody>
      </p:sp>
    </p:spTree>
    <p:extLst>
      <p:ext uri="{BB962C8B-B14F-4D97-AF65-F5344CB8AC3E}">
        <p14:creationId xmlns:p14="http://schemas.microsoft.com/office/powerpoint/2010/main" val="1939229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69" y="944954"/>
            <a:ext cx="9603275" cy="459839"/>
          </a:xfrm>
        </p:spPr>
        <p:txBody>
          <a:bodyPr>
            <a:noAutofit/>
          </a:bodyPr>
          <a:lstStyle/>
          <a:p>
            <a:r>
              <a:rPr lang="en-US" sz="2400" b="1" dirty="0" smtClean="0"/>
              <a:t>DP Distribution by Age</a:t>
            </a:r>
            <a:endParaRPr lang="en-US" sz="2400" b="1" dirty="0"/>
          </a:p>
        </p:txBody>
      </p:sp>
      <p:pic>
        <p:nvPicPr>
          <p:cNvPr id="4" name="Content Placeholder 3"/>
          <p:cNvPicPr>
            <a:picLocks noGrp="1" noChangeAspect="1"/>
          </p:cNvPicPr>
          <p:nvPr>
            <p:ph idx="1"/>
          </p:nvPr>
        </p:nvPicPr>
        <p:blipFill>
          <a:blip r:embed="rId2"/>
          <a:stretch>
            <a:fillRect/>
          </a:stretch>
        </p:blipFill>
        <p:spPr>
          <a:xfrm>
            <a:off x="1130269" y="1404793"/>
            <a:ext cx="5760058" cy="4460298"/>
          </a:xfrm>
          <a:prstGeom prst="rect">
            <a:avLst/>
          </a:prstGeom>
        </p:spPr>
      </p:pic>
      <p:sp>
        <p:nvSpPr>
          <p:cNvPr id="6" name="TextBox 5"/>
          <p:cNvSpPr txBox="1"/>
          <p:nvPr/>
        </p:nvSpPr>
        <p:spPr>
          <a:xfrm>
            <a:off x="7278255" y="2480780"/>
            <a:ext cx="3455289" cy="2308324"/>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As aforementioned, the </a:t>
            </a:r>
            <a:r>
              <a:rPr lang="en-US" dirty="0"/>
              <a:t>most predominant age range comprised of young adults in their teens to early thirties</a:t>
            </a:r>
            <a:r>
              <a:rPr lang="en-US" dirty="0" smtClean="0"/>
              <a:t>.</a:t>
            </a:r>
          </a:p>
          <a:p>
            <a:pPr marL="285750" indent="-285750">
              <a:buFont typeface="Arial" panose="020B0604020202020204" pitchFamily="34" charset="0"/>
              <a:buChar char="•"/>
            </a:pPr>
            <a:r>
              <a:rPr lang="en-US" dirty="0" smtClean="0"/>
              <a:t>This is an indication that the main users of the DP pills are relatively young</a:t>
            </a:r>
            <a:endParaRPr lang="en-US" dirty="0"/>
          </a:p>
        </p:txBody>
      </p:sp>
    </p:spTree>
    <p:extLst>
      <p:ext uri="{BB962C8B-B14F-4D97-AF65-F5344CB8AC3E}">
        <p14:creationId xmlns:p14="http://schemas.microsoft.com/office/powerpoint/2010/main" val="35324779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94925" y="953324"/>
            <a:ext cx="9603275" cy="459839"/>
          </a:xfrm>
        </p:spPr>
        <p:txBody>
          <a:bodyPr>
            <a:normAutofit/>
          </a:bodyPr>
          <a:lstStyle/>
          <a:p>
            <a:r>
              <a:rPr lang="en-US" sz="2400" b="1" dirty="0" smtClean="0"/>
              <a:t>Impact of Facility Type on DP Distribution</a:t>
            </a:r>
            <a:endParaRPr lang="en-US" sz="2400" b="1" dirty="0"/>
          </a:p>
        </p:txBody>
      </p:sp>
      <p:pic>
        <p:nvPicPr>
          <p:cNvPr id="4" name="Content Placeholder 3"/>
          <p:cNvPicPr>
            <a:picLocks noGrp="1" noChangeAspect="1"/>
          </p:cNvPicPr>
          <p:nvPr>
            <p:ph idx="1"/>
          </p:nvPr>
        </p:nvPicPr>
        <p:blipFill>
          <a:blip r:embed="rId2"/>
          <a:stretch>
            <a:fillRect/>
          </a:stretch>
        </p:blipFill>
        <p:spPr>
          <a:xfrm>
            <a:off x="7225377" y="1611531"/>
            <a:ext cx="3360386" cy="3294063"/>
          </a:xfrm>
          <a:prstGeom prst="rect">
            <a:avLst/>
          </a:prstGeom>
          <a:noFill/>
          <a:ln>
            <a:noFill/>
          </a:ln>
        </p:spPr>
      </p:pic>
      <p:sp>
        <p:nvSpPr>
          <p:cNvPr id="5" name="TextBox 4"/>
          <p:cNvSpPr txBox="1"/>
          <p:nvPr/>
        </p:nvSpPr>
        <p:spPr>
          <a:xfrm>
            <a:off x="1194925" y="1611531"/>
            <a:ext cx="5418311" cy="253268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Facility type was found out to not be a differentiating factor in initial uptake of the DP pills. </a:t>
            </a:r>
          </a:p>
          <a:p>
            <a:pPr marL="285750" indent="-285750">
              <a:lnSpc>
                <a:spcPct val="150000"/>
              </a:lnSpc>
              <a:buFont typeface="Arial" panose="020B0604020202020204" pitchFamily="34" charset="0"/>
              <a:buChar char="•"/>
            </a:pPr>
            <a:r>
              <a:rPr lang="en-US" dirty="0" smtClean="0"/>
              <a:t>This is an indication that whether the facility is public, private, or dice, it does not significantly affect initial uptake of the pills. </a:t>
            </a:r>
            <a:endParaRPr lang="en-US" dirty="0"/>
          </a:p>
        </p:txBody>
      </p:sp>
    </p:spTree>
    <p:extLst>
      <p:ext uri="{BB962C8B-B14F-4D97-AF65-F5344CB8AC3E}">
        <p14:creationId xmlns:p14="http://schemas.microsoft.com/office/powerpoint/2010/main" val="64404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Referral Types and their Impact on DP Intake</a:t>
            </a:r>
            <a:endParaRPr lang="en-US" sz="2800" b="1" dirty="0"/>
          </a:p>
        </p:txBody>
      </p:sp>
      <p:pic>
        <p:nvPicPr>
          <p:cNvPr id="4" name="Content Placeholder 3"/>
          <p:cNvPicPr>
            <a:picLocks noGrp="1" noChangeAspect="1"/>
          </p:cNvPicPr>
          <p:nvPr>
            <p:ph idx="1"/>
          </p:nvPr>
        </p:nvPicPr>
        <p:blipFill>
          <a:blip r:embed="rId2"/>
          <a:stretch>
            <a:fillRect/>
          </a:stretch>
        </p:blipFill>
        <p:spPr>
          <a:xfrm>
            <a:off x="1130270" y="2002559"/>
            <a:ext cx="4654216" cy="3294063"/>
          </a:xfrm>
          <a:prstGeom prst="rect">
            <a:avLst/>
          </a:prstGeom>
        </p:spPr>
      </p:pic>
      <p:sp>
        <p:nvSpPr>
          <p:cNvPr id="5" name="TextBox 4"/>
          <p:cNvSpPr txBox="1"/>
          <p:nvPr/>
        </p:nvSpPr>
        <p:spPr>
          <a:xfrm>
            <a:off x="6059055" y="2281382"/>
            <a:ext cx="4765963" cy="2862322"/>
          </a:xfrm>
          <a:prstGeom prst="rect">
            <a:avLst/>
          </a:prstGeom>
          <a:noFill/>
        </p:spPr>
        <p:txBody>
          <a:bodyPr wrap="square" rtlCol="0">
            <a:spAutoFit/>
          </a:bodyPr>
          <a:lstStyle/>
          <a:p>
            <a:pPr marL="285750" indent="-285750">
              <a:buFont typeface="Arial" panose="020B0604020202020204" pitchFamily="34" charset="0"/>
              <a:buChar char="•"/>
            </a:pPr>
            <a:r>
              <a:rPr lang="en-US" dirty="0" smtClean="0"/>
              <a:t>The type of referral or the transfer-from facility had a significant impact on initial intake of DP pills</a:t>
            </a:r>
          </a:p>
          <a:p>
            <a:pPr marL="285750" indent="-285750">
              <a:buFont typeface="Arial" panose="020B0604020202020204" pitchFamily="34" charset="0"/>
              <a:buChar char="•"/>
            </a:pPr>
            <a:r>
              <a:rPr lang="en-US" dirty="0" smtClean="0"/>
              <a:t>Many patients had been referred by their peers and the majority of transfers were from VCT sites. </a:t>
            </a:r>
          </a:p>
          <a:p>
            <a:pPr marL="285750" indent="-285750">
              <a:buFont typeface="Arial" panose="020B0604020202020204" pitchFamily="34" charset="0"/>
              <a:buChar char="•"/>
            </a:pPr>
            <a:r>
              <a:rPr lang="en-US" dirty="0" smtClean="0"/>
              <a:t>This is an indication that peer referrals are a strong driver for initial uptake of the pills. </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7807545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0270" y="953324"/>
            <a:ext cx="9603275" cy="644567"/>
          </a:xfrm>
        </p:spPr>
        <p:txBody>
          <a:bodyPr>
            <a:normAutofit/>
          </a:bodyPr>
          <a:lstStyle/>
          <a:p>
            <a:r>
              <a:rPr lang="en-US" sz="2800" b="1" dirty="0" smtClean="0"/>
              <a:t>DP Intake Continuation Trends </a:t>
            </a:r>
            <a:endParaRPr lang="en-US" sz="2800" b="1" dirty="0"/>
          </a:p>
        </p:txBody>
      </p:sp>
      <p:pic>
        <p:nvPicPr>
          <p:cNvPr id="4" name="Content Placeholder 3"/>
          <p:cNvPicPr>
            <a:picLocks noGrp="1" noChangeAspect="1"/>
          </p:cNvPicPr>
          <p:nvPr>
            <p:ph idx="1"/>
          </p:nvPr>
        </p:nvPicPr>
        <p:blipFill>
          <a:blip r:embed="rId2"/>
          <a:stretch>
            <a:fillRect/>
          </a:stretch>
        </p:blipFill>
        <p:spPr>
          <a:xfrm>
            <a:off x="1237223" y="1514764"/>
            <a:ext cx="5214104" cy="3941763"/>
          </a:xfrm>
          <a:prstGeom prst="rect">
            <a:avLst/>
          </a:prstGeom>
        </p:spPr>
      </p:pic>
      <p:sp>
        <p:nvSpPr>
          <p:cNvPr id="5" name="TextBox 4"/>
          <p:cNvSpPr txBox="1"/>
          <p:nvPr/>
        </p:nvSpPr>
        <p:spPr>
          <a:xfrm>
            <a:off x="6788727" y="1893455"/>
            <a:ext cx="4747491" cy="3139321"/>
          </a:xfrm>
          <a:prstGeom prst="rect">
            <a:avLst/>
          </a:prstGeom>
          <a:noFill/>
        </p:spPr>
        <p:txBody>
          <a:bodyPr wrap="square" rtlCol="0">
            <a:spAutoFit/>
          </a:bodyPr>
          <a:lstStyle/>
          <a:p>
            <a:pPr marL="285750" indent="-285750">
              <a:buFont typeface="Arial" panose="020B0604020202020204" pitchFamily="34" charset="0"/>
              <a:buChar char="•"/>
            </a:pPr>
            <a:r>
              <a:rPr lang="en-US" dirty="0" smtClean="0"/>
              <a:t>All enrolled patients received the initial 30-pills package</a:t>
            </a:r>
          </a:p>
          <a:p>
            <a:pPr marL="285750" indent="-285750">
              <a:buFont typeface="Arial" panose="020B0604020202020204" pitchFamily="34" charset="0"/>
              <a:buChar char="•"/>
            </a:pPr>
            <a:r>
              <a:rPr lang="en-US" dirty="0" smtClean="0"/>
              <a:t>The highest drop-off occurred in the first month and a large number of the patients did not return after the initial refill.</a:t>
            </a:r>
          </a:p>
          <a:p>
            <a:pPr marL="285750" indent="-285750">
              <a:buFont typeface="Arial" panose="020B0604020202020204" pitchFamily="34" charset="0"/>
              <a:buChar char="•"/>
            </a:pPr>
            <a:r>
              <a:rPr lang="en-US" dirty="0" smtClean="0"/>
              <a:t>In the second and third refill, there were more declines.</a:t>
            </a:r>
          </a:p>
          <a:p>
            <a:pPr marL="285750" indent="-285750">
              <a:buFont typeface="Arial" panose="020B0604020202020204" pitchFamily="34" charset="0"/>
              <a:buChar char="•"/>
            </a:pPr>
            <a:r>
              <a:rPr lang="en-US" dirty="0" smtClean="0"/>
              <a:t>Only few patients refilled till the 6</a:t>
            </a:r>
            <a:r>
              <a:rPr lang="en-US" baseline="30000" dirty="0" smtClean="0"/>
              <a:t>th</a:t>
            </a:r>
            <a:r>
              <a:rPr lang="en-US" dirty="0" smtClean="0"/>
              <a:t> month indicating low continuation in the long run. </a:t>
            </a:r>
            <a:endParaRPr lang="en-US" dirty="0"/>
          </a:p>
        </p:txBody>
      </p:sp>
    </p:spTree>
    <p:extLst>
      <p:ext uri="{BB962C8B-B14F-4D97-AF65-F5344CB8AC3E}">
        <p14:creationId xmlns:p14="http://schemas.microsoft.com/office/powerpoint/2010/main" val="3251176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smtClean="0"/>
              <a:t>Refill Behavior Based on Referral/Transfer-From Facility</a:t>
            </a:r>
            <a:endParaRPr lang="en-US" sz="2800" b="1" dirty="0"/>
          </a:p>
        </p:txBody>
      </p:sp>
      <p:pic>
        <p:nvPicPr>
          <p:cNvPr id="4" name="Content Placeholder 3"/>
          <p:cNvPicPr>
            <a:picLocks noGrp="1" noChangeAspect="1"/>
          </p:cNvPicPr>
          <p:nvPr>
            <p:ph idx="1"/>
          </p:nvPr>
        </p:nvPicPr>
        <p:blipFill>
          <a:blip r:embed="rId2"/>
          <a:stretch>
            <a:fillRect/>
          </a:stretch>
        </p:blipFill>
        <p:spPr>
          <a:xfrm>
            <a:off x="1130270" y="1625600"/>
            <a:ext cx="6027912" cy="4211781"/>
          </a:xfrm>
          <a:prstGeom prst="rect">
            <a:avLst/>
          </a:prstGeom>
        </p:spPr>
      </p:pic>
      <p:sp>
        <p:nvSpPr>
          <p:cNvPr id="5" name="TextBox 4"/>
          <p:cNvSpPr txBox="1"/>
          <p:nvPr/>
        </p:nvSpPr>
        <p:spPr>
          <a:xfrm>
            <a:off x="7305963" y="1625600"/>
            <a:ext cx="4673601" cy="4247317"/>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dirty="0" smtClean="0"/>
              <a:t>Despite peer referrals and VCT sites having the highest initial DP intakes as noted earlier, they experienced low continuation rates as seen in the chart.</a:t>
            </a:r>
          </a:p>
          <a:p>
            <a:pPr marL="285750" indent="-285750">
              <a:lnSpc>
                <a:spcPct val="150000"/>
              </a:lnSpc>
              <a:buFont typeface="Arial" panose="020B0604020202020204" pitchFamily="34" charset="0"/>
              <a:buChar char="•"/>
            </a:pPr>
            <a:r>
              <a:rPr lang="en-US" dirty="0" smtClean="0"/>
              <a:t>Some centers ensured patients adhered to the program from initial uptake to the last refill.</a:t>
            </a:r>
          </a:p>
          <a:p>
            <a:pPr marL="285750" indent="-285750">
              <a:lnSpc>
                <a:spcPct val="150000"/>
              </a:lnSpc>
              <a:buFont typeface="Arial" panose="020B0604020202020204" pitchFamily="34" charset="0"/>
              <a:buChar char="•"/>
            </a:pPr>
            <a:r>
              <a:rPr lang="en-US" dirty="0" smtClean="0"/>
              <a:t>Empowerment programs contributed to the highest continuation rates</a:t>
            </a:r>
            <a:endParaRPr lang="en-US" dirty="0"/>
          </a:p>
        </p:txBody>
      </p:sp>
    </p:spTree>
    <p:extLst>
      <p:ext uri="{BB962C8B-B14F-4D97-AF65-F5344CB8AC3E}">
        <p14:creationId xmlns:p14="http://schemas.microsoft.com/office/powerpoint/2010/main" val="2789059793"/>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162</TotalTime>
  <Words>934</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Century Gothic</vt:lpstr>
      <vt:lpstr>Gallery</vt:lpstr>
      <vt:lpstr>Intake &amp; Continuation Insights for HIV Prevention Pills in Kenya</vt:lpstr>
      <vt:lpstr>Overview</vt:lpstr>
      <vt:lpstr>Understanding the Demographic</vt:lpstr>
      <vt:lpstr>DP Pills Distribution by County &amp; Gender</vt:lpstr>
      <vt:lpstr>DP Distribution by Age</vt:lpstr>
      <vt:lpstr>Impact of Facility Type on DP Distribution</vt:lpstr>
      <vt:lpstr>Referral Types and their Impact on DP Intake</vt:lpstr>
      <vt:lpstr>DP Intake Continuation Trends </vt:lpstr>
      <vt:lpstr>Refill Behavior Based on Referral/Transfer-From Facility</vt:lpstr>
      <vt:lpstr>Impacts of BMI on DP Continuation Rates</vt:lpstr>
      <vt:lpstr>Impacts of BP on Continuation Rate</vt:lpstr>
      <vt:lpstr>STI Impact on DP Continuation</vt:lpstr>
      <vt:lpstr>Effects of Counselling on DP Continuation</vt:lpstr>
      <vt:lpstr>Intervention/Improvements for DP Continuation Rates</vt:lpstr>
      <vt:lpstr>Evaluating the Intervention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Intake &amp; Continuation Insights for HIV Prevention Pills in Kenya</dc:title>
  <dc:creator>User</dc:creator>
  <cp:lastModifiedBy>User</cp:lastModifiedBy>
  <cp:revision>26</cp:revision>
  <dcterms:created xsi:type="dcterms:W3CDTF">2025-08-10T03:51:03Z</dcterms:created>
  <dcterms:modified xsi:type="dcterms:W3CDTF">2025-08-10T06:33:05Z</dcterms:modified>
</cp:coreProperties>
</file>