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1300" r:id="rId3"/>
    <p:sldId id="1291" r:id="rId5"/>
    <p:sldId id="1301" r:id="rId6"/>
    <p:sldId id="1302" r:id="rId7"/>
    <p:sldId id="1295" r:id="rId8"/>
    <p:sldId id="1296" r:id="rId9"/>
    <p:sldId id="125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 showGuides="1">
      <p:cViewPr varScale="1">
        <p:scale>
          <a:sx n="57" d="100"/>
          <a:sy n="57" d="100"/>
        </p:scale>
        <p:origin x="992" y="3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ustomXml" Target="../customXml/item3.xml"/><Relationship Id="rId15" Type="http://schemas.openxmlformats.org/officeDocument/2006/relationships/customXml" Target="../customXml/item2.xml"/><Relationship Id="rId14" Type="http://schemas.openxmlformats.org/officeDocument/2006/relationships/customXml" Target="../customXml/item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5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freepik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freepik.com/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freepik.com/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en.wikipedia.org/wiki/Sustainable_Development_Goal_1" TargetMode="External"/><Relationship Id="rId2" Type="http://schemas.openxmlformats.org/officeDocument/2006/relationships/hyperlink" Target="https://www.undp.org/sustainable-development-goals/no-poverty" TargetMode="External"/><Relationship Id="rId1" Type="http://schemas.openxmlformats.org/officeDocument/2006/relationships/hyperlink" Target="https://www.un.org/sustainabledevelopment/poverty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599305" y="2774950"/>
            <a:ext cx="6490335" cy="1106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Breaking the Cycle: Strategies and Solutions to Eradicate Poverty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946786" y="4341003"/>
            <a:ext cx="6327373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College Name : Symbiosis Institute of Technology ( SIT 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Student names : Purva Pandey [ PRN : 22070521030 ] ,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                Atharva Gadge [ PRN : 22070521153 ]   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9809" y="1452615"/>
            <a:ext cx="10435915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Brief Overview:</a:t>
            </a:r>
            <a:endParaRPr lang="en-US" sz="1800" dirty="0">
              <a:latin typeface="+mn-lt"/>
            </a:endParaRPr>
          </a:p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issue of poverty is a persistent challenge affecting billions globally. It limits access to education, healthcare, and basic needs, perpetuating inequality and hindering sustainable development . This case study examines poverty’s root causes, impacts and actionable solutions.</a:t>
            </a: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Key Objectives:</a:t>
            </a:r>
            <a:endParaRPr lang="en-US" sz="18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latin typeface="+mn-lt"/>
              </a:rPr>
              <a:t>Understand the root causes and implications of poverty .</a:t>
            </a:r>
            <a:endParaRPr lang="en-US" sz="18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latin typeface="+mn-lt"/>
              </a:rPr>
              <a:t>Analyze existing strategies to combat poverty.</a:t>
            </a:r>
            <a:endParaRPr lang="en-US" sz="18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latin typeface="+mn-lt"/>
              </a:rPr>
              <a:t>Propose actionable and innovative solutions for eradicating poverty and sustainability . </a:t>
            </a:r>
            <a:endParaRPr lang="en-US" sz="18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0314" y="1451569"/>
            <a:ext cx="10435915" cy="4174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Dataset Description:</a:t>
            </a:r>
            <a:endParaRPr lang="en-US" sz="1800" dirty="0">
              <a:latin typeface="+mn-lt"/>
            </a:endParaRPr>
          </a:p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Despite global efforts, over 700 million people, or 9% of the world's population, live in extreme poverty, defined as living on less than $1.90 per day (World Bank, 2023). Poverty disproportionately affects marginalized groups and rural communities, leading to cycles of deprivation and limited upward mobility.</a:t>
            </a:r>
            <a:endParaRPr lang="en-US" sz="1800" dirty="0"/>
          </a:p>
          <a:p>
            <a:r>
              <a:rPr lang="en-US" sz="1800" b="1" dirty="0"/>
              <a:t>   Dataset Used:</a:t>
            </a:r>
            <a:r>
              <a:rPr lang="en-US" sz="1800" dirty="0"/>
              <a:t> World Bank Open Data on Poverty</a:t>
            </a:r>
            <a:br>
              <a:rPr lang="en-US" sz="1800" dirty="0"/>
            </a:br>
            <a:r>
              <a:rPr lang="en-US" sz="1800" dirty="0"/>
              <a:t>   </a:t>
            </a:r>
            <a:r>
              <a:rPr lang="en-US" sz="1800" b="1" dirty="0"/>
              <a:t>Source:</a:t>
            </a:r>
            <a:r>
              <a:rPr lang="en-US" sz="1800" dirty="0"/>
              <a:t> World Bank (data.worldbank.org)</a:t>
            </a:r>
            <a:br>
              <a:rPr lang="en-US" sz="1800" dirty="0"/>
            </a:br>
            <a:r>
              <a:rPr lang="en-US" sz="1800" dirty="0"/>
              <a:t>   </a:t>
            </a:r>
            <a:r>
              <a:rPr lang="en-US" sz="1800" b="1" dirty="0"/>
              <a:t>Size and Features: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Timeframe: 2000-2023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Features: Country, Population Below Poverty Line (%), GDP Per Capita, Literacy Rate, Employment               </a:t>
            </a:r>
            <a:endParaRPr lang="en-US" sz="18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1800" dirty="0"/>
              <a:t>  rate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Key Highlights: Data covers over 190 countries, providing insights into trends and regional   </a:t>
            </a:r>
            <a:endParaRPr lang="en-US" sz="18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1800" dirty="0"/>
              <a:t>  disparities.</a:t>
            </a:r>
            <a:endParaRPr lang="en-US" sz="1800" dirty="0"/>
          </a:p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0314" y="1451569"/>
            <a:ext cx="10435915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Approach:</a:t>
            </a: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US" sz="1800" b="1" dirty="0"/>
              <a:t>Data Collection:</a:t>
            </a:r>
            <a:r>
              <a:rPr lang="en-US" sz="1800" dirty="0"/>
              <a:t> Leveraged datasets from reliable sources like the World Bank and UNDP.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Analysis:</a:t>
            </a:r>
            <a:r>
              <a:rPr lang="en-US" sz="1800" dirty="0"/>
              <a:t> Explored patterns in poverty reduction through economic indicators and social metrics.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Interventions Evaluated:</a:t>
            </a:r>
            <a:r>
              <a:rPr lang="en-US" sz="1800" dirty="0"/>
              <a:t> Studied the impact of microfinance, education programs, and social safety nets.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Engagement:</a:t>
            </a:r>
            <a:r>
              <a:rPr lang="en-US" sz="1800" dirty="0"/>
              <a:t> Conducted surveys and interviews with stakeholders to gather qualitative data.</a:t>
            </a:r>
            <a:endParaRPr lang="en-US" sz="1800" dirty="0"/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Algorithms Used:</a:t>
            </a:r>
            <a:br>
              <a:rPr lang="en-US" sz="1800" dirty="0">
                <a:latin typeface="+mn-lt"/>
              </a:rPr>
            </a:br>
            <a:r>
              <a:rPr lang="en-US" sz="1800" b="1" dirty="0"/>
              <a:t>1.Regression Analysis:</a:t>
            </a:r>
            <a:r>
              <a:rPr lang="en-US" sz="1800" dirty="0"/>
              <a:t> To predict poverty trends based on economic indicators.</a:t>
            </a:r>
            <a:endParaRPr lang="en-US" sz="1800" dirty="0"/>
          </a:p>
          <a:p>
            <a:r>
              <a:rPr lang="en-US" sz="1800" b="1" dirty="0"/>
              <a:t>2.Clustering:</a:t>
            </a:r>
            <a:r>
              <a:rPr lang="en-US" sz="1800" dirty="0"/>
              <a:t> To segment countries/regions by poverty levels and identify shared characteristics.</a:t>
            </a:r>
            <a:endParaRPr lang="en-US" sz="1800" dirty="0"/>
          </a:p>
          <a:p>
            <a:r>
              <a:rPr lang="en-US" sz="1800" b="1" dirty="0"/>
              <a:t>3.Natural Language Processing (NLP):</a:t>
            </a:r>
            <a:r>
              <a:rPr lang="en-US" sz="1800" dirty="0"/>
              <a:t> Analyzed qualitative responses from stakeholders for key themes.</a:t>
            </a:r>
            <a:endParaRPr lang="en-US" sz="1800" dirty="0"/>
          </a:p>
          <a:p>
            <a:pPr>
              <a:spcAft>
                <a:spcPts val="800"/>
              </a:spcAft>
            </a:pP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314" y="1461898"/>
            <a:ext cx="5926671" cy="482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Summary:</a:t>
            </a: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r>
              <a:rPr lang="en-US" sz="1600" dirty="0"/>
              <a:t>This case study reveals that a multi-pronged approach—combining economic empowerment, education access, and robust policy frameworks—is essential for addressing poverty. Success stories, such as microfinance initiatives in South Asia, highlight the potential for scalable solutions.</a:t>
            </a:r>
            <a:endParaRPr lang="en-US" sz="1600" dirty="0"/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Future Work:</a:t>
            </a: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r>
              <a:rPr lang="en-US" sz="1600" dirty="0"/>
              <a:t>Further research could focus on leveraging AI to predict poverty hotspots and design targeted interventions. Expanding partnerships with private and public sectors can amplify impact.</a:t>
            </a:r>
            <a:endParaRPr lang="en-US" sz="1600" dirty="0"/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/>
          <p:cNvPicPr>
            <a:picLocks noChangeAspect="1"/>
          </p:cNvPicPr>
          <p:nvPr/>
        </p:nvPicPr>
        <p:blipFill rotWithShape="1">
          <a:blip r:embed="rId2"/>
          <a:srcRect l="7117" t="5427" r="7295" b="7474"/>
          <a:stretch>
            <a:fillRect/>
          </a:stretch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314" y="1461898"/>
            <a:ext cx="59266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800" dirty="0"/>
              <a:t>World Bank Open Data - data.worldbank.org</a:t>
            </a:r>
            <a:endParaRPr lang="en-IN" sz="1800" dirty="0"/>
          </a:p>
          <a:p>
            <a:pPr>
              <a:buFont typeface="+mj-lt"/>
              <a:buAutoNum type="arabicPeriod"/>
            </a:pPr>
            <a:endParaRPr lang="en-IN" sz="1800" dirty="0"/>
          </a:p>
          <a:p>
            <a:pPr>
              <a:buFont typeface="+mj-lt"/>
              <a:buAutoNum type="arabicPeriod"/>
            </a:pPr>
            <a:r>
              <a:rPr lang="en-IN" sz="1800" dirty="0"/>
              <a:t>United Nations Development Programme (UNDP) - undp.org</a:t>
            </a:r>
            <a:endParaRPr lang="en-IN" sz="1800" dirty="0"/>
          </a:p>
          <a:p>
            <a:pPr>
              <a:buFont typeface="+mj-lt"/>
              <a:buAutoNum type="arabicPeriod"/>
            </a:pPr>
            <a:endParaRPr lang="en-IN" sz="1800" dirty="0"/>
          </a:p>
          <a:p>
            <a:pPr>
              <a:buFont typeface="+mj-lt"/>
              <a:buAutoNum type="arabicPeriod"/>
            </a:pPr>
            <a:r>
              <a:rPr lang="en-IN" sz="1800" dirty="0"/>
              <a:t>Research Papers on Poverty Alleviation Strategies</a:t>
            </a: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IN" sz="1800" dirty="0">
                <a:hlinkClick r:id="rId1"/>
              </a:rPr>
              <a:t>https://www.un.org/sustainabledevelopment/poverty/</a:t>
            </a: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IN" sz="1800" dirty="0">
                <a:hlinkClick r:id="rId2"/>
              </a:rPr>
              <a:t>https://www.undp.org/sustainable-development-goals/no-poverty</a:t>
            </a: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IN" sz="1800" dirty="0">
                <a:hlinkClick r:id="rId3"/>
              </a:rPr>
              <a:t>https://en.wikipedia.org/wiki/Sustainable_Development_Goal_1</a:t>
            </a:r>
            <a:endParaRPr lang="en-IN" sz="1800" dirty="0"/>
          </a:p>
          <a:p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/>
          <p:cNvSpPr txBox="1"/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/>
</ds:datastoreItem>
</file>

<file path=customXml/itemProps2.xml><?xml version="1.0" encoding="utf-8"?>
<ds:datastoreItem xmlns:ds="http://schemas.openxmlformats.org/officeDocument/2006/customXml" ds:itemID="{A6559A34-456E-49A1-8157-9E3D18BFAD36}">
  <ds:schemaRefs/>
</ds:datastoreItem>
</file>

<file path=customXml/itemProps3.xml><?xml version="1.0" encoding="utf-8"?>
<ds:datastoreItem xmlns:ds="http://schemas.openxmlformats.org/officeDocument/2006/customXml" ds:itemID="{7D9E5D5E-A365-4A49-8140-C8CC82A6160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3095</Words>
  <Application>WPS Presentation</Application>
  <PresentationFormat>Widescreen</PresentationFormat>
  <Paragraphs>89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MR DEVIL</cp:lastModifiedBy>
  <cp:revision>68</cp:revision>
  <dcterms:created xsi:type="dcterms:W3CDTF">2025-01-11T09:29:54Z</dcterms:created>
  <dcterms:modified xsi:type="dcterms:W3CDTF">2025-01-11T09:36:22Z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1FE8061C633C4574B4E1AF87709C73EE_13</vt:lpwstr>
  </property>
  <property fmtid="{D5CDD505-2E9C-101B-9397-08002B2CF9AE}" pid="4" name="KSOProductBuildVer">
    <vt:lpwstr>2057-12.2.0.18639</vt:lpwstr>
  </property>
</Properties>
</file>