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349" r:id="rId4"/>
    <p:sldId id="294" r:id="rId5"/>
    <p:sldId id="295" r:id="rId6"/>
    <p:sldId id="296" r:id="rId7"/>
    <p:sldId id="491" r:id="rId8"/>
    <p:sldId id="492" r:id="rId9"/>
    <p:sldId id="297" r:id="rId10"/>
    <p:sldId id="291" r:id="rId11"/>
    <p:sldId id="312" r:id="rId12"/>
    <p:sldId id="313" r:id="rId13"/>
    <p:sldId id="514" r:id="rId14"/>
    <p:sldId id="315" r:id="rId15"/>
    <p:sldId id="489" r:id="rId16"/>
    <p:sldId id="320" r:id="rId17"/>
    <p:sldId id="515" r:id="rId18"/>
    <p:sldId id="513" r:id="rId19"/>
    <p:sldId id="335" r:id="rId20"/>
    <p:sldId id="298" r:id="rId21"/>
    <p:sldId id="299" r:id="rId22"/>
    <p:sldId id="327" r:id="rId23"/>
    <p:sldId id="329" r:id="rId24"/>
    <p:sldId id="325" r:id="rId25"/>
    <p:sldId id="328" r:id="rId26"/>
    <p:sldId id="310" r:id="rId27"/>
    <p:sldId id="495" r:id="rId28"/>
    <p:sldId id="496" r:id="rId29"/>
    <p:sldId id="338" r:id="rId30"/>
    <p:sldId id="302" r:id="rId31"/>
    <p:sldId id="305" r:id="rId32"/>
    <p:sldId id="331" r:id="rId33"/>
    <p:sldId id="303" r:id="rId34"/>
    <p:sldId id="341" r:id="rId35"/>
    <p:sldId id="308" r:id="rId36"/>
    <p:sldId id="309" r:id="rId37"/>
    <p:sldId id="286" r:id="rId38"/>
    <p:sldId id="317" r:id="rId39"/>
    <p:sldId id="318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93"/>
    <p:restoredTop sz="93046"/>
  </p:normalViewPr>
  <p:slideViewPr>
    <p:cSldViewPr snapToGrid="0" snapToObjects="1">
      <p:cViewPr varScale="1">
        <p:scale>
          <a:sx n="80" d="100"/>
          <a:sy n="8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A2EA24-BEDF-4146-9BA0-0E1310F5A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88F96-6BD1-9D4C-B969-61F5255855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2D29-509D-7E48-86DB-712BCAF9074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D81CF-634B-F84A-A0D4-722C60073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CECAE-580B-DF4D-9224-C8DD590FC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E5580-3FF9-A147-965E-837A0E4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6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F5C03-15F5-344F-8E89-807F6DF4C1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E10DD-9946-4245-A630-7C200E4F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 dirty="0">
                <a:solidFill>
                  <a:srgbClr val="FFFFFF"/>
                </a:solidFill>
                <a:latin typeface="Courier New" charset="0"/>
              </a:rPr>
              <a:t>The result is: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 dirty="0">
                <a:solidFill>
                  <a:srgbClr val="FFFFFF"/>
                </a:solidFill>
                <a:latin typeface="Courier New" charset="0"/>
              </a:rPr>
              <a:t>Double result: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BEE8-F734-7D41-ADAC-7BD25220D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test</a:t>
            </a: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checks if behaves as expected with its EXPECTED input.</a:t>
            </a:r>
          </a:p>
          <a:p>
            <a:endParaRPr lang="en-US" sz="1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test</a:t>
            </a: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checks if behaves as expected with BAD input.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BEE8-F734-7D41-ADAC-7BD25220D1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test</a:t>
            </a: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checks if behaves as expected with its EXPECTED input.</a:t>
            </a:r>
          </a:p>
          <a:p>
            <a:endParaRPr lang="en-US" sz="1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test</a:t>
            </a: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checks if behaves as expected with BAD input.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BEE8-F734-7D41-ADAC-7BD25220D1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31FE-EB32-3447-B6D7-CEAA9F5C88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COMP </a:t>
            </a:r>
            <a:r>
              <a:rPr lang="en-US" sz="11500" dirty="0" smtClean="0">
                <a:solidFill>
                  <a:schemeClr val="bg1"/>
                </a:solidFill>
              </a:rPr>
              <a:t>3522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Object Oriented Programming in C++</a:t>
            </a:r>
          </a:p>
          <a:p>
            <a:r>
              <a:rPr lang="en-US" sz="3600" dirty="0">
                <a:solidFill>
                  <a:schemeClr val="bg1"/>
                </a:solidFill>
              </a:rPr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65025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!=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0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000" b="1" dirty="0"/>
              <a:t>Testing</a:t>
            </a:r>
            <a:r>
              <a:rPr lang="en-US" sz="4000" dirty="0"/>
              <a:t> </a:t>
            </a:r>
            <a:r>
              <a:rPr lang="en-US" dirty="0"/>
              <a:t>reveals the </a:t>
            </a:r>
            <a:r>
              <a:rPr lang="en-US" sz="3600" u="sng" dirty="0">
                <a:latin typeface="+mj-lt"/>
              </a:rPr>
              <a:t>EXISTENCE</a:t>
            </a:r>
            <a:endParaRPr lang="en-US" sz="3600" dirty="0">
              <a:latin typeface="+mj-lt"/>
            </a:endParaRPr>
          </a:p>
          <a:p>
            <a:pPr marL="106680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of a problem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vs</a:t>
            </a:r>
          </a:p>
          <a:p>
            <a:pPr marL="1125538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000" b="1" dirty="0"/>
              <a:t>Debugging</a:t>
            </a:r>
            <a:r>
              <a:rPr lang="en-US" sz="4000" dirty="0"/>
              <a:t> </a:t>
            </a:r>
            <a:r>
              <a:rPr lang="en-US" dirty="0"/>
              <a:t>pinpoints the </a:t>
            </a:r>
            <a:r>
              <a:rPr lang="en-US" sz="3600" u="sng" dirty="0">
                <a:latin typeface="+mj-lt"/>
              </a:rPr>
              <a:t>SOURCE</a:t>
            </a:r>
            <a:r>
              <a:rPr lang="en-US" dirty="0"/>
              <a:t> of a problem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The manifestation may occur some distance from its ‘source’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0848" y="5499846"/>
            <a:ext cx="302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w Cen MT Condensed" charset="0"/>
                <a:ea typeface="Tw Cen MT Condensed" charset="0"/>
                <a:cs typeface="Tw Cen MT Condensed" charset="0"/>
              </a:rPr>
              <a:t>These are crucial skills!</a:t>
            </a:r>
          </a:p>
        </p:txBody>
      </p:sp>
    </p:spTree>
    <p:extLst>
      <p:ext uri="{BB962C8B-B14F-4D97-AF65-F5344CB8AC3E}">
        <p14:creationId xmlns:p14="http://schemas.microsoft.com/office/powerpoint/2010/main" val="338711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9686"/>
            <a:ext cx="5605463" cy="435133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400" dirty="0"/>
              <a:t>Print statements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Walkthroughs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Debuggers</a:t>
            </a:r>
          </a:p>
          <a:p>
            <a:pPr marL="514350" indent="-514350">
              <a:buFont typeface="+mj-lt"/>
              <a:buAutoNum type="arabicPeriod"/>
            </a:pP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Debugging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D07B4-93F2-5E43-8B7D-EDD0C4FD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839686"/>
            <a:ext cx="6705600" cy="36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1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popular technique</a:t>
            </a:r>
          </a:p>
          <a:p>
            <a:r>
              <a:rPr lang="en-US" dirty="0"/>
              <a:t>Ensure you </a:t>
            </a:r>
            <a:r>
              <a:rPr lang="en-US" sz="4000" dirty="0"/>
              <a:t>use them in the correct places </a:t>
            </a:r>
            <a:r>
              <a:rPr lang="en-US" dirty="0"/>
              <a:t>in the correct methods</a:t>
            </a:r>
          </a:p>
          <a:p>
            <a:r>
              <a:rPr lang="en-US" dirty="0"/>
              <a:t>Output may be voluminous!</a:t>
            </a:r>
          </a:p>
          <a:p>
            <a:r>
              <a:rPr lang="en-US" dirty="0"/>
              <a:t>Turning off and on requires forethought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2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 (often Manual!)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Tabulate </a:t>
            </a:r>
            <a:r>
              <a:rPr lang="en-US" dirty="0"/>
              <a:t>the values of key variables</a:t>
            </a:r>
          </a:p>
          <a:p>
            <a:r>
              <a:rPr lang="en-US" sz="4000" dirty="0"/>
              <a:t>Document </a:t>
            </a:r>
            <a:r>
              <a:rPr lang="en-US" dirty="0"/>
              <a:t>state changes after each function call</a:t>
            </a:r>
          </a:p>
          <a:p>
            <a:r>
              <a:rPr lang="en-US" sz="4000" dirty="0"/>
              <a:t>Verbal Walkthrough </a:t>
            </a:r>
            <a:r>
              <a:rPr lang="en-US" dirty="0"/>
              <a:t>is when you describe your code to a peer</a:t>
            </a:r>
          </a:p>
          <a:p>
            <a:pPr lvl="1"/>
            <a:r>
              <a:rPr lang="en-US" sz="2800" dirty="0"/>
              <a:t>They might spot the error</a:t>
            </a:r>
          </a:p>
          <a:p>
            <a:pPr lvl="1"/>
            <a:r>
              <a:rPr lang="en-US" sz="2800" dirty="0"/>
              <a:t>The process of explaining might help you to spot it for yourself</a:t>
            </a:r>
          </a:p>
          <a:p>
            <a:r>
              <a:rPr lang="en-US" dirty="0"/>
              <a:t>Formal group-based processes exist for conducting formal walkthroughs /inspections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9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Debuggers are both language- and environment-specific</a:t>
            </a:r>
          </a:p>
          <a:p>
            <a:pPr lvl="1"/>
            <a:r>
              <a:rPr lang="en-US" sz="2800" dirty="0"/>
              <a:t>Set </a:t>
            </a:r>
            <a:r>
              <a:rPr lang="en-US" sz="4000" dirty="0"/>
              <a:t>breakpoints</a:t>
            </a:r>
            <a:endParaRPr lang="en-US" sz="2800" dirty="0"/>
          </a:p>
          <a:p>
            <a:pPr lvl="1"/>
            <a:r>
              <a:rPr lang="en-US" sz="2800" dirty="0"/>
              <a:t>Execute line by line using Step and Step-into controlled execution</a:t>
            </a:r>
          </a:p>
          <a:p>
            <a:pPr lvl="1"/>
            <a:r>
              <a:rPr lang="en-US" sz="2800" dirty="0"/>
              <a:t>Track the call sequence (stack)</a:t>
            </a:r>
          </a:p>
          <a:p>
            <a:pPr lvl="1"/>
            <a:r>
              <a:rPr lang="en-US" sz="2800" dirty="0"/>
              <a:t>Monitor variable </a:t>
            </a:r>
            <a:r>
              <a:rPr lang="en-US" sz="4400" dirty="0"/>
              <a:t>value</a:t>
            </a:r>
            <a:r>
              <a:rPr lang="en-US" sz="2800" dirty="0"/>
              <a:t> and object </a:t>
            </a:r>
            <a:r>
              <a:rPr lang="en-US" sz="4400" dirty="0"/>
              <a:t>state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IN 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4408" cy="4351338"/>
          </a:xfrm>
        </p:spPr>
        <p:txBody>
          <a:bodyPr>
            <a:noAutofit/>
          </a:bodyPr>
          <a:lstStyle/>
          <a:p>
            <a:pPr marL="914400" lvl="0" indent="-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CA" sz="3600" dirty="0">
                <a:solidFill>
                  <a:schemeClr val="bg1"/>
                </a:solidFill>
              </a:rPr>
              <a:t>Write a simple program that loops through range of integers and aggregates the sum.</a:t>
            </a:r>
          </a:p>
          <a:p>
            <a:pPr marL="914400" lvl="0" indent="-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CA" sz="3600" dirty="0">
                <a:solidFill>
                  <a:schemeClr val="bg1"/>
                </a:solidFill>
              </a:rPr>
              <a:t>Use the </a:t>
            </a:r>
            <a:r>
              <a:rPr lang="en-CA" sz="3600" dirty="0" err="1">
                <a:solidFill>
                  <a:schemeClr val="bg1"/>
                </a:solidFill>
              </a:rPr>
              <a:t>CLion</a:t>
            </a:r>
            <a:r>
              <a:rPr lang="en-CA" sz="3600" dirty="0">
                <a:solidFill>
                  <a:schemeClr val="bg1"/>
                </a:solidFill>
              </a:rPr>
              <a:t> debugger to set a breakpoint and watch the value of the aggregator value increase with each loop.</a:t>
            </a:r>
          </a:p>
          <a:p>
            <a:pPr marL="914400" lvl="0" indent="-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CA" sz="3600" dirty="0">
                <a:solidFill>
                  <a:schemeClr val="bg1"/>
                </a:solidFill>
              </a:rPr>
              <a:t>Neat.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8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= Verification +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Verification</a:t>
            </a:r>
            <a:r>
              <a:rPr lang="en-US" sz="3200" dirty="0"/>
              <a:t>: “Did we build the app correctly?”</a:t>
            </a:r>
          </a:p>
          <a:p>
            <a:pPr lvl="1"/>
            <a:r>
              <a:rPr lang="en-US" sz="2800" dirty="0"/>
              <a:t>Discover situations in which the behavior of the software is incorrect or undesirable</a:t>
            </a:r>
          </a:p>
          <a:p>
            <a:r>
              <a:rPr lang="en-US" sz="4400" b="1" dirty="0"/>
              <a:t>Validation</a:t>
            </a:r>
            <a:r>
              <a:rPr lang="en-US" sz="3200" dirty="0"/>
              <a:t>: “Did we build the correct app?”</a:t>
            </a:r>
          </a:p>
          <a:p>
            <a:pPr lvl="1"/>
            <a:r>
              <a:rPr lang="en-US" sz="2800" dirty="0"/>
              <a:t>Demonstrate to the developer and the customer that the software meets its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162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Testing </a:t>
            </a:r>
            <a:r>
              <a:rPr lang="en-US" sz="4800" b="1" dirty="0"/>
              <a:t>can’t</a:t>
            </a:r>
            <a:r>
              <a:rPr lang="en-US" sz="4800" dirty="0"/>
              <a:t> </a:t>
            </a:r>
            <a:r>
              <a:rPr lang="en-US" sz="4000" dirty="0"/>
              <a:t>show that bugs </a:t>
            </a:r>
            <a:r>
              <a:rPr lang="en-US" sz="4800" b="1" dirty="0"/>
              <a:t>don’t </a:t>
            </a:r>
            <a:r>
              <a:rPr lang="en-US" sz="4000" dirty="0"/>
              <a:t>exist</a:t>
            </a:r>
          </a:p>
          <a:p>
            <a:r>
              <a:rPr lang="en-US" sz="4000" dirty="0"/>
              <a:t>A bug is a bug only if it’s observed. Bugs that haven’t been found yet are simply </a:t>
            </a:r>
            <a:r>
              <a:rPr lang="en-US" sz="4800" b="1" dirty="0"/>
              <a:t>undiscovered bugs</a:t>
            </a:r>
            <a:r>
              <a:rPr lang="en-US" sz="4000" dirty="0"/>
              <a:t>. </a:t>
            </a:r>
          </a:p>
          <a:p>
            <a:r>
              <a:rPr lang="en-US" sz="4000" dirty="0"/>
              <a:t>We cannot fix all the bugs in a software application </a:t>
            </a:r>
          </a:p>
          <a:p>
            <a:r>
              <a:rPr lang="en-US" sz="4000" dirty="0"/>
              <a:t>It is virtually impossible to find subtle bugs in a program while it still contains major bugs</a:t>
            </a:r>
          </a:p>
          <a:p>
            <a:r>
              <a:rPr lang="en-US" sz="4000" dirty="0"/>
              <a:t>Specifications and requirements are a </a:t>
            </a:r>
            <a:r>
              <a:rPr lang="en-US" sz="4800" b="1" dirty="0"/>
              <a:t>moving target</a:t>
            </a:r>
            <a:r>
              <a:rPr lang="en-US" sz="4000" dirty="0"/>
              <a:t>; features will be added, removed, or changed during development.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140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Start with the basics:</a:t>
            </a:r>
          </a:p>
          <a:p>
            <a:pPr lvl="1"/>
            <a:r>
              <a:rPr lang="en-US" sz="2800" b="1" dirty="0"/>
              <a:t>Format and organize</a:t>
            </a:r>
            <a:r>
              <a:rPr lang="en-US" sz="2800" dirty="0"/>
              <a:t> your code</a:t>
            </a:r>
          </a:p>
          <a:p>
            <a:pPr lvl="1"/>
            <a:r>
              <a:rPr lang="en-US" sz="2800" b="1" dirty="0"/>
              <a:t>Document</a:t>
            </a:r>
            <a:r>
              <a:rPr lang="en-US" sz="2800" dirty="0"/>
              <a:t> your code</a:t>
            </a:r>
          </a:p>
          <a:p>
            <a:pPr lvl="1"/>
            <a:r>
              <a:rPr lang="en-US" sz="2800" dirty="0"/>
              <a:t>Apply what you’ve learned in 1510, 1536, 2510, 2526, </a:t>
            </a:r>
            <a:r>
              <a:rPr lang="mr-IN" sz="2800" dirty="0"/>
              <a:t>…</a:t>
            </a:r>
            <a:r>
              <a:rPr lang="en-CA" sz="2800" dirty="0"/>
              <a:t> </a:t>
            </a:r>
            <a:r>
              <a:rPr lang="en-US" sz="2800" dirty="0"/>
              <a:t>for variable and function names, constant usage, etc.</a:t>
            </a:r>
          </a:p>
          <a:p>
            <a:pPr lvl="1"/>
            <a:r>
              <a:rPr lang="en-US" sz="2800" dirty="0"/>
              <a:t>Use the code analysis tools in </a:t>
            </a:r>
            <a:r>
              <a:rPr lang="en-US" sz="2800" dirty="0" err="1"/>
              <a:t>CLion</a:t>
            </a:r>
            <a:r>
              <a:rPr lang="en-US" sz="2800" dirty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err="1"/>
              <a:t>Quickfix</a:t>
            </a:r>
            <a:r>
              <a:rPr lang="en-US" sz="2800" dirty="0"/>
              <a:t> suggestions (the lightbulb)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Analysis suggestions in the right-hand margin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Wiggly underlines that signify unused variables or errors.</a:t>
            </a:r>
          </a:p>
          <a:p>
            <a:pPr lvl="1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138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Dynamic testing</a:t>
            </a:r>
            <a:r>
              <a:rPr lang="en-US" sz="3200" dirty="0"/>
              <a:t>: testing the app by providing an input, receiving an output and comparing the output to the expected behavior. </a:t>
            </a:r>
          </a:p>
          <a:p>
            <a:r>
              <a:rPr lang="en-US" sz="3200" b="1" dirty="0"/>
              <a:t>Static testing</a:t>
            </a:r>
            <a:r>
              <a:rPr lang="en-US" sz="3200" dirty="0"/>
              <a:t>: reviewing the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Source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Documentation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Project plan.</a:t>
            </a:r>
          </a:p>
        </p:txBody>
      </p:sp>
    </p:spTree>
    <p:extLst>
      <p:ext uri="{BB962C8B-B14F-4D97-AF65-F5344CB8AC3E}">
        <p14:creationId xmlns:p14="http://schemas.microsoft.com/office/powerpoint/2010/main" val="29030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0"/>
            <a:ext cx="7008812" cy="6857999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600" dirty="0">
                <a:solidFill>
                  <a:schemeClr val="bg1"/>
                </a:solidFill>
              </a:rPr>
              <a:t>COMP </a:t>
            </a:r>
            <a:r>
              <a:rPr lang="en-US" sz="23900" dirty="0" smtClean="0">
                <a:solidFill>
                  <a:schemeClr val="bg1"/>
                </a:solidFill>
              </a:rPr>
              <a:t>3522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514338" indent="-514338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800" dirty="0"/>
              <a:t>Fundamentals of Testing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800" dirty="0"/>
              <a:t>Kinds of Tests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800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25274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8763000" cy="4499094"/>
          </a:xfrm>
        </p:spPr>
        <p:txBody>
          <a:bodyPr>
            <a:noAutofit/>
          </a:bodyPr>
          <a:lstStyle/>
          <a:p>
            <a:pPr marL="628650" indent="-514350">
              <a:buClr>
                <a:srgbClr val="264D8B"/>
              </a:buClr>
              <a:buFont typeface="+mj-lt"/>
              <a:buAutoNum type="arabicPeriod"/>
            </a:pPr>
            <a:r>
              <a:rPr lang="en-US" altLang="en-US" dirty="0"/>
              <a:t>Understand what the test subject should do – its </a:t>
            </a:r>
            <a:r>
              <a:rPr lang="en-US" altLang="en-US" i="1" dirty="0"/>
              <a:t>contract</a:t>
            </a:r>
            <a:r>
              <a:rPr lang="en-US" altLang="en-US" dirty="0"/>
              <a:t> </a:t>
            </a:r>
            <a:r>
              <a:rPr lang="mr-IN" altLang="en-US" dirty="0"/>
              <a:t>–</a:t>
            </a:r>
            <a:r>
              <a:rPr lang="en-US" altLang="en-US" dirty="0"/>
              <a:t> and look for violations</a:t>
            </a:r>
          </a:p>
          <a:p>
            <a:pPr marL="628650" indent="-514350">
              <a:buClr>
                <a:srgbClr val="264D8B"/>
              </a:buClr>
              <a:buFont typeface="+mj-lt"/>
              <a:buAutoNum type="arabicPeriod"/>
            </a:pPr>
            <a:r>
              <a:rPr lang="en-US" altLang="en-US" dirty="0"/>
              <a:t>Use positive tests and negative tests</a:t>
            </a:r>
          </a:p>
          <a:p>
            <a:pPr marL="457200" lvl="1" indent="0">
              <a:buClr>
                <a:srgbClr val="264D8B"/>
              </a:buClr>
              <a:buNone/>
            </a:pPr>
            <a:r>
              <a:rPr lang="en-US" altLang="en-US" sz="6600" b="1" dirty="0"/>
              <a:t>+</a:t>
            </a:r>
            <a:r>
              <a:rPr lang="en-US" altLang="en-US" sz="2800" dirty="0"/>
              <a:t> </a:t>
            </a:r>
            <a:r>
              <a:rPr lang="en-US" sz="2800" dirty="0"/>
              <a:t>testing the subject using valid data</a:t>
            </a:r>
          </a:p>
          <a:p>
            <a:pPr marL="457200" lvl="1" indent="0">
              <a:buClr>
                <a:srgbClr val="264D8B"/>
              </a:buClr>
              <a:buNone/>
            </a:pPr>
            <a:r>
              <a:rPr lang="en-US" altLang="en-US" sz="9600" dirty="0"/>
              <a:t>-</a:t>
            </a:r>
            <a:r>
              <a:rPr lang="en-US" altLang="en-US" sz="2800" dirty="0"/>
              <a:t> </a:t>
            </a:r>
            <a:r>
              <a:rPr lang="en-US" sz="2800" dirty="0"/>
              <a:t>testing the subject using invalid data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9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8763000" cy="4499094"/>
          </a:xfrm>
        </p:spPr>
        <p:txBody>
          <a:bodyPr>
            <a:noAutofit/>
          </a:bodyPr>
          <a:lstStyle/>
          <a:p>
            <a:pPr marL="628650" indent="-514350">
              <a:buClr>
                <a:srgbClr val="264D8B"/>
              </a:buClr>
              <a:buFont typeface="+mj-lt"/>
              <a:buAutoNum type="arabicPeriod" startAt="3"/>
            </a:pPr>
            <a:r>
              <a:rPr lang="en-US" altLang="en-US" dirty="0"/>
              <a:t>Test </a:t>
            </a:r>
            <a:r>
              <a:rPr lang="en-US" altLang="en-US" i="1" dirty="0"/>
              <a:t>boundaries</a:t>
            </a:r>
            <a:r>
              <a:rPr lang="en-US" altLang="en-US" dirty="0"/>
              <a:t>:</a:t>
            </a:r>
          </a:p>
          <a:p>
            <a:pPr lvl="1">
              <a:buClr>
                <a:srgbClr val="264D8B"/>
              </a:buClr>
            </a:pPr>
            <a:r>
              <a:rPr lang="en-US" altLang="en-US" sz="2800" dirty="0"/>
              <a:t>Zero, One, Full.</a:t>
            </a:r>
          </a:p>
          <a:p>
            <a:pPr lvl="1">
              <a:buClr>
                <a:srgbClr val="264D8B"/>
              </a:buClr>
            </a:pPr>
            <a:r>
              <a:rPr lang="en-US" altLang="en-US" sz="2800" dirty="0"/>
              <a:t>Max/Min</a:t>
            </a:r>
          </a:p>
          <a:p>
            <a:pPr lvl="1">
              <a:buClr>
                <a:srgbClr val="264D8B"/>
              </a:buClr>
            </a:pPr>
            <a:r>
              <a:rPr lang="en-US" altLang="en-US" sz="2800" dirty="0"/>
              <a:t>Just inside/just outside boundaries</a:t>
            </a:r>
          </a:p>
          <a:p>
            <a:pPr lvl="1">
              <a:buClr>
                <a:srgbClr val="264D8B"/>
              </a:buClr>
            </a:pPr>
            <a:r>
              <a:rPr lang="en-US" altLang="en-US" sz="2800" dirty="0"/>
              <a:t>Typical values</a:t>
            </a:r>
          </a:p>
          <a:p>
            <a:pPr lvl="1">
              <a:buClr>
                <a:srgbClr val="264D8B"/>
              </a:buClr>
            </a:pPr>
            <a:r>
              <a:rPr lang="en-US" altLang="en-US" sz="2800" dirty="0"/>
              <a:t>Error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9275" y="5070822"/>
            <a:ext cx="7625934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Create DISJOINTED EQUIVALENCE PARTITIONS</a:t>
            </a:r>
          </a:p>
        </p:txBody>
      </p:sp>
    </p:spTree>
    <p:extLst>
      <p:ext uri="{BB962C8B-B14F-4D97-AF65-F5344CB8AC3E}">
        <p14:creationId xmlns:p14="http://schemas.microsoft.com/office/powerpoint/2010/main" val="415558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Disjointed Equivalence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Coverage</a:t>
            </a:r>
            <a:r>
              <a:rPr lang="en-US" sz="3200" dirty="0"/>
              <a:t>: Identify what types of inputs are going to be processed in a similar way (equivalent </a:t>
            </a:r>
            <a:r>
              <a:rPr lang="en-US" sz="3200" dirty="0" err="1"/>
              <a:t>behaviour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Disjointedness</a:t>
            </a:r>
            <a:r>
              <a:rPr lang="en-US" sz="3200" dirty="0"/>
              <a:t>: Each group of inputs is a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Representation</a:t>
            </a:r>
            <a:r>
              <a:rPr lang="en-US" sz="3200" dirty="0"/>
              <a:t>: Each test should exercise one and only one equivalence partition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4808" y="5157277"/>
            <a:ext cx="708899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w Cen MT Condensed" charset="0"/>
                <a:ea typeface="Tw Cen MT Condensed" charset="0"/>
                <a:cs typeface="Tw Cen MT Condensed" charset="0"/>
              </a:rPr>
              <a:t>Math lovers: it’s like the Cartesian product</a:t>
            </a:r>
          </a:p>
        </p:txBody>
      </p:sp>
    </p:spTree>
    <p:extLst>
      <p:ext uri="{BB962C8B-B14F-4D97-AF65-F5344CB8AC3E}">
        <p14:creationId xmlns:p14="http://schemas.microsoft.com/office/powerpoint/2010/main" val="302538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Equivalency Partition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create a function that will correctly process a number between 100 and 999</a:t>
            </a:r>
          </a:p>
          <a:p>
            <a:r>
              <a:rPr lang="en-US" dirty="0"/>
              <a:t>Equivalence partitions: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Less than 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100 to 999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Greater than 999</a:t>
            </a:r>
          </a:p>
          <a:p>
            <a:r>
              <a:rPr lang="en-US" dirty="0"/>
              <a:t>Choose 5 tests: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50 (</a:t>
            </a:r>
            <a:r>
              <a:rPr lang="en-US" dirty="0" err="1"/>
              <a:t>waaay</a:t>
            </a:r>
            <a:r>
              <a:rPr lang="en-US" dirty="0"/>
              <a:t> off)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100 and 999 (the boundaries)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500 (some arbitrary value inside)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1500 (</a:t>
            </a:r>
            <a:r>
              <a:rPr lang="en-US" dirty="0" err="1"/>
              <a:t>waaay</a:t>
            </a:r>
            <a:r>
              <a:rPr lang="en-US" dirty="0"/>
              <a:t> off)</a:t>
            </a:r>
          </a:p>
        </p:txBody>
      </p:sp>
    </p:spTree>
    <p:extLst>
      <p:ext uri="{BB962C8B-B14F-4D97-AF65-F5344CB8AC3E}">
        <p14:creationId xmlns:p14="http://schemas.microsoft.com/office/powerpoint/2010/main" val="343989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Functional (</a:t>
            </a:r>
            <a:r>
              <a:rPr lang="en-US" sz="3600" b="1" dirty="0"/>
              <a:t>black box</a:t>
            </a:r>
            <a:r>
              <a:rPr lang="en-US" dirty="0"/>
              <a:t>)</a:t>
            </a:r>
          </a:p>
          <a:p>
            <a:r>
              <a:rPr lang="en-US" dirty="0"/>
              <a:t>Tests based on </a:t>
            </a:r>
            <a:r>
              <a:rPr lang="en-US" b="1" dirty="0"/>
              <a:t>specifications</a:t>
            </a:r>
          </a:p>
          <a:p>
            <a:r>
              <a:rPr lang="en-US" dirty="0"/>
              <a:t>Treat system as </a:t>
            </a:r>
            <a:r>
              <a:rPr lang="en-US" b="1" dirty="0"/>
              <a:t>atomic</a:t>
            </a:r>
          </a:p>
          <a:p>
            <a:r>
              <a:rPr lang="en-US" dirty="0"/>
              <a:t>Covers as much </a:t>
            </a:r>
            <a:r>
              <a:rPr lang="en-US" b="1" dirty="0"/>
              <a:t>specified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 as possible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(</a:t>
            </a:r>
            <a:r>
              <a:rPr lang="en-US" sz="3600" b="1" dirty="0"/>
              <a:t>white box</a:t>
            </a:r>
            <a:r>
              <a:rPr lang="en-US" dirty="0"/>
              <a:t>)</a:t>
            </a:r>
          </a:p>
          <a:p>
            <a:r>
              <a:rPr lang="en-US" dirty="0"/>
              <a:t>Tests based on </a:t>
            </a:r>
            <a:r>
              <a:rPr lang="en-US" b="1" dirty="0"/>
              <a:t>code</a:t>
            </a:r>
          </a:p>
          <a:p>
            <a:r>
              <a:rPr lang="en-US" dirty="0"/>
              <a:t>Examines system </a:t>
            </a:r>
            <a:r>
              <a:rPr lang="en-US" b="1" dirty="0"/>
              <a:t>internals</a:t>
            </a:r>
          </a:p>
          <a:p>
            <a:r>
              <a:rPr lang="en-US" dirty="0"/>
              <a:t>Covers as much </a:t>
            </a:r>
            <a:r>
              <a:rPr lang="en-US" b="1" dirty="0"/>
              <a:t>implemented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Testing we’ll use in COMP </a:t>
            </a:r>
            <a:r>
              <a:rPr lang="en-US" dirty="0" smtClean="0"/>
              <a:t>3522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Assertions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Regression Testing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1461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Assertions let us document and check:</a:t>
            </a:r>
          </a:p>
          <a:p>
            <a:pPr marL="0" indent="0">
              <a:buNone/>
            </a:pPr>
            <a:endParaRPr lang="en-US" sz="32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/>
              <a:t>Preconditions </a:t>
            </a:r>
            <a:r>
              <a:rPr lang="en-US" sz="3600" dirty="0"/>
              <a:t>(what must the user promise when using the code)</a:t>
            </a:r>
            <a:endParaRPr lang="en-US" sz="28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/>
              <a:t>Postconditions </a:t>
            </a:r>
            <a:r>
              <a:rPr lang="en-US" sz="3600" dirty="0"/>
              <a:t>(what the code promises if preconditions are met)</a:t>
            </a:r>
            <a:endParaRPr lang="en-US" sz="28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/>
              <a:t>Invariants </a:t>
            </a:r>
            <a:r>
              <a:rPr lang="en-US" sz="3600" dirty="0"/>
              <a:t>(what never, ever changes)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450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macro assert from header &lt;</a:t>
            </a:r>
            <a:r>
              <a:rPr lang="en-US" dirty="0" err="1"/>
              <a:t>cassert</a:t>
            </a:r>
            <a:r>
              <a:rPr lang="en-US" dirty="0"/>
              <a:t>&gt; is inherited from C</a:t>
            </a:r>
          </a:p>
          <a:p>
            <a:r>
              <a:rPr lang="en-US" dirty="0"/>
              <a:t>Evaluates an expression, immediately terminates the program if false</a:t>
            </a:r>
          </a:p>
          <a:p>
            <a:r>
              <a:rPr lang="en-US" dirty="0"/>
              <a:t>Easy to turn off by defining NDEBUG before including 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#define NDEBUG // Turns off assertions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cassert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056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cassert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Compute square root of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non-negative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square_root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(double x)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check_somehow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&gt;= 0);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CA" dirty="0">
                <a:latin typeface="Courier" charset="0"/>
                <a:ea typeface="Courier" charset="0"/>
                <a:cs typeface="Courier" charset="0"/>
              </a:rPr>
              <a:t> // Perform our calculation</a:t>
            </a:r>
          </a:p>
          <a:p>
            <a:pPr marL="0" indent="0">
              <a:buNone/>
            </a:pPr>
            <a:r>
              <a:rPr lang="en-CA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CA" sz="3600" b="1" dirty="0">
                <a:latin typeface="Courier" charset="0"/>
                <a:ea typeface="Courier" charset="0"/>
                <a:cs typeface="Courier" charset="0"/>
              </a:rPr>
              <a:t>assert</a:t>
            </a:r>
            <a:r>
              <a:rPr lang="en-CA" dirty="0">
                <a:latin typeface="Courier" charset="0"/>
                <a:ea typeface="Courier" charset="0"/>
                <a:cs typeface="Courier" charset="0"/>
              </a:rPr>
              <a:t>(result &gt;= 0.0); // Should be positive</a:t>
            </a:r>
          </a:p>
          <a:p>
            <a:pPr marL="0" indent="0">
              <a:buNone/>
            </a:pPr>
            <a:r>
              <a:rPr lang="en-CA" dirty="0">
                <a:latin typeface="Courier" charset="0"/>
                <a:ea typeface="Courier" charset="0"/>
                <a:cs typeface="Courier" charset="0"/>
              </a:rPr>
              <a:t>  return result;</a:t>
            </a:r>
          </a:p>
          <a:p>
            <a:pPr marL="0" indent="0">
              <a:buNone/>
            </a:pPr>
            <a:r>
              <a:rPr lang="en-CA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/>
              <a:t>: a piece of code that exercises a very small, specific area of functionality applied to one of the functions being tested.</a:t>
            </a:r>
          </a:p>
          <a:p>
            <a:pPr marL="0" indent="0">
              <a:buNone/>
            </a:pPr>
            <a:r>
              <a:rPr lang="en-US" b="1" dirty="0"/>
              <a:t>HOW</a:t>
            </a:r>
            <a:r>
              <a:rPr lang="en-US" dirty="0"/>
              <a:t>: A unit test invokes a particular function or method in a particular context.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add a large value to a sorted list, then confirm that this value appears at the end of the list.</a:t>
            </a:r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isolate important parts of program and show they are free of certain faults early in the development life cycle.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7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6100" dirty="0">
                <a:latin typeface="Tw Cen MT Condensed" charset="0"/>
                <a:ea typeface="Tw Cen MT Condensed" charset="0"/>
                <a:cs typeface="Tw Cen MT Condensed" charset="0"/>
              </a:rPr>
              <a:t>unit</a:t>
            </a:r>
            <a:r>
              <a:rPr lang="en-US" dirty="0"/>
              <a:t> is the smallest testable part of an application</a:t>
            </a:r>
          </a:p>
          <a:p>
            <a:r>
              <a:rPr lang="en-US" dirty="0"/>
              <a:t>Each </a:t>
            </a:r>
            <a:r>
              <a:rPr lang="en-US" sz="6000" dirty="0">
                <a:latin typeface="Tw Cen MT Condensed" charset="0"/>
                <a:ea typeface="Tw Cen MT Condensed" charset="0"/>
                <a:cs typeface="Tw Cen MT Condensed" charset="0"/>
              </a:rPr>
              <a:t>unit</a:t>
            </a:r>
            <a:r>
              <a:rPr lang="en-US" dirty="0"/>
              <a:t> of an application is tested in </a:t>
            </a:r>
            <a:r>
              <a:rPr lang="en-US" u="sng" dirty="0"/>
              <a:t>isolation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Function</a:t>
            </a:r>
          </a:p>
          <a:p>
            <a:pPr lvl="1"/>
            <a:r>
              <a:rPr lang="en-US" sz="2800" dirty="0"/>
              <a:t>Method</a:t>
            </a:r>
          </a:p>
          <a:p>
            <a:pPr lvl="1"/>
            <a:r>
              <a:rPr lang="en-US" sz="2800" dirty="0" err="1"/>
              <a:t>Behaviour</a:t>
            </a:r>
            <a:endParaRPr lang="en-US" sz="2800" dirty="0"/>
          </a:p>
          <a:p>
            <a:pPr lvl="1"/>
            <a:r>
              <a:rPr lang="en-US" sz="2800" dirty="0"/>
              <a:t>Composite components with defined interfaces used to access their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9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unit test should: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Clr>
                <a:srgbClr val="264D8B"/>
              </a:buClr>
              <a:buFont typeface="+mj-lt"/>
              <a:buAutoNum type="arabicPeriod"/>
            </a:pPr>
            <a:r>
              <a:rPr lang="en-US" altLang="en-US" sz="6200" dirty="0"/>
              <a:t>Assemble</a:t>
            </a:r>
          </a:p>
          <a:p>
            <a:pPr marL="971550" lvl="1" indent="-514350">
              <a:buClr>
                <a:srgbClr val="264D8B"/>
              </a:buClr>
              <a:buFont typeface="+mj-lt"/>
              <a:buAutoNum type="arabicPeriod"/>
            </a:pPr>
            <a:r>
              <a:rPr lang="en-US" sz="6200" dirty="0"/>
              <a:t>Act</a:t>
            </a:r>
          </a:p>
          <a:p>
            <a:pPr marL="971550" lvl="1" indent="-514350">
              <a:buClr>
                <a:srgbClr val="264D8B"/>
              </a:buClr>
              <a:buFont typeface="+mj-lt"/>
              <a:buAutoNum type="arabicPeriod"/>
            </a:pPr>
            <a:r>
              <a:rPr lang="en-US" sz="6200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2941957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unit test, consider: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Clr>
                <a:srgbClr val="264D8B"/>
              </a:buClr>
              <a:buFont typeface="+mj-lt"/>
              <a:buAutoNum type="arabicPeriod"/>
            </a:pPr>
            <a:r>
              <a:rPr lang="en-US" altLang="en-US" sz="4800" dirty="0"/>
              <a:t>Starting state</a:t>
            </a:r>
          </a:p>
          <a:p>
            <a:pPr marL="971550" lvl="1" indent="-514350">
              <a:buClr>
                <a:srgbClr val="264D8B"/>
              </a:buClr>
              <a:buFont typeface="+mj-lt"/>
              <a:buAutoNum type="arabicPeriod"/>
            </a:pPr>
            <a:r>
              <a:rPr lang="en-US" sz="4800" dirty="0"/>
              <a:t>Inputs to which the unit responds</a:t>
            </a:r>
          </a:p>
          <a:p>
            <a:pPr marL="971550" lvl="1" indent="-514350">
              <a:buClr>
                <a:srgbClr val="264D8B"/>
              </a:buClr>
              <a:buFont typeface="+mj-lt"/>
              <a:buAutoNum type="arabicPeriod"/>
            </a:pPr>
            <a:r>
              <a:rPr lang="en-US" sz="4800" dirty="0"/>
              <a:t>Expected results or end state</a:t>
            </a:r>
          </a:p>
        </p:txBody>
      </p:sp>
    </p:spTree>
    <p:extLst>
      <p:ext uri="{BB962C8B-B14F-4D97-AF65-F5344CB8AC3E}">
        <p14:creationId xmlns:p14="http://schemas.microsoft.com/office/powerpoint/2010/main" val="2956913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 sz="3200" dirty="0" smtClean="0"/>
              <a:t>❤ </a:t>
            </a:r>
            <a:r>
              <a:rPr lang="en-US" dirty="0"/>
              <a:t>Java! Let’s Review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94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all know Java and Eclipse really well</a:t>
            </a:r>
          </a:p>
          <a:p>
            <a:r>
              <a:rPr lang="en-US" dirty="0"/>
              <a:t>JUnit is a Java unit test framework</a:t>
            </a:r>
          </a:p>
          <a:p>
            <a:r>
              <a:rPr lang="en-US" dirty="0"/>
              <a:t>Test methods are methods that contain tests</a:t>
            </a:r>
          </a:p>
          <a:p>
            <a:r>
              <a:rPr lang="en-US" sz="3600" dirty="0"/>
              <a:t>Test cases</a:t>
            </a:r>
            <a:r>
              <a:rPr lang="en-US" dirty="0"/>
              <a:t> are classes that contain test methods</a:t>
            </a:r>
          </a:p>
          <a:p>
            <a:r>
              <a:rPr lang="en-US" sz="3600" dirty="0"/>
              <a:t>Assertions </a:t>
            </a:r>
            <a:r>
              <a:rPr lang="en-US" dirty="0"/>
              <a:t>are used to assert expected method results at the end of each test case</a:t>
            </a:r>
          </a:p>
          <a:p>
            <a:r>
              <a:rPr lang="en-US" dirty="0"/>
              <a:t>Fixtures are set up and used in multiple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Unit Testing Frameworks</a:t>
            </a:r>
          </a:p>
          <a:p>
            <a:r>
              <a:rPr lang="en-US" dirty="0"/>
              <a:t>We will learn how to use: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US" sz="5400" dirty="0" smtClean="0"/>
              <a:t>Catch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72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264D8B"/>
              </a:buClr>
              <a:buFont typeface="Times New Roman" charset="0"/>
              <a:buChar char="•"/>
            </a:pPr>
            <a:r>
              <a:rPr lang="en-CA" altLang="en-US" dirty="0"/>
              <a:t>Good testing is a creative process, but ...</a:t>
            </a:r>
          </a:p>
          <a:p>
            <a:pPr>
              <a:spcBef>
                <a:spcPts val="700"/>
              </a:spcBef>
              <a:buClr>
                <a:srgbClr val="264D8B"/>
              </a:buClr>
              <a:buFont typeface="Times New Roman" charset="0"/>
              <a:buChar char="•"/>
            </a:pPr>
            <a:r>
              <a:rPr lang="en-CA" altLang="en-US" dirty="0"/>
              <a:t>... thorough testing is time consuming and repetitive</a:t>
            </a:r>
          </a:p>
          <a:p>
            <a:pPr>
              <a:spcBef>
                <a:spcPts val="700"/>
              </a:spcBef>
              <a:buClr>
                <a:srgbClr val="264D8B"/>
              </a:buClr>
              <a:buFont typeface="Times New Roman" charset="0"/>
              <a:buChar char="•"/>
            </a:pPr>
            <a:r>
              <a:rPr lang="en-US" altLang="en-US" dirty="0"/>
              <a:t>Test frameworks exist to support automation</a:t>
            </a:r>
          </a:p>
          <a:p>
            <a:pPr marL="0" indent="0">
              <a:spcBef>
                <a:spcPts val="700"/>
              </a:spcBef>
              <a:buClr>
                <a:srgbClr val="264D8B"/>
              </a:buClr>
              <a:buNone/>
            </a:pPr>
            <a:endParaRPr lang="en-CA" altLang="en-US" dirty="0"/>
          </a:p>
          <a:p>
            <a:pPr>
              <a:spcBef>
                <a:spcPts val="700"/>
              </a:spcBef>
              <a:buClr>
                <a:srgbClr val="264D8B"/>
              </a:buClr>
              <a:buFont typeface="Times New Roman" charset="0"/>
              <a:buChar char="•"/>
            </a:pPr>
            <a:r>
              <a:rPr lang="en-CA" altLang="en-US" sz="3200" b="1" u="sng" dirty="0"/>
              <a:t>Regression testing </a:t>
            </a:r>
            <a:r>
              <a:rPr lang="en-CA" altLang="en-US" b="1" u="sng" dirty="0"/>
              <a:t>involves re-running tests</a:t>
            </a:r>
          </a:p>
          <a:p>
            <a:pPr>
              <a:spcBef>
                <a:spcPts val="700"/>
              </a:spcBef>
              <a:buClr>
                <a:srgbClr val="264D8B"/>
              </a:buClr>
              <a:buFont typeface="Times New Roman" charset="0"/>
              <a:buChar char="•"/>
            </a:pPr>
            <a:r>
              <a:rPr lang="en-CA" altLang="en-US" dirty="0"/>
              <a:t>We build a </a:t>
            </a:r>
            <a:r>
              <a:rPr lang="en-CA" altLang="en-US" sz="4000" b="1" dirty="0"/>
              <a:t>test suite </a:t>
            </a:r>
            <a:r>
              <a:rPr lang="en-CA" altLang="en-US" dirty="0"/>
              <a:t>of all our tests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4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Whenever you find and fix a bug</a:t>
            </a:r>
          </a:p>
          <a:p>
            <a:pPr lvl="1"/>
            <a:r>
              <a:rPr lang="en-US" sz="2800" dirty="0"/>
              <a:t>Add a test for it</a:t>
            </a:r>
          </a:p>
          <a:p>
            <a:pPr lvl="1"/>
            <a:r>
              <a:rPr lang="en-US" sz="2800" dirty="0"/>
              <a:t>Rerun all your tests</a:t>
            </a:r>
          </a:p>
          <a:p>
            <a:r>
              <a:rPr lang="en-US" sz="3200" dirty="0"/>
              <a:t>Why?</a:t>
            </a:r>
          </a:p>
          <a:p>
            <a:pPr lvl="1"/>
            <a:r>
              <a:rPr lang="en-US" sz="2800" dirty="0"/>
              <a:t>We can reintroduce old bugs when fixing new bugs</a:t>
            </a:r>
          </a:p>
          <a:p>
            <a:pPr lvl="1"/>
            <a:r>
              <a:rPr lang="en-US" sz="2800" dirty="0"/>
              <a:t>We populate a test suite with thorough tests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Run regression tests as frequently as possible</a:t>
            </a:r>
          </a:p>
        </p:txBody>
      </p:sp>
    </p:spTree>
    <p:extLst>
      <p:ext uri="{BB962C8B-B14F-4D97-AF65-F5344CB8AC3E}">
        <p14:creationId xmlns:p14="http://schemas.microsoft.com/office/powerpoint/2010/main" val="984649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Write test cases first to cover new functionality or improvement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Implement the required function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Code is “complete” when tests pass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Refactor and pass tests again if design could be better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dirty="0"/>
              <a:t>Test Driven Development: Developer can write hundreds or thousands of unit tests before writing a single line of code!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23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Simplify (part 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simplest “test input” that provokes a bug</a:t>
            </a:r>
          </a:p>
          <a:p>
            <a:r>
              <a:rPr lang="en-US" dirty="0"/>
              <a:t>This is often not the input that revealed the existence of the bug</a:t>
            </a:r>
          </a:p>
          <a:p>
            <a:r>
              <a:rPr lang="en-US" dirty="0"/>
              <a:t>Start with data that revealed the bug</a:t>
            </a:r>
          </a:p>
          <a:p>
            <a:r>
              <a:rPr lang="en-US" dirty="0"/>
              <a:t>Keep narrowing (binary search, anyone?)</a:t>
            </a:r>
          </a:p>
          <a:p>
            <a:r>
              <a:rPr lang="en-US" dirty="0"/>
              <a:t>When not dealing with simple function calls, think of “test input” as the set of steps needed to reliably trigger the bug</a:t>
            </a:r>
          </a:p>
        </p:txBody>
      </p:sp>
    </p:spTree>
    <p:extLst>
      <p:ext uri="{BB962C8B-B14F-4D97-AF65-F5344CB8AC3E}">
        <p14:creationId xmlns:p14="http://schemas.microsoft.com/office/powerpoint/2010/main" val="353391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Simplify (part 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of:</a:t>
            </a:r>
          </a:p>
          <a:p>
            <a:pPr lvl="1"/>
            <a:r>
              <a:rPr lang="en-US" dirty="0"/>
              <a:t>Modularity</a:t>
            </a:r>
          </a:p>
          <a:p>
            <a:pPr lvl="2"/>
            <a:r>
              <a:rPr lang="en-US" dirty="0"/>
              <a:t>Start with everything, take away pieces until bug disappears</a:t>
            </a:r>
          </a:p>
          <a:p>
            <a:pPr lvl="2"/>
            <a:r>
              <a:rPr lang="en-US" dirty="0"/>
              <a:t>Start with nothing, add pieces until bug appears</a:t>
            </a:r>
          </a:p>
          <a:p>
            <a:pPr lvl="1"/>
            <a:r>
              <a:rPr lang="en-US" dirty="0"/>
              <a:t>Modular Reasoning</a:t>
            </a:r>
          </a:p>
          <a:p>
            <a:pPr lvl="2"/>
            <a:r>
              <a:rPr lang="en-US" dirty="0"/>
              <a:t>Trace through program and view intermediate results</a:t>
            </a:r>
          </a:p>
          <a:p>
            <a:r>
              <a:rPr lang="en-US" dirty="0"/>
              <a:t>Use binary search to speed things up!</a:t>
            </a:r>
          </a:p>
          <a:p>
            <a:pPr lvl="1"/>
            <a:r>
              <a:rPr lang="en-US" dirty="0"/>
              <a:t>Bug happens between 1</a:t>
            </a:r>
            <a:r>
              <a:rPr lang="en-US" baseline="30000" dirty="0"/>
              <a:t>st</a:t>
            </a:r>
            <a:r>
              <a:rPr lang="en-US" dirty="0"/>
              <a:t> and last statements</a:t>
            </a:r>
          </a:p>
          <a:p>
            <a:pPr lvl="1"/>
            <a:r>
              <a:rPr lang="en-US" dirty="0"/>
              <a:t>Perform a binary search on that ordered set of statements</a:t>
            </a:r>
          </a:p>
        </p:txBody>
      </p:sp>
    </p:spTree>
    <p:extLst>
      <p:ext uri="{BB962C8B-B14F-4D97-AF65-F5344CB8AC3E}">
        <p14:creationId xmlns:p14="http://schemas.microsoft.com/office/powerpoint/2010/main" val="33004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Output?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71163" y="1614714"/>
            <a:ext cx="7817866" cy="48006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public void test() 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= 1;</a:t>
            </a:r>
          </a:p>
          <a:p>
            <a:pPr>
              <a:spcBef>
                <a:spcPts val="450"/>
              </a:spcBef>
              <a:buNone/>
            </a:pPr>
            <a:endParaRPr lang="en-US" alt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&lt;= 4; 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++); 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2" indent="0">
              <a:spcBef>
                <a:spcPts val="45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sum = sum + 1;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>
              <a:spcBef>
                <a:spcPts val="450"/>
              </a:spcBef>
              <a:buNone/>
            </a:pPr>
            <a:endParaRPr lang="en-US" alt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("The result is: " + sum);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("Double result: " + sum + sum);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114300" indent="0">
              <a:buNone/>
            </a:pP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1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Errors are a </a:t>
            </a:r>
            <a:r>
              <a:rPr lang="en-US" sz="4000" dirty="0"/>
              <a:t>fact of life </a:t>
            </a:r>
            <a:r>
              <a:rPr lang="en-US" dirty="0"/>
              <a:t>in software development</a:t>
            </a:r>
          </a:p>
          <a:p>
            <a:r>
              <a:rPr lang="en-US" dirty="0"/>
              <a:t>Good software development techniques can reduce their occurrence</a:t>
            </a:r>
          </a:p>
          <a:p>
            <a:r>
              <a:rPr lang="en-US" dirty="0"/>
              <a:t>Employ a range of </a:t>
            </a:r>
            <a:r>
              <a:rPr lang="en-US" sz="4000" dirty="0"/>
              <a:t>debugging and testing </a:t>
            </a:r>
            <a:r>
              <a:rPr lang="en-US" dirty="0"/>
              <a:t>approaches</a:t>
            </a:r>
          </a:p>
          <a:p>
            <a:r>
              <a:rPr lang="en-US" dirty="0"/>
              <a:t>Testing and debugging skills are essential</a:t>
            </a:r>
          </a:p>
          <a:p>
            <a:r>
              <a:rPr lang="en-US" sz="4000" b="1" dirty="0"/>
              <a:t>Make testing a habit</a:t>
            </a:r>
          </a:p>
          <a:p>
            <a:r>
              <a:rPr lang="en-US" dirty="0"/>
              <a:t>Automate testing where possible</a:t>
            </a:r>
          </a:p>
          <a:p>
            <a:r>
              <a:rPr lang="en-US" dirty="0"/>
              <a:t>Continually repeat tests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2342" y="5794796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" charset="0"/>
                <a:ea typeface="Tw Cen MT Condensed" charset="0"/>
                <a:cs typeface="Tw Cen MT Condensed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42396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84610" y="1600200"/>
            <a:ext cx="7920319" cy="48006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public void test() 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= 1;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&lt;= 4; </a:t>
            </a: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++)</a:t>
            </a:r>
            <a:r>
              <a:rPr lang="en-US" altLang="en-US" sz="4000" u="sng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2" indent="0">
              <a:spcBef>
                <a:spcPts val="45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sum = sum + 1;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>
              <a:spcBef>
                <a:spcPts val="450"/>
              </a:spcBef>
              <a:buNone/>
            </a:pPr>
            <a:endParaRPr lang="en-US" alt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("The result is: " + sum);</a:t>
            </a:r>
          </a:p>
          <a:p>
            <a:pPr lvl="1" indent="0">
              <a:spcBef>
                <a:spcPts val="450"/>
              </a:spcBef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("Double result: " + sum + sum);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11430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832352" y="2683447"/>
            <a:ext cx="978408" cy="484632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293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Deal with Errors!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Early</a:t>
            </a:r>
            <a:r>
              <a:rPr lang="en-US" dirty="0"/>
              <a:t> errors are usually syntax errors</a:t>
            </a:r>
          </a:p>
          <a:p>
            <a:pPr lvl="1"/>
            <a:r>
              <a:rPr lang="en-US" sz="2800" dirty="0"/>
              <a:t>Our browser/IDE may spot these</a:t>
            </a:r>
          </a:p>
          <a:p>
            <a:pPr lvl="1"/>
            <a:r>
              <a:rPr lang="en-US" sz="2800" dirty="0"/>
              <a:t>We can use code quality tools with our IDE</a:t>
            </a:r>
          </a:p>
          <a:p>
            <a:r>
              <a:rPr lang="en-US" b="1" dirty="0"/>
              <a:t>Later</a:t>
            </a:r>
            <a:r>
              <a:rPr lang="en-US" dirty="0"/>
              <a:t> errors are usually logic errors</a:t>
            </a:r>
          </a:p>
          <a:p>
            <a:pPr lvl="1"/>
            <a:r>
              <a:rPr lang="en-US" sz="2800" dirty="0"/>
              <a:t>Also known as </a:t>
            </a:r>
            <a:r>
              <a:rPr lang="en-US" sz="2800" b="1" dirty="0">
                <a:latin typeface="Tw Cen MT Condensed" charset="0"/>
                <a:ea typeface="Tw Cen MT Condensed" charset="0"/>
                <a:cs typeface="Tw Cen MT Condensed" charset="0"/>
              </a:rPr>
              <a:t>BUGS</a:t>
            </a:r>
          </a:p>
          <a:p>
            <a:pPr lvl="1"/>
            <a:r>
              <a:rPr lang="en-US" sz="2800" dirty="0"/>
              <a:t>Our browser/IDE cannot help with these</a:t>
            </a:r>
          </a:p>
          <a:p>
            <a:r>
              <a:rPr lang="en-US" dirty="0"/>
              <a:t>Some logical errors have no immediately obvious manifestation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Error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class or method </a:t>
            </a:r>
            <a:r>
              <a:rPr lang="en-US" sz="3600" dirty="0"/>
              <a:t>incorrectly</a:t>
            </a:r>
            <a:endParaRPr lang="en-US" dirty="0"/>
          </a:p>
          <a:p>
            <a:r>
              <a:rPr lang="en-US" dirty="0"/>
              <a:t>Failing to meet the specification</a:t>
            </a:r>
          </a:p>
          <a:p>
            <a:r>
              <a:rPr lang="en-US" dirty="0"/>
              <a:t>Making an </a:t>
            </a:r>
            <a:r>
              <a:rPr lang="en-US" sz="3600" dirty="0"/>
              <a:t>inappropriate </a:t>
            </a:r>
            <a:r>
              <a:rPr lang="en-US" dirty="0"/>
              <a:t>object request</a:t>
            </a:r>
          </a:p>
          <a:p>
            <a:pPr lvl="1"/>
            <a:r>
              <a:rPr lang="en-US" sz="2800" dirty="0"/>
              <a:t>invalid index</a:t>
            </a:r>
          </a:p>
          <a:p>
            <a:r>
              <a:rPr lang="en-US" dirty="0"/>
              <a:t>Generating an </a:t>
            </a:r>
            <a:r>
              <a:rPr lang="en-US" sz="3600" dirty="0"/>
              <a:t>inconsistent </a:t>
            </a:r>
            <a:r>
              <a:rPr lang="en-US" dirty="0"/>
              <a:t>or inappropriate object state</a:t>
            </a:r>
          </a:p>
          <a:p>
            <a:pPr lvl="1"/>
            <a:r>
              <a:rPr lang="en-US" sz="2800" dirty="0"/>
              <a:t>arising through class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sz="6000" dirty="0">
                <a:latin typeface="Tw Cen MT Condensed" charset="0"/>
                <a:ea typeface="Tw Cen MT Condensed" charset="0"/>
                <a:cs typeface="Tw Cen MT Condensed" charset="0"/>
              </a:rPr>
              <a:t>ALWAYS</a:t>
            </a:r>
            <a:r>
              <a:rPr lang="en-US" sz="6000" dirty="0"/>
              <a:t> </a:t>
            </a:r>
            <a:r>
              <a:rPr lang="en-US" dirty="0"/>
              <a:t>Programmer Error*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often arise from the environment:</a:t>
            </a:r>
          </a:p>
          <a:p>
            <a:pPr lvl="1"/>
            <a:r>
              <a:rPr lang="en-US" sz="2800" dirty="0"/>
              <a:t>Incorrect URL entered</a:t>
            </a:r>
          </a:p>
          <a:p>
            <a:pPr lvl="1"/>
            <a:r>
              <a:rPr lang="en-US" sz="2800" dirty="0"/>
              <a:t>Network interruption</a:t>
            </a:r>
          </a:p>
          <a:p>
            <a:r>
              <a:rPr lang="en-US" dirty="0"/>
              <a:t>File processing is particular error-prone:</a:t>
            </a:r>
          </a:p>
          <a:p>
            <a:pPr lvl="1"/>
            <a:r>
              <a:rPr lang="en-US" sz="2800" dirty="0"/>
              <a:t>Missing files</a:t>
            </a:r>
          </a:p>
          <a:p>
            <a:pPr lvl="1"/>
            <a:r>
              <a:rPr lang="en-US" sz="2800" dirty="0"/>
              <a:t>Lack of appropriate permissions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0094" y="5768788"/>
            <a:ext cx="2515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^^but ^^it ^^usually ^^is</a:t>
            </a:r>
          </a:p>
        </p:txBody>
      </p:sp>
    </p:spTree>
    <p:extLst>
      <p:ext uri="{BB962C8B-B14F-4D97-AF65-F5344CB8AC3E}">
        <p14:creationId xmlns:p14="http://schemas.microsoft.com/office/powerpoint/2010/main" val="42870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vs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u="sng" dirty="0"/>
              <a:t>lessen the likelihood </a:t>
            </a:r>
            <a:r>
              <a:rPr lang="en-US" dirty="0"/>
              <a:t>of errors:</a:t>
            </a:r>
          </a:p>
          <a:p>
            <a:pPr lvl="1"/>
            <a:r>
              <a:rPr lang="en-US" sz="2800" dirty="0"/>
              <a:t>Use software engineering techniques, like </a:t>
            </a:r>
            <a:r>
              <a:rPr lang="en-US" sz="3600" dirty="0"/>
              <a:t>encapsulation</a:t>
            </a:r>
            <a:r>
              <a:rPr lang="en-US" sz="2800" dirty="0"/>
              <a:t>.</a:t>
            </a:r>
          </a:p>
          <a:p>
            <a:r>
              <a:rPr lang="en-US" dirty="0"/>
              <a:t>We can </a:t>
            </a:r>
            <a:r>
              <a:rPr lang="en-US" b="1" u="sng" dirty="0"/>
              <a:t>improve the chances of detection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Use software engineering practices, like </a:t>
            </a:r>
            <a:r>
              <a:rPr lang="en-US" sz="3600" dirty="0"/>
              <a:t>modularization </a:t>
            </a:r>
            <a:r>
              <a:rPr lang="en-US" sz="2800" dirty="0"/>
              <a:t>and </a:t>
            </a:r>
            <a:r>
              <a:rPr lang="en-US" sz="3600" dirty="0"/>
              <a:t>documentation</a:t>
            </a:r>
            <a:r>
              <a:rPr lang="en-US" sz="2800" dirty="0"/>
              <a:t>.</a:t>
            </a:r>
          </a:p>
          <a:p>
            <a:r>
              <a:rPr lang="en-US" dirty="0"/>
              <a:t>We can </a:t>
            </a:r>
            <a:r>
              <a:rPr lang="en-US" sz="4400" b="1" u="sng" dirty="0"/>
              <a:t>test and debug</a:t>
            </a:r>
            <a:r>
              <a:rPr lang="en-US" dirty="0"/>
              <a:t> our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41022"/>
      </p:ext>
    </p:extLst>
  </p:cSld>
  <p:clrMapOvr>
    <a:masterClrMapping/>
  </p:clrMapOvr>
</p:sld>
</file>

<file path=ppt/theme/theme1.xml><?xml version="1.0" encoding="utf-8"?>
<a:theme xmlns:a="http://schemas.openxmlformats.org/drawingml/2006/main" name="BCIT_0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CIT_01" id="{3F5DBC3E-AC8F-5C4F-AB38-EA62B7A44EF8}" vid="{5BB3D082-64DC-7C4C-ABA1-507A34716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BCIT_01</Template>
  <TotalTime>7462</TotalTime>
  <Words>1703</Words>
  <Application>Microsoft Office PowerPoint</Application>
  <PresentationFormat>Widescreen</PresentationFormat>
  <Paragraphs>280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Mangal</vt:lpstr>
      <vt:lpstr>Rockwell</vt:lpstr>
      <vt:lpstr>Times New Roman</vt:lpstr>
      <vt:lpstr>Tw Cen MT</vt:lpstr>
      <vt:lpstr>Tw Cen MT Condensed</vt:lpstr>
      <vt:lpstr>BCIT_01</vt:lpstr>
      <vt:lpstr>COMP 3522</vt:lpstr>
      <vt:lpstr>Agenda</vt:lpstr>
      <vt:lpstr>PowerPoint Presentation</vt:lpstr>
      <vt:lpstr>What’s the Output?</vt:lpstr>
      <vt:lpstr>Solution</vt:lpstr>
      <vt:lpstr>We Must Deal with Errors!</vt:lpstr>
      <vt:lpstr>Typical Error Situations</vt:lpstr>
      <vt:lpstr>Not ALWAYS Programmer Error*</vt:lpstr>
      <vt:lpstr>Prevention vs Detection</vt:lpstr>
      <vt:lpstr>Testing != Debugging</vt:lpstr>
      <vt:lpstr>Debugging Review</vt:lpstr>
      <vt:lpstr>Print Statements</vt:lpstr>
      <vt:lpstr>Walkthroughs (often Manual!)</vt:lpstr>
      <vt:lpstr>Debuggers</vt:lpstr>
      <vt:lpstr>IN CLASS ACTIVITY</vt:lpstr>
      <vt:lpstr>Testing = Verification + Validation</vt:lpstr>
      <vt:lpstr>Testing Axioms</vt:lpstr>
      <vt:lpstr>Testing Fundamentals</vt:lpstr>
      <vt:lpstr>Static and Dynamic Testing</vt:lpstr>
      <vt:lpstr>Testing Fundamentals</vt:lpstr>
      <vt:lpstr>Testing Fundamentals</vt:lpstr>
      <vt:lpstr>Disjointed Equivalence Partitions</vt:lpstr>
      <vt:lpstr>Equivalency Partition Example</vt:lpstr>
      <vt:lpstr>Testing Tactics</vt:lpstr>
      <vt:lpstr>Kinds of Testing we’ll use in COMP 3522</vt:lpstr>
      <vt:lpstr>Assertions</vt:lpstr>
      <vt:lpstr>Assertions</vt:lpstr>
      <vt:lpstr>Assertion example</vt:lpstr>
      <vt:lpstr>Unit Tests</vt:lpstr>
      <vt:lpstr>Unit Tests</vt:lpstr>
      <vt:lpstr>Each unit test should:</vt:lpstr>
      <vt:lpstr>For each unit test, consider:</vt:lpstr>
      <vt:lpstr>I ❤ Java! Let’s Review JUnit</vt:lpstr>
      <vt:lpstr>What about C++?</vt:lpstr>
      <vt:lpstr>Test Automation</vt:lpstr>
      <vt:lpstr>Regression Testing </vt:lpstr>
      <vt:lpstr>Strategy: Test Driven Development</vt:lpstr>
      <vt:lpstr>Strategy: Simplify (part 1 of 2)</vt:lpstr>
      <vt:lpstr>Strategy: Simplify (part 2 of 2)</vt:lpstr>
      <vt:lpstr>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Jeffrey Yim</cp:lastModifiedBy>
  <cp:revision>135</cp:revision>
  <cp:lastPrinted>2018-09-20T01:14:10Z</cp:lastPrinted>
  <dcterms:created xsi:type="dcterms:W3CDTF">2018-01-08T01:21:18Z</dcterms:created>
  <dcterms:modified xsi:type="dcterms:W3CDTF">2021-09-21T20:17:28Z</dcterms:modified>
</cp:coreProperties>
</file>