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7" r:id="rId1"/>
  </p:sldMasterIdLst>
  <p:notesMasterIdLst>
    <p:notesMasterId r:id="rId77"/>
  </p:notesMasterIdLst>
  <p:sldIdLst>
    <p:sldId id="333" r:id="rId2"/>
    <p:sldId id="257" r:id="rId3"/>
    <p:sldId id="308" r:id="rId4"/>
    <p:sldId id="258" r:id="rId5"/>
    <p:sldId id="309" r:id="rId6"/>
    <p:sldId id="259" r:id="rId7"/>
    <p:sldId id="260" r:id="rId8"/>
    <p:sldId id="262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310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96346" autoAdjust="0"/>
  </p:normalViewPr>
  <p:slideViewPr>
    <p:cSldViewPr snapToGrid="0">
      <p:cViewPr varScale="1">
        <p:scale>
          <a:sx n="70" d="100"/>
          <a:sy n="70" d="100"/>
        </p:scale>
        <p:origin x="66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6E8DB-352D-453B-A3B0-DDBE71B6828A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52879-59E1-4878-AF88-708E97366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57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52879-59E1-4878-AF88-708E9736640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37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AF31-1E10-4449-B3A3-0CAE05271044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7289-D0BE-4536-8165-B588183F5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AF31-1E10-4449-B3A3-0CAE05271044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7289-D0BE-4536-8165-B588183F5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30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AF31-1E10-4449-B3A3-0CAE05271044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7289-D0BE-4536-8165-B588183F596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7441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AF31-1E10-4449-B3A3-0CAE05271044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7289-D0BE-4536-8165-B588183F5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48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AF31-1E10-4449-B3A3-0CAE05271044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7289-D0BE-4536-8165-B588183F596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9118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AF31-1E10-4449-B3A3-0CAE05271044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7289-D0BE-4536-8165-B588183F5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29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AF31-1E10-4449-B3A3-0CAE05271044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7289-D0BE-4536-8165-B588183F5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4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AF31-1E10-4449-B3A3-0CAE05271044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7289-D0BE-4536-8165-B588183F5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9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AF31-1E10-4449-B3A3-0CAE05271044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7289-D0BE-4536-8165-B588183F5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5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AF31-1E10-4449-B3A3-0CAE05271044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7289-D0BE-4536-8165-B588183F5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6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AF31-1E10-4449-B3A3-0CAE05271044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7289-D0BE-4536-8165-B588183F5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0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AF31-1E10-4449-B3A3-0CAE05271044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7289-D0BE-4536-8165-B588183F5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4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AF31-1E10-4449-B3A3-0CAE05271044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7289-D0BE-4536-8165-B588183F5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4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AF31-1E10-4449-B3A3-0CAE05271044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7289-D0BE-4536-8165-B588183F5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AF31-1E10-4449-B3A3-0CAE05271044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7289-D0BE-4536-8165-B588183F5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9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AF31-1E10-4449-B3A3-0CAE05271044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7289-D0BE-4536-8165-B588183F5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93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5AF31-1E10-4449-B3A3-0CAE05271044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B07289-D0BE-4536-8165-B588183F5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61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8015"/>
            <a:ext cx="10058400" cy="1308538"/>
          </a:xfrm>
        </p:spPr>
        <p:txBody>
          <a:bodyPr/>
          <a:lstStyle/>
          <a:p>
            <a:r>
              <a:rPr lang="en-US" dirty="0" smtClean="0"/>
              <a:t>UNIT IV: NETWORK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7007" y="1907628"/>
            <a:ext cx="8615680" cy="5628289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 smtClean="0"/>
              <a:t>Text for web pages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 smtClean="0"/>
              <a:t>Effective feedback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 smtClean="0"/>
              <a:t>Guidance and assistance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 smtClean="0"/>
              <a:t>Internationalization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 smtClean="0"/>
              <a:t>Accessibility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 smtClean="0"/>
              <a:t>Icons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 smtClean="0"/>
              <a:t>Images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 smtClean="0"/>
              <a:t>Multimedia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 smtClean="0"/>
              <a:t>coloring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b="1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3876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932"/>
            <a:ext cx="10515600" cy="675306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FFFF00"/>
                </a:solidFill>
              </a:rPr>
              <a:t>Words and Text</a:t>
            </a:r>
            <a:endParaRPr lang="en-US" sz="3200" b="1" dirty="0">
              <a:solidFill>
                <a:srgbClr val="FFFF00"/>
              </a:solidFill>
            </a:endParaRPr>
          </a:p>
          <a:p>
            <a:pPr lvl="0"/>
            <a:r>
              <a:rPr lang="en-US" sz="3600" b="1" dirty="0"/>
              <a:t>Use simple English</a:t>
            </a:r>
            <a:endParaRPr lang="en-US" sz="3200" b="1" dirty="0"/>
          </a:p>
          <a:p>
            <a:pPr lvl="1"/>
            <a:r>
              <a:rPr lang="en-US" sz="3200" b="1" dirty="0"/>
              <a:t>Develop a restricted vocabulary</a:t>
            </a:r>
            <a:endParaRPr lang="en-US" sz="2800" b="1" dirty="0"/>
          </a:p>
          <a:p>
            <a:pPr lvl="1"/>
            <a:r>
              <a:rPr lang="en-US" sz="3200" b="1" dirty="0"/>
              <a:t>Restrict the sentence structure using: noun-verb-object</a:t>
            </a:r>
            <a:endParaRPr lang="en-US" sz="2800" b="1" dirty="0"/>
          </a:p>
          <a:p>
            <a:pPr lvl="0"/>
            <a:r>
              <a:rPr lang="en-US" sz="3600" b="1" dirty="0"/>
              <a:t>Avoid:</a:t>
            </a:r>
            <a:endParaRPr lang="en-US" sz="3200" b="1" dirty="0"/>
          </a:p>
          <a:p>
            <a:pPr lvl="1"/>
            <a:r>
              <a:rPr lang="en-US" sz="3200" b="1" dirty="0"/>
              <a:t>Acronyms and abbreviations </a:t>
            </a:r>
            <a:endParaRPr lang="en-US" sz="2800" b="1" dirty="0"/>
          </a:p>
          <a:p>
            <a:pPr lvl="1"/>
            <a:r>
              <a:rPr lang="en-US" sz="3200" b="1" dirty="0"/>
              <a:t>Slang or obscure phrasing</a:t>
            </a:r>
            <a:endParaRPr lang="en-US" sz="2800" b="1" dirty="0"/>
          </a:p>
          <a:p>
            <a:pPr lvl="1"/>
            <a:r>
              <a:rPr lang="en-US" sz="3200" b="1" dirty="0"/>
              <a:t>Stringing three nouns together</a:t>
            </a:r>
            <a:endParaRPr lang="en-US" sz="2800" b="1" dirty="0"/>
          </a:p>
          <a:p>
            <a:pPr lvl="1"/>
            <a:r>
              <a:rPr lang="en-US" sz="3200" b="1" dirty="0"/>
              <a:t>Local or computer jargon</a:t>
            </a:r>
            <a:endParaRPr lang="en-US" sz="2800" b="1" dirty="0"/>
          </a:p>
          <a:p>
            <a:pPr lvl="1"/>
            <a:r>
              <a:rPr lang="en-US" sz="3200" b="1" dirty="0"/>
              <a:t>A telegraphic writing style</a:t>
            </a:r>
            <a:endParaRPr lang="en-US" sz="2800" b="1" dirty="0"/>
          </a:p>
          <a:p>
            <a:pPr lvl="1"/>
            <a:r>
              <a:rPr lang="en-US" sz="3200" b="1" dirty="0"/>
              <a:t>An over-friendly writing style</a:t>
            </a:r>
            <a:endParaRPr lang="en-US" sz="2800" b="1" dirty="0"/>
          </a:p>
          <a:p>
            <a:pPr lvl="1"/>
            <a:r>
              <a:rPr lang="en-US" sz="3200" b="1" dirty="0"/>
              <a:t>Culturally specific examples</a:t>
            </a:r>
            <a:endParaRPr lang="en-US" sz="2800" b="1" dirty="0"/>
          </a:p>
          <a:p>
            <a:pPr lvl="1"/>
            <a:r>
              <a:rPr lang="en-US" sz="3200" b="1" dirty="0"/>
              <a:t>References to national, racial, religious, and sexist stereotypes</a:t>
            </a:r>
            <a:endParaRPr lang="en-US" sz="2800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0617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301" y="1079294"/>
            <a:ext cx="10289499" cy="5097671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4000" b="1" dirty="0"/>
              <a:t>Adhere to local user language idioms and cultural contexts</a:t>
            </a:r>
            <a:endParaRPr lang="en-US" sz="3600" b="1" dirty="0"/>
          </a:p>
          <a:p>
            <a:pPr lvl="0"/>
            <a:r>
              <a:rPr lang="en-US" sz="4000" b="1" dirty="0"/>
              <a:t>Keep the original term for words that cannot be translated</a:t>
            </a:r>
            <a:endParaRPr lang="en-US" sz="3600" b="1" dirty="0"/>
          </a:p>
          <a:p>
            <a:pPr lvl="0"/>
            <a:r>
              <a:rPr lang="en-US" sz="4000" b="1" dirty="0"/>
              <a:t>Allow additional screen space for the translation</a:t>
            </a:r>
            <a:endParaRPr lang="en-US" sz="3600" b="1" dirty="0"/>
          </a:p>
          <a:p>
            <a:pPr lvl="1"/>
            <a:r>
              <a:rPr lang="en-US" sz="3600" b="1" dirty="0"/>
              <a:t>Horizontally, using Table 10.1</a:t>
            </a:r>
            <a:endParaRPr lang="en-US" sz="3200" b="1" dirty="0"/>
          </a:p>
          <a:p>
            <a:pPr lvl="1"/>
            <a:r>
              <a:rPr lang="en-US" sz="3600" b="1" dirty="0"/>
              <a:t>Vertically</a:t>
            </a:r>
            <a:endParaRPr lang="en-US" sz="3200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025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351" y="365125"/>
            <a:ext cx="10957811" cy="6260526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4400" b="1" dirty="0"/>
              <a:t>When translating to other languages, first do:</a:t>
            </a:r>
            <a:endParaRPr lang="en-US" sz="4000" b="1" dirty="0"/>
          </a:p>
          <a:p>
            <a:pPr lvl="1"/>
            <a:r>
              <a:rPr lang="en-US" sz="4000" b="1" dirty="0"/>
              <a:t>European: German</a:t>
            </a:r>
            <a:endParaRPr lang="en-US" sz="3600" b="1" dirty="0"/>
          </a:p>
          <a:p>
            <a:pPr lvl="1"/>
            <a:r>
              <a:rPr lang="en-US" sz="4000" b="1" dirty="0"/>
              <a:t>Middle East: Arabic</a:t>
            </a:r>
            <a:endParaRPr lang="en-US" sz="3600" b="1" dirty="0"/>
          </a:p>
          <a:p>
            <a:pPr lvl="1"/>
            <a:r>
              <a:rPr lang="en-US" sz="4000" b="1" dirty="0"/>
              <a:t>Far East: Japanese</a:t>
            </a:r>
            <a:endParaRPr lang="en-US" sz="3600" b="1" dirty="0"/>
          </a:p>
          <a:p>
            <a:pPr lvl="0"/>
            <a:r>
              <a:rPr lang="en-US" sz="4400" b="1" dirty="0"/>
              <a:t>Position icon captions outside of the graphic</a:t>
            </a:r>
            <a:endParaRPr lang="en-US" sz="4000" b="1" dirty="0"/>
          </a:p>
          <a:p>
            <a:pPr lvl="0"/>
            <a:r>
              <a:rPr lang="en-US" sz="4400" b="1" dirty="0"/>
              <a:t>Modify mnemonics for keyboard access</a:t>
            </a:r>
            <a:endParaRPr lang="en-US" sz="4000" b="1" dirty="0"/>
          </a:p>
          <a:p>
            <a:pPr lvl="0"/>
            <a:r>
              <a:rPr lang="en-US" sz="4400" b="1" dirty="0"/>
              <a:t>Adhere  to  local  formats  for  date,  time,  money,  measurements,  addresses,  and telephone numbers</a:t>
            </a:r>
            <a:endParaRPr lang="en-US" sz="4000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5677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352" y="974361"/>
            <a:ext cx="10364449" cy="52026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400" b="1" dirty="0">
                <a:solidFill>
                  <a:srgbClr val="FFFF00"/>
                </a:solidFill>
              </a:rPr>
              <a:t>Images and </a:t>
            </a:r>
            <a:r>
              <a:rPr lang="en-US" sz="4400" b="1" dirty="0" smtClean="0">
                <a:solidFill>
                  <a:srgbClr val="FFFF00"/>
                </a:solidFill>
              </a:rPr>
              <a:t>Symbols</a:t>
            </a:r>
          </a:p>
          <a:p>
            <a:endParaRPr lang="en-US" sz="4400" b="1" dirty="0"/>
          </a:p>
          <a:p>
            <a:pPr lvl="0"/>
            <a:r>
              <a:rPr lang="en-US" sz="4400" b="1" dirty="0"/>
              <a:t>Adhere to local cultural and social norms</a:t>
            </a:r>
          </a:p>
          <a:p>
            <a:pPr lvl="0"/>
            <a:r>
              <a:rPr lang="en-US" sz="4400" b="1" dirty="0"/>
              <a:t>Use internationally accepted symbols</a:t>
            </a:r>
          </a:p>
          <a:p>
            <a:pPr lvl="0"/>
            <a:r>
              <a:rPr lang="en-US" sz="4400" b="1" dirty="0"/>
              <a:t>Develop generic images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656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233" y="479685"/>
            <a:ext cx="10538087" cy="6235908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4400" b="1" dirty="0"/>
              <a:t>Be particularly careful with:</a:t>
            </a:r>
            <a:endParaRPr lang="en-US" sz="4000" b="1" dirty="0"/>
          </a:p>
          <a:p>
            <a:pPr lvl="1"/>
            <a:r>
              <a:rPr lang="en-US" sz="4000" b="1" dirty="0"/>
              <a:t>Religious symbols (crosses and stars)‏</a:t>
            </a:r>
            <a:endParaRPr lang="en-US" sz="3600" b="1" dirty="0"/>
          </a:p>
          <a:p>
            <a:pPr lvl="1"/>
            <a:r>
              <a:rPr lang="en-US" sz="4000" b="1" dirty="0"/>
              <a:t>The human body</a:t>
            </a:r>
            <a:endParaRPr lang="en-US" sz="3600" b="1" dirty="0"/>
          </a:p>
          <a:p>
            <a:pPr lvl="1"/>
            <a:r>
              <a:rPr lang="en-US" sz="4000" b="1" dirty="0"/>
              <a:t>Women</a:t>
            </a:r>
            <a:endParaRPr lang="en-US" sz="3600" b="1" dirty="0"/>
          </a:p>
          <a:p>
            <a:pPr lvl="1"/>
            <a:r>
              <a:rPr lang="en-US" sz="4000" b="1" dirty="0"/>
              <a:t>Hand gestures</a:t>
            </a:r>
            <a:endParaRPr lang="en-US" sz="3600" b="1" dirty="0"/>
          </a:p>
          <a:p>
            <a:pPr lvl="1"/>
            <a:r>
              <a:rPr lang="en-US" sz="4000" b="1" dirty="0"/>
              <a:t>Flags</a:t>
            </a:r>
            <a:endParaRPr lang="en-US" sz="3600" b="1" dirty="0"/>
          </a:p>
          <a:p>
            <a:pPr lvl="1"/>
            <a:r>
              <a:rPr lang="en-US" sz="4000" b="1" dirty="0"/>
              <a:t>The cross and check for check boxes</a:t>
            </a:r>
            <a:endParaRPr lang="en-US" sz="3600" b="1" dirty="0"/>
          </a:p>
          <a:p>
            <a:pPr lvl="0"/>
            <a:r>
              <a:rPr lang="en-US" sz="4400" b="1" dirty="0"/>
              <a:t>Review proposed graphical images early in the design cycle</a:t>
            </a:r>
            <a:endParaRPr lang="en-US" sz="4000" b="1" dirty="0"/>
          </a:p>
          <a:p>
            <a:pPr marL="0" indent="0">
              <a:buNone/>
            </a:pPr>
            <a:endParaRPr lang="en-US" sz="4000" b="1" dirty="0"/>
          </a:p>
          <a:p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42059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4520"/>
            <a:ext cx="10515600" cy="54424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rgbClr val="FFFF00"/>
                </a:solidFill>
              </a:rPr>
              <a:t>Color, Sequence, and </a:t>
            </a:r>
            <a:r>
              <a:rPr lang="en-US" sz="4000" b="1" dirty="0" smtClean="0">
                <a:solidFill>
                  <a:srgbClr val="FFFF00"/>
                </a:solidFill>
              </a:rPr>
              <a:t>Functionality</a:t>
            </a:r>
          </a:p>
          <a:p>
            <a:endParaRPr lang="en-US" sz="4000" b="1" dirty="0"/>
          </a:p>
          <a:p>
            <a:pPr lvl="0"/>
            <a:r>
              <a:rPr lang="en-US" sz="4000" b="1" dirty="0"/>
              <a:t>Adhere to local color connotations and conventions</a:t>
            </a:r>
          </a:p>
          <a:p>
            <a:pPr lvl="0"/>
            <a:r>
              <a:rPr lang="en-US" sz="4000" b="1" dirty="0"/>
              <a:t>Provide the proper information sequence</a:t>
            </a:r>
          </a:p>
          <a:p>
            <a:pPr lvl="0"/>
            <a:r>
              <a:rPr lang="en-US" sz="4000" b="1" dirty="0"/>
              <a:t>Provide the proper functionality</a:t>
            </a:r>
          </a:p>
          <a:p>
            <a:pPr lvl="0"/>
            <a:r>
              <a:rPr lang="en-US" sz="4000" b="1" dirty="0"/>
              <a:t>Remove all references to features not supported</a:t>
            </a:r>
          </a:p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6544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072" y="500064"/>
            <a:ext cx="10515600" cy="1325563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072" y="500064"/>
            <a:ext cx="10320728" cy="567690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400" b="1" dirty="0">
                <a:solidFill>
                  <a:srgbClr val="FFFF00"/>
                </a:solidFill>
              </a:rPr>
              <a:t>Requirements Determination and </a:t>
            </a:r>
            <a:r>
              <a:rPr lang="en-US" sz="4400" b="1" dirty="0" smtClean="0">
                <a:solidFill>
                  <a:srgbClr val="FFFF00"/>
                </a:solidFill>
              </a:rPr>
              <a:t>Testing</a:t>
            </a:r>
          </a:p>
          <a:p>
            <a:pPr marL="0" indent="0">
              <a:buNone/>
            </a:pPr>
            <a:endParaRPr lang="en-US" sz="4400" b="1" dirty="0"/>
          </a:p>
          <a:p>
            <a:pPr lvl="0"/>
            <a:r>
              <a:rPr lang="en-US" sz="4400" b="1" dirty="0"/>
              <a:t>Establish international requirements at the beginning of product development</a:t>
            </a:r>
          </a:p>
          <a:p>
            <a:pPr lvl="0"/>
            <a:r>
              <a:rPr lang="en-US" sz="4400" b="1" dirty="0"/>
              <a:t>Establish a relationship within the target culture</a:t>
            </a:r>
          </a:p>
          <a:p>
            <a:pPr lvl="0"/>
            <a:r>
              <a:rPr lang="en-US" sz="4400" b="1" dirty="0"/>
              <a:t>Test the product as if it were new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5454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9587"/>
            <a:ext cx="10515600" cy="55473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/>
              <a:t>3.2 ACCESSIBILITY:</a:t>
            </a:r>
          </a:p>
          <a:p>
            <a:pPr marL="0" indent="0">
              <a:buNone/>
            </a:pPr>
            <a:r>
              <a:rPr lang="en-US" sz="3600" b="1" dirty="0"/>
              <a:t> 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FFFF00"/>
                </a:solidFill>
              </a:rPr>
              <a:t>Definition</a:t>
            </a:r>
            <a:r>
              <a:rPr lang="en-US" sz="3600" b="1" dirty="0"/>
              <a:t> </a:t>
            </a:r>
          </a:p>
          <a:p>
            <a:pPr lvl="0"/>
            <a:r>
              <a:rPr lang="en-US" sz="3600" b="1" dirty="0"/>
              <a:t>Providing easy access to a system for people with disabilities</a:t>
            </a:r>
          </a:p>
          <a:p>
            <a:pPr marL="0" indent="0">
              <a:buNone/>
            </a:pPr>
            <a:r>
              <a:rPr lang="en-US" sz="3600" b="1" dirty="0"/>
              <a:t> 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FFFF00"/>
                </a:solidFill>
              </a:rPr>
              <a:t>Objective</a:t>
            </a:r>
            <a:r>
              <a:rPr lang="en-US" sz="3600" b="1" dirty="0"/>
              <a:t> </a:t>
            </a:r>
          </a:p>
          <a:p>
            <a:pPr lvl="0"/>
            <a:r>
              <a:rPr lang="en-US" sz="3600" b="1" dirty="0"/>
              <a:t>Minimize all barriers that make a system difficult, or impossible, to use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037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63054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FFFF00"/>
                </a:solidFill>
              </a:rPr>
              <a:t>Accessibility </a:t>
            </a:r>
            <a:r>
              <a:rPr lang="en-US" sz="3600" b="1" dirty="0" smtClean="0">
                <a:solidFill>
                  <a:srgbClr val="FFFF00"/>
                </a:solidFill>
              </a:rPr>
              <a:t>Design</a:t>
            </a:r>
          </a:p>
          <a:p>
            <a:pPr marL="0" indent="0">
              <a:buNone/>
            </a:pPr>
            <a:endParaRPr lang="en-US" sz="3600" b="1" dirty="0"/>
          </a:p>
          <a:p>
            <a:pPr lvl="0"/>
            <a:r>
              <a:rPr lang="en-US" sz="3600" b="1" dirty="0"/>
              <a:t>Consider accessibility issues during system planning, design, and testing</a:t>
            </a:r>
          </a:p>
          <a:p>
            <a:pPr lvl="0"/>
            <a:r>
              <a:rPr lang="en-US" sz="3600" b="1" dirty="0"/>
              <a:t>Provide compatibility with installed accessibility utilities</a:t>
            </a:r>
          </a:p>
          <a:p>
            <a:pPr lvl="0"/>
            <a:r>
              <a:rPr lang="en-US" sz="3600" b="1" dirty="0"/>
              <a:t>Provide a customizable interface</a:t>
            </a:r>
          </a:p>
          <a:p>
            <a:pPr lvl="0"/>
            <a:r>
              <a:rPr lang="en-US" sz="3600" b="1" dirty="0"/>
              <a:t>Follow standard Windows conventions </a:t>
            </a:r>
          </a:p>
          <a:p>
            <a:pPr lvl="0"/>
            <a:r>
              <a:rPr lang="en-US" sz="3600" b="1" dirty="0"/>
              <a:t>Use standard Windows controls</a:t>
            </a:r>
          </a:p>
          <a:p>
            <a:pPr lvl="0"/>
            <a:r>
              <a:rPr lang="en-US" sz="3600" b="1" dirty="0"/>
              <a:t>Assure online forms can be easily completed</a:t>
            </a:r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2498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ACCESSIBILITY: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sz="3200" b="1" dirty="0" smtClean="0"/>
              <a:t>Accessibility can looked and described in the following aspects in the user interface design process.</a:t>
            </a:r>
            <a:endParaRPr lang="en-US" b="1" dirty="0"/>
          </a:p>
          <a:p>
            <a:r>
              <a:rPr lang="en-US" sz="2400" dirty="0"/>
              <a:t>Visual Disabilities</a:t>
            </a:r>
          </a:p>
          <a:p>
            <a:pPr lvl="1"/>
            <a:r>
              <a:rPr lang="en-US" sz="2400" dirty="0"/>
              <a:t>Hearing Disabilities</a:t>
            </a:r>
          </a:p>
          <a:p>
            <a:pPr lvl="1"/>
            <a:r>
              <a:rPr lang="en-US" sz="2400" dirty="0"/>
              <a:t>Physical Movement Disabilities</a:t>
            </a:r>
          </a:p>
          <a:p>
            <a:pPr lvl="1"/>
            <a:r>
              <a:rPr lang="en-US" sz="2400" dirty="0"/>
              <a:t>Speech or Language Disabilities</a:t>
            </a:r>
          </a:p>
          <a:p>
            <a:pPr lvl="1"/>
            <a:r>
              <a:rPr lang="en-US" sz="2400" dirty="0"/>
              <a:t>Cognitive Disabilities</a:t>
            </a:r>
          </a:p>
          <a:p>
            <a:pPr lvl="1"/>
            <a:r>
              <a:rPr lang="en-US" sz="2400" dirty="0"/>
              <a:t>Seizure Disorders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11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7905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 </a:t>
            </a:r>
            <a:r>
              <a:rPr lang="en-US" sz="3600" b="1" dirty="0" smtClean="0"/>
              <a:t> </a:t>
            </a:r>
            <a:r>
              <a:rPr lang="en-US" sz="3600" b="1" dirty="0" smtClean="0"/>
              <a:t>Writing </a:t>
            </a:r>
            <a:r>
              <a:rPr lang="en-US" sz="3600" b="1" dirty="0"/>
              <a:t>Clear Text and </a:t>
            </a:r>
            <a:r>
              <a:rPr lang="en-US" sz="3600" b="1" dirty="0" smtClean="0"/>
              <a:t>Messages for web pages: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9272" y="1139252"/>
            <a:ext cx="10762939" cy="547141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When writing web pages the following should always not be used:</a:t>
            </a:r>
            <a:endParaRPr lang="en-US" sz="3600" dirty="0"/>
          </a:p>
          <a:p>
            <a:pPr lvl="1"/>
            <a:r>
              <a:rPr lang="en-US" sz="3600" dirty="0" smtClean="0"/>
              <a:t>Words that are not known by others (jargons)</a:t>
            </a:r>
            <a:endParaRPr lang="en-US" sz="3200" dirty="0"/>
          </a:p>
          <a:p>
            <a:pPr lvl="1"/>
            <a:r>
              <a:rPr lang="en-US" sz="3600" dirty="0"/>
              <a:t>abbreviations, contractions, mnemonics, or </a:t>
            </a:r>
            <a:r>
              <a:rPr lang="en-US" sz="3600" dirty="0" smtClean="0"/>
              <a:t>acronyms that may be interpreted wrongly by end user.</a:t>
            </a:r>
            <a:endParaRPr lang="en-US" sz="3200" dirty="0"/>
          </a:p>
          <a:p>
            <a:pPr lvl="1"/>
            <a:r>
              <a:rPr lang="en-US" sz="3600" dirty="0"/>
              <a:t>hyphenated words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91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9648"/>
            <a:ext cx="10854128" cy="5637317"/>
          </a:xfrm>
        </p:spPr>
        <p:txBody>
          <a:bodyPr/>
          <a:lstStyle/>
          <a:p>
            <a:pPr marL="0" indent="0">
              <a:buNone/>
            </a:pPr>
            <a:r>
              <a:rPr lang="en-US" sz="4400" b="1" dirty="0">
                <a:solidFill>
                  <a:srgbClr val="FFFF00"/>
                </a:solidFill>
              </a:rPr>
              <a:t>Visual Disabilities </a:t>
            </a:r>
            <a:r>
              <a:rPr lang="en-US" sz="4400" b="1" dirty="0" smtClean="0">
                <a:solidFill>
                  <a:srgbClr val="FFFF00"/>
                </a:solidFill>
              </a:rPr>
              <a:t>Guidelines</a:t>
            </a:r>
          </a:p>
          <a:p>
            <a:pPr marL="0" indent="0">
              <a:buNone/>
            </a:pPr>
            <a:endParaRPr lang="en-US" sz="4000" b="1" dirty="0"/>
          </a:p>
          <a:p>
            <a:pPr lvl="0"/>
            <a:r>
              <a:rPr lang="en-US" sz="4400" b="1" dirty="0"/>
              <a:t>Utilities</a:t>
            </a:r>
            <a:endParaRPr lang="en-US" sz="4000" b="1" dirty="0"/>
          </a:p>
          <a:p>
            <a:pPr lvl="1"/>
            <a:r>
              <a:rPr lang="en-US" sz="4000" b="1" dirty="0"/>
              <a:t>Ensure compatibility with screen-review utilities</a:t>
            </a:r>
            <a:endParaRPr lang="en-US" sz="3600" b="1" dirty="0"/>
          </a:p>
          <a:p>
            <a:pPr lvl="1"/>
            <a:r>
              <a:rPr lang="en-US" sz="4000" b="1" dirty="0"/>
              <a:t>Ensure compatibility with screen-enlargement utilities</a:t>
            </a:r>
            <a:endParaRPr lang="en-US" sz="3600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1354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4381" y="134912"/>
            <a:ext cx="10658007" cy="6723089"/>
          </a:xfrm>
        </p:spPr>
        <p:txBody>
          <a:bodyPr>
            <a:noAutofit/>
          </a:bodyPr>
          <a:lstStyle/>
          <a:p>
            <a:pPr lvl="0"/>
            <a:r>
              <a:rPr lang="en-US" sz="4000" b="1" dirty="0"/>
              <a:t>Screen Components</a:t>
            </a:r>
            <a:endParaRPr lang="en-US" sz="3600" b="1" dirty="0"/>
          </a:p>
          <a:p>
            <a:pPr lvl="1"/>
            <a:r>
              <a:rPr lang="en-US" sz="3600" b="1" dirty="0"/>
              <a:t>Include meaningful screen and window titles</a:t>
            </a:r>
            <a:endParaRPr lang="en-US" sz="3200" b="1" dirty="0"/>
          </a:p>
          <a:p>
            <a:pPr lvl="1"/>
            <a:r>
              <a:rPr lang="en-US" sz="3600" b="1" dirty="0"/>
              <a:t>Provide  associated  captions  or  labels  for  all  controls,  objects,  icons,  and graphics, including graphical menu choices</a:t>
            </a:r>
            <a:endParaRPr lang="en-US" sz="3200" b="1" dirty="0"/>
          </a:p>
          <a:p>
            <a:pPr lvl="1"/>
            <a:r>
              <a:rPr lang="en-US" sz="3600" b="1" dirty="0"/>
              <a:t>Provide a textual summary for each statistical graphic</a:t>
            </a:r>
            <a:endParaRPr lang="en-US" sz="3200" b="1" dirty="0"/>
          </a:p>
          <a:p>
            <a:pPr lvl="1"/>
            <a:r>
              <a:rPr lang="en-US" sz="3600" b="1" dirty="0"/>
              <a:t>Allow for screen element scalability</a:t>
            </a:r>
            <a:endParaRPr lang="en-US" sz="3200" b="1" dirty="0"/>
          </a:p>
          <a:p>
            <a:pPr lvl="1"/>
            <a:r>
              <a:rPr lang="en-US" sz="3600" b="1" dirty="0"/>
              <a:t>Support  system  settings  for  high  contrast  for  all  user  interface  controls  and client area content</a:t>
            </a:r>
            <a:endParaRPr lang="en-US" sz="3200" b="1" dirty="0"/>
          </a:p>
          <a:p>
            <a:pPr lvl="2"/>
            <a:r>
              <a:rPr lang="en-US" sz="3200" b="1" dirty="0"/>
              <a:t>When  “high  contrast”  setting  is  established,  hide  any  images  drawn behind text to maintain screen information legibility </a:t>
            </a:r>
            <a:endParaRPr lang="en-US" sz="2800" b="1" dirty="0"/>
          </a:p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730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4597"/>
            <a:ext cx="10515600" cy="5981076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4400" b="1" dirty="0"/>
              <a:t>Screen Components (Continued)</a:t>
            </a:r>
            <a:endParaRPr lang="en-US" sz="4000" b="1" dirty="0"/>
          </a:p>
          <a:p>
            <a:pPr lvl="1"/>
            <a:r>
              <a:rPr lang="en-US" sz="4000" b="1" dirty="0"/>
              <a:t>Avoid displaying or hiding information based on the movement of the pointer </a:t>
            </a:r>
            <a:endParaRPr lang="en-US" sz="3600" b="1" dirty="0"/>
          </a:p>
          <a:p>
            <a:pPr lvl="2"/>
            <a:r>
              <a:rPr lang="en-US" sz="3600" b="1" dirty="0"/>
              <a:t>Exception: Unless part of the standard interface (ToolTips, for example)</a:t>
            </a:r>
            <a:r>
              <a:rPr lang="en-US" sz="3600" b="1" dirty="0" smtClean="0"/>
              <a:t>‏</a:t>
            </a:r>
          </a:p>
          <a:p>
            <a:pPr lvl="2"/>
            <a:endParaRPr lang="en-US" sz="3200" b="1" dirty="0"/>
          </a:p>
          <a:p>
            <a:pPr lvl="0"/>
            <a:r>
              <a:rPr lang="en-US" sz="4400" b="1" dirty="0"/>
              <a:t>Keyboard</a:t>
            </a:r>
            <a:endParaRPr lang="en-US" sz="4000" b="1" dirty="0"/>
          </a:p>
          <a:p>
            <a:pPr lvl="1"/>
            <a:r>
              <a:rPr lang="en-US" sz="4000" b="1" dirty="0"/>
              <a:t>Provide a complete keyboard interface</a:t>
            </a:r>
            <a:endParaRPr lang="en-US" sz="3600" b="1" dirty="0"/>
          </a:p>
          <a:p>
            <a:pPr lvl="1"/>
            <a:r>
              <a:rPr lang="en-US" sz="4000" b="1" dirty="0"/>
              <a:t>Provide a logical order of screen navigation</a:t>
            </a:r>
            <a:endParaRPr lang="en-US" sz="3600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9855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538" y="-1"/>
            <a:ext cx="11079631" cy="7122017"/>
          </a:xfrm>
        </p:spPr>
        <p:txBody>
          <a:bodyPr>
            <a:noAutofit/>
          </a:bodyPr>
          <a:lstStyle/>
          <a:p>
            <a:pPr lvl="0"/>
            <a:r>
              <a:rPr lang="en-US" sz="2400" b="1" dirty="0"/>
              <a:t>Color</a:t>
            </a:r>
          </a:p>
          <a:p>
            <a:pPr lvl="1"/>
            <a:r>
              <a:rPr lang="en-US" sz="2400" b="1" dirty="0"/>
              <a:t>Use color as an enhancing design characteristic</a:t>
            </a:r>
          </a:p>
          <a:p>
            <a:pPr lvl="1"/>
            <a:r>
              <a:rPr lang="en-US" sz="2400" b="1" dirty="0"/>
              <a:t>If used:</a:t>
            </a:r>
          </a:p>
          <a:p>
            <a:pPr lvl="2"/>
            <a:r>
              <a:rPr lang="en-US" sz="2400" b="1" dirty="0"/>
              <a:t>Select color combinations that can be discriminated</a:t>
            </a:r>
          </a:p>
          <a:p>
            <a:pPr lvl="2"/>
            <a:r>
              <a:rPr lang="en-US" sz="2400" b="1" dirty="0"/>
              <a:t>Ensure  the  lightness  contrast  between  foreground  and  background color is high</a:t>
            </a:r>
          </a:p>
          <a:p>
            <a:pPr lvl="2"/>
            <a:r>
              <a:rPr lang="en-US" sz="2400" b="1" dirty="0"/>
              <a:t>Increase the lightness contrast between colors at each end of the color spectrum (blues and reds) </a:t>
            </a:r>
          </a:p>
          <a:p>
            <a:pPr lvl="2"/>
            <a:r>
              <a:rPr lang="en-US" sz="2400" b="1" dirty="0"/>
              <a:t>Avoid combining dark colors from the middle of the spectrum with light colors at either end</a:t>
            </a:r>
          </a:p>
          <a:p>
            <a:pPr lvl="2"/>
            <a:r>
              <a:rPr lang="en-US" sz="2400" b="1" dirty="0"/>
              <a:t>Create the color combinations based on the system colors for window components </a:t>
            </a:r>
          </a:p>
          <a:p>
            <a:pPr lvl="2"/>
            <a:r>
              <a:rPr lang="en-US" sz="2400" b="1" dirty="0"/>
              <a:t>Do not define specific colors</a:t>
            </a:r>
          </a:p>
          <a:p>
            <a:pPr lvl="2"/>
            <a:r>
              <a:rPr lang="en-US" sz="2400" b="1" dirty="0"/>
              <a:t>Use  tools  to  verify  what  colors  will  look  like  when  seen  by  color deficient people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7843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9685"/>
            <a:ext cx="10515600" cy="569727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b="1" dirty="0"/>
              <a:t>Hearing Disabilities</a:t>
            </a:r>
          </a:p>
          <a:p>
            <a:pPr marL="0" indent="0">
              <a:buNone/>
            </a:pPr>
            <a:r>
              <a:rPr lang="en-US" sz="3600" b="1" dirty="0"/>
              <a:t> </a:t>
            </a:r>
          </a:p>
          <a:p>
            <a:pPr lvl="0"/>
            <a:r>
              <a:rPr lang="en-US" sz="3600" b="1" dirty="0"/>
              <a:t>Provide captions or transcripts of important audio content</a:t>
            </a:r>
          </a:p>
          <a:p>
            <a:pPr lvl="0"/>
            <a:r>
              <a:rPr lang="en-US" sz="3600" b="1" dirty="0"/>
              <a:t>Provide an option to display a visual cue for all audio alerts</a:t>
            </a:r>
          </a:p>
          <a:p>
            <a:pPr lvl="0"/>
            <a:r>
              <a:rPr lang="en-US" sz="3600" b="1" dirty="0"/>
              <a:t>Provide an option to adjust the volume</a:t>
            </a:r>
          </a:p>
          <a:p>
            <a:pPr lvl="0"/>
            <a:r>
              <a:rPr lang="en-US" sz="3600" b="1" dirty="0"/>
              <a:t>Use audio as an enhancing design characteristic</a:t>
            </a:r>
          </a:p>
          <a:p>
            <a:pPr lvl="0"/>
            <a:r>
              <a:rPr lang="en-US" sz="3600" b="1" dirty="0"/>
              <a:t>Provide a spell-check or grammar-check utility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647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4381" y="629587"/>
            <a:ext cx="10409420" cy="55473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rgbClr val="FFFF00"/>
                </a:solidFill>
              </a:rPr>
              <a:t>Physical Movement </a:t>
            </a:r>
            <a:r>
              <a:rPr lang="en-US" sz="4000" b="1" dirty="0" smtClean="0">
                <a:solidFill>
                  <a:srgbClr val="FFFF00"/>
                </a:solidFill>
              </a:rPr>
              <a:t>Disabilities</a:t>
            </a:r>
          </a:p>
          <a:p>
            <a:pPr marL="0" indent="0">
              <a:buNone/>
            </a:pPr>
            <a:endParaRPr lang="en-US" sz="4000" b="1" dirty="0"/>
          </a:p>
          <a:p>
            <a:pPr lvl="0"/>
            <a:r>
              <a:rPr lang="en-US" sz="4000" b="1" dirty="0"/>
              <a:t>Provide voice-input systems</a:t>
            </a:r>
          </a:p>
          <a:p>
            <a:pPr lvl="0"/>
            <a:r>
              <a:rPr lang="en-US" sz="4000" b="1" dirty="0"/>
              <a:t>Provide a complete and simple keyboard interface</a:t>
            </a:r>
          </a:p>
          <a:p>
            <a:pPr lvl="0"/>
            <a:r>
              <a:rPr lang="en-US" sz="4000" b="1" dirty="0"/>
              <a:t>Provide a simple mouse interface</a:t>
            </a:r>
          </a:p>
          <a:p>
            <a:pPr lvl="0"/>
            <a:r>
              <a:rPr lang="en-US" sz="4000" b="1" dirty="0"/>
              <a:t>Provide on-screen keyboards</a:t>
            </a:r>
          </a:p>
          <a:p>
            <a:pPr lvl="0"/>
            <a:r>
              <a:rPr lang="en-US" sz="4000" b="1" dirty="0"/>
              <a:t>Provide keyboard filters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4523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4341" y="365125"/>
            <a:ext cx="10349459" cy="58118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rgbClr val="FFFF00"/>
                </a:solidFill>
              </a:rPr>
              <a:t>Speech or Language </a:t>
            </a:r>
            <a:r>
              <a:rPr lang="en-US" sz="4000" b="1" dirty="0" smtClean="0">
                <a:solidFill>
                  <a:srgbClr val="FFFF00"/>
                </a:solidFill>
              </a:rPr>
              <a:t>Disabilities</a:t>
            </a:r>
          </a:p>
          <a:p>
            <a:pPr marL="0" indent="0">
              <a:buNone/>
            </a:pPr>
            <a:endParaRPr lang="en-US" sz="3600" b="1" dirty="0"/>
          </a:p>
          <a:p>
            <a:pPr lvl="0"/>
            <a:r>
              <a:rPr lang="en-US" sz="4000" b="1" dirty="0"/>
              <a:t>Provide a spell-check or grammar-check utility</a:t>
            </a:r>
            <a:endParaRPr lang="en-US" sz="3600" b="1" dirty="0"/>
          </a:p>
          <a:p>
            <a:pPr lvl="0"/>
            <a:r>
              <a:rPr lang="en-US" sz="4000" b="1" dirty="0"/>
              <a:t>Limit the use of time-based interfaces</a:t>
            </a:r>
            <a:endParaRPr lang="en-US" sz="3600" b="1" dirty="0"/>
          </a:p>
          <a:p>
            <a:pPr lvl="1"/>
            <a:r>
              <a:rPr lang="en-US" sz="3600" b="1" dirty="0"/>
              <a:t>Never  briefly  display  critical  feedback  or  messages  and  then  automatically remove them</a:t>
            </a:r>
            <a:endParaRPr lang="en-US" sz="3200" b="1" dirty="0"/>
          </a:p>
          <a:p>
            <a:pPr lvl="1"/>
            <a:r>
              <a:rPr lang="en-US" sz="3600" b="1" dirty="0"/>
              <a:t>Provide  an  option  to  permit  the  user  to  adjust  the  length  of  the time-out</a:t>
            </a:r>
            <a:endParaRPr lang="en-US" sz="3200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715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4519"/>
            <a:ext cx="10515600" cy="5906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rgbClr val="FFFF00"/>
                </a:solidFill>
              </a:rPr>
              <a:t>Cognitive </a:t>
            </a:r>
            <a:r>
              <a:rPr lang="en-US" sz="4000" b="1" dirty="0" smtClean="0">
                <a:solidFill>
                  <a:srgbClr val="FFFF00"/>
                </a:solidFill>
              </a:rPr>
              <a:t>Disabilities</a:t>
            </a:r>
          </a:p>
          <a:p>
            <a:pPr marL="0" indent="0">
              <a:buNone/>
            </a:pPr>
            <a:endParaRPr lang="en-US" sz="3600" b="1" dirty="0"/>
          </a:p>
          <a:p>
            <a:pPr lvl="0"/>
            <a:r>
              <a:rPr lang="en-US" sz="4000" b="1" dirty="0"/>
              <a:t>Permit modification and simplification of the interface</a:t>
            </a:r>
            <a:endParaRPr lang="en-US" sz="3600" b="1" dirty="0"/>
          </a:p>
          <a:p>
            <a:pPr lvl="0"/>
            <a:r>
              <a:rPr lang="en-US" sz="4000" b="1" dirty="0"/>
              <a:t>Limit the use of time-based interfaces</a:t>
            </a:r>
            <a:endParaRPr lang="en-US" sz="3600" b="1" dirty="0"/>
          </a:p>
          <a:p>
            <a:pPr lvl="1"/>
            <a:r>
              <a:rPr lang="en-US" sz="3600" b="1" dirty="0"/>
              <a:t>Do  not  briefly  display  critical  feedback  or  messages  and  then  automatically remove them</a:t>
            </a:r>
            <a:endParaRPr lang="en-US" sz="3200" b="1" dirty="0"/>
          </a:p>
          <a:p>
            <a:pPr lvl="1"/>
            <a:r>
              <a:rPr lang="en-US" sz="3600" b="1" dirty="0"/>
              <a:t>Provide  an  option  to  permit  the  user  to  adjust  the  length  of  the time-out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6236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4282" y="569628"/>
            <a:ext cx="10259519" cy="560733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b="1" dirty="0" smtClean="0">
                <a:solidFill>
                  <a:srgbClr val="FFFF00"/>
                </a:solidFill>
              </a:rPr>
              <a:t>Seizure Disorders</a:t>
            </a:r>
          </a:p>
          <a:p>
            <a:pPr marL="0" indent="0">
              <a:buNone/>
            </a:pPr>
            <a:endParaRPr lang="en-US" sz="3600" b="1" dirty="0"/>
          </a:p>
          <a:p>
            <a:pPr lvl="0"/>
            <a:r>
              <a:rPr lang="en-US" sz="3600" b="1" dirty="0"/>
              <a:t>Use elements that do not blink or flicker at rates between frequency ranges of 2 Hz and 55 Hz</a:t>
            </a:r>
          </a:p>
          <a:p>
            <a:pPr lvl="0"/>
            <a:r>
              <a:rPr lang="en-US" sz="3600" b="1" dirty="0"/>
              <a:t>Minimize the area of the screen that is flashing</a:t>
            </a:r>
          </a:p>
          <a:p>
            <a:pPr lvl="0"/>
            <a:r>
              <a:rPr lang="en-US" sz="3600" b="1" dirty="0"/>
              <a:t>Avoid flashing that has a high level of contrast between states</a:t>
            </a:r>
          </a:p>
          <a:p>
            <a:pPr lvl="0"/>
            <a:r>
              <a:rPr lang="en-US" sz="3600" b="1" dirty="0"/>
              <a:t>Provide an option to enable users to slow down or disable screen</a:t>
            </a:r>
          </a:p>
          <a:p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81452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9904"/>
            <a:ext cx="10734207" cy="656569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rgbClr val="FFFF00"/>
                </a:solidFill>
              </a:rPr>
              <a:t>Web Page Accessibility Design</a:t>
            </a:r>
            <a:endParaRPr lang="en-US" sz="3600" b="1" dirty="0">
              <a:solidFill>
                <a:srgbClr val="FFFF00"/>
              </a:solidFill>
            </a:endParaRPr>
          </a:p>
          <a:p>
            <a:pPr lvl="0"/>
            <a:r>
              <a:rPr lang="en-US" sz="4000" b="1" dirty="0"/>
              <a:t>Pages</a:t>
            </a:r>
            <a:endParaRPr lang="en-US" sz="3600" b="1" dirty="0"/>
          </a:p>
          <a:p>
            <a:pPr lvl="1"/>
            <a:r>
              <a:rPr lang="en-US" sz="3600" b="1" dirty="0"/>
              <a:t>Provide a simple and consistent layout</a:t>
            </a:r>
            <a:endParaRPr lang="en-US" sz="3200" b="1" dirty="0"/>
          </a:p>
          <a:p>
            <a:pPr lvl="1"/>
            <a:r>
              <a:rPr lang="en-US" sz="3600" b="1" dirty="0"/>
              <a:t>Place important information at page top </a:t>
            </a:r>
            <a:endParaRPr lang="en-US" sz="3200" b="1" dirty="0"/>
          </a:p>
          <a:p>
            <a:pPr lvl="1"/>
            <a:r>
              <a:rPr lang="en-US" sz="3600" b="1" dirty="0"/>
              <a:t>Provide simple backgrounds contrasting well with text</a:t>
            </a:r>
            <a:endParaRPr lang="en-US" sz="3200" b="1" dirty="0"/>
          </a:p>
          <a:p>
            <a:pPr lvl="1"/>
            <a:r>
              <a:rPr lang="en-US" sz="3600" b="1" dirty="0"/>
              <a:t>Provide a “Skip to Main Content” link at the top of each page</a:t>
            </a:r>
            <a:endParaRPr lang="en-US" sz="3200" b="1" dirty="0"/>
          </a:p>
          <a:p>
            <a:pPr lvl="1"/>
            <a:r>
              <a:rPr lang="en-US" sz="3600" b="1" dirty="0"/>
              <a:t>Structure articles with two or three levels of headings</a:t>
            </a:r>
            <a:endParaRPr lang="en-US" sz="3200" b="1" dirty="0"/>
          </a:p>
          <a:p>
            <a:pPr lvl="1"/>
            <a:r>
              <a:rPr lang="en-US" sz="3600" b="1" dirty="0"/>
              <a:t>End sentences, headings, and list items with punctuation</a:t>
            </a:r>
            <a:endParaRPr lang="en-US" sz="3200" b="1" dirty="0"/>
          </a:p>
          <a:p>
            <a:pPr lvl="1"/>
            <a:r>
              <a:rPr lang="en-US" sz="3600" b="1" dirty="0"/>
              <a:t>Provide frame titles</a:t>
            </a:r>
            <a:endParaRPr lang="en-US" sz="3200" b="1" dirty="0"/>
          </a:p>
          <a:p>
            <a:pPr lvl="1"/>
            <a:r>
              <a:rPr lang="en-US" sz="3600" b="1" dirty="0"/>
              <a:t>Provide  user  adjustable  font  sizes  and  styles,  colors,  graphical  attributes,  and volume</a:t>
            </a:r>
            <a:endParaRPr lang="en-US" sz="3200" b="1" dirty="0"/>
          </a:p>
          <a:p>
            <a:pPr lvl="1"/>
            <a:r>
              <a:rPr lang="en-US" sz="3600" b="1" dirty="0"/>
              <a:t>Avoid blinking or constantly changing elements </a:t>
            </a:r>
            <a:endParaRPr lang="en-US" sz="32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59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writing web text for user interface always: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sz="4000" dirty="0"/>
              <a:t>Use</a:t>
            </a:r>
            <a:endParaRPr lang="en-US" sz="3600" dirty="0"/>
          </a:p>
          <a:p>
            <a:pPr lvl="1"/>
            <a:r>
              <a:rPr lang="en-US" sz="3600" dirty="0"/>
              <a:t>short, familiar </a:t>
            </a:r>
            <a:r>
              <a:rPr lang="en-US" sz="3600" dirty="0" smtClean="0"/>
              <a:t>words that are easily understood by the user</a:t>
            </a:r>
            <a:endParaRPr lang="en-US" sz="3200" dirty="0"/>
          </a:p>
          <a:p>
            <a:pPr lvl="1"/>
            <a:r>
              <a:rPr lang="en-US" sz="3600" dirty="0"/>
              <a:t>positive </a:t>
            </a:r>
            <a:r>
              <a:rPr lang="en-US" sz="3600" dirty="0" smtClean="0"/>
              <a:t>terms that encourages user to visit and find what he/she wants.</a:t>
            </a:r>
            <a:endParaRPr lang="en-US" sz="3200" dirty="0"/>
          </a:p>
          <a:p>
            <a:pPr lvl="1"/>
            <a:r>
              <a:rPr lang="en-US" sz="3600" dirty="0"/>
              <a:t>complete </a:t>
            </a:r>
            <a:r>
              <a:rPr lang="en-US" sz="3600" dirty="0" smtClean="0"/>
              <a:t>words for the user to get clear meaning.</a:t>
            </a:r>
            <a:endParaRPr lang="en-US" sz="3200" dirty="0"/>
          </a:p>
          <a:p>
            <a:pPr lvl="1"/>
            <a:r>
              <a:rPr lang="en-US" sz="3600" dirty="0"/>
              <a:t>consistent </a:t>
            </a:r>
            <a:r>
              <a:rPr lang="en-US" sz="3600" dirty="0" smtClean="0"/>
              <a:t>words for accuracy and standardization.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27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892"/>
            <a:ext cx="10515600" cy="6693108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4000" b="1" dirty="0"/>
              <a:t>Controls</a:t>
            </a:r>
            <a:endParaRPr lang="en-US" sz="3600" b="1" dirty="0"/>
          </a:p>
          <a:p>
            <a:pPr lvl="1"/>
            <a:r>
              <a:rPr lang="en-US" sz="3600" b="1" dirty="0"/>
              <a:t>Provide large buttons</a:t>
            </a:r>
            <a:endParaRPr lang="en-US" sz="3200" b="1" dirty="0"/>
          </a:p>
          <a:p>
            <a:pPr lvl="0"/>
            <a:r>
              <a:rPr lang="en-US" sz="4000" b="1" dirty="0"/>
              <a:t>Links</a:t>
            </a:r>
            <a:endParaRPr lang="en-US" sz="3600" b="1" dirty="0"/>
          </a:p>
          <a:p>
            <a:pPr lvl="1"/>
            <a:r>
              <a:rPr lang="en-US" sz="3600" b="1" dirty="0"/>
              <a:t>Provide fully descriptive headings</a:t>
            </a:r>
            <a:endParaRPr lang="en-US" sz="3200" b="1" dirty="0"/>
          </a:p>
          <a:p>
            <a:pPr lvl="1"/>
            <a:r>
              <a:rPr lang="en-US" sz="3600" b="1" dirty="0"/>
              <a:t>Separate consecutive links with a dividing character</a:t>
            </a:r>
            <a:endParaRPr lang="en-US" sz="3200" b="1" dirty="0"/>
          </a:p>
          <a:p>
            <a:pPr lvl="0"/>
            <a:r>
              <a:rPr lang="en-US" sz="4000" b="1" dirty="0"/>
              <a:t>Tables, Frames, and Columns</a:t>
            </a:r>
            <a:endParaRPr lang="en-US" sz="3600" b="1" dirty="0"/>
          </a:p>
          <a:p>
            <a:pPr lvl="1"/>
            <a:r>
              <a:rPr lang="en-US" sz="3600" b="1" dirty="0"/>
              <a:t>Use sparingly</a:t>
            </a:r>
            <a:endParaRPr lang="en-US" sz="3200" b="1" dirty="0"/>
          </a:p>
          <a:p>
            <a:pPr lvl="1"/>
            <a:r>
              <a:rPr lang="en-US" sz="3600" b="1" dirty="0"/>
              <a:t>Provide alternate ways to access items contained within tables</a:t>
            </a:r>
            <a:endParaRPr lang="en-US" sz="3200" b="1" dirty="0"/>
          </a:p>
          <a:p>
            <a:pPr lvl="0"/>
            <a:r>
              <a:rPr lang="en-US" sz="4000" b="1" dirty="0"/>
              <a:t>Images</a:t>
            </a:r>
            <a:endParaRPr lang="en-US" sz="3600" b="1" dirty="0"/>
          </a:p>
          <a:p>
            <a:pPr lvl="1"/>
            <a:r>
              <a:rPr lang="en-US" sz="3600" b="1" dirty="0"/>
              <a:t>Provide associated text</a:t>
            </a:r>
            <a:endParaRPr lang="en-US" sz="32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32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9370" y="134912"/>
            <a:ext cx="10867869" cy="6723089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3600" b="1" dirty="0"/>
              <a:t>Audio</a:t>
            </a:r>
            <a:endParaRPr lang="en-US" sz="3200" b="1" dirty="0"/>
          </a:p>
          <a:p>
            <a:pPr lvl="1"/>
            <a:r>
              <a:rPr lang="en-US" sz="3200" b="1" dirty="0"/>
              <a:t>Include one or more of the following:</a:t>
            </a:r>
            <a:endParaRPr lang="en-US" sz="2800" b="1" dirty="0"/>
          </a:p>
          <a:p>
            <a:pPr lvl="2"/>
            <a:r>
              <a:rPr lang="en-US" sz="2800" b="1" dirty="0"/>
              <a:t>Caption or pop-up text window</a:t>
            </a:r>
            <a:endParaRPr lang="en-US" sz="2400" b="1" dirty="0"/>
          </a:p>
          <a:p>
            <a:pPr lvl="2"/>
            <a:r>
              <a:rPr lang="en-US" sz="2800" b="1" dirty="0"/>
              <a:t>Textual transcript</a:t>
            </a:r>
            <a:endParaRPr lang="en-US" sz="2400" b="1" dirty="0"/>
          </a:p>
          <a:p>
            <a:pPr lvl="2"/>
            <a:r>
              <a:rPr lang="en-US" sz="2800" b="1" dirty="0"/>
              <a:t>Textual description </a:t>
            </a:r>
            <a:endParaRPr lang="en-US" sz="2400" b="1" dirty="0"/>
          </a:p>
          <a:p>
            <a:pPr lvl="1"/>
            <a:r>
              <a:rPr lang="en-US" sz="3200" b="1" dirty="0"/>
              <a:t>For lengthy descriptions or transcripts, provide a link to a separate page</a:t>
            </a:r>
            <a:endParaRPr lang="en-US" sz="2800" b="1" dirty="0"/>
          </a:p>
          <a:p>
            <a:pPr lvl="0"/>
            <a:r>
              <a:rPr lang="en-US" sz="3600" b="1" dirty="0"/>
              <a:t>Video</a:t>
            </a:r>
            <a:endParaRPr lang="en-US" sz="3200" b="1" dirty="0"/>
          </a:p>
          <a:p>
            <a:pPr lvl="1"/>
            <a:r>
              <a:rPr lang="en-US" sz="3200" b="1" dirty="0"/>
              <a:t>Include one or more of the following in both a textual and audio format:</a:t>
            </a:r>
            <a:endParaRPr lang="en-US" sz="2800" b="1" dirty="0"/>
          </a:p>
          <a:p>
            <a:pPr lvl="2"/>
            <a:r>
              <a:rPr lang="en-US" sz="2800" b="1" dirty="0"/>
              <a:t>Transcript</a:t>
            </a:r>
            <a:endParaRPr lang="en-US" sz="2400" b="1" dirty="0"/>
          </a:p>
          <a:p>
            <a:pPr lvl="2"/>
            <a:r>
              <a:rPr lang="en-US" sz="2800" b="1" dirty="0"/>
              <a:t>Description </a:t>
            </a:r>
            <a:endParaRPr lang="en-US" sz="2400" b="1" dirty="0"/>
          </a:p>
          <a:p>
            <a:pPr lvl="2"/>
            <a:r>
              <a:rPr lang="en-US" sz="2800" b="1" dirty="0"/>
              <a:t>For lengthy descriptions or transcripts, provide a link to a separate page</a:t>
            </a:r>
            <a:endParaRPr lang="en-US" sz="24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29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4263"/>
            <a:ext cx="10899099" cy="5052701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4400" b="1" dirty="0"/>
              <a:t>Image Maps</a:t>
            </a:r>
            <a:endParaRPr lang="en-US" sz="4000" b="1" dirty="0"/>
          </a:p>
          <a:p>
            <a:pPr lvl="1"/>
            <a:r>
              <a:rPr lang="en-US" sz="4000" b="1" dirty="0"/>
              <a:t>Provide equivalent text menus</a:t>
            </a:r>
            <a:endParaRPr lang="en-US" sz="3600" b="1" dirty="0"/>
          </a:p>
          <a:p>
            <a:pPr lvl="0"/>
            <a:r>
              <a:rPr lang="en-US" sz="4400" b="1" dirty="0"/>
              <a:t>Animation</a:t>
            </a:r>
            <a:endParaRPr lang="en-US" sz="4000" b="1" dirty="0"/>
          </a:p>
          <a:p>
            <a:pPr lvl="1"/>
            <a:r>
              <a:rPr lang="en-US" sz="4000" b="1" dirty="0"/>
              <a:t>Provide an option to display in a </a:t>
            </a:r>
            <a:r>
              <a:rPr lang="en-US" sz="4000" b="1" dirty="0" smtClean="0"/>
              <a:t>non animated </a:t>
            </a:r>
            <a:r>
              <a:rPr lang="en-US" sz="4000" b="1" dirty="0"/>
              <a:t>presentation mode</a:t>
            </a:r>
            <a:endParaRPr lang="en-US" sz="3600" b="1" dirty="0"/>
          </a:p>
          <a:p>
            <a:pPr lvl="0"/>
            <a:r>
              <a:rPr lang="en-US" sz="4400" b="1" dirty="0"/>
              <a:t>Plug-ins and applets</a:t>
            </a:r>
            <a:endParaRPr lang="en-US" sz="4000" b="1" dirty="0"/>
          </a:p>
          <a:p>
            <a:pPr lvl="1"/>
            <a:r>
              <a:rPr lang="en-US" sz="4000" b="1" dirty="0"/>
              <a:t>Use sparingly</a:t>
            </a:r>
            <a:endParaRPr lang="en-US" sz="36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28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4322" y="554637"/>
            <a:ext cx="10319479" cy="592213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4400" b="1" dirty="0"/>
              <a:t>General</a:t>
            </a:r>
            <a:endParaRPr lang="en-US" sz="4000" b="1" dirty="0"/>
          </a:p>
          <a:p>
            <a:pPr lvl="1"/>
            <a:r>
              <a:rPr lang="en-US" sz="4000" b="1" dirty="0"/>
              <a:t>Synchronize multimedia elements</a:t>
            </a:r>
            <a:endParaRPr lang="en-US" sz="3600" b="1" dirty="0"/>
          </a:p>
          <a:p>
            <a:pPr lvl="1"/>
            <a:r>
              <a:rPr lang="en-US" sz="4000" b="1" dirty="0"/>
              <a:t>Test for accessibility</a:t>
            </a:r>
            <a:endParaRPr lang="en-US" sz="3600" b="1" dirty="0"/>
          </a:p>
          <a:p>
            <a:pPr lvl="1"/>
            <a:r>
              <a:rPr lang="en-US" sz="4000" b="1" dirty="0"/>
              <a:t>For online forms that cannot be read by utilities</a:t>
            </a:r>
            <a:endParaRPr lang="en-US" sz="3600" b="1" dirty="0"/>
          </a:p>
          <a:p>
            <a:pPr lvl="2"/>
            <a:r>
              <a:rPr lang="en-US" sz="3600" b="1" dirty="0"/>
              <a:t>Provide alternate method of communication</a:t>
            </a:r>
            <a:endParaRPr lang="en-US" sz="3200" b="1" dirty="0"/>
          </a:p>
          <a:p>
            <a:pPr lvl="1"/>
            <a:r>
              <a:rPr lang="en-US" sz="4000" b="1" dirty="0"/>
              <a:t>If </a:t>
            </a:r>
            <a:r>
              <a:rPr lang="en-US" sz="4000" b="1" dirty="0" smtClean="0"/>
              <a:t>accessibility </a:t>
            </a:r>
            <a:r>
              <a:rPr lang="en-US" sz="4000" b="1" dirty="0"/>
              <a:t>cannot be accomplished any other way:</a:t>
            </a:r>
            <a:endParaRPr lang="en-US" sz="3600" b="1" dirty="0"/>
          </a:p>
          <a:p>
            <a:pPr lvl="2"/>
            <a:r>
              <a:rPr lang="en-US" sz="3600" b="1" dirty="0"/>
              <a:t>Provide equivalent text-only page </a:t>
            </a:r>
            <a:endParaRPr lang="en-US" sz="3200" b="1" dirty="0"/>
          </a:p>
          <a:p>
            <a:pPr lvl="2"/>
            <a:r>
              <a:rPr lang="en-US" sz="3600" b="1" dirty="0"/>
              <a:t>Follow WWW and Section 508 guidelines</a:t>
            </a:r>
            <a:endParaRPr lang="en-US" sz="32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40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9547"/>
            <a:ext cx="10515600" cy="54874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b="1" dirty="0"/>
              <a:t>3.3 Usability for Lower-Literacy</a:t>
            </a:r>
          </a:p>
          <a:p>
            <a:pPr marL="0" indent="0">
              <a:buNone/>
            </a:pPr>
            <a:r>
              <a:rPr lang="en-US" sz="4000" b="1" dirty="0"/>
              <a:t> 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FFFF00"/>
                </a:solidFill>
              </a:rPr>
              <a:t>To aid lower-literacy Web users: </a:t>
            </a:r>
          </a:p>
          <a:p>
            <a:pPr lvl="0"/>
            <a:r>
              <a:rPr lang="en-US" sz="4000" b="1" dirty="0"/>
              <a:t>Prioritize information</a:t>
            </a:r>
          </a:p>
          <a:p>
            <a:pPr lvl="0"/>
            <a:r>
              <a:rPr lang="en-US" sz="4000" b="1" dirty="0"/>
              <a:t>Avoid moving or changing text</a:t>
            </a:r>
          </a:p>
          <a:p>
            <a:pPr lvl="0"/>
            <a:r>
              <a:rPr lang="en-US" sz="4000" b="1" dirty="0"/>
              <a:t>Streamline page design</a:t>
            </a:r>
          </a:p>
          <a:p>
            <a:pPr lvl="0"/>
            <a:r>
              <a:rPr lang="en-US" sz="4000" b="1" dirty="0"/>
              <a:t>Simplify navigation</a:t>
            </a:r>
          </a:p>
          <a:p>
            <a:pPr lvl="0"/>
            <a:r>
              <a:rPr lang="en-US" sz="4000" b="1" dirty="0"/>
              <a:t>Optimize search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490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569" y="119921"/>
            <a:ext cx="11532433" cy="65956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rgbClr val="FFFF00"/>
                </a:solidFill>
              </a:rPr>
              <a:t>Usability for Senior Citizens</a:t>
            </a:r>
            <a:endParaRPr lang="en-US" sz="3600" b="1" dirty="0">
              <a:solidFill>
                <a:srgbClr val="FFFF00"/>
              </a:solidFill>
            </a:endParaRPr>
          </a:p>
          <a:p>
            <a:pPr lvl="0"/>
            <a:r>
              <a:rPr lang="en-US" sz="4000" b="1" dirty="0"/>
              <a:t>Provide large targets</a:t>
            </a:r>
            <a:endParaRPr lang="en-US" sz="3600" b="1" dirty="0"/>
          </a:p>
          <a:p>
            <a:pPr lvl="0"/>
            <a:r>
              <a:rPr lang="en-US" sz="4000" b="1" dirty="0"/>
              <a:t>Reduce the number of clicks</a:t>
            </a:r>
            <a:endParaRPr lang="en-US" sz="3600" b="1" dirty="0"/>
          </a:p>
          <a:p>
            <a:pPr lvl="1"/>
            <a:r>
              <a:rPr lang="en-US" sz="3600" b="1" dirty="0"/>
              <a:t>Do not require double-clicks</a:t>
            </a:r>
            <a:endParaRPr lang="en-US" sz="3200" b="1" dirty="0"/>
          </a:p>
          <a:p>
            <a:pPr lvl="1"/>
            <a:r>
              <a:rPr lang="en-US" sz="3600" b="1" dirty="0"/>
              <a:t>Do not use pull-down menus</a:t>
            </a:r>
            <a:endParaRPr lang="en-US" sz="3200" b="1" dirty="0"/>
          </a:p>
          <a:p>
            <a:pPr lvl="1"/>
            <a:r>
              <a:rPr lang="en-US" sz="3600" b="1" dirty="0"/>
              <a:t>Do not have a deep page hierarchy</a:t>
            </a:r>
            <a:endParaRPr lang="en-US" sz="3200" b="1" dirty="0"/>
          </a:p>
          <a:p>
            <a:pPr lvl="0"/>
            <a:r>
              <a:rPr lang="en-US" sz="4000" b="1" dirty="0"/>
              <a:t>Concentrate important information at page top</a:t>
            </a:r>
            <a:endParaRPr lang="en-US" sz="3600" b="1" dirty="0"/>
          </a:p>
          <a:p>
            <a:pPr lvl="0"/>
            <a:r>
              <a:rPr lang="en-US" sz="4000" b="1" dirty="0"/>
              <a:t>Avoid the need to scroll</a:t>
            </a:r>
            <a:endParaRPr lang="en-US" sz="3600" b="1" dirty="0"/>
          </a:p>
          <a:p>
            <a:pPr lvl="0"/>
            <a:r>
              <a:rPr lang="en-US" sz="4000" b="1" dirty="0"/>
              <a:t>Place most links in bulleted, not tightly clustered list</a:t>
            </a:r>
            <a:endParaRPr lang="en-US" sz="3600" b="1" dirty="0"/>
          </a:p>
          <a:p>
            <a:pPr lvl="0"/>
            <a:r>
              <a:rPr lang="en-US" sz="4000" b="1" dirty="0"/>
              <a:t>Clearly differentiated visited/non-visited links</a:t>
            </a:r>
            <a:endParaRPr lang="en-US" sz="3600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1773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79919"/>
            <a:ext cx="10515600" cy="5811838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sz="4400" b="1" dirty="0"/>
              <a:t>Use few colors, avoiding blue and green tones</a:t>
            </a:r>
            <a:endParaRPr lang="en-US" sz="4000" b="1" dirty="0"/>
          </a:p>
          <a:p>
            <a:pPr lvl="0"/>
            <a:r>
              <a:rPr lang="en-US" sz="4400" b="1" dirty="0"/>
              <a:t>For text to be read or scanned, use:</a:t>
            </a:r>
            <a:endParaRPr lang="en-US" sz="4000" b="1" dirty="0"/>
          </a:p>
          <a:p>
            <a:pPr lvl="1"/>
            <a:r>
              <a:rPr lang="en-US" sz="4000" b="1" dirty="0"/>
              <a:t>12- to 14-point sans serif font (Helvetica, Arial)‏</a:t>
            </a:r>
            <a:endParaRPr lang="en-US" sz="3600" b="1" dirty="0"/>
          </a:p>
          <a:p>
            <a:pPr lvl="1"/>
            <a:r>
              <a:rPr lang="en-US" sz="4000" b="1" dirty="0"/>
              <a:t>Black text on white background</a:t>
            </a:r>
            <a:endParaRPr lang="en-US" sz="3600" b="1" dirty="0"/>
          </a:p>
          <a:p>
            <a:pPr lvl="1"/>
            <a:r>
              <a:rPr lang="en-US" sz="4000" b="1" dirty="0"/>
              <a:t>Left alignment</a:t>
            </a:r>
            <a:endParaRPr lang="en-US" sz="3600" b="1" dirty="0"/>
          </a:p>
          <a:p>
            <a:pPr lvl="1"/>
            <a:r>
              <a:rPr lang="en-US" sz="4000" b="1" dirty="0"/>
              <a:t>Increased spacing (leading) between lines</a:t>
            </a:r>
            <a:endParaRPr lang="en-US" sz="3600" b="1" dirty="0"/>
          </a:p>
          <a:p>
            <a:pPr lvl="1"/>
            <a:r>
              <a:rPr lang="en-US" sz="4000" b="1" dirty="0"/>
              <a:t>Sentence style mixed-case letters</a:t>
            </a:r>
            <a:endParaRPr lang="en-US" sz="3600" b="1" dirty="0"/>
          </a:p>
          <a:p>
            <a:pPr lvl="1"/>
            <a:r>
              <a:rPr lang="en-US" sz="4000" b="1" dirty="0"/>
              <a:t>Appropriate  large  headings  in  a  14-  to  16-pointsans serif font</a:t>
            </a:r>
            <a:endParaRPr lang="en-US" sz="3600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9347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9331" y="365125"/>
            <a:ext cx="10334469" cy="63504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b="1" dirty="0" smtClean="0">
                <a:solidFill>
                  <a:srgbClr val="FFFF00"/>
                </a:solidFill>
              </a:rPr>
              <a:t>Documentation</a:t>
            </a:r>
          </a:p>
          <a:p>
            <a:pPr marL="0" indent="0">
              <a:buNone/>
            </a:pPr>
            <a:endParaRPr lang="en-US" sz="4000" b="1" dirty="0"/>
          </a:p>
          <a:p>
            <a:pPr lvl="0"/>
            <a:r>
              <a:rPr lang="en-US" sz="4000" b="1" dirty="0"/>
              <a:t>Provide documentation on all accessible features</a:t>
            </a:r>
          </a:p>
          <a:p>
            <a:pPr lvl="0"/>
            <a:r>
              <a:rPr lang="en-US" sz="4000" b="1" dirty="0"/>
              <a:t>Provide documentation in alternate formats</a:t>
            </a:r>
          </a:p>
          <a:p>
            <a:pPr lvl="0"/>
            <a:r>
              <a:rPr lang="en-US" sz="4000" b="1" dirty="0"/>
              <a:t>Provide  online  documentation  for  people  who  have  difficulty  reading  or  handling </a:t>
            </a:r>
          </a:p>
          <a:p>
            <a:pPr lvl="0"/>
            <a:r>
              <a:rPr lang="en-US" sz="4000" b="1" dirty="0"/>
              <a:t>printed material Testing</a:t>
            </a:r>
          </a:p>
          <a:p>
            <a:pPr lvl="0"/>
            <a:r>
              <a:rPr lang="en-US" sz="4000" b="1" dirty="0"/>
              <a:t>Test all aspects of accessibility as part of the normal system testing process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0316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5245"/>
            <a:ext cx="10515600" cy="759137"/>
          </a:xfrm>
        </p:spPr>
        <p:txBody>
          <a:bodyPr/>
          <a:lstStyle/>
          <a:p>
            <a:r>
              <a:rPr lang="en-US" b="1" dirty="0"/>
              <a:t>4. </a:t>
            </a:r>
            <a:r>
              <a:rPr lang="en-US" b="1" dirty="0" smtClean="0"/>
              <a:t>Icons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4007" y="944380"/>
            <a:ext cx="9839792" cy="5913620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3600" b="1" dirty="0" smtClean="0"/>
              <a:t>Kinds </a:t>
            </a:r>
            <a:r>
              <a:rPr lang="en-US" sz="3600" b="1" dirty="0"/>
              <a:t>of Icons </a:t>
            </a:r>
          </a:p>
          <a:p>
            <a:pPr lvl="0"/>
            <a:r>
              <a:rPr lang="en-US" sz="3600" b="1" dirty="0"/>
              <a:t>Characteristics of Icons</a:t>
            </a:r>
          </a:p>
          <a:p>
            <a:pPr lvl="0"/>
            <a:r>
              <a:rPr lang="en-US" sz="3600" b="1" dirty="0"/>
              <a:t>Influences on Icon Usability</a:t>
            </a:r>
          </a:p>
          <a:p>
            <a:pPr lvl="0"/>
            <a:r>
              <a:rPr lang="en-US" sz="3600" b="1" dirty="0"/>
              <a:t>Choosing Icons</a:t>
            </a:r>
          </a:p>
          <a:p>
            <a:pPr lvl="0"/>
            <a:r>
              <a:rPr lang="en-US" sz="3600" b="1" dirty="0"/>
              <a:t>Multimedia</a:t>
            </a:r>
          </a:p>
          <a:p>
            <a:pPr lvl="0"/>
            <a:r>
              <a:rPr lang="en-US" sz="3600" b="1" dirty="0"/>
              <a:t>Images</a:t>
            </a:r>
          </a:p>
          <a:p>
            <a:pPr lvl="0"/>
            <a:r>
              <a:rPr lang="en-US" sz="3600" b="1" dirty="0"/>
              <a:t>Photographs/Pictures</a:t>
            </a:r>
          </a:p>
          <a:p>
            <a:pPr lvl="0"/>
            <a:r>
              <a:rPr lang="en-US" sz="3600" b="1" dirty="0"/>
              <a:t>Diagrams</a:t>
            </a:r>
          </a:p>
          <a:p>
            <a:pPr lvl="0"/>
            <a:r>
              <a:rPr lang="en-US" sz="3600" b="1" dirty="0"/>
              <a:t>Drawings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4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302" y="365124"/>
            <a:ext cx="10463135" cy="62455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FFFF00"/>
                </a:solidFill>
              </a:rPr>
              <a:t>Creating Meaningful Graphics, Icons, and Images:</a:t>
            </a:r>
            <a:endParaRPr lang="en-US" sz="3600" dirty="0">
              <a:solidFill>
                <a:srgbClr val="FFFF00"/>
              </a:solidFill>
            </a:endParaRPr>
          </a:p>
          <a:p>
            <a:pPr lvl="0"/>
            <a:endParaRPr lang="en-US" sz="4000" dirty="0" smtClean="0"/>
          </a:p>
          <a:p>
            <a:pPr lvl="0"/>
            <a:r>
              <a:rPr lang="en-US" sz="4000" dirty="0" smtClean="0"/>
              <a:t>Icons </a:t>
            </a:r>
            <a:r>
              <a:rPr lang="en-US" sz="4000" dirty="0"/>
              <a:t>should be:</a:t>
            </a:r>
            <a:endParaRPr lang="en-US" sz="3600" dirty="0"/>
          </a:p>
          <a:p>
            <a:pPr lvl="1"/>
            <a:r>
              <a:rPr lang="en-US" sz="3600" dirty="0"/>
              <a:t>familiar</a:t>
            </a:r>
            <a:endParaRPr lang="en-US" sz="3200" dirty="0"/>
          </a:p>
          <a:p>
            <a:pPr lvl="1"/>
            <a:r>
              <a:rPr lang="en-US" sz="3600" dirty="0"/>
              <a:t>clear and legible</a:t>
            </a:r>
            <a:endParaRPr lang="en-US" sz="3200" dirty="0"/>
          </a:p>
          <a:p>
            <a:pPr lvl="1"/>
            <a:r>
              <a:rPr lang="en-US" sz="3600" dirty="0"/>
              <a:t>simple</a:t>
            </a:r>
            <a:endParaRPr lang="en-US" sz="3200" dirty="0"/>
          </a:p>
          <a:p>
            <a:pPr lvl="1"/>
            <a:r>
              <a:rPr lang="en-US" sz="3600" dirty="0"/>
              <a:t>consistent</a:t>
            </a:r>
            <a:endParaRPr lang="en-US" sz="3200" dirty="0"/>
          </a:p>
          <a:p>
            <a:pPr lvl="1"/>
            <a:r>
              <a:rPr lang="en-US" sz="3600" dirty="0"/>
              <a:t>direct	</a:t>
            </a:r>
            <a:endParaRPr lang="en-US" sz="3200" dirty="0"/>
          </a:p>
          <a:p>
            <a:pPr lvl="1"/>
            <a:r>
              <a:rPr lang="en-US" sz="3600" dirty="0"/>
              <a:t>efficient</a:t>
            </a:r>
            <a:endParaRPr lang="en-US" sz="3200" dirty="0"/>
          </a:p>
          <a:p>
            <a:pPr lvl="1"/>
            <a:r>
              <a:rPr lang="en-US" sz="3600" dirty="0"/>
              <a:t>discriminable 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49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106" y="254833"/>
            <a:ext cx="9989695" cy="6460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</a:t>
            </a:r>
            <a:r>
              <a:rPr lang="en-US" sz="4000" b="1" dirty="0" smtClean="0"/>
              <a:t>  </a:t>
            </a:r>
            <a:r>
              <a:rPr lang="en-US" sz="4000" b="1" dirty="0" smtClean="0"/>
              <a:t>Providing </a:t>
            </a:r>
            <a:r>
              <a:rPr lang="en-US" sz="4000" b="1" dirty="0"/>
              <a:t>Effective Feedback and Guidance and Assistance</a:t>
            </a:r>
            <a:r>
              <a:rPr lang="en-US" sz="4000" dirty="0" smtClean="0"/>
              <a:t>:</a:t>
            </a:r>
          </a:p>
          <a:p>
            <a:pPr marL="0" indent="0">
              <a:buNone/>
            </a:pPr>
            <a:r>
              <a:rPr lang="en-US" sz="4000" dirty="0" smtClean="0"/>
              <a:t> </a:t>
            </a:r>
            <a:r>
              <a:rPr lang="en-US" sz="4000" dirty="0"/>
              <a:t>Instructions or </a:t>
            </a:r>
            <a:r>
              <a:rPr lang="en-US" sz="4000" dirty="0" smtClean="0"/>
              <a:t>prompting is one key factor that user interface designers include in their interfaces with purpose of:</a:t>
            </a:r>
          </a:p>
          <a:p>
            <a:pPr marL="0" indent="0">
              <a:buNone/>
            </a:pPr>
            <a:r>
              <a:rPr lang="en-US" sz="4000" dirty="0" smtClean="0"/>
              <a:t>1.Guiding users</a:t>
            </a:r>
          </a:p>
          <a:p>
            <a:pPr marL="0" indent="0">
              <a:buNone/>
            </a:pPr>
            <a:r>
              <a:rPr lang="en-US" sz="4000" dirty="0" smtClean="0"/>
              <a:t>2.Providing help facilities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2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9253" y="1139253"/>
            <a:ext cx="10214548" cy="50377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400" b="1" dirty="0">
                <a:solidFill>
                  <a:srgbClr val="FFFF00"/>
                </a:solidFill>
              </a:rPr>
              <a:t>Choosing Images</a:t>
            </a:r>
            <a:r>
              <a:rPr lang="en-US" sz="4400" b="1" dirty="0" smtClean="0">
                <a:solidFill>
                  <a:srgbClr val="FFFF00"/>
                </a:solidFill>
              </a:rPr>
              <a:t>:</a:t>
            </a:r>
          </a:p>
          <a:p>
            <a:pPr marL="0" indent="0">
              <a:buNone/>
            </a:pPr>
            <a:endParaRPr lang="en-US" sz="4400" b="1" dirty="0"/>
          </a:p>
          <a:p>
            <a:pPr lvl="0"/>
            <a:r>
              <a:rPr lang="en-US" sz="4400" b="1" dirty="0"/>
              <a:t>Use existing icons when available</a:t>
            </a:r>
          </a:p>
          <a:p>
            <a:pPr lvl="0"/>
            <a:r>
              <a:rPr lang="en-US" sz="4400" b="1" dirty="0"/>
              <a:t>Use images for nouns, not verbs</a:t>
            </a:r>
          </a:p>
          <a:p>
            <a:pPr lvl="0"/>
            <a:r>
              <a:rPr lang="en-US" sz="4400" b="1" dirty="0"/>
              <a:t>Use traditional images</a:t>
            </a:r>
          </a:p>
          <a:p>
            <a:pPr lvl="0"/>
            <a:r>
              <a:rPr lang="en-US" sz="4400" b="1" dirty="0"/>
              <a:t>Consider user cultural and social norms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2342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633547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FFFF00"/>
                </a:solidFill>
              </a:rPr>
              <a:t>Choosing the Proper Colors</a:t>
            </a:r>
            <a:r>
              <a:rPr lang="en-US" sz="3600" b="1" dirty="0" smtClean="0">
                <a:solidFill>
                  <a:srgbClr val="FFFF00"/>
                </a:solidFill>
              </a:rPr>
              <a:t>:</a:t>
            </a:r>
          </a:p>
          <a:p>
            <a:pPr marL="0" indent="0">
              <a:buNone/>
            </a:pPr>
            <a:endParaRPr lang="en-US" sz="3600" b="1" dirty="0"/>
          </a:p>
          <a:p>
            <a:pPr lvl="0"/>
            <a:r>
              <a:rPr lang="en-US" sz="3600" b="1" dirty="0"/>
              <a:t>Adds dimension, or realism, to screen usability</a:t>
            </a:r>
          </a:p>
          <a:p>
            <a:pPr lvl="0"/>
            <a:r>
              <a:rPr lang="en-US" sz="3600" b="1" dirty="0"/>
              <a:t>Draws attention because it attracts a person’s eye</a:t>
            </a:r>
          </a:p>
          <a:p>
            <a:pPr lvl="0"/>
            <a:r>
              <a:rPr lang="en-US" sz="3600" b="1" dirty="0"/>
              <a:t>If used properly, it can emphasize the logical organization of information, facilitate the discrimination  of  screen  components,  accentuate  differences  among  elements,  and make displays more interesting</a:t>
            </a:r>
          </a:p>
          <a:p>
            <a:pPr lvl="0"/>
            <a:r>
              <a:rPr lang="en-US" sz="3600" b="1" dirty="0"/>
              <a:t>If used improperly, it can be distracting, visually fatiguing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544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9115"/>
            <a:ext cx="10515600" cy="48278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rgbClr val="FFFF00"/>
                </a:solidFill>
              </a:rPr>
              <a:t>Organizing and Laying Out Windows and Pages</a:t>
            </a:r>
            <a:r>
              <a:rPr lang="en-US" sz="4000" b="1" dirty="0" smtClean="0">
                <a:solidFill>
                  <a:srgbClr val="FFFF00"/>
                </a:solidFill>
              </a:rPr>
              <a:t>:</a:t>
            </a:r>
          </a:p>
          <a:p>
            <a:pPr marL="0" indent="0">
              <a:buNone/>
            </a:pPr>
            <a:endParaRPr lang="en-US" sz="4000" b="1" dirty="0"/>
          </a:p>
          <a:p>
            <a:pPr lvl="0"/>
            <a:r>
              <a:rPr lang="en-US" sz="4000" b="1" dirty="0"/>
              <a:t>Organize for meaningfulness and </a:t>
            </a:r>
            <a:r>
              <a:rPr lang="en-US" sz="4000" b="1" dirty="0" smtClean="0"/>
              <a:t>efficiency</a:t>
            </a:r>
            <a:endParaRPr lang="en-US" sz="4000" b="1" dirty="0"/>
          </a:p>
          <a:p>
            <a:pPr lvl="0"/>
            <a:r>
              <a:rPr lang="en-US" sz="4000" b="1" dirty="0"/>
              <a:t>Create groupings</a:t>
            </a:r>
          </a:p>
          <a:p>
            <a:pPr lvl="0"/>
            <a:r>
              <a:rPr lang="en-US" sz="4000" b="1" dirty="0"/>
              <a:t>Provide alignment and balance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501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64892"/>
            <a:ext cx="10794167" cy="658068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b="1" dirty="0" smtClean="0"/>
              <a:t>Kinds </a:t>
            </a:r>
            <a:r>
              <a:rPr lang="en-US" sz="3200" b="1" dirty="0"/>
              <a:t>of Icon </a:t>
            </a:r>
            <a:endParaRPr lang="en-US" sz="3200" b="1" dirty="0" smtClean="0"/>
          </a:p>
          <a:p>
            <a:pPr marL="0" indent="0">
              <a:buNone/>
            </a:pPr>
            <a:endParaRPr lang="en-US" sz="3200" b="1" dirty="0"/>
          </a:p>
          <a:p>
            <a:pPr lvl="0"/>
            <a:r>
              <a:rPr lang="en-US" sz="3200" b="1" dirty="0" smtClean="0"/>
              <a:t>Icon      —</a:t>
            </a:r>
            <a:r>
              <a:rPr lang="en-US" sz="3200" b="1" dirty="0"/>
              <a:t>Something that looks like what it means</a:t>
            </a:r>
          </a:p>
          <a:p>
            <a:pPr lvl="0"/>
            <a:r>
              <a:rPr lang="en-US" sz="3200" b="1" dirty="0" smtClean="0"/>
              <a:t>Index    —</a:t>
            </a:r>
            <a:r>
              <a:rPr lang="en-US" sz="3200" b="1" dirty="0"/>
              <a:t>A sign that was caused by the thing to which it refers</a:t>
            </a:r>
          </a:p>
          <a:p>
            <a:pPr lvl="0"/>
            <a:r>
              <a:rPr lang="en-US" sz="3200" b="1" dirty="0" smtClean="0"/>
              <a:t>Symbol —</a:t>
            </a:r>
            <a:r>
              <a:rPr lang="en-US" sz="3200" b="1" dirty="0"/>
              <a:t>A sign that may be completely arbitrary in appearance — Marcus (1984)</a:t>
            </a:r>
          </a:p>
          <a:p>
            <a:pPr lvl="0"/>
            <a:r>
              <a:rPr lang="en-US" sz="3200" b="1" dirty="0"/>
              <a:t>Resemblance—An image that looks like what it means</a:t>
            </a:r>
          </a:p>
          <a:p>
            <a:pPr lvl="0"/>
            <a:r>
              <a:rPr lang="en-US" sz="3200" b="1" dirty="0" smtClean="0"/>
              <a:t>Symbolic  —</a:t>
            </a:r>
            <a:r>
              <a:rPr lang="en-US" sz="3200" b="1" dirty="0"/>
              <a:t>An abstract image representing something   </a:t>
            </a:r>
          </a:p>
          <a:p>
            <a:pPr lvl="0"/>
            <a:r>
              <a:rPr lang="en-US" sz="3200" b="1" dirty="0" smtClean="0"/>
              <a:t>Exemplar —</a:t>
            </a:r>
            <a:r>
              <a:rPr lang="en-US" sz="3200" b="1" dirty="0"/>
              <a:t>An  image  illustrating  an  example  or  characteristic of something</a:t>
            </a:r>
          </a:p>
          <a:p>
            <a:pPr lvl="0"/>
            <a:r>
              <a:rPr lang="en-US" sz="3200" b="1" dirty="0" smtClean="0"/>
              <a:t>Arbitrary  —</a:t>
            </a:r>
            <a:r>
              <a:rPr lang="en-US" sz="3200" b="1" dirty="0"/>
              <a:t>An  image  completely  arbitrary  in  appearance  whose meaning must be learned</a:t>
            </a:r>
          </a:p>
          <a:p>
            <a:pPr lvl="0"/>
            <a:r>
              <a:rPr lang="en-US" sz="3200" b="1" dirty="0" smtClean="0"/>
              <a:t>Analogy    —</a:t>
            </a:r>
            <a:r>
              <a:rPr lang="en-US" sz="3200" b="1" dirty="0"/>
              <a:t>An  image  physically  or  semantically  associated  with something— Rogers (1989)‏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01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894"/>
            <a:ext cx="10515600" cy="60120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b="1" dirty="0" smtClean="0"/>
              <a:t> </a:t>
            </a:r>
            <a:r>
              <a:rPr lang="en-US" sz="4000" b="1" dirty="0"/>
              <a:t>Characteristics of </a:t>
            </a:r>
            <a:r>
              <a:rPr lang="en-US" sz="4000" b="1" dirty="0" smtClean="0"/>
              <a:t>Icons</a:t>
            </a:r>
          </a:p>
          <a:p>
            <a:pPr marL="0" indent="0">
              <a:buNone/>
            </a:pPr>
            <a:endParaRPr lang="en-US" sz="4000" b="1" dirty="0"/>
          </a:p>
          <a:p>
            <a:pPr lvl="0"/>
            <a:r>
              <a:rPr lang="en-US" sz="4000" b="1" dirty="0" err="1"/>
              <a:t>Syntactics</a:t>
            </a:r>
            <a:r>
              <a:rPr lang="en-US" sz="4000" b="1" dirty="0"/>
              <a:t> is an icon’s physical structure</a:t>
            </a:r>
          </a:p>
          <a:p>
            <a:pPr lvl="0"/>
            <a:r>
              <a:rPr lang="en-US" sz="4000" b="1" dirty="0"/>
              <a:t>Square, round, red, green, big, small? </a:t>
            </a:r>
          </a:p>
          <a:p>
            <a:pPr lvl="0"/>
            <a:r>
              <a:rPr lang="en-US" sz="4000" b="1" dirty="0"/>
              <a:t>Semantics is the icon’s meaning</a:t>
            </a:r>
          </a:p>
          <a:p>
            <a:pPr lvl="0"/>
            <a:r>
              <a:rPr lang="en-US" sz="4000" b="1" dirty="0"/>
              <a:t>To what does it refer?</a:t>
            </a:r>
          </a:p>
          <a:p>
            <a:pPr lvl="0"/>
            <a:r>
              <a:rPr lang="en-US" sz="4000" b="1" dirty="0"/>
              <a:t>Pragmatics is how the icon is physically produced</a:t>
            </a:r>
          </a:p>
          <a:p>
            <a:pPr lvl="0"/>
            <a:r>
              <a:rPr lang="en-US" sz="4000" b="1" dirty="0"/>
              <a:t>Can it be illustrated clearly?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1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4223" y="194872"/>
            <a:ext cx="10463135" cy="666312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600" b="1" dirty="0" smtClean="0"/>
              <a:t>Influences </a:t>
            </a:r>
            <a:r>
              <a:rPr lang="en-US" sz="3600" b="1" dirty="0"/>
              <a:t>on Icon </a:t>
            </a:r>
            <a:r>
              <a:rPr lang="en-US" sz="3600" b="1" dirty="0" smtClean="0"/>
              <a:t>Usability</a:t>
            </a:r>
          </a:p>
          <a:p>
            <a:pPr marL="0" indent="0">
              <a:buNone/>
            </a:pPr>
            <a:endParaRPr lang="en-US" sz="3200" b="1" dirty="0"/>
          </a:p>
          <a:p>
            <a:pPr lvl="0"/>
            <a:r>
              <a:rPr lang="en-US" sz="3600" b="1" dirty="0"/>
              <a:t>Provide icons that are:</a:t>
            </a:r>
            <a:endParaRPr lang="en-US" sz="3200" b="1" dirty="0"/>
          </a:p>
          <a:p>
            <a:pPr lvl="1"/>
            <a:r>
              <a:rPr lang="en-US" sz="3200" b="1" dirty="0"/>
              <a:t>Familiar</a:t>
            </a:r>
            <a:endParaRPr lang="en-US" sz="2800" b="1" dirty="0"/>
          </a:p>
          <a:p>
            <a:pPr lvl="1"/>
            <a:r>
              <a:rPr lang="en-US" sz="3200" b="1" dirty="0"/>
              <a:t>Clear and legible</a:t>
            </a:r>
            <a:endParaRPr lang="en-US" sz="2800" b="1" dirty="0"/>
          </a:p>
          <a:p>
            <a:pPr lvl="1"/>
            <a:r>
              <a:rPr lang="en-US" sz="3200" b="1" dirty="0"/>
              <a:t>Simple</a:t>
            </a:r>
            <a:endParaRPr lang="en-US" sz="2800" b="1" dirty="0"/>
          </a:p>
          <a:p>
            <a:pPr lvl="1"/>
            <a:r>
              <a:rPr lang="en-US" sz="3200" b="1" dirty="0"/>
              <a:t>Consistent</a:t>
            </a:r>
            <a:endParaRPr lang="en-US" sz="2800" b="1" dirty="0"/>
          </a:p>
          <a:p>
            <a:pPr lvl="1"/>
            <a:r>
              <a:rPr lang="en-US" sz="3200" b="1" dirty="0"/>
              <a:t>Direct</a:t>
            </a:r>
            <a:endParaRPr lang="en-US" sz="2800" b="1" dirty="0"/>
          </a:p>
          <a:p>
            <a:pPr lvl="1"/>
            <a:r>
              <a:rPr lang="en-US" sz="3200" b="1" dirty="0"/>
              <a:t>Efficient</a:t>
            </a:r>
            <a:endParaRPr lang="en-US" sz="2800" b="1" dirty="0"/>
          </a:p>
          <a:p>
            <a:pPr lvl="1"/>
            <a:r>
              <a:rPr lang="en-US" sz="3200" b="1" dirty="0"/>
              <a:t>Discriminable </a:t>
            </a:r>
            <a:endParaRPr lang="en-US" sz="2800" b="1" dirty="0"/>
          </a:p>
          <a:p>
            <a:pPr lvl="0"/>
            <a:r>
              <a:rPr lang="en-US" sz="3600" b="1" dirty="0"/>
              <a:t>Also consider the:</a:t>
            </a:r>
            <a:endParaRPr lang="en-US" sz="3200" b="1" dirty="0"/>
          </a:p>
          <a:p>
            <a:pPr lvl="1"/>
            <a:r>
              <a:rPr lang="en-US" sz="3200" b="1" dirty="0"/>
              <a:t>Context in which the icon is used</a:t>
            </a:r>
            <a:endParaRPr lang="en-US" sz="2800" b="1" dirty="0"/>
          </a:p>
          <a:p>
            <a:pPr lvl="1"/>
            <a:r>
              <a:rPr lang="en-US" sz="3200" b="1" dirty="0"/>
              <a:t>Expectancies of users</a:t>
            </a:r>
            <a:endParaRPr lang="en-US" sz="2800" b="1" dirty="0"/>
          </a:p>
          <a:p>
            <a:pPr lvl="1"/>
            <a:r>
              <a:rPr lang="en-US" sz="3200" b="1" dirty="0"/>
              <a:t>Complexity of task</a:t>
            </a:r>
            <a:endParaRPr lang="en-US" sz="2800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7343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4638"/>
            <a:ext cx="10515600" cy="5622327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 smtClean="0"/>
              <a:t> </a:t>
            </a:r>
            <a:r>
              <a:rPr lang="en-US" sz="4000" b="1" dirty="0"/>
              <a:t>A Successful </a:t>
            </a:r>
            <a:r>
              <a:rPr lang="en-US" sz="4000" b="1" dirty="0" smtClean="0"/>
              <a:t>Icon</a:t>
            </a:r>
          </a:p>
          <a:p>
            <a:endParaRPr lang="en-US" sz="4000" b="1" dirty="0"/>
          </a:p>
          <a:p>
            <a:pPr lvl="0"/>
            <a:r>
              <a:rPr lang="en-US" sz="4000" b="1" dirty="0"/>
              <a:t>Looks different from all other icons</a:t>
            </a:r>
          </a:p>
          <a:p>
            <a:pPr lvl="0"/>
            <a:r>
              <a:rPr lang="en-US" sz="4000" b="1" dirty="0"/>
              <a:t>Is obvious what it does or represents</a:t>
            </a:r>
          </a:p>
          <a:p>
            <a:pPr lvl="0"/>
            <a:r>
              <a:rPr lang="en-US" sz="4000" b="1" dirty="0"/>
              <a:t>Is  recognizable  when  no  larger  than16 pixels square</a:t>
            </a:r>
          </a:p>
          <a:p>
            <a:pPr lvl="0"/>
            <a:r>
              <a:rPr lang="en-US" sz="4000" b="1" dirty="0"/>
              <a:t>Looks  as  good  in  black  and  white  as in color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0475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4854"/>
            <a:ext cx="10515600" cy="64907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b="1" dirty="0" smtClean="0"/>
              <a:t> Size</a:t>
            </a:r>
          </a:p>
          <a:p>
            <a:endParaRPr lang="en-US" sz="3600" dirty="0"/>
          </a:p>
          <a:p>
            <a:pPr lvl="0"/>
            <a:r>
              <a:rPr lang="en-US" sz="4000" dirty="0"/>
              <a:t>Supply in all standard sizes.</a:t>
            </a:r>
            <a:endParaRPr lang="en-US" sz="3600" dirty="0"/>
          </a:p>
          <a:p>
            <a:pPr lvl="1"/>
            <a:r>
              <a:rPr lang="en-US" sz="3600" dirty="0"/>
              <a:t>16 x 16 pixels</a:t>
            </a:r>
            <a:endParaRPr lang="en-US" sz="3200" dirty="0"/>
          </a:p>
          <a:p>
            <a:pPr lvl="2"/>
            <a:r>
              <a:rPr lang="en-US" sz="3200" dirty="0"/>
              <a:t>16- and 256-color versions</a:t>
            </a:r>
            <a:endParaRPr lang="en-US" sz="2800" dirty="0"/>
          </a:p>
          <a:p>
            <a:pPr lvl="1"/>
            <a:r>
              <a:rPr lang="en-US" sz="3600" dirty="0"/>
              <a:t>32 x 32 pixels</a:t>
            </a:r>
            <a:endParaRPr lang="en-US" sz="3200" dirty="0"/>
          </a:p>
          <a:p>
            <a:pPr lvl="2"/>
            <a:r>
              <a:rPr lang="en-US" sz="3200" dirty="0"/>
              <a:t>16- and 256-color versions </a:t>
            </a:r>
            <a:endParaRPr lang="en-US" sz="2800" dirty="0"/>
          </a:p>
          <a:p>
            <a:pPr lvl="2"/>
            <a:r>
              <a:rPr lang="en-US" sz="3200" dirty="0"/>
              <a:t>Effective: 24 x 24 or 26 x 26 in 32 x 32 icon</a:t>
            </a:r>
            <a:endParaRPr lang="en-US" sz="2800" dirty="0"/>
          </a:p>
          <a:p>
            <a:pPr lvl="1"/>
            <a:r>
              <a:rPr lang="en-US" sz="3600" dirty="0"/>
              <a:t>48 x 48 pixels</a:t>
            </a:r>
            <a:endParaRPr lang="en-US" sz="3200" dirty="0"/>
          </a:p>
          <a:p>
            <a:pPr lvl="2"/>
            <a:r>
              <a:rPr lang="en-US" sz="3200" dirty="0"/>
              <a:t>16- and 256-color versions</a:t>
            </a:r>
            <a:endParaRPr lang="en-US" sz="2800" dirty="0"/>
          </a:p>
          <a:p>
            <a:pPr lvl="0"/>
            <a:r>
              <a:rPr lang="en-US" sz="4000" dirty="0"/>
              <a:t>Use colors from the system palette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1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4203"/>
            <a:ext cx="10515600" cy="496276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4000" b="1" dirty="0"/>
              <a:t>Use an odd number of pixels along each side</a:t>
            </a:r>
            <a:endParaRPr lang="en-US" sz="3600" b="1" dirty="0"/>
          </a:p>
          <a:p>
            <a:pPr lvl="1"/>
            <a:r>
              <a:rPr lang="en-US" sz="3600" b="1" dirty="0"/>
              <a:t>Provides center pixel around which to focus design</a:t>
            </a:r>
            <a:endParaRPr lang="en-US" sz="3200" b="1" dirty="0"/>
          </a:p>
          <a:p>
            <a:pPr lvl="0"/>
            <a:r>
              <a:rPr lang="en-US" sz="4000" b="1" dirty="0"/>
              <a:t>Minimum sizes for easy selection:</a:t>
            </a:r>
            <a:endParaRPr lang="en-US" sz="3600" b="1" dirty="0"/>
          </a:p>
          <a:p>
            <a:pPr lvl="1"/>
            <a:r>
              <a:rPr lang="en-US" sz="3600" b="1" dirty="0"/>
              <a:t>With stylus or pen: 15 pixels square</a:t>
            </a:r>
            <a:endParaRPr lang="en-US" sz="3200" b="1" dirty="0"/>
          </a:p>
          <a:p>
            <a:pPr lvl="1"/>
            <a:r>
              <a:rPr lang="en-US" sz="3600" b="1" dirty="0"/>
              <a:t>With mouse: 20 pixels square</a:t>
            </a:r>
            <a:endParaRPr lang="en-US" sz="3200" b="1" dirty="0"/>
          </a:p>
          <a:p>
            <a:pPr lvl="1"/>
            <a:r>
              <a:rPr lang="en-US" sz="3600" b="1" dirty="0"/>
              <a:t>With finger: 40 pixels square</a:t>
            </a:r>
            <a:endParaRPr lang="en-US" sz="3200" b="1" dirty="0"/>
          </a:p>
          <a:p>
            <a:pPr lvl="0"/>
            <a:r>
              <a:rPr lang="en-US" sz="4000" b="1" dirty="0"/>
              <a:t>Provide as large a hot zone as possible </a:t>
            </a:r>
            <a:endParaRPr lang="en-US" sz="3600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5182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223"/>
            <a:ext cx="10515600" cy="4992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/>
              <a:t> </a:t>
            </a:r>
            <a:r>
              <a:rPr lang="en-US" sz="4000" b="1" dirty="0"/>
              <a:t>Choosing </a:t>
            </a:r>
            <a:r>
              <a:rPr lang="en-US" sz="4000" b="1" dirty="0" smtClean="0"/>
              <a:t>Images</a:t>
            </a:r>
          </a:p>
          <a:p>
            <a:pPr marL="0" indent="0">
              <a:buNone/>
            </a:pPr>
            <a:endParaRPr lang="en-US" sz="4000" b="1" dirty="0"/>
          </a:p>
          <a:p>
            <a:pPr lvl="0"/>
            <a:r>
              <a:rPr lang="en-US" sz="4000" b="1" dirty="0"/>
              <a:t>Use existing icons when available</a:t>
            </a:r>
          </a:p>
          <a:p>
            <a:pPr lvl="0"/>
            <a:r>
              <a:rPr lang="en-US" sz="4000" b="1" dirty="0"/>
              <a:t>Use images for nouns, not verbs</a:t>
            </a:r>
          </a:p>
          <a:p>
            <a:pPr lvl="0"/>
            <a:r>
              <a:rPr lang="en-US" sz="4000" b="1" dirty="0"/>
              <a:t>Use traditional images</a:t>
            </a:r>
          </a:p>
          <a:p>
            <a:pPr lvl="0"/>
            <a:r>
              <a:rPr lang="en-US" sz="4000" b="1" dirty="0"/>
              <a:t>Consider user cultural and social norms</a:t>
            </a:r>
          </a:p>
        </p:txBody>
      </p:sp>
    </p:spTree>
    <p:extLst>
      <p:ext uri="{BB962C8B-B14F-4D97-AF65-F5344CB8AC3E}">
        <p14:creationId xmlns:p14="http://schemas.microsoft.com/office/powerpoint/2010/main" val="347594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help.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0436"/>
            <a:ext cx="8596668" cy="4899545"/>
          </a:xfrm>
        </p:spPr>
        <p:txBody>
          <a:bodyPr>
            <a:noAutofit/>
          </a:bodyPr>
          <a:lstStyle/>
          <a:p>
            <a:pPr marL="114300" lvl="0" indent="0">
              <a:buNone/>
            </a:pPr>
            <a:r>
              <a:rPr lang="en-US" sz="2800" dirty="0"/>
              <a:t>A help </a:t>
            </a:r>
            <a:r>
              <a:rPr lang="en-US" sz="2800" dirty="0" smtClean="0"/>
              <a:t>facility can be link or guide where interface user can get assistance when faced with problem while using the interface.</a:t>
            </a:r>
          </a:p>
          <a:p>
            <a:pPr marL="114300" lvl="0" indent="0">
              <a:buNone/>
            </a:pPr>
            <a:r>
              <a:rPr lang="en-US" sz="2800" dirty="0" smtClean="0"/>
              <a:t>User interface help can be of the following:</a:t>
            </a:r>
            <a:endParaRPr lang="en-US" sz="2800" dirty="0"/>
          </a:p>
          <a:p>
            <a:pPr lvl="0"/>
            <a:r>
              <a:rPr lang="en-US" sz="2800" dirty="0"/>
              <a:t>Contextual help</a:t>
            </a:r>
          </a:p>
          <a:p>
            <a:pPr lvl="0"/>
            <a:r>
              <a:rPr lang="en-US" sz="2800" dirty="0"/>
              <a:t>Task-oriented help</a:t>
            </a:r>
          </a:p>
          <a:p>
            <a:pPr lvl="0"/>
            <a:r>
              <a:rPr lang="en-US" sz="2800" dirty="0"/>
              <a:t>Reference help</a:t>
            </a:r>
          </a:p>
          <a:p>
            <a:pPr lvl="0"/>
            <a:r>
              <a:rPr lang="en-US" sz="2800" dirty="0"/>
              <a:t>Wizards </a:t>
            </a:r>
          </a:p>
          <a:p>
            <a:pPr lvl="0"/>
            <a:r>
              <a:rPr lang="en-US" sz="2800" dirty="0"/>
              <a:t>Hints or tips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9357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912"/>
            <a:ext cx="10719216" cy="672308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b="1" dirty="0" smtClean="0"/>
              <a:t> </a:t>
            </a:r>
            <a:r>
              <a:rPr lang="en-US" sz="3600" b="1" dirty="0"/>
              <a:t>Creating Images</a:t>
            </a:r>
            <a:endParaRPr lang="en-US" sz="3200" b="1" dirty="0"/>
          </a:p>
          <a:p>
            <a:pPr lvl="0"/>
            <a:r>
              <a:rPr lang="en-US" sz="3600" b="1" dirty="0"/>
              <a:t>Create familiar and concrete shapes</a:t>
            </a:r>
            <a:endParaRPr lang="en-US" sz="3200" b="1" dirty="0"/>
          </a:p>
          <a:p>
            <a:pPr lvl="0"/>
            <a:r>
              <a:rPr lang="en-US" sz="3600" b="1" dirty="0"/>
              <a:t>Create visually and conceptually distinct shapes</a:t>
            </a:r>
            <a:endParaRPr lang="en-US" sz="3200" b="1" dirty="0"/>
          </a:p>
          <a:p>
            <a:pPr lvl="1"/>
            <a:r>
              <a:rPr lang="en-US" sz="3200" b="1" dirty="0"/>
              <a:t>Incorporate unique features of an object</a:t>
            </a:r>
            <a:endParaRPr lang="en-US" sz="2800" b="1" dirty="0"/>
          </a:p>
          <a:p>
            <a:pPr lvl="1"/>
            <a:r>
              <a:rPr lang="en-US" sz="3200" b="1" dirty="0"/>
              <a:t>Do not display within a border</a:t>
            </a:r>
            <a:endParaRPr lang="en-US" sz="2800" b="1" dirty="0"/>
          </a:p>
          <a:p>
            <a:pPr lvl="0"/>
            <a:r>
              <a:rPr lang="en-US" sz="3600" b="1" dirty="0"/>
              <a:t>Clearly reflect objects represented</a:t>
            </a:r>
            <a:endParaRPr lang="en-US" sz="3200" b="1" dirty="0"/>
          </a:p>
          <a:p>
            <a:pPr lvl="0"/>
            <a:r>
              <a:rPr lang="en-US" sz="3600" b="1" dirty="0"/>
              <a:t>Simply reflect objects represented, avoiding detail</a:t>
            </a:r>
            <a:endParaRPr lang="en-US" sz="3200" b="1" dirty="0"/>
          </a:p>
          <a:p>
            <a:pPr lvl="0"/>
            <a:r>
              <a:rPr lang="en-US" sz="3600" b="1" dirty="0"/>
              <a:t>Create  as  a  set,  communicating  relationships  to  one  another through common shapes</a:t>
            </a:r>
            <a:endParaRPr lang="en-US" sz="3200" b="1" dirty="0"/>
          </a:p>
          <a:p>
            <a:pPr lvl="0"/>
            <a:r>
              <a:rPr lang="en-US" sz="3600" b="1" dirty="0"/>
              <a:t>Provide consistency in icon type</a:t>
            </a:r>
            <a:endParaRPr lang="en-US" sz="3200" b="1" dirty="0"/>
          </a:p>
          <a:p>
            <a:pPr lvl="0"/>
            <a:r>
              <a:rPr lang="en-US" sz="3600" b="1" dirty="0"/>
              <a:t>Create shapes of the proper emotional tone</a:t>
            </a:r>
            <a:endParaRPr lang="en-US" sz="3200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0364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882" y="437881"/>
            <a:ext cx="11404350" cy="62777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b="1" dirty="0" smtClean="0"/>
              <a:t> </a:t>
            </a:r>
            <a:r>
              <a:rPr lang="en-US" sz="3600" b="1" dirty="0"/>
              <a:t>Drawing </a:t>
            </a:r>
            <a:r>
              <a:rPr lang="en-US" sz="3600" b="1" dirty="0" smtClean="0"/>
              <a:t>Images</a:t>
            </a:r>
          </a:p>
          <a:p>
            <a:pPr marL="0" indent="0">
              <a:buNone/>
            </a:pPr>
            <a:endParaRPr lang="en-US" sz="3600" b="1" dirty="0"/>
          </a:p>
          <a:p>
            <a:pPr lvl="0"/>
            <a:r>
              <a:rPr lang="en-US" sz="3600" b="1" dirty="0"/>
              <a:t>Provide consistency in shape over varying sizes</a:t>
            </a:r>
          </a:p>
          <a:p>
            <a:pPr lvl="0"/>
            <a:r>
              <a:rPr lang="en-US" sz="3600" b="1" dirty="0"/>
              <a:t>Do not use triangular arrows in design to avoid confusion with other system symbols</a:t>
            </a:r>
          </a:p>
          <a:p>
            <a:pPr lvl="0"/>
            <a:r>
              <a:rPr lang="en-US" sz="3600" b="1" dirty="0"/>
              <a:t>When  icons  are  used  to  reflect  varying  attributes,  express  those  attributes  as meaningfully as possible</a:t>
            </a:r>
          </a:p>
          <a:p>
            <a:pPr lvl="0"/>
            <a:r>
              <a:rPr lang="en-US" sz="3600" b="1" dirty="0"/>
              <a:t>Provide proper scale and orientation</a:t>
            </a:r>
          </a:p>
          <a:p>
            <a:pPr lvl="0"/>
            <a:r>
              <a:rPr lang="en-US" sz="3600" b="1" dirty="0"/>
              <a:t>Use perspective and dimension whenever possible</a:t>
            </a:r>
          </a:p>
          <a:p>
            <a:pPr lvl="0"/>
            <a:r>
              <a:rPr lang="en-US" sz="3600" b="1" dirty="0"/>
              <a:t>Accompany icons with labels to ensure intended meaning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941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4852"/>
            <a:ext cx="10515600" cy="65057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 smtClean="0"/>
              <a:t> </a:t>
            </a:r>
            <a:r>
              <a:rPr lang="en-US" sz="3600" b="1" dirty="0"/>
              <a:t>Icon Animation and Audition</a:t>
            </a:r>
            <a:endParaRPr lang="en-US" sz="3200" b="1" dirty="0"/>
          </a:p>
          <a:p>
            <a:pPr lvl="0"/>
            <a:r>
              <a:rPr lang="en-US" sz="3600" b="1" dirty="0"/>
              <a:t>Animation</a:t>
            </a:r>
            <a:endParaRPr lang="en-US" sz="3200" b="1" dirty="0"/>
          </a:p>
          <a:p>
            <a:pPr lvl="1"/>
            <a:r>
              <a:rPr lang="en-US" sz="3200" b="1" dirty="0"/>
              <a:t>Use:</a:t>
            </a:r>
            <a:endParaRPr lang="en-US" sz="2800" b="1" dirty="0"/>
          </a:p>
          <a:p>
            <a:pPr lvl="2"/>
            <a:r>
              <a:rPr lang="en-US" sz="2800" b="1" dirty="0"/>
              <a:t>To provide feedback</a:t>
            </a:r>
            <a:endParaRPr lang="en-US" sz="2400" b="1" dirty="0"/>
          </a:p>
          <a:p>
            <a:pPr lvl="2"/>
            <a:r>
              <a:rPr lang="en-US" sz="2800" b="1" dirty="0"/>
              <a:t>For visual interest</a:t>
            </a:r>
            <a:endParaRPr lang="en-US" sz="2400" b="1" dirty="0"/>
          </a:p>
          <a:p>
            <a:pPr lvl="1"/>
            <a:r>
              <a:rPr lang="en-US" sz="3200" b="1" dirty="0"/>
              <a:t>Make it interruptible or independent of user’s primary interaction</a:t>
            </a:r>
            <a:endParaRPr lang="en-US" sz="2800" b="1" dirty="0"/>
          </a:p>
          <a:p>
            <a:pPr lvl="1"/>
            <a:r>
              <a:rPr lang="en-US" sz="3200" b="1" dirty="0"/>
              <a:t>Do not use it for decoration</a:t>
            </a:r>
            <a:endParaRPr lang="en-US" sz="2800" b="1" dirty="0"/>
          </a:p>
          <a:p>
            <a:pPr lvl="1"/>
            <a:r>
              <a:rPr lang="en-US" sz="3200" b="1" dirty="0"/>
              <a:t>Permit it to be turned off by the user</a:t>
            </a:r>
            <a:endParaRPr lang="en-US" sz="2800" b="1" dirty="0"/>
          </a:p>
          <a:p>
            <a:pPr lvl="1"/>
            <a:r>
              <a:rPr lang="en-US" sz="3200" b="1" dirty="0"/>
              <a:t>For fluid animation, present images at 16 or more frames per second</a:t>
            </a:r>
            <a:endParaRPr lang="en-US" sz="2800" b="1" dirty="0"/>
          </a:p>
          <a:p>
            <a:pPr lvl="0"/>
            <a:r>
              <a:rPr lang="en-US" sz="3600" b="1" dirty="0"/>
              <a:t>Audition </a:t>
            </a:r>
            <a:endParaRPr lang="en-US" sz="3200" b="1" dirty="0"/>
          </a:p>
          <a:p>
            <a:pPr lvl="1"/>
            <a:r>
              <a:rPr lang="en-US" sz="3200" b="1" dirty="0"/>
              <a:t>Consider auditory icons</a:t>
            </a:r>
            <a:endParaRPr lang="en-US" sz="2800" b="1" dirty="0"/>
          </a:p>
          <a:p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5939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872"/>
            <a:ext cx="10515600" cy="66631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b="1" dirty="0" smtClean="0"/>
              <a:t> </a:t>
            </a:r>
            <a:r>
              <a:rPr lang="en-US" sz="3600" b="1" dirty="0"/>
              <a:t>The Design Process</a:t>
            </a:r>
            <a:endParaRPr lang="en-US" sz="3200" b="1" dirty="0"/>
          </a:p>
          <a:p>
            <a:pPr lvl="0"/>
            <a:r>
              <a:rPr lang="en-US" sz="3600" b="1" dirty="0"/>
              <a:t>Define the icon’s purpose and use</a:t>
            </a:r>
            <a:endParaRPr lang="en-US" sz="3200" b="1" dirty="0"/>
          </a:p>
          <a:p>
            <a:pPr lvl="0"/>
            <a:r>
              <a:rPr lang="en-US" sz="3600" b="1" dirty="0"/>
              <a:t>Collect, evaluate, and sketch ideas</a:t>
            </a:r>
            <a:endParaRPr lang="en-US" sz="3200" b="1" dirty="0"/>
          </a:p>
          <a:p>
            <a:pPr lvl="0"/>
            <a:r>
              <a:rPr lang="en-US" sz="3600" b="1" dirty="0"/>
              <a:t>Draw in black and white</a:t>
            </a:r>
            <a:endParaRPr lang="en-US" sz="3200" b="1" dirty="0"/>
          </a:p>
          <a:p>
            <a:pPr lvl="0"/>
            <a:r>
              <a:rPr lang="en-US" sz="3600" b="1" dirty="0"/>
              <a:t>Draw using an icon-editing utility or drawing package</a:t>
            </a:r>
            <a:endParaRPr lang="en-US" sz="3200" b="1" dirty="0"/>
          </a:p>
          <a:p>
            <a:pPr lvl="0"/>
            <a:r>
              <a:rPr lang="en-US" sz="3600" b="1" dirty="0"/>
              <a:t>Test for user:</a:t>
            </a:r>
            <a:endParaRPr lang="en-US" sz="3200" b="1" dirty="0"/>
          </a:p>
          <a:p>
            <a:pPr lvl="1"/>
            <a:r>
              <a:rPr lang="en-US" sz="3200" b="1" dirty="0"/>
              <a:t>Expectations</a:t>
            </a:r>
            <a:endParaRPr lang="en-US" sz="2800" b="1" dirty="0"/>
          </a:p>
          <a:p>
            <a:pPr lvl="1"/>
            <a:r>
              <a:rPr lang="en-US" sz="3200" b="1" dirty="0"/>
              <a:t>Recognition</a:t>
            </a:r>
            <a:endParaRPr lang="en-US" sz="2800" b="1" dirty="0"/>
          </a:p>
          <a:p>
            <a:pPr lvl="1"/>
            <a:r>
              <a:rPr lang="en-US" sz="3200" b="1" dirty="0"/>
              <a:t>Learning</a:t>
            </a:r>
            <a:endParaRPr lang="en-US" sz="2800" b="1" dirty="0"/>
          </a:p>
          <a:p>
            <a:pPr lvl="0"/>
            <a:r>
              <a:rPr lang="en-US" sz="3600" b="1" dirty="0"/>
              <a:t>Test for legibility</a:t>
            </a:r>
            <a:endParaRPr lang="en-US" sz="3200" b="1" dirty="0"/>
          </a:p>
          <a:p>
            <a:pPr lvl="0"/>
            <a:r>
              <a:rPr lang="en-US" sz="3600" b="1" dirty="0"/>
              <a:t>Register new icons in the system’s registry</a:t>
            </a:r>
            <a:endParaRPr lang="en-US" sz="32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66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578" y="365125"/>
            <a:ext cx="11182663" cy="64928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b="1" dirty="0" smtClean="0"/>
              <a:t>Screen Presentation</a:t>
            </a:r>
          </a:p>
          <a:p>
            <a:pPr marL="0" indent="0">
              <a:buNone/>
            </a:pPr>
            <a:endParaRPr lang="en-US" sz="3600" b="1" dirty="0"/>
          </a:p>
          <a:p>
            <a:pPr lvl="0"/>
            <a:r>
              <a:rPr lang="en-US" sz="4000" b="1" dirty="0"/>
              <a:t>Follow all relevant general guidelines for screen design</a:t>
            </a:r>
            <a:endParaRPr lang="en-US" sz="3600" b="1" dirty="0"/>
          </a:p>
          <a:p>
            <a:pPr lvl="0"/>
            <a:r>
              <a:rPr lang="en-US" sz="4000" b="1" dirty="0"/>
              <a:t>Limit the number of symbols to 12, if possible, and at most 20</a:t>
            </a:r>
            <a:endParaRPr lang="en-US" sz="3600" b="1" dirty="0"/>
          </a:p>
          <a:p>
            <a:pPr lvl="0"/>
            <a:r>
              <a:rPr lang="en-US" sz="4000" b="1" dirty="0"/>
              <a:t>Arrange icons</a:t>
            </a:r>
            <a:endParaRPr lang="en-US" sz="3600" b="1" dirty="0"/>
          </a:p>
          <a:p>
            <a:pPr lvl="1"/>
            <a:r>
              <a:rPr lang="en-US" sz="3600" b="1" dirty="0"/>
              <a:t>In a meaningful way, reflecting the organization of the real world</a:t>
            </a:r>
            <a:endParaRPr lang="en-US" sz="3200" b="1" dirty="0"/>
          </a:p>
          <a:p>
            <a:pPr lvl="1"/>
            <a:r>
              <a:rPr lang="en-US" sz="3600" b="1" dirty="0"/>
              <a:t>To facilitate visual scanning</a:t>
            </a:r>
            <a:endParaRPr lang="en-US" sz="3200" b="1" dirty="0"/>
          </a:p>
          <a:p>
            <a:pPr lvl="1"/>
            <a:r>
              <a:rPr lang="en-US" sz="3600" b="1" dirty="0"/>
              <a:t>Consistently</a:t>
            </a:r>
            <a:endParaRPr lang="en-US" sz="32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14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79920"/>
            <a:ext cx="10515600" cy="5811838"/>
          </a:xfrm>
        </p:spPr>
        <p:txBody>
          <a:bodyPr>
            <a:normAutofit fontScale="92500"/>
          </a:bodyPr>
          <a:lstStyle/>
          <a:p>
            <a:pPr lvl="0"/>
            <a:r>
              <a:rPr lang="en-US" sz="4000" b="1" dirty="0"/>
              <a:t>Place object and action icons in different groups</a:t>
            </a:r>
          </a:p>
          <a:p>
            <a:pPr lvl="0"/>
            <a:r>
              <a:rPr lang="en-US" sz="4000" b="1" dirty="0"/>
              <a:t>Present an interactive icon as a raised screen element</a:t>
            </a:r>
          </a:p>
          <a:p>
            <a:pPr lvl="0"/>
            <a:r>
              <a:rPr lang="en-US" sz="4000" b="1" dirty="0"/>
              <a:t>Ensure that a selected icon is differentiable from unselected icons</a:t>
            </a:r>
          </a:p>
          <a:p>
            <a:pPr lvl="0"/>
            <a:r>
              <a:rPr lang="en-US" sz="4000" b="1" dirty="0"/>
              <a:t>Permit arrangement of icons by the user</a:t>
            </a:r>
          </a:p>
          <a:p>
            <a:pPr lvl="0"/>
            <a:r>
              <a:rPr lang="en-US" sz="4000" b="1" dirty="0"/>
              <a:t>Permit the user to choose between iconic and text display of objects and 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7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8820" y="149902"/>
            <a:ext cx="9554980" cy="65656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b="1" dirty="0" smtClean="0"/>
              <a:t> </a:t>
            </a:r>
            <a:r>
              <a:rPr lang="en-US" sz="3600" b="1" dirty="0"/>
              <a:t>Coloring:</a:t>
            </a:r>
            <a:endParaRPr lang="en-US" b="1" dirty="0"/>
          </a:p>
          <a:p>
            <a:pPr lvl="0"/>
            <a:r>
              <a:rPr lang="en-US" sz="3600" b="1" dirty="0"/>
              <a:t>Color’s characteristics</a:t>
            </a:r>
            <a:endParaRPr lang="en-US" sz="3200" b="1" dirty="0"/>
          </a:p>
          <a:p>
            <a:pPr lvl="1"/>
            <a:r>
              <a:rPr lang="en-US" sz="3200" b="1" dirty="0"/>
              <a:t>What color is</a:t>
            </a:r>
            <a:endParaRPr lang="en-US" sz="2800" b="1" dirty="0"/>
          </a:p>
          <a:p>
            <a:pPr lvl="1"/>
            <a:r>
              <a:rPr lang="en-US" sz="3200" b="1" dirty="0"/>
              <a:t>Uses of color </a:t>
            </a:r>
            <a:endParaRPr lang="en-US" sz="2800" b="1" dirty="0"/>
          </a:p>
          <a:p>
            <a:pPr lvl="1"/>
            <a:r>
              <a:rPr lang="en-US" sz="3200" b="1" dirty="0"/>
              <a:t>Possible problems and cautions</a:t>
            </a:r>
            <a:endParaRPr lang="en-US" sz="2800" b="1" dirty="0"/>
          </a:p>
          <a:p>
            <a:pPr lvl="1"/>
            <a:r>
              <a:rPr lang="en-US" sz="3200" b="1" dirty="0"/>
              <a:t>Color connotations</a:t>
            </a:r>
            <a:endParaRPr lang="en-US" sz="2800" b="1" dirty="0"/>
          </a:p>
          <a:p>
            <a:pPr lvl="1"/>
            <a:r>
              <a:rPr lang="en-US" sz="3200" b="1" dirty="0"/>
              <a:t>Results of color research</a:t>
            </a:r>
            <a:endParaRPr lang="en-US" sz="2800" b="1" dirty="0"/>
          </a:p>
          <a:p>
            <a:pPr lvl="1"/>
            <a:r>
              <a:rPr lang="en-US" sz="3200" b="1" dirty="0"/>
              <a:t>Color and human vision</a:t>
            </a:r>
            <a:endParaRPr lang="en-US" sz="2800" b="1" dirty="0"/>
          </a:p>
          <a:p>
            <a:pPr lvl="0"/>
            <a:r>
              <a:rPr lang="en-US" sz="3600" b="1" dirty="0"/>
              <a:t>How to use color </a:t>
            </a:r>
            <a:endParaRPr lang="en-US" sz="3200" b="1" dirty="0"/>
          </a:p>
          <a:p>
            <a:pPr lvl="0"/>
            <a:r>
              <a:rPr lang="en-US" sz="3600" b="1" dirty="0"/>
              <a:t>How to choose the proper colors for:</a:t>
            </a:r>
            <a:endParaRPr lang="en-US" sz="3200" b="1" dirty="0"/>
          </a:p>
          <a:p>
            <a:pPr lvl="1"/>
            <a:r>
              <a:rPr lang="en-US" sz="3200" b="1" dirty="0"/>
              <a:t>Textual graphic screens</a:t>
            </a:r>
            <a:endParaRPr lang="en-US" sz="2800" b="1" dirty="0"/>
          </a:p>
          <a:p>
            <a:pPr lvl="1"/>
            <a:r>
              <a:rPr lang="en-US" sz="3200" b="1" dirty="0"/>
              <a:t>Statistical graphics screens</a:t>
            </a:r>
            <a:endParaRPr lang="en-US" sz="2800" b="1" dirty="0"/>
          </a:p>
          <a:p>
            <a:pPr lvl="1"/>
            <a:r>
              <a:rPr lang="en-US" sz="3200" b="1" dirty="0"/>
              <a:t>Web screen text and images</a:t>
            </a:r>
            <a:endParaRPr lang="en-US" sz="2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71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65124"/>
            <a:ext cx="10629275" cy="64928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400" b="1" dirty="0" smtClean="0"/>
              <a:t> </a:t>
            </a:r>
            <a:r>
              <a:rPr lang="en-US" sz="4400" b="1" dirty="0"/>
              <a:t>Color—What Is It?</a:t>
            </a:r>
            <a:endParaRPr lang="en-US" sz="4000" b="1" dirty="0"/>
          </a:p>
          <a:p>
            <a:pPr lvl="0"/>
            <a:r>
              <a:rPr lang="en-US" sz="4400" b="1" dirty="0"/>
              <a:t>Results from the stimulation of the proper receptor in the eye by a received light wave</a:t>
            </a:r>
            <a:endParaRPr lang="en-US" sz="4000" b="1" dirty="0"/>
          </a:p>
          <a:p>
            <a:pPr lvl="0"/>
            <a:r>
              <a:rPr lang="en-US" sz="4400" b="1" dirty="0"/>
              <a:t>A color name is a learned phenomenon based on previous experiences and associations</a:t>
            </a:r>
            <a:endParaRPr lang="en-US" sz="4000" b="1" dirty="0"/>
          </a:p>
          <a:p>
            <a:pPr lvl="0"/>
            <a:r>
              <a:rPr lang="en-US" sz="4400" b="1" dirty="0"/>
              <a:t>The visual spectrum of wavelengths to which the eye is sensitive ranges from about 400 to 700 </a:t>
            </a:r>
            <a:r>
              <a:rPr lang="en-US" sz="4400" b="1" dirty="0" err="1"/>
              <a:t>millimicrons</a:t>
            </a:r>
            <a:r>
              <a:rPr lang="en-US" sz="4400" b="1" dirty="0"/>
              <a:t> </a:t>
            </a:r>
            <a:endParaRPr lang="en-US" sz="40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14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884108" cy="635046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4000" b="1" dirty="0"/>
              <a:t>Three properties:</a:t>
            </a:r>
            <a:endParaRPr lang="en-US" sz="3600" b="1" dirty="0"/>
          </a:p>
          <a:p>
            <a:pPr lvl="1"/>
            <a:r>
              <a:rPr lang="en-US" sz="3600" b="1" dirty="0"/>
              <a:t>Hue—Spectral wavelength composition of a color such as green or red</a:t>
            </a:r>
            <a:endParaRPr lang="en-US" sz="3200" b="1" dirty="0"/>
          </a:p>
          <a:p>
            <a:pPr lvl="1"/>
            <a:r>
              <a:rPr lang="en-US" sz="3600" b="1" dirty="0"/>
              <a:t>Chroma or saturation—Purity of a color in a scale from gray to the most vivid version of the color </a:t>
            </a:r>
            <a:endParaRPr lang="en-US" sz="3200" b="1" dirty="0"/>
          </a:p>
          <a:p>
            <a:pPr lvl="1"/>
            <a:r>
              <a:rPr lang="en-US" sz="3600" b="1" dirty="0"/>
              <a:t>Value  or  intensity—Relative  lightness  or  darkness  of  a  color  in  a  range  from black to white </a:t>
            </a:r>
            <a:endParaRPr lang="en-US" sz="3200" b="1" dirty="0"/>
          </a:p>
          <a:p>
            <a:pPr lvl="0"/>
            <a:r>
              <a:rPr lang="en-US" sz="4000" b="1" dirty="0"/>
              <a:t>Primary colors: red, green, and blue</a:t>
            </a:r>
            <a:endParaRPr lang="en-US" sz="3600" b="1" dirty="0"/>
          </a:p>
          <a:p>
            <a:pPr lvl="1"/>
            <a:r>
              <a:rPr lang="en-US" sz="3600" b="1" dirty="0"/>
              <a:t>Their  wavelengths  additively  combine  in  pairs  to  produce  magenta,  cyan,  and yellow, and all the other visible colors in the spectrum</a:t>
            </a:r>
            <a:endParaRPr lang="en-US" sz="32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20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892"/>
            <a:ext cx="10869118" cy="66931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b="1" dirty="0" smtClean="0"/>
              <a:t> </a:t>
            </a:r>
            <a:r>
              <a:rPr lang="en-US" sz="3200" b="1" dirty="0"/>
              <a:t>Color Uses:</a:t>
            </a:r>
            <a:endParaRPr lang="en-US" b="1" dirty="0"/>
          </a:p>
          <a:p>
            <a:pPr lvl="0"/>
            <a:r>
              <a:rPr lang="en-US" sz="3200" b="1" dirty="0"/>
              <a:t>Use color to assist in formatting a screen:</a:t>
            </a:r>
            <a:endParaRPr lang="en-US" b="1" dirty="0"/>
          </a:p>
          <a:p>
            <a:pPr lvl="1"/>
            <a:r>
              <a:rPr lang="en-US" sz="2800" b="1" dirty="0"/>
              <a:t>Relating or tying elements into groupings</a:t>
            </a:r>
            <a:endParaRPr lang="en-US" b="1" dirty="0"/>
          </a:p>
          <a:p>
            <a:pPr lvl="1"/>
            <a:r>
              <a:rPr lang="en-US" sz="2800" b="1" dirty="0"/>
              <a:t>Breaking apart separate groupings of information</a:t>
            </a:r>
            <a:endParaRPr lang="en-US" b="1" dirty="0"/>
          </a:p>
          <a:p>
            <a:pPr lvl="1"/>
            <a:r>
              <a:rPr lang="en-US" sz="2800" b="1" dirty="0"/>
              <a:t>Associating information that is widely separated </a:t>
            </a:r>
            <a:endParaRPr lang="en-US" b="1" dirty="0"/>
          </a:p>
          <a:p>
            <a:pPr lvl="1"/>
            <a:r>
              <a:rPr lang="en-US" sz="2800" b="1" dirty="0"/>
              <a:t>Highlighting  or  calling  attention  to  important  information  by  setting  off  from other information</a:t>
            </a:r>
            <a:endParaRPr lang="en-US" b="1" dirty="0"/>
          </a:p>
          <a:p>
            <a:pPr lvl="0"/>
            <a:r>
              <a:rPr lang="en-US" sz="3200" b="1" dirty="0"/>
              <a:t>Use color as a visual code to identify</a:t>
            </a:r>
            <a:endParaRPr lang="en-US" b="1" dirty="0"/>
          </a:p>
          <a:p>
            <a:pPr lvl="1"/>
            <a:r>
              <a:rPr lang="en-US" sz="2800" b="1" dirty="0"/>
              <a:t>Screen components</a:t>
            </a:r>
            <a:endParaRPr lang="en-US" b="1" dirty="0"/>
          </a:p>
          <a:p>
            <a:pPr lvl="1"/>
            <a:r>
              <a:rPr lang="en-US" sz="2800" b="1" dirty="0"/>
              <a:t>Logical structure of ideas, processes, sequences</a:t>
            </a:r>
            <a:endParaRPr lang="en-US" b="1" dirty="0"/>
          </a:p>
          <a:p>
            <a:pPr lvl="1"/>
            <a:r>
              <a:rPr lang="en-US" sz="2800" b="1" dirty="0"/>
              <a:t>Sources of information</a:t>
            </a:r>
            <a:endParaRPr lang="en-US" b="1" dirty="0"/>
          </a:p>
          <a:p>
            <a:pPr lvl="1"/>
            <a:r>
              <a:rPr lang="en-US" sz="2800" b="1" dirty="0"/>
              <a:t>Status of information</a:t>
            </a:r>
            <a:endParaRPr lang="en-US" b="1" dirty="0"/>
          </a:p>
          <a:p>
            <a:pPr lvl="0"/>
            <a:r>
              <a:rPr lang="en-US" sz="3200" b="1" dirty="0"/>
              <a:t>Use color to</a:t>
            </a:r>
            <a:endParaRPr lang="en-US" b="1" dirty="0"/>
          </a:p>
          <a:p>
            <a:pPr lvl="1"/>
            <a:r>
              <a:rPr lang="en-US" sz="2800" b="1" dirty="0"/>
              <a:t>Realistically portray natural objects</a:t>
            </a:r>
            <a:endParaRPr lang="en-US" b="1" dirty="0"/>
          </a:p>
          <a:p>
            <a:pPr lvl="1"/>
            <a:r>
              <a:rPr lang="en-US" sz="2800" b="1" dirty="0"/>
              <a:t>Increase screen appeal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99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0"/>
            <a:ext cx="10515600" cy="654206"/>
          </a:xfrm>
        </p:spPr>
        <p:txBody>
          <a:bodyPr>
            <a:normAutofit/>
          </a:bodyPr>
          <a:lstStyle/>
          <a:p>
            <a:r>
              <a:rPr lang="en-US" b="1" dirty="0" smtClean="0"/>
              <a:t> </a:t>
            </a:r>
            <a:r>
              <a:rPr lang="en-US" b="1" dirty="0"/>
              <a:t>INTERNATIONALIZATION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9154" y="654206"/>
            <a:ext cx="10064647" cy="6091368"/>
          </a:xfrm>
        </p:spPr>
        <p:txBody>
          <a:bodyPr>
            <a:normAutofit/>
          </a:bodyPr>
          <a:lstStyle/>
          <a:p>
            <a:pPr lvl="0"/>
            <a:r>
              <a:rPr lang="en-US" sz="3200" b="1" dirty="0" smtClean="0"/>
              <a:t>International </a:t>
            </a:r>
            <a:r>
              <a:rPr lang="en-US" sz="3200" b="1" dirty="0"/>
              <a:t>Considerations</a:t>
            </a:r>
            <a:endParaRPr lang="en-US" b="1" dirty="0"/>
          </a:p>
          <a:p>
            <a:pPr lvl="1"/>
            <a:r>
              <a:rPr lang="en-US" sz="2800" b="1" dirty="0"/>
              <a:t>Localization</a:t>
            </a:r>
            <a:endParaRPr lang="en-US" b="1" dirty="0"/>
          </a:p>
          <a:p>
            <a:pPr lvl="1"/>
            <a:r>
              <a:rPr lang="en-US" sz="2800" b="1" dirty="0"/>
              <a:t>Cultural Considerations</a:t>
            </a:r>
            <a:endParaRPr lang="en-US" b="1" dirty="0"/>
          </a:p>
          <a:p>
            <a:pPr lvl="1"/>
            <a:r>
              <a:rPr lang="en-US" sz="2800" b="1" dirty="0"/>
              <a:t>Writing Text</a:t>
            </a:r>
            <a:endParaRPr lang="en-US" b="1" dirty="0"/>
          </a:p>
          <a:p>
            <a:pPr lvl="1"/>
            <a:r>
              <a:rPr lang="en-US" sz="2800" b="1" dirty="0"/>
              <a:t>Using Images and Symbols</a:t>
            </a:r>
            <a:endParaRPr lang="en-US" b="1" dirty="0"/>
          </a:p>
          <a:p>
            <a:pPr lvl="1"/>
            <a:r>
              <a:rPr lang="en-US" sz="2800" b="1" dirty="0"/>
              <a:t>Requirements Determination and Testing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1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09862"/>
            <a:ext cx="10794167" cy="65357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600" b="1" dirty="0" smtClean="0"/>
              <a:t> </a:t>
            </a:r>
            <a:r>
              <a:rPr lang="en-US" sz="3600" b="1" dirty="0"/>
              <a:t>Possible problem with colors:</a:t>
            </a:r>
            <a:endParaRPr lang="en-US" sz="3200" b="1" dirty="0"/>
          </a:p>
          <a:p>
            <a:pPr lvl="0"/>
            <a:r>
              <a:rPr lang="en-US" sz="3600" b="1" dirty="0"/>
              <a:t>High attention-getting capacity </a:t>
            </a:r>
            <a:endParaRPr lang="en-US" sz="3200" b="1" dirty="0"/>
          </a:p>
          <a:p>
            <a:pPr lvl="0"/>
            <a:r>
              <a:rPr lang="en-US" sz="3600" b="1" dirty="0"/>
              <a:t>Interference with use of other screens</a:t>
            </a:r>
            <a:endParaRPr lang="en-US" sz="3200" b="1" dirty="0"/>
          </a:p>
          <a:p>
            <a:pPr lvl="0"/>
            <a:r>
              <a:rPr lang="en-US" sz="3600" b="1" dirty="0"/>
              <a:t>Varying sensitivity of the eye to different colors </a:t>
            </a:r>
            <a:endParaRPr lang="en-US" sz="3200" b="1" dirty="0"/>
          </a:p>
          <a:p>
            <a:pPr lvl="1"/>
            <a:r>
              <a:rPr lang="en-US" sz="3200" b="1" dirty="0"/>
              <a:t>More sensitive to those in the middle of the visual spectrum: Yellow and green </a:t>
            </a:r>
            <a:endParaRPr lang="en-US" sz="2800" b="1" dirty="0"/>
          </a:p>
          <a:p>
            <a:pPr lvl="1"/>
            <a:r>
              <a:rPr lang="en-US" sz="3200" b="1" dirty="0"/>
              <a:t>Combinations of screen colors can strain the eye’s accommodation mechanism: Blue and red </a:t>
            </a:r>
            <a:endParaRPr lang="en-US" sz="2800" b="1" dirty="0"/>
          </a:p>
          <a:p>
            <a:pPr lvl="0"/>
            <a:r>
              <a:rPr lang="en-US" sz="3600" b="1" dirty="0"/>
              <a:t>Color-viewing deficiencies</a:t>
            </a:r>
            <a:endParaRPr lang="en-US" sz="3200" b="1" dirty="0"/>
          </a:p>
          <a:p>
            <a:pPr lvl="1"/>
            <a:r>
              <a:rPr lang="en-US" sz="3200" b="1" dirty="0"/>
              <a:t>8 percent of males</a:t>
            </a:r>
            <a:endParaRPr lang="en-US" sz="2800" b="1" dirty="0"/>
          </a:p>
          <a:p>
            <a:pPr lvl="1"/>
            <a:r>
              <a:rPr lang="en-US" sz="3200" b="1" dirty="0"/>
              <a:t>0.4 percent of females </a:t>
            </a:r>
            <a:endParaRPr lang="en-US" sz="2800" b="1" dirty="0"/>
          </a:p>
          <a:p>
            <a:pPr lvl="0"/>
            <a:r>
              <a:rPr lang="en-US" sz="3600" b="1" dirty="0"/>
              <a:t>Cross-disciplinary and cross-cultural differences</a:t>
            </a:r>
            <a:endParaRPr lang="en-US" sz="3200" b="1" dirty="0"/>
          </a:p>
          <a:p>
            <a:pPr lvl="1"/>
            <a:r>
              <a:rPr lang="en-US" sz="3200" b="1" dirty="0"/>
              <a:t>Colors can have different meanings in different situations to different people </a:t>
            </a:r>
            <a:endParaRPr lang="en-US" sz="2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9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65125"/>
            <a:ext cx="10764187" cy="630549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900" b="1" dirty="0" smtClean="0"/>
              <a:t>Color </a:t>
            </a:r>
            <a:r>
              <a:rPr lang="en-US" sz="3900" b="1" dirty="0"/>
              <a:t>and Human Vision:</a:t>
            </a:r>
            <a:endParaRPr lang="en-US" sz="3500" b="1" dirty="0"/>
          </a:p>
          <a:p>
            <a:pPr marL="0" indent="0">
              <a:buNone/>
            </a:pPr>
            <a:r>
              <a:rPr lang="en-US" sz="3900" b="1" dirty="0"/>
              <a:t> </a:t>
            </a:r>
            <a:r>
              <a:rPr lang="en-US" sz="3900" b="1" dirty="0" smtClean="0"/>
              <a:t>Lens</a:t>
            </a:r>
            <a:endParaRPr lang="en-US" sz="3500" b="1" dirty="0"/>
          </a:p>
          <a:p>
            <a:pPr lvl="0"/>
            <a:r>
              <a:rPr lang="en-US" sz="3900" b="1" dirty="0"/>
              <a:t>Muscles that focus wavelengths of light on the retina</a:t>
            </a:r>
            <a:endParaRPr lang="en-US" sz="3500" b="1" dirty="0"/>
          </a:p>
          <a:p>
            <a:pPr lvl="0"/>
            <a:r>
              <a:rPr lang="en-US" sz="3900" b="1" dirty="0"/>
              <a:t>Different wavelengths are focused at different distances behind the lens</a:t>
            </a:r>
            <a:endParaRPr lang="en-US" sz="3500" b="1" dirty="0"/>
          </a:p>
          <a:p>
            <a:pPr lvl="1"/>
            <a:r>
              <a:rPr lang="en-US" sz="3500" b="1" dirty="0"/>
              <a:t>Longer wavelengths (red) are focused farther back than the shorter wavelengths (blue) </a:t>
            </a:r>
            <a:endParaRPr lang="en-US" sz="3000" b="1" dirty="0"/>
          </a:p>
          <a:p>
            <a:pPr lvl="1"/>
            <a:r>
              <a:rPr lang="en-US" sz="3500" b="1" dirty="0"/>
              <a:t>Colors  of  a  different  wavelength  from  the  color  actually  being  focused  will appear out of focus</a:t>
            </a:r>
            <a:endParaRPr lang="en-US" sz="3000" b="1" dirty="0"/>
          </a:p>
          <a:p>
            <a:pPr lvl="1"/>
            <a:r>
              <a:rPr lang="en-US" sz="3500" b="1" dirty="0"/>
              <a:t>To create a sharp image of the out-of-focus colors requires a refocusing of the eye </a:t>
            </a:r>
            <a:endParaRPr lang="en-US" sz="3000" b="1" dirty="0"/>
          </a:p>
          <a:p>
            <a:pPr lvl="1"/>
            <a:r>
              <a:rPr lang="en-US" sz="3500" b="1" dirty="0"/>
              <a:t>Excessive refocusing (such as between red and blue) can lead to eye fatigue </a:t>
            </a:r>
            <a:endParaRPr lang="en-US" sz="30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99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616" y="179882"/>
            <a:ext cx="11257614" cy="66781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400" b="1" dirty="0"/>
              <a:t>Retina</a:t>
            </a:r>
            <a:endParaRPr lang="en-US" sz="4000" b="1" dirty="0"/>
          </a:p>
          <a:p>
            <a:pPr lvl="0"/>
            <a:r>
              <a:rPr lang="en-US" sz="4400" b="1" dirty="0"/>
              <a:t>Light-sensitive surface of the eye</a:t>
            </a:r>
            <a:endParaRPr lang="en-US" sz="4000" b="1" dirty="0"/>
          </a:p>
          <a:p>
            <a:pPr lvl="0"/>
            <a:r>
              <a:rPr lang="en-US" sz="4400" b="1" dirty="0"/>
              <a:t>Rods</a:t>
            </a:r>
            <a:endParaRPr lang="en-US" sz="4000" b="1" dirty="0"/>
          </a:p>
          <a:p>
            <a:pPr lvl="1"/>
            <a:r>
              <a:rPr lang="en-US" sz="4000" b="1" dirty="0"/>
              <a:t>Sensitive to lower light levels and function primarily at night</a:t>
            </a:r>
            <a:endParaRPr lang="en-US" sz="3600" b="1" dirty="0"/>
          </a:p>
          <a:p>
            <a:pPr lvl="0"/>
            <a:r>
              <a:rPr lang="en-US" sz="4400" b="1" dirty="0"/>
              <a:t>Cones </a:t>
            </a:r>
            <a:endParaRPr lang="en-US" sz="4000" b="1" dirty="0"/>
          </a:p>
          <a:p>
            <a:pPr lvl="1"/>
            <a:r>
              <a:rPr lang="en-US" sz="4000" b="1" dirty="0"/>
              <a:t>Stimulated by higher light levels and react to color </a:t>
            </a:r>
            <a:endParaRPr lang="en-US" sz="3600" b="1" dirty="0"/>
          </a:p>
          <a:p>
            <a:pPr lvl="1"/>
            <a:r>
              <a:rPr lang="en-US" sz="4000" b="1" dirty="0"/>
              <a:t>Different cones possess maximum sensitivity to different wavelengths of light </a:t>
            </a:r>
            <a:endParaRPr lang="en-US" sz="36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4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1034010" cy="6290508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4000" b="1" dirty="0"/>
              <a:t>Two-thirds (64 percent) maximally sensitive to longer light wavelengths</a:t>
            </a:r>
            <a:endParaRPr lang="en-US" sz="3600" b="1" dirty="0"/>
          </a:p>
          <a:p>
            <a:pPr lvl="2"/>
            <a:r>
              <a:rPr lang="en-US" sz="3600" b="1" dirty="0"/>
              <a:t>Referred to as “red” sensitive cones</a:t>
            </a:r>
            <a:endParaRPr lang="en-US" sz="3200" b="1" dirty="0"/>
          </a:p>
          <a:p>
            <a:pPr lvl="2"/>
            <a:r>
              <a:rPr lang="en-US" sz="3600" b="1" dirty="0"/>
              <a:t>However, peak sensitivity is in the yellow portion of the visual spectrum </a:t>
            </a:r>
            <a:endParaRPr lang="en-US" sz="3200" b="1" dirty="0"/>
          </a:p>
          <a:p>
            <a:pPr lvl="1"/>
            <a:r>
              <a:rPr lang="en-US" sz="4000" b="1" dirty="0"/>
              <a:t>One-third (32 percent) maximally sensitive to medium wavelengths</a:t>
            </a:r>
            <a:endParaRPr lang="en-US" sz="3600" b="1" dirty="0"/>
          </a:p>
          <a:p>
            <a:pPr lvl="2"/>
            <a:r>
              <a:rPr lang="en-US" sz="3600" b="1" dirty="0"/>
              <a:t>Referred to as “green” sensitive cones</a:t>
            </a:r>
            <a:endParaRPr lang="en-US" sz="3200" b="1" dirty="0"/>
          </a:p>
          <a:p>
            <a:pPr lvl="1"/>
            <a:r>
              <a:rPr lang="en-US" sz="4000" b="1" dirty="0"/>
              <a:t>2 percent primarily react to short light wavelengths</a:t>
            </a:r>
            <a:endParaRPr lang="en-US" sz="3600" b="1" dirty="0"/>
          </a:p>
          <a:p>
            <a:pPr lvl="2"/>
            <a:r>
              <a:rPr lang="en-US" sz="3600" b="1" dirty="0"/>
              <a:t>Referred to as “blue” sensitive cones </a:t>
            </a:r>
            <a:endParaRPr lang="en-US" sz="32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78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61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dirty="0"/>
              <a:t>Multimedia: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41946"/>
            <a:ext cx="8596668" cy="5616053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2400" dirty="0" smtClean="0"/>
              <a:t>1 </a:t>
            </a:r>
            <a:r>
              <a:rPr lang="en-US" sz="2400" dirty="0"/>
              <a:t>Purpose of Graphics</a:t>
            </a:r>
          </a:p>
          <a:p>
            <a:pPr marL="114300" indent="0">
              <a:buNone/>
            </a:pPr>
            <a:r>
              <a:rPr lang="en-US" sz="2400" dirty="0" smtClean="0"/>
              <a:t>2 Graphics</a:t>
            </a:r>
          </a:p>
          <a:p>
            <a:pPr marL="114300" indent="0">
              <a:buNone/>
            </a:pPr>
            <a:r>
              <a:rPr lang="en-US" sz="2400" dirty="0" smtClean="0"/>
              <a:t>3 Images</a:t>
            </a:r>
          </a:p>
          <a:p>
            <a:pPr marL="114300" indent="0">
              <a:buNone/>
            </a:pPr>
            <a:r>
              <a:rPr lang="en-US" sz="2400" dirty="0" smtClean="0"/>
              <a:t>4 Image Maps</a:t>
            </a:r>
          </a:p>
          <a:p>
            <a:pPr marL="114300" indent="0">
              <a:buNone/>
            </a:pPr>
            <a:r>
              <a:rPr lang="en-US" sz="2400" dirty="0" smtClean="0"/>
              <a:t>5 Photographs/Pictures</a:t>
            </a:r>
          </a:p>
          <a:p>
            <a:pPr marL="114300" indent="0">
              <a:buNone/>
            </a:pPr>
            <a:r>
              <a:rPr lang="en-US" sz="2400" dirty="0" smtClean="0"/>
              <a:t>6 Video</a:t>
            </a:r>
          </a:p>
          <a:p>
            <a:pPr marL="114300" indent="0">
              <a:buNone/>
            </a:pPr>
            <a:r>
              <a:rPr lang="en-US" sz="2400" dirty="0" smtClean="0"/>
              <a:t>7 Diagrams</a:t>
            </a:r>
          </a:p>
          <a:p>
            <a:pPr marL="114300" indent="0">
              <a:buNone/>
            </a:pPr>
            <a:r>
              <a:rPr lang="en-US" sz="2400" dirty="0" smtClean="0"/>
              <a:t>8 Drawings</a:t>
            </a:r>
          </a:p>
          <a:p>
            <a:pPr marL="114300" indent="0">
              <a:buNone/>
            </a:pPr>
            <a:r>
              <a:rPr lang="en-US" sz="2400" dirty="0" smtClean="0"/>
              <a:t>9 Animation</a:t>
            </a:r>
          </a:p>
          <a:p>
            <a:pPr marL="114300" indent="0">
              <a:buNone/>
            </a:pPr>
            <a:r>
              <a:rPr lang="en-US" sz="2400" dirty="0" smtClean="0"/>
              <a:t>1 0Audition</a:t>
            </a:r>
          </a:p>
          <a:p>
            <a:pPr marL="114300" indent="0">
              <a:buNone/>
            </a:pPr>
            <a:r>
              <a:rPr lang="en-US" sz="2400" dirty="0" smtClean="0"/>
              <a:t>11 interactive </a:t>
            </a:r>
            <a:r>
              <a:rPr lang="en-US" sz="2400" dirty="0"/>
              <a:t>Voice Response (IVR</a:t>
            </a:r>
            <a:r>
              <a:rPr lang="en-US" sz="2400" dirty="0" smtClean="0"/>
              <a:t>) and combining </a:t>
            </a:r>
            <a:r>
              <a:rPr lang="en-US" sz="2400" dirty="0"/>
              <a:t>Mediums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3677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Purpose of Graphics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8425"/>
            <a:ext cx="8596668" cy="5104262"/>
          </a:xfrm>
        </p:spPr>
        <p:txBody>
          <a:bodyPr>
            <a:noAutofit/>
          </a:bodyPr>
          <a:lstStyle/>
          <a:p>
            <a:r>
              <a:rPr lang="en-US" sz="2400" dirty="0" smtClean="0"/>
              <a:t>Navigational</a:t>
            </a:r>
            <a:endParaRPr lang="en-US" sz="2400" dirty="0"/>
          </a:p>
          <a:p>
            <a:r>
              <a:rPr lang="en-US" sz="2400" dirty="0" smtClean="0"/>
              <a:t>To </a:t>
            </a:r>
            <a:r>
              <a:rPr lang="en-US" sz="2400" dirty="0"/>
              <a:t>identify links that may be followed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Representational</a:t>
            </a:r>
          </a:p>
          <a:p>
            <a:r>
              <a:rPr lang="en-US" sz="2400" dirty="0" smtClean="0"/>
              <a:t>To </a:t>
            </a:r>
            <a:r>
              <a:rPr lang="en-US" sz="2400" dirty="0"/>
              <a:t>illustrate items mentioned in text</a:t>
            </a:r>
          </a:p>
          <a:p>
            <a:r>
              <a:rPr lang="en-US" sz="2400" dirty="0" smtClean="0"/>
              <a:t>  </a:t>
            </a:r>
            <a:r>
              <a:rPr lang="en-US" sz="2400" dirty="0"/>
              <a:t>Organizational 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To depict relationships among items mentioned in text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Explanative</a:t>
            </a:r>
          </a:p>
          <a:p>
            <a:r>
              <a:rPr lang="en-US" sz="2400" dirty="0" smtClean="0"/>
              <a:t>  </a:t>
            </a:r>
            <a:r>
              <a:rPr lang="en-US" sz="2400" dirty="0"/>
              <a:t>To show how things or processes work</a:t>
            </a:r>
          </a:p>
          <a:p>
            <a:r>
              <a:rPr lang="en-US" sz="2400" dirty="0" smtClean="0"/>
              <a:t>Decorative</a:t>
            </a:r>
            <a:endParaRPr lang="en-US" sz="2400" dirty="0"/>
          </a:p>
          <a:p>
            <a:r>
              <a:rPr lang="en-US" sz="2400" dirty="0" smtClean="0"/>
              <a:t> </a:t>
            </a:r>
            <a:r>
              <a:rPr lang="en-US" sz="2400" dirty="0"/>
              <a:t>To provide visual appeal and emphasis</a:t>
            </a:r>
          </a:p>
        </p:txBody>
      </p:sp>
    </p:spTree>
    <p:extLst>
      <p:ext uri="{BB962C8B-B14F-4D97-AF65-F5344CB8AC3E}">
        <p14:creationId xmlns:p14="http://schemas.microsoft.com/office/powerpoint/2010/main" val="79961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0310"/>
            <a:ext cx="8596668" cy="5718412"/>
          </a:xfrm>
        </p:spPr>
        <p:txBody>
          <a:bodyPr>
            <a:noAutofit/>
          </a:bodyPr>
          <a:lstStyle/>
          <a:p>
            <a:r>
              <a:rPr lang="en-US" sz="2400" dirty="0" smtClean="0"/>
              <a:t> </a:t>
            </a:r>
            <a:r>
              <a:rPr lang="en-US" sz="2400" dirty="0"/>
              <a:t>Use graphics to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Supplement the textual content, not as a substitute for it</a:t>
            </a:r>
          </a:p>
          <a:p>
            <a:r>
              <a:rPr lang="en-US" sz="2400" dirty="0" smtClean="0"/>
              <a:t>Convey </a:t>
            </a:r>
            <a:r>
              <a:rPr lang="en-US" sz="2400" dirty="0"/>
              <a:t>information that can’t be effectively expressed using text</a:t>
            </a:r>
          </a:p>
          <a:p>
            <a:r>
              <a:rPr lang="en-US" sz="2400" dirty="0" smtClean="0"/>
              <a:t>  </a:t>
            </a:r>
            <a:r>
              <a:rPr lang="en-US" sz="2400" dirty="0"/>
              <a:t>Enhance navigation through </a:t>
            </a:r>
          </a:p>
          <a:p>
            <a:r>
              <a:rPr lang="en-US" sz="2400" dirty="0" smtClean="0"/>
              <a:t>Presenting </a:t>
            </a:r>
            <a:r>
              <a:rPr lang="en-US" sz="2400" dirty="0"/>
              <a:t>a site overview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Identifying site pages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Identifying content areas </a:t>
            </a:r>
          </a:p>
          <a:p>
            <a:r>
              <a:rPr lang="en-US" sz="2400" dirty="0" smtClean="0"/>
              <a:t>  </a:t>
            </a:r>
            <a:r>
              <a:rPr lang="en-US" sz="2400" dirty="0"/>
              <a:t>Limit the use of graphics that take a long time to load</a:t>
            </a:r>
          </a:p>
          <a:p>
            <a:r>
              <a:rPr lang="en-US" sz="2400" dirty="0" smtClean="0"/>
              <a:t>  </a:t>
            </a:r>
            <a:r>
              <a:rPr lang="en-US" sz="2400" dirty="0"/>
              <a:t>Coordinate the graphics with all other page elements</a:t>
            </a:r>
          </a:p>
          <a:p>
            <a:r>
              <a:rPr lang="en-US" sz="2400" dirty="0" smtClean="0"/>
              <a:t>  </a:t>
            </a:r>
            <a:r>
              <a:rPr lang="en-US" sz="2400" dirty="0"/>
              <a:t>Graphics should not look like gratuitous decorations or banner ads</a:t>
            </a:r>
          </a:p>
        </p:txBody>
      </p:sp>
    </p:spTree>
    <p:extLst>
      <p:ext uri="{BB962C8B-B14F-4D97-AF65-F5344CB8AC3E}">
        <p14:creationId xmlns:p14="http://schemas.microsoft.com/office/powerpoint/2010/main" val="66001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0185"/>
            <a:ext cx="8596668" cy="57593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 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Insure images convey their intended message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General: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Use standard images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Use images consistently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Produce legible images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Provide descriptive text or labels with all images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Distinguish navigational from decorative images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Minimize: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number of presented images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size of presented images</a:t>
            </a:r>
          </a:p>
          <a:p>
            <a:r>
              <a:rPr lang="en-US" sz="2000" dirty="0" smtClean="0"/>
              <a:t>Restrict </a:t>
            </a:r>
            <a:r>
              <a:rPr lang="en-US" sz="2000" dirty="0"/>
              <a:t>single images to 5K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Restrict page images to 20K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Provide thumbnail size images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Image animation</a:t>
            </a:r>
          </a:p>
          <a:p>
            <a:r>
              <a:rPr lang="en-US" sz="2000" dirty="0" smtClean="0"/>
              <a:t>Avoid </a:t>
            </a:r>
            <a:r>
              <a:rPr lang="en-US" sz="2000" dirty="0"/>
              <a:t>extraneous or gratuitous images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Color 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Minimize the number of colors in an image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Format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Produce images in the most appropriate </a:t>
            </a:r>
            <a:r>
              <a:rPr lang="en-US" sz="2000" dirty="0" smtClean="0"/>
              <a:t>format </a:t>
            </a:r>
            <a:r>
              <a:rPr lang="en-US" sz="2000" dirty="0"/>
              <a:t>GIF or JPEG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Internationalization: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Provide for image internationalization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Screen </a:t>
            </a:r>
            <a:r>
              <a:rPr lang="en-US" sz="2000" dirty="0" err="1" smtClean="0"/>
              <a:t>design:Limit</a:t>
            </a:r>
            <a:r>
              <a:rPr lang="en-US" sz="2000" dirty="0" smtClean="0"/>
              <a:t> </a:t>
            </a:r>
            <a:r>
              <a:rPr lang="en-US" sz="2000" dirty="0"/>
              <a:t>large images above the page fold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Use simple background images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Reuse images on multiple pages </a:t>
            </a:r>
          </a:p>
        </p:txBody>
      </p:sp>
    </p:spTree>
    <p:extLst>
      <p:ext uri="{BB962C8B-B14F-4D97-AF65-F5344CB8AC3E}">
        <p14:creationId xmlns:p14="http://schemas.microsoft.com/office/powerpoint/2010/main" val="359106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Image Maps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2072"/>
            <a:ext cx="8596668" cy="61141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  </a:t>
            </a:r>
            <a:r>
              <a:rPr lang="en-US" sz="2000" dirty="0"/>
              <a:t>Use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Provide navigation links to other content </a:t>
            </a:r>
          </a:p>
          <a:p>
            <a:pPr marL="0" indent="0">
              <a:buNone/>
            </a:pPr>
            <a:r>
              <a:rPr lang="en-US" sz="2000" dirty="0"/>
              <a:t>  Advantages</a:t>
            </a:r>
          </a:p>
          <a:p>
            <a:r>
              <a:rPr lang="en-US" sz="2000" dirty="0"/>
              <a:t>o  Can be arrayed in a meaningful and obvious structure</a:t>
            </a:r>
          </a:p>
          <a:p>
            <a:r>
              <a:rPr lang="en-US" sz="2000" dirty="0"/>
              <a:t>o  Faster to load than separate images</a:t>
            </a:r>
          </a:p>
          <a:p>
            <a:pPr marL="0" indent="0">
              <a:buNone/>
            </a:pPr>
            <a:r>
              <a:rPr lang="en-US" sz="2000" dirty="0"/>
              <a:t>  Disadvantages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Consume a significant amount of screen space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“Hot spots” not always obvious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One’s location within map is not always obvious</a:t>
            </a:r>
          </a:p>
          <a:p>
            <a:r>
              <a:rPr lang="en-US" sz="2000" dirty="0" smtClean="0"/>
              <a:t> Guidelines, Use </a:t>
            </a:r>
            <a:r>
              <a:rPr lang="en-US" sz="2000" dirty="0"/>
              <a:t>with caution</a:t>
            </a:r>
          </a:p>
          <a:p>
            <a:r>
              <a:rPr lang="en-US" sz="2000" dirty="0" smtClean="0"/>
              <a:t>Provide </a:t>
            </a:r>
            <a:r>
              <a:rPr lang="en-US" sz="2000" dirty="0"/>
              <a:t>effective visual cues and emphasis to make it easy to identify </a:t>
            </a:r>
          </a:p>
          <a:p>
            <a:pPr marL="0" indent="0">
              <a:buNone/>
            </a:pPr>
            <a:r>
              <a:rPr lang="en-US" sz="2000" dirty="0"/>
              <a:t>link boundaries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Ensure image maps are accessible to the vision impaired</a:t>
            </a:r>
          </a:p>
        </p:txBody>
      </p:sp>
    </p:spTree>
    <p:extLst>
      <p:ext uri="{BB962C8B-B14F-4D97-AF65-F5344CB8AC3E}">
        <p14:creationId xmlns:p14="http://schemas.microsoft.com/office/powerpoint/2010/main" val="59794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Photographs/Pictures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0311"/>
            <a:ext cx="8596668" cy="539769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  </a:t>
            </a:r>
            <a:r>
              <a:rPr lang="en-US" sz="2000" dirty="0"/>
              <a:t>Use when every aspect of the image is relevant</a:t>
            </a:r>
          </a:p>
          <a:p>
            <a:pPr marL="0" indent="0">
              <a:buNone/>
            </a:pPr>
            <a:r>
              <a:rPr lang="en-US" sz="2000" dirty="0"/>
              <a:t>  Guidelines:</a:t>
            </a:r>
          </a:p>
          <a:p>
            <a:r>
              <a:rPr lang="en-US" sz="2000" dirty="0" smtClean="0"/>
              <a:t>Use </a:t>
            </a:r>
            <a:r>
              <a:rPr lang="en-US" sz="2000" dirty="0"/>
              <a:t>JPEG format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/>
              <a:t>On the initial page: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Display a small version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A thumbnail-size image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Zoom-in on most relevant detail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Link to larger photos showing as much detail as needed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Include fewer people and objects in less complicated settings than in photos </a:t>
            </a:r>
          </a:p>
          <a:p>
            <a:pPr marL="0" indent="0">
              <a:buNone/>
            </a:pPr>
            <a:r>
              <a:rPr lang="en-US" sz="2000" dirty="0"/>
              <a:t>for print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Emphasize close-up shots with clean backgrounds</a:t>
            </a:r>
          </a:p>
        </p:txBody>
      </p:sp>
    </p:spTree>
    <p:extLst>
      <p:ext uri="{BB962C8B-B14F-4D97-AF65-F5344CB8AC3E}">
        <p14:creationId xmlns:p14="http://schemas.microsoft.com/office/powerpoint/2010/main" val="408371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833"/>
            <a:ext cx="10515600" cy="66031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b="1" dirty="0" smtClean="0"/>
              <a:t> </a:t>
            </a:r>
            <a:r>
              <a:rPr lang="en-US" sz="4000" b="1" dirty="0" smtClean="0"/>
              <a:t>INTERNATIONALIZATION</a:t>
            </a:r>
          </a:p>
          <a:p>
            <a:pPr marL="0" indent="0">
              <a:buNone/>
            </a:pPr>
            <a:endParaRPr lang="en-US" sz="3600" b="1" dirty="0" smtClean="0"/>
          </a:p>
          <a:p>
            <a:pPr marL="0" indent="0">
              <a:buNone/>
            </a:pPr>
            <a:r>
              <a:rPr lang="en-US" sz="4000" b="1" dirty="0" smtClean="0"/>
              <a:t>Internationalization</a:t>
            </a:r>
            <a:endParaRPr lang="en-US" sz="3600" b="1" dirty="0"/>
          </a:p>
          <a:p>
            <a:pPr lvl="0"/>
            <a:r>
              <a:rPr lang="en-US" sz="4000" b="1" dirty="0"/>
              <a:t>The process of isolating culturally specific elements from a product</a:t>
            </a:r>
            <a:endParaRPr lang="en-US" sz="3600" b="1" dirty="0"/>
          </a:p>
          <a:p>
            <a:pPr marL="0" indent="0">
              <a:buNone/>
            </a:pPr>
            <a:r>
              <a:rPr lang="en-US" sz="4000" b="1" dirty="0"/>
              <a:t> </a:t>
            </a:r>
            <a:endParaRPr lang="en-US" sz="3600" b="1" dirty="0"/>
          </a:p>
          <a:p>
            <a:pPr marL="0" indent="0">
              <a:buNone/>
            </a:pPr>
            <a:r>
              <a:rPr lang="en-US" sz="4000" b="1" dirty="0"/>
              <a:t>Localization</a:t>
            </a:r>
            <a:endParaRPr lang="en-US" sz="3600" b="1" dirty="0"/>
          </a:p>
          <a:p>
            <a:pPr lvl="0"/>
            <a:r>
              <a:rPr lang="en-US" sz="4000" b="1" dirty="0"/>
              <a:t>The  process  of  infusing  a  specific  cultural  context  into  a  previously internationalized product </a:t>
            </a:r>
            <a:endParaRPr lang="en-US" sz="3600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6506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Video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0185"/>
            <a:ext cx="8596668" cy="82159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  </a:t>
            </a:r>
            <a:r>
              <a:rPr lang="en-US" sz="2000" dirty="0"/>
              <a:t>Uses: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Show things that move or change over time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Show the proper way to perform a task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Show events that cannot be seen directly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Convey human behavior and emotions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Provide a personal message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Grab attention</a:t>
            </a:r>
          </a:p>
          <a:p>
            <a:pPr marL="0" indent="0">
              <a:buNone/>
            </a:pPr>
            <a:r>
              <a:rPr lang="en-US" sz="2000" dirty="0"/>
              <a:t>  Disadvantages: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Expensive to produce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Slow to download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Small and difficult to discern detail</a:t>
            </a:r>
          </a:p>
          <a:p>
            <a:pPr marL="0" indent="0">
              <a:buNone/>
            </a:pPr>
            <a:r>
              <a:rPr lang="en-US" sz="2000" dirty="0"/>
              <a:t>  Guidelines: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Never automatically download a video into a page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Create short segments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Provide controls: playing, pausing, and stopping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Consider using:</a:t>
            </a:r>
          </a:p>
          <a:p>
            <a:pPr marL="0" indent="0">
              <a:buNone/>
            </a:pPr>
            <a:r>
              <a:rPr lang="en-US" sz="2000" dirty="0"/>
              <a:t>  Existing video </a:t>
            </a:r>
          </a:p>
          <a:p>
            <a:pPr marL="0" indent="0">
              <a:buNone/>
            </a:pPr>
            <a:r>
              <a:rPr lang="en-US" sz="2000" dirty="0"/>
              <a:t>  Audio only</a:t>
            </a:r>
          </a:p>
          <a:p>
            <a:pPr marL="0" indent="0">
              <a:buNone/>
            </a:pPr>
            <a:r>
              <a:rPr lang="en-US" sz="2000" dirty="0"/>
              <a:t>  A slide show with audio</a:t>
            </a:r>
          </a:p>
        </p:txBody>
      </p:sp>
    </p:spTree>
    <p:extLst>
      <p:ext uri="{BB962C8B-B14F-4D97-AF65-F5344CB8AC3E}">
        <p14:creationId xmlns:p14="http://schemas.microsoft.com/office/powerpoint/2010/main" val="119551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754" y="1269999"/>
            <a:ext cx="8596668" cy="82697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  </a:t>
            </a:r>
            <a:r>
              <a:rPr lang="en-US" sz="2000" dirty="0"/>
              <a:t>Uses: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Show the structure of objects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Show the relationship of objects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Show the flow of a process or task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Reveal a temporal or spatial order</a:t>
            </a:r>
          </a:p>
          <a:p>
            <a:pPr marL="0" indent="0">
              <a:buNone/>
            </a:pPr>
            <a:r>
              <a:rPr lang="en-US" sz="2000" dirty="0"/>
              <a:t>  Kinds: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Flow charts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Cause and effect charts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Gantt charts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Entity relationship charts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Organization charts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Network diagrams </a:t>
            </a:r>
          </a:p>
          <a:p>
            <a:pPr marL="0" indent="0">
              <a:buNone/>
            </a:pPr>
            <a:r>
              <a:rPr lang="en-US" sz="2000" dirty="0"/>
              <a:t>  Parts: 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Shapes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Labels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Lines</a:t>
            </a:r>
          </a:p>
          <a:p>
            <a:pPr marL="0" indent="0">
              <a:buNone/>
            </a:pPr>
            <a:r>
              <a:rPr lang="en-US" sz="2000" dirty="0"/>
              <a:t>  Guidelines: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Provide simple diagrams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Provide cutaway diagrams or exploded views to illustrate key points</a:t>
            </a:r>
          </a:p>
        </p:txBody>
      </p:sp>
    </p:spTree>
    <p:extLst>
      <p:ext uri="{BB962C8B-B14F-4D97-AF65-F5344CB8AC3E}">
        <p14:creationId xmlns:p14="http://schemas.microsoft.com/office/powerpoint/2010/main" val="386753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Drawings and </a:t>
            </a:r>
            <a:r>
              <a:rPr lang="en-US" dirty="0"/>
              <a:t>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0310"/>
            <a:ext cx="8596668" cy="55955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</a:t>
            </a:r>
          </a:p>
          <a:p>
            <a:r>
              <a:rPr lang="en-US" sz="2400" dirty="0" smtClean="0"/>
              <a:t>  </a:t>
            </a:r>
            <a:r>
              <a:rPr lang="en-US" sz="2400" dirty="0"/>
              <a:t>Use when some parts need emphasize or </a:t>
            </a:r>
            <a:r>
              <a:rPr lang="en-US" sz="2400" dirty="0" smtClean="0"/>
              <a:t>representation</a:t>
            </a:r>
          </a:p>
          <a:p>
            <a:pPr marL="0" indent="0">
              <a:buNone/>
            </a:pPr>
            <a:r>
              <a:rPr lang="en-US" sz="2400" dirty="0" smtClean="0"/>
              <a:t> </a:t>
            </a:r>
            <a:r>
              <a:rPr lang="en-US" sz="2400" dirty="0"/>
              <a:t>Guidelines: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Provide simple drawings showing minimal detail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Provide a link to a complete </a:t>
            </a:r>
            <a:r>
              <a:rPr lang="en-US" sz="2400" dirty="0" smtClean="0"/>
              <a:t>drawing</a:t>
            </a:r>
          </a:p>
          <a:p>
            <a:r>
              <a:rPr lang="en-US" sz="2400" dirty="0"/>
              <a:t> Interactive Voice Response (IVR)  </a:t>
            </a:r>
          </a:p>
          <a:p>
            <a:pPr marL="0" indent="0">
              <a:buNone/>
            </a:pPr>
            <a:r>
              <a:rPr lang="en-US" sz="2400" dirty="0"/>
              <a:t>  Limit to three or four levels</a:t>
            </a:r>
          </a:p>
          <a:p>
            <a:pPr marL="0" indent="0">
              <a:buNone/>
            </a:pPr>
            <a:r>
              <a:rPr lang="en-US" sz="2400" dirty="0"/>
              <a:t>  Limit to four or fewer choices per level</a:t>
            </a:r>
          </a:p>
        </p:txBody>
      </p:sp>
    </p:spTree>
    <p:extLst>
      <p:ext uri="{BB962C8B-B14F-4D97-AF65-F5344CB8AC3E}">
        <p14:creationId xmlns:p14="http://schemas.microsoft.com/office/powerpoint/2010/main" val="134840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6663"/>
            <a:ext cx="8596668" cy="600501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  Uses:</a:t>
            </a:r>
          </a:p>
          <a:p>
            <a:r>
              <a:rPr lang="en-US" sz="2000" dirty="0" smtClean="0"/>
              <a:t>Explain </a:t>
            </a:r>
            <a:r>
              <a:rPr lang="en-US" sz="2000" dirty="0"/>
              <a:t>ideas involving a change in time or position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Illustrate the location or state of a process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Provide feedback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Show continuity in transitions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Enrich graphical representations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Aid visualization of 3-D structures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Attract attention</a:t>
            </a:r>
          </a:p>
          <a:p>
            <a:pPr marL="0" indent="0">
              <a:buNone/>
            </a:pPr>
            <a:r>
              <a:rPr lang="en-US" sz="2000" dirty="0"/>
              <a:t>  Disadvantages: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Very distracting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Can potentially create problems for people with some disabilities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Slow loading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o  Use only when an integral part of the content</a:t>
            </a:r>
          </a:p>
          <a:p>
            <a:r>
              <a:rPr lang="en-US" sz="2000" dirty="0"/>
              <a:t>o  Introduce animation</a:t>
            </a:r>
          </a:p>
          <a:p>
            <a:r>
              <a:rPr lang="en-US" sz="2000" dirty="0"/>
              <a:t>o  Create short segments</a:t>
            </a:r>
          </a:p>
          <a:p>
            <a:r>
              <a:rPr lang="en-US" sz="2000" dirty="0"/>
              <a:t>o  Provide a freeze frame and stop mode </a:t>
            </a:r>
          </a:p>
          <a:p>
            <a:r>
              <a:rPr lang="en-US" sz="2000" dirty="0"/>
              <a:t>o  Avoid distracting animation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713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Page Components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3048000" y="1997839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/>
              <a:t>Page title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Navigation </a:t>
            </a:r>
            <a:r>
              <a:rPr lang="en-US" sz="2400" dirty="0"/>
              <a:t>bar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/>
              <a:t>Table of contents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  </a:t>
            </a:r>
            <a:r>
              <a:rPr lang="en-US" sz="2400" dirty="0"/>
              <a:t>Site identifier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/>
              <a:t>Search facility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  </a:t>
            </a:r>
            <a:r>
              <a:rPr lang="en-US" sz="2400" dirty="0"/>
              <a:t>Page’s author or contact person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  </a:t>
            </a:r>
            <a:r>
              <a:rPr lang="en-US" sz="2400" dirty="0"/>
              <a:t>Contact e-mail address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/>
              <a:t>Comment facility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Other </a:t>
            </a:r>
            <a:r>
              <a:rPr lang="en-US" sz="2400" dirty="0"/>
              <a:t>contact </a:t>
            </a:r>
            <a:r>
              <a:rPr lang="en-US" sz="2400" dirty="0" smtClean="0"/>
              <a:t>details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  </a:t>
            </a:r>
            <a:r>
              <a:rPr lang="en-US" sz="2400" dirty="0"/>
              <a:t>Copyright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Date </a:t>
            </a:r>
            <a:r>
              <a:rPr lang="en-US" sz="2400" dirty="0"/>
              <a:t>of creation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587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Links to: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 </a:t>
            </a:r>
            <a:r>
              <a:rPr lang="en-US" sz="2400" dirty="0"/>
              <a:t>Skip to main content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Other major sections of site </a:t>
            </a:r>
          </a:p>
          <a:p>
            <a:r>
              <a:rPr lang="en-US" sz="2400" dirty="0" smtClean="0"/>
              <a:t>  </a:t>
            </a:r>
            <a:r>
              <a:rPr lang="en-US" sz="2400" dirty="0"/>
              <a:t>Home Page </a:t>
            </a:r>
          </a:p>
          <a:p>
            <a:r>
              <a:rPr lang="en-US" sz="2400" dirty="0" smtClean="0"/>
              <a:t>Index </a:t>
            </a:r>
            <a:r>
              <a:rPr lang="en-US" sz="2400" dirty="0"/>
              <a:t>Page </a:t>
            </a:r>
          </a:p>
          <a:p>
            <a:r>
              <a:rPr lang="en-US" sz="2400" dirty="0" smtClean="0"/>
              <a:t>  </a:t>
            </a:r>
            <a:r>
              <a:rPr lang="en-US" sz="2400" dirty="0"/>
              <a:t>Site Map or Directory </a:t>
            </a:r>
          </a:p>
          <a:p>
            <a:r>
              <a:rPr lang="en-US" sz="2400" dirty="0" smtClean="0"/>
              <a:t>  </a:t>
            </a:r>
            <a:r>
              <a:rPr lang="en-US" sz="2400" dirty="0"/>
              <a:t>Next Page </a:t>
            </a:r>
          </a:p>
          <a:p>
            <a:r>
              <a:rPr lang="en-US" sz="2400" dirty="0" smtClean="0"/>
              <a:t>  </a:t>
            </a:r>
            <a:r>
              <a:rPr lang="en-US" sz="2400" dirty="0"/>
              <a:t>Previous </a:t>
            </a:r>
            <a:r>
              <a:rPr lang="en-US" sz="2400" dirty="0" smtClean="0"/>
              <a:t>Page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863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4498"/>
            <a:ext cx="10515600" cy="5831174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3600" b="1" dirty="0" smtClean="0"/>
              <a:t>When </a:t>
            </a:r>
            <a:r>
              <a:rPr lang="en-US" sz="3600" b="1" dirty="0"/>
              <a:t>to do it:</a:t>
            </a:r>
          </a:p>
          <a:p>
            <a:pPr lvl="1"/>
            <a:r>
              <a:rPr lang="en-US" sz="3600" b="1" dirty="0"/>
              <a:t>When the market includes few or no English speakers</a:t>
            </a:r>
          </a:p>
          <a:p>
            <a:pPr lvl="1"/>
            <a:r>
              <a:rPr lang="en-US" sz="3600" b="1" dirty="0"/>
              <a:t>When translation is required by law or by custom</a:t>
            </a:r>
          </a:p>
          <a:p>
            <a:pPr lvl="1"/>
            <a:r>
              <a:rPr lang="en-US" sz="3600" b="1" dirty="0"/>
              <a:t>When the widest possible market is </a:t>
            </a:r>
            <a:r>
              <a:rPr lang="en-US" sz="3600" b="1" dirty="0" smtClean="0"/>
              <a:t>desired</a:t>
            </a:r>
          </a:p>
          <a:p>
            <a:pPr lvl="1"/>
            <a:endParaRPr lang="en-US" sz="3600" b="1" dirty="0"/>
          </a:p>
          <a:p>
            <a:pPr lvl="0"/>
            <a:r>
              <a:rPr lang="en-US" sz="3600" b="1" dirty="0" smtClean="0"/>
              <a:t>When </a:t>
            </a:r>
            <a:r>
              <a:rPr lang="en-US" sz="3600" b="1" dirty="0"/>
              <a:t>not to do it:</a:t>
            </a:r>
          </a:p>
          <a:p>
            <a:pPr lvl="1"/>
            <a:r>
              <a:rPr lang="en-US" sz="3600" b="1" dirty="0"/>
              <a:t>When the audience already reads English</a:t>
            </a:r>
          </a:p>
          <a:p>
            <a:pPr lvl="1"/>
            <a:r>
              <a:rPr lang="en-US" sz="3600" b="1" dirty="0"/>
              <a:t>When the cost of retrofitting or rewriting the software is prohibitive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2402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4381" y="194874"/>
            <a:ext cx="10409420" cy="59820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 </a:t>
            </a:r>
            <a:endParaRPr lang="en-US" sz="2400" dirty="0"/>
          </a:p>
          <a:p>
            <a:pPr marL="0" indent="0">
              <a:buNone/>
            </a:pPr>
            <a:r>
              <a:rPr lang="en-US" sz="5400" dirty="0">
                <a:solidFill>
                  <a:srgbClr val="FFFF00"/>
                </a:solidFill>
              </a:rPr>
              <a:t>C</a:t>
            </a:r>
            <a:r>
              <a:rPr lang="en-US" sz="5400" dirty="0" smtClean="0">
                <a:solidFill>
                  <a:srgbClr val="FFFF00"/>
                </a:solidFill>
              </a:rPr>
              <a:t>ultural Dimensions</a:t>
            </a:r>
          </a:p>
          <a:p>
            <a:pPr marL="0" indent="0">
              <a:buNone/>
            </a:pPr>
            <a:endParaRPr lang="en-US" sz="3600" dirty="0"/>
          </a:p>
          <a:p>
            <a:pPr lvl="0"/>
            <a:r>
              <a:rPr lang="en-US" sz="4000" dirty="0"/>
              <a:t>Power distance</a:t>
            </a:r>
            <a:endParaRPr lang="en-US" sz="3600" dirty="0"/>
          </a:p>
          <a:p>
            <a:pPr lvl="0"/>
            <a:r>
              <a:rPr lang="en-US" sz="4000" dirty="0"/>
              <a:t>Individualism (versus collectivism) ‏</a:t>
            </a:r>
            <a:endParaRPr lang="en-US" sz="3600" dirty="0"/>
          </a:p>
          <a:p>
            <a:pPr lvl="0"/>
            <a:r>
              <a:rPr lang="en-US" sz="4000" dirty="0"/>
              <a:t>Masculinity (versus feminity)‏</a:t>
            </a:r>
            <a:endParaRPr lang="en-US" sz="3600" dirty="0"/>
          </a:p>
          <a:p>
            <a:pPr lvl="0"/>
            <a:r>
              <a:rPr lang="en-US" sz="4000" dirty="0"/>
              <a:t>Uncertainty avoidance</a:t>
            </a:r>
            <a:endParaRPr lang="en-US" sz="3600" dirty="0"/>
          </a:p>
          <a:p>
            <a:pPr lvl="0"/>
            <a:r>
              <a:rPr lang="en-US" sz="4000" dirty="0"/>
              <a:t>Long-term orientation (versus short term) 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30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1288</TotalTime>
  <Words>3553</Words>
  <Application>Microsoft Office PowerPoint</Application>
  <PresentationFormat>Widescreen</PresentationFormat>
  <Paragraphs>730</Paragraphs>
  <Slides>75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1" baseType="lpstr">
      <vt:lpstr>Arial</vt:lpstr>
      <vt:lpstr>Calibri</vt:lpstr>
      <vt:lpstr>Times New Roman</vt:lpstr>
      <vt:lpstr>Wingdings</vt:lpstr>
      <vt:lpstr>Wingdings 3</vt:lpstr>
      <vt:lpstr>Facet</vt:lpstr>
      <vt:lpstr>UNIT IV: NETWORK SECURITY</vt:lpstr>
      <vt:lpstr>  Writing Clear Text and Messages for web pages:</vt:lpstr>
      <vt:lpstr>When writing web text for user interface always:</vt:lpstr>
      <vt:lpstr> </vt:lpstr>
      <vt:lpstr>User interface help.</vt:lpstr>
      <vt:lpstr> INTERNATIONALIZATION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ACCESSIBILITY: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4. Icons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Multimedia: </vt:lpstr>
      <vt:lpstr> Purpose of Graphics </vt:lpstr>
      <vt:lpstr>Graphics </vt:lpstr>
      <vt:lpstr>Images</vt:lpstr>
      <vt:lpstr> Image Maps </vt:lpstr>
      <vt:lpstr>Photographs/Pictures  </vt:lpstr>
      <vt:lpstr> Video </vt:lpstr>
      <vt:lpstr>Diagrams </vt:lpstr>
      <vt:lpstr>Drawings and Animation</vt:lpstr>
      <vt:lpstr>Animation</vt:lpstr>
      <vt:lpstr>Possible Page Components </vt:lpstr>
      <vt:lpstr> Links to: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IV  Text for Web Pages</dc:title>
  <dc:creator>joon</dc:creator>
  <cp:lastModifiedBy>ODONGO</cp:lastModifiedBy>
  <cp:revision>37</cp:revision>
  <dcterms:created xsi:type="dcterms:W3CDTF">2014-09-29T12:38:10Z</dcterms:created>
  <dcterms:modified xsi:type="dcterms:W3CDTF">2015-09-28T16:20:18Z</dcterms:modified>
</cp:coreProperties>
</file>