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72ED-F8A0-4E72-9703-CA309DE7DBC0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8A88-F70C-4C49-8A50-7D8669170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4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72ED-F8A0-4E72-9703-CA309DE7DBC0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8A88-F70C-4C49-8A50-7D8669170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9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72ED-F8A0-4E72-9703-CA309DE7DBC0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8A88-F70C-4C49-8A50-7D8669170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9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72ED-F8A0-4E72-9703-CA309DE7DBC0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8A88-F70C-4C49-8A50-7D8669170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4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72ED-F8A0-4E72-9703-CA309DE7DBC0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8A88-F70C-4C49-8A50-7D8669170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8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72ED-F8A0-4E72-9703-CA309DE7DBC0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8A88-F70C-4C49-8A50-7D8669170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6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72ED-F8A0-4E72-9703-CA309DE7DBC0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8A88-F70C-4C49-8A50-7D8669170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6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72ED-F8A0-4E72-9703-CA309DE7DBC0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8A88-F70C-4C49-8A50-7D8669170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9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72ED-F8A0-4E72-9703-CA309DE7DBC0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8A88-F70C-4C49-8A50-7D8669170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9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72ED-F8A0-4E72-9703-CA309DE7DBC0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8A88-F70C-4C49-8A50-7D8669170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1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72ED-F8A0-4E72-9703-CA309DE7DBC0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8A88-F70C-4C49-8A50-7D8669170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2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372ED-F8A0-4E72-9703-CA309DE7DBC0}" type="datetimeFigureOut">
              <a:rPr lang="en-US" smtClean="0"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78A88-F70C-4C49-8A50-7D8669170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0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838199"/>
          </a:xfrm>
        </p:spPr>
        <p:txBody>
          <a:bodyPr/>
          <a:lstStyle/>
          <a:p>
            <a:r>
              <a:rPr lang="en-US" b="1" dirty="0"/>
              <a:t>Window Guidelines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447800"/>
            <a:ext cx="8458200" cy="4953000"/>
          </a:xfrm>
        </p:spPr>
        <p:txBody>
          <a:bodyPr>
            <a:normAutofit fontScale="62500" lnSpcReduction="20000"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tx1"/>
                </a:solidFill>
              </a:rPr>
              <a:t>Organization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o </a:t>
            </a:r>
            <a:r>
              <a:rPr lang="en-US" dirty="0">
                <a:solidFill>
                  <a:schemeClr val="tx1"/>
                </a:solidFill>
              </a:rPr>
              <a:t>Organize windows to support user tasks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o </a:t>
            </a:r>
            <a:r>
              <a:rPr lang="en-US" dirty="0">
                <a:solidFill>
                  <a:schemeClr val="tx1"/>
                </a:solidFill>
              </a:rPr>
              <a:t>Present related information in a single window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o </a:t>
            </a:r>
            <a:r>
              <a:rPr lang="en-US" dirty="0">
                <a:solidFill>
                  <a:schemeClr val="tx1"/>
                </a:solidFill>
              </a:rPr>
              <a:t>Support the most common tasks in the most efficient sequence of </a:t>
            </a:r>
            <a:r>
              <a:rPr lang="en-US" dirty="0" smtClean="0">
                <a:solidFill>
                  <a:schemeClr val="tx1"/>
                </a:solidFill>
              </a:rPr>
              <a:t>steps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o </a:t>
            </a:r>
            <a:r>
              <a:rPr lang="en-US" dirty="0">
                <a:solidFill>
                  <a:schemeClr val="tx1"/>
                </a:solidFill>
              </a:rPr>
              <a:t>Use: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Primary windows to: 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Begin an interaction and provide top- level context for dependent </a:t>
            </a:r>
            <a:r>
              <a:rPr lang="en-US" dirty="0" smtClean="0">
                <a:solidFill>
                  <a:schemeClr val="tx1"/>
                </a:solidFill>
              </a:rPr>
              <a:t>windows</a:t>
            </a:r>
          </a:p>
          <a:p>
            <a:pPr marL="457200" indent="-457200" algn="l"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Perform </a:t>
            </a:r>
            <a:r>
              <a:rPr lang="en-US" dirty="0">
                <a:solidFill>
                  <a:schemeClr val="tx1"/>
                </a:solidFill>
              </a:rPr>
              <a:t>a major interaction 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Secondary </a:t>
            </a:r>
            <a:r>
              <a:rPr lang="en-US" dirty="0">
                <a:solidFill>
                  <a:schemeClr val="tx1"/>
                </a:solidFill>
              </a:rPr>
              <a:t>windows to: </a:t>
            </a:r>
          </a:p>
          <a:p>
            <a:pPr marL="457200" indent="-457200" algn="l"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Extend </a:t>
            </a:r>
            <a:r>
              <a:rPr lang="en-US" dirty="0">
                <a:solidFill>
                  <a:schemeClr val="tx1"/>
                </a:solidFill>
              </a:rPr>
              <a:t>the interaction </a:t>
            </a:r>
          </a:p>
          <a:p>
            <a:pPr marL="457200" indent="-457200" algn="l"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Obtain or display supplemental information for primary window 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Dialog </a:t>
            </a:r>
            <a:r>
              <a:rPr lang="en-US" dirty="0">
                <a:solidFill>
                  <a:schemeClr val="tx1"/>
                </a:solidFill>
              </a:rPr>
              <a:t>boxes for: </a:t>
            </a:r>
          </a:p>
          <a:p>
            <a:pPr marL="457200" indent="-457200" algn="l"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Infrequently </a:t>
            </a:r>
            <a:r>
              <a:rPr lang="en-US" dirty="0">
                <a:solidFill>
                  <a:schemeClr val="tx1"/>
                </a:solidFill>
              </a:rPr>
              <a:t>needed information 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>
                <a:solidFill>
                  <a:schemeClr val="tx1"/>
                </a:solidFill>
              </a:rPr>
              <a:t>Nice-to-know” information 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11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228600"/>
            <a:ext cx="7543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/>
              <a:t>Minimize </a:t>
            </a:r>
            <a:r>
              <a:rPr lang="en-US" sz="2400" dirty="0"/>
              <a:t>the number of windows needed to accomplish an objective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/>
              <a:t>Size </a:t>
            </a:r>
            <a:endParaRPr lang="en-US" sz="24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Provide large enough windows to: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Present </a:t>
            </a:r>
            <a:r>
              <a:rPr lang="en-US" sz="2400" dirty="0"/>
              <a:t>all relevant and expected information for the task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Not </a:t>
            </a:r>
            <a:r>
              <a:rPr lang="en-US" sz="2400" dirty="0"/>
              <a:t>hide important information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Not </a:t>
            </a:r>
            <a:r>
              <a:rPr lang="en-US" sz="2400" dirty="0"/>
              <a:t>cause crowding or visual confusion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Minimize </a:t>
            </a:r>
            <a:r>
              <a:rPr lang="en-US" sz="2400" dirty="0"/>
              <a:t>the need for scrolling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Less </a:t>
            </a:r>
            <a:r>
              <a:rPr lang="en-US" sz="2400" dirty="0"/>
              <a:t>than the full size of the entire screen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If a window is too large, determine: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Is </a:t>
            </a:r>
            <a:r>
              <a:rPr lang="en-US" sz="2400" dirty="0"/>
              <a:t>all the information needed?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Is </a:t>
            </a:r>
            <a:r>
              <a:rPr lang="en-US" sz="2400" dirty="0"/>
              <a:t>all the information related? </a:t>
            </a:r>
          </a:p>
        </p:txBody>
      </p:sp>
    </p:spTree>
    <p:extLst>
      <p:ext uri="{BB962C8B-B14F-4D97-AF65-F5344CB8AC3E}">
        <p14:creationId xmlns:p14="http://schemas.microsoft.com/office/powerpoint/2010/main" val="231818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Page Layout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64008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General </a:t>
            </a:r>
            <a:endParaRPr lang="en-US" sz="2400" dirty="0"/>
          </a:p>
          <a:p>
            <a:pPr>
              <a:buFont typeface="Courier New" pitchFamily="49" charset="0"/>
              <a:buChar char="o"/>
            </a:pPr>
            <a:r>
              <a:rPr lang="en-US" sz="2400" dirty="0" smtClean="0"/>
              <a:t>Provide </a:t>
            </a:r>
            <a:r>
              <a:rPr lang="en-US" sz="2400" dirty="0"/>
              <a:t>a layout that is: </a:t>
            </a:r>
          </a:p>
          <a:p>
            <a:r>
              <a:rPr lang="en-US" sz="2400" dirty="0" smtClean="0"/>
              <a:t>Efficient </a:t>
            </a:r>
            <a:endParaRPr lang="en-US" sz="2400" dirty="0"/>
          </a:p>
          <a:p>
            <a:r>
              <a:rPr lang="en-US" sz="2400" dirty="0" smtClean="0"/>
              <a:t>Logical </a:t>
            </a:r>
            <a:endParaRPr lang="en-US" sz="2400" dirty="0"/>
          </a:p>
          <a:p>
            <a:r>
              <a:rPr lang="en-US" sz="2400" dirty="0" smtClean="0"/>
              <a:t>Consistent </a:t>
            </a:r>
            <a:endParaRPr lang="en-US" sz="2400" dirty="0"/>
          </a:p>
          <a:p>
            <a:r>
              <a:rPr lang="en-US" sz="2400" dirty="0" smtClean="0"/>
              <a:t>Self-explanatory </a:t>
            </a:r>
            <a:endParaRPr lang="en-US" sz="2400" dirty="0"/>
          </a:p>
          <a:p>
            <a:r>
              <a:rPr lang="en-US" sz="2400" dirty="0" err="1" smtClean="0"/>
              <a:t>Scannable</a:t>
            </a:r>
            <a:r>
              <a:rPr lang="en-US" sz="2400" dirty="0" smtClean="0"/>
              <a:t>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o Strike a proper balance between: </a:t>
            </a:r>
          </a:p>
          <a:p>
            <a:r>
              <a:rPr lang="en-US" sz="2400" dirty="0" smtClean="0"/>
              <a:t>Textual </a:t>
            </a:r>
            <a:r>
              <a:rPr lang="en-US" sz="2400" dirty="0"/>
              <a:t>information </a:t>
            </a:r>
          </a:p>
          <a:p>
            <a:r>
              <a:rPr lang="en-US" sz="2400" dirty="0" smtClean="0"/>
              <a:t>Graphics </a:t>
            </a:r>
            <a:endParaRPr lang="en-US" sz="2400" dirty="0"/>
          </a:p>
          <a:p>
            <a:r>
              <a:rPr lang="en-US" sz="2400" dirty="0" smtClean="0"/>
              <a:t> </a:t>
            </a:r>
            <a:r>
              <a:rPr lang="en-US" sz="2400" dirty="0"/>
              <a:t>Links </a:t>
            </a:r>
          </a:p>
          <a:p>
            <a:pPr marL="0" indent="0">
              <a:buNone/>
            </a:pPr>
            <a:r>
              <a:rPr lang="en-US" sz="2400" dirty="0"/>
              <a:t>o Create and use a layout grid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634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612845"/>
            <a:ext cx="8534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Layout Grid 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Gather </a:t>
            </a:r>
            <a:r>
              <a:rPr lang="en-US" sz="2400" dirty="0"/>
              <a:t>representative samples of the contents of site pages 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fr-FR" sz="2400" dirty="0" smtClean="0"/>
              <a:t>    Navigation </a:t>
            </a:r>
            <a:r>
              <a:rPr lang="fr-FR" sz="2400" dirty="0"/>
              <a:t>pages, content pages, simple pages, and </a:t>
            </a:r>
            <a:r>
              <a:rPr lang="fr-FR" sz="2400" dirty="0" err="1"/>
              <a:t>complex</a:t>
            </a:r>
            <a:r>
              <a:rPr lang="fr-FR" sz="2400" dirty="0"/>
              <a:t> pages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Experiment </a:t>
            </a:r>
            <a:r>
              <a:rPr lang="en-US" sz="2400" dirty="0"/>
              <a:t>with various arrangements for all kinds of pages 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/>
              <a:t>Paint </a:t>
            </a:r>
            <a:r>
              <a:rPr lang="en-US" sz="2400" dirty="0"/>
              <a:t>or sketch patterns of organization on sample pages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Follow </a:t>
            </a:r>
            <a:r>
              <a:rPr lang="en-US" sz="2400" dirty="0"/>
              <a:t>all layout guidelines and evolving page organizational standards in the sketching process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Maintain </a:t>
            </a:r>
            <a:r>
              <a:rPr lang="en-US" sz="2400" dirty="0"/>
              <a:t>as much consistency between pages types as possible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Establish </a:t>
            </a:r>
            <a:r>
              <a:rPr lang="en-US" sz="2400" dirty="0"/>
              <a:t>a design grid (or grids) for the identified page types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Plug </a:t>
            </a:r>
            <a:r>
              <a:rPr lang="en-US" sz="2400" dirty="0"/>
              <a:t>in content (navigational components, text, and graphics) for each page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Size </a:t>
            </a:r>
            <a:endParaRPr lang="en-US" sz="2400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8626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Home page 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685800" y="685800"/>
            <a:ext cx="82296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Limit to one screen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Clearly </a:t>
            </a:r>
            <a:r>
              <a:rPr lang="en-US" sz="2800" dirty="0"/>
              <a:t>identify the Web site’s content and purpose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Elements </a:t>
            </a:r>
            <a:r>
              <a:rPr lang="en-US" sz="2800" dirty="0"/>
              <a:t>to include: </a:t>
            </a:r>
          </a:p>
          <a:p>
            <a:r>
              <a:rPr lang="en-US" sz="2800" dirty="0"/>
              <a:t>o Masthead, name, logo of owner and tagline </a:t>
            </a:r>
          </a:p>
          <a:p>
            <a:r>
              <a:rPr lang="en-US" sz="2800" dirty="0"/>
              <a:t>o Web site name </a:t>
            </a:r>
          </a:p>
          <a:p>
            <a:r>
              <a:rPr lang="en-US" sz="2800" dirty="0"/>
              <a:t>o Brief Web site description </a:t>
            </a:r>
          </a:p>
          <a:p>
            <a:r>
              <a:rPr lang="en-US" sz="2800" dirty="0"/>
              <a:t>o Summary of key information content </a:t>
            </a:r>
          </a:p>
          <a:p>
            <a:r>
              <a:rPr lang="en-US" sz="2800" dirty="0"/>
              <a:t>o Site overview or map </a:t>
            </a:r>
          </a:p>
          <a:p>
            <a:r>
              <a:rPr lang="en-US" sz="2800" dirty="0"/>
              <a:t>o Navigation links to most (if not all) of the site or major sections </a:t>
            </a:r>
          </a:p>
          <a:p>
            <a:r>
              <a:rPr lang="en-US" sz="2800" dirty="0"/>
              <a:t>o Summary of latest news or promotions </a:t>
            </a:r>
          </a:p>
          <a:p>
            <a:r>
              <a:rPr lang="en-US" sz="2800" dirty="0"/>
              <a:t>o Search facility </a:t>
            </a:r>
          </a:p>
        </p:txBody>
      </p:sp>
    </p:spTree>
    <p:extLst>
      <p:ext uri="{BB962C8B-B14F-4D97-AF65-F5344CB8AC3E}">
        <p14:creationId xmlns:p14="http://schemas.microsoft.com/office/powerpoint/2010/main" val="323712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Navigation Elements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0668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Differentiate </a:t>
            </a:r>
            <a:r>
              <a:rPr lang="en-US" sz="2400" dirty="0"/>
              <a:t>and group navigation elements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Provide </a:t>
            </a:r>
            <a:r>
              <a:rPr lang="en-US" sz="2400" dirty="0"/>
              <a:t>global at page top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Provide </a:t>
            </a:r>
            <a:r>
              <a:rPr lang="en-US" sz="2400" dirty="0"/>
              <a:t>local or topical on left side 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For long lists, consider placing in frame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Optionally, provide secondary on right side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Provide explicit or embedded links in content area 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/>
              <a:t>Consider </a:t>
            </a:r>
            <a:r>
              <a:rPr lang="en-US" sz="2400" dirty="0"/>
              <a:t>duplicating embedded links in left navigation bar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For </a:t>
            </a:r>
            <a:r>
              <a:rPr lang="en-US" sz="2400" dirty="0"/>
              <a:t>long pages provide: 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 smtClean="0"/>
              <a:t> </a:t>
            </a:r>
            <a:r>
              <a:rPr lang="en-US" sz="2400" dirty="0"/>
              <a:t>“List of Contents” links 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 smtClean="0"/>
              <a:t> </a:t>
            </a:r>
            <a:r>
              <a:rPr lang="en-US" sz="2400" dirty="0"/>
              <a:t>Important global and local links repeated at page bottom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Create common, consistent theme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Never </a:t>
            </a:r>
            <a:r>
              <a:rPr lang="en-US" sz="2400" dirty="0"/>
              <a:t>create pages without navigational options </a:t>
            </a:r>
          </a:p>
        </p:txBody>
      </p:sp>
    </p:spTree>
    <p:extLst>
      <p:ext uri="{BB962C8B-B14F-4D97-AF65-F5344CB8AC3E}">
        <p14:creationId xmlns:p14="http://schemas.microsoft.com/office/powerpoint/2010/main" val="348256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Possible Page Components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 Details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endParaRPr lang="en-US" dirty="0"/>
          </a:p>
          <a:p>
            <a:r>
              <a:rPr lang="en-US" dirty="0" smtClean="0"/>
              <a:t>Page </a:t>
            </a:r>
            <a:r>
              <a:rPr lang="en-US" dirty="0"/>
              <a:t>title </a:t>
            </a:r>
          </a:p>
          <a:p>
            <a:r>
              <a:rPr lang="en-US" dirty="0" smtClean="0"/>
              <a:t>Navigation </a:t>
            </a:r>
            <a:r>
              <a:rPr lang="en-US" dirty="0"/>
              <a:t>bar </a:t>
            </a:r>
          </a:p>
          <a:p>
            <a:r>
              <a:rPr lang="en-US" dirty="0" smtClean="0"/>
              <a:t>Table </a:t>
            </a:r>
            <a:r>
              <a:rPr lang="en-US" dirty="0"/>
              <a:t>of contents </a:t>
            </a:r>
          </a:p>
          <a:p>
            <a:r>
              <a:rPr lang="en-US" dirty="0" smtClean="0"/>
              <a:t>Site </a:t>
            </a:r>
            <a:r>
              <a:rPr lang="en-US" dirty="0"/>
              <a:t>identifier </a:t>
            </a:r>
          </a:p>
          <a:p>
            <a:r>
              <a:rPr lang="en-US" dirty="0" smtClean="0"/>
              <a:t>Search </a:t>
            </a:r>
            <a:r>
              <a:rPr lang="en-US" dirty="0"/>
              <a:t>facility </a:t>
            </a:r>
          </a:p>
          <a:p>
            <a:r>
              <a:rPr lang="en-US" dirty="0" smtClean="0"/>
              <a:t>Page’s </a:t>
            </a:r>
            <a:r>
              <a:rPr lang="en-US" dirty="0"/>
              <a:t>author or contact person </a:t>
            </a:r>
          </a:p>
          <a:p>
            <a:r>
              <a:rPr lang="en-US" dirty="0" smtClean="0"/>
              <a:t> </a:t>
            </a:r>
            <a:r>
              <a:rPr lang="en-US" dirty="0"/>
              <a:t>Contact e-mail address </a:t>
            </a:r>
          </a:p>
          <a:p>
            <a:r>
              <a:rPr lang="en-US" dirty="0" smtClean="0"/>
              <a:t>Comment </a:t>
            </a:r>
            <a:r>
              <a:rPr lang="en-US" dirty="0"/>
              <a:t>facility </a:t>
            </a:r>
          </a:p>
          <a:p>
            <a:r>
              <a:rPr lang="en-US" dirty="0" smtClean="0"/>
              <a:t>Other </a:t>
            </a:r>
            <a:r>
              <a:rPr lang="en-US" dirty="0"/>
              <a:t>contact details 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Copy right Details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endParaRPr lang="en-US" dirty="0"/>
          </a:p>
          <a:p>
            <a:r>
              <a:rPr lang="en-US" dirty="0" smtClean="0"/>
              <a:t>Copyright </a:t>
            </a:r>
            <a:endParaRPr lang="en-US" dirty="0"/>
          </a:p>
          <a:p>
            <a:r>
              <a:rPr lang="en-US" dirty="0" smtClean="0"/>
              <a:t>Date </a:t>
            </a:r>
            <a:r>
              <a:rPr lang="en-US" dirty="0"/>
              <a:t>of creation </a:t>
            </a:r>
          </a:p>
          <a:p>
            <a:r>
              <a:rPr lang="en-US" dirty="0" smtClean="0"/>
              <a:t> </a:t>
            </a:r>
            <a:r>
              <a:rPr lang="en-US" dirty="0"/>
              <a:t>Links to: </a:t>
            </a:r>
          </a:p>
          <a:p>
            <a:pPr marL="0" indent="0">
              <a:buNone/>
            </a:pPr>
            <a:r>
              <a:rPr lang="en-US" dirty="0"/>
              <a:t>o Skip to main content </a:t>
            </a:r>
          </a:p>
          <a:p>
            <a:pPr marL="0" indent="0">
              <a:buNone/>
            </a:pPr>
            <a:r>
              <a:rPr lang="en-US" dirty="0"/>
              <a:t>o Other major sections of site </a:t>
            </a:r>
          </a:p>
          <a:p>
            <a:pPr marL="0" indent="0">
              <a:buNone/>
            </a:pPr>
            <a:r>
              <a:rPr lang="en-US" dirty="0"/>
              <a:t>o Home Page </a:t>
            </a:r>
          </a:p>
          <a:p>
            <a:pPr marL="0" indent="0">
              <a:buNone/>
            </a:pPr>
            <a:r>
              <a:rPr lang="en-US" dirty="0"/>
              <a:t>o Index Page </a:t>
            </a:r>
          </a:p>
          <a:p>
            <a:pPr marL="0" indent="0">
              <a:buNone/>
            </a:pPr>
            <a:r>
              <a:rPr lang="en-US" dirty="0"/>
              <a:t>o Site Map or Directory </a:t>
            </a:r>
          </a:p>
          <a:p>
            <a:pPr marL="0" indent="0">
              <a:buNone/>
            </a:pPr>
            <a:r>
              <a:rPr lang="en-US" dirty="0"/>
              <a:t>o Next Page </a:t>
            </a:r>
          </a:p>
          <a:p>
            <a:r>
              <a:rPr lang="en-US" dirty="0"/>
              <a:t>o Previous Page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98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513</Words>
  <Application>Microsoft Office PowerPoint</Application>
  <PresentationFormat>On-screen Show (4:3)</PresentationFormat>
  <Paragraphs>107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Window Guidelines </vt:lpstr>
      <vt:lpstr>PowerPoint Presentation</vt:lpstr>
      <vt:lpstr>Page Layout </vt:lpstr>
      <vt:lpstr>PowerPoint Presentation</vt:lpstr>
      <vt:lpstr>Home page </vt:lpstr>
      <vt:lpstr>Navigation Elements  </vt:lpstr>
      <vt:lpstr>Possible Page Components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 Guidelines</dc:title>
  <dc:creator>USER</dc:creator>
  <cp:lastModifiedBy>USER</cp:lastModifiedBy>
  <cp:revision>10</cp:revision>
  <dcterms:created xsi:type="dcterms:W3CDTF">2015-09-26T18:04:10Z</dcterms:created>
  <dcterms:modified xsi:type="dcterms:W3CDTF">2015-09-26T19:04:09Z</dcterms:modified>
</cp:coreProperties>
</file>