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sldIdLst>
    <p:sldId id="256" r:id="rId5"/>
    <p:sldId id="257" r:id="rId6"/>
    <p:sldId id="267" r:id="rId7"/>
    <p:sldId id="268" r:id="rId8"/>
    <p:sldId id="269" r:id="rId9"/>
    <p:sldId id="270"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75" d="100"/>
          <a:sy n="75" d="100"/>
        </p:scale>
        <p:origin x="749"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2461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1880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8860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4/23/2025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8530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20994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00980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59530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6417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7623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12290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1046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553973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14" r:id="rId6"/>
    <p:sldLayoutId id="2147483710" r:id="rId7"/>
    <p:sldLayoutId id="2147483711" r:id="rId8"/>
    <p:sldLayoutId id="2147483712" r:id="rId9"/>
    <p:sldLayoutId id="2147483713" r:id="rId10"/>
    <p:sldLayoutId id="2147483715"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866968" y="914400"/>
            <a:ext cx="6627924" cy="1307592"/>
          </a:xfrm>
        </p:spPr>
        <p:txBody>
          <a:bodyPr vert="horz" lIns="91440" tIns="45720" rIns="91440" bIns="45720" rtlCol="0" anchor="t">
            <a:normAutofit/>
          </a:bodyPr>
          <a:lstStyle/>
          <a:p>
            <a:pPr>
              <a:lnSpc>
                <a:spcPct val="90000"/>
              </a:lnSpc>
            </a:pPr>
            <a:r>
              <a:rPr lang="en-US" sz="2800" dirty="0"/>
              <a:t>Stock Market Trading</a:t>
            </a:r>
          </a:p>
        </p:txBody>
      </p:sp>
      <p:pic>
        <p:nvPicPr>
          <p:cNvPr id="20" name="Picture 19">
            <a:extLst>
              <a:ext uri="{FF2B5EF4-FFF2-40B4-BE49-F238E27FC236}">
                <a16:creationId xmlns:a16="http://schemas.microsoft.com/office/drawing/2014/main" id="{3D7DD3C6-963F-CB19-0830-57964BB6FD90}"/>
              </a:ext>
            </a:extLst>
          </p:cNvPr>
          <p:cNvPicPr>
            <a:picLocks noChangeAspect="1"/>
          </p:cNvPicPr>
          <p:nvPr/>
        </p:nvPicPr>
        <p:blipFill>
          <a:blip r:embed="rId2"/>
          <a:srcRect l="29574" r="30044" b="5"/>
          <a:stretch/>
        </p:blipFill>
        <p:spPr>
          <a:xfrm>
            <a:off x="20" y="-17929"/>
            <a:ext cx="4206220" cy="6875929"/>
          </a:xfrm>
          <a:prstGeom prst="rect">
            <a:avLst/>
          </a:prstGeom>
        </p:spPr>
      </p:pic>
      <p:cxnSp>
        <p:nvCxnSpPr>
          <p:cNvPr id="15" name="Straight Connector 14">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4866968" y="2221992"/>
            <a:ext cx="6627924" cy="3739896"/>
          </a:xfrm>
        </p:spPr>
        <p:txBody>
          <a:bodyPr vert="horz" lIns="91440" tIns="45720" rIns="91440" bIns="45720" rtlCol="0">
            <a:normAutofit/>
          </a:bodyPr>
          <a:lstStyle/>
          <a:p>
            <a:pPr indent="-228600">
              <a:buFont typeface="Arial" panose="020B0604020202020204" pitchFamily="34" charset="0"/>
              <a:buChar char="•"/>
            </a:pPr>
            <a:r>
              <a:rPr lang="en-US" dirty="0"/>
              <a:t>Gatla Kiran Kumar Reddy</a:t>
            </a:r>
          </a:p>
          <a:p>
            <a:pPr indent="-228600">
              <a:buFont typeface="Arial" panose="020B0604020202020204" pitchFamily="34" charset="0"/>
              <a:buChar char="•"/>
            </a:pPr>
            <a:r>
              <a:rPr lang="en-US" dirty="0"/>
              <a:t>Pushpak T</a:t>
            </a:r>
          </a:p>
          <a:p>
            <a:pPr indent="-228600">
              <a:buFont typeface="Arial" panose="020B0604020202020204" pitchFamily="34" charset="0"/>
              <a:buChar char="•"/>
            </a:pPr>
            <a:r>
              <a:rPr lang="en-US" dirty="0"/>
              <a:t>Jagan Mohan Reddy</a:t>
            </a:r>
          </a:p>
          <a:p>
            <a:pPr indent="-228600">
              <a:buFont typeface="Arial" panose="020B0604020202020204" pitchFamily="34" charset="0"/>
              <a:buChar char="•"/>
            </a:pPr>
            <a:r>
              <a:rPr lang="en-US" dirty="0"/>
              <a:t>Harsha Vardhan Reddy</a:t>
            </a:r>
          </a:p>
          <a:p>
            <a:pPr indent="-228600">
              <a:buFont typeface="Arial" panose="020B0604020202020204" pitchFamily="34" charset="0"/>
              <a:buChar char="•"/>
            </a:pPr>
            <a:r>
              <a:rPr lang="en-US" dirty="0"/>
              <a:t>Bhargav Kumar Reddy</a:t>
            </a:r>
          </a:p>
          <a:p>
            <a:pPr indent="-228600">
              <a:buFont typeface="Arial" panose="020B0604020202020204" pitchFamily="34" charset="0"/>
              <a:buChar char="•"/>
            </a:pPr>
            <a:r>
              <a:rPr lang="en-US" dirty="0"/>
              <a:t>Tribhuvan Reddy</a:t>
            </a:r>
          </a:p>
        </p:txBody>
      </p:sp>
      <p:cxnSp>
        <p:nvCxnSpPr>
          <p:cNvPr id="17" name="Straight Connector 16">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A95C0-6192-24D1-5E5F-05B86A8FEFF4}"/>
              </a:ext>
            </a:extLst>
          </p:cNvPr>
          <p:cNvSpPr>
            <a:spLocks noGrp="1"/>
          </p:cNvSpPr>
          <p:nvPr>
            <p:ph type="title"/>
          </p:nvPr>
        </p:nvSpPr>
        <p:spPr>
          <a:xfrm>
            <a:off x="461492" y="854648"/>
            <a:ext cx="10780776" cy="1180210"/>
          </a:xfrm>
        </p:spPr>
        <p:txBody>
          <a:bodyPr>
            <a:normAutofit/>
          </a:bodyPr>
          <a:lstStyle/>
          <a:p>
            <a:pPr>
              <a:lnSpc>
                <a:spcPct val="90000"/>
              </a:lnSpc>
            </a:pPr>
            <a:r>
              <a:rPr lang="en-US" sz="3700" dirty="0">
                <a:latin typeface="Calisto MT"/>
              </a:rPr>
              <a:t>MINI PROJECT: Stock Market Trading</a:t>
            </a:r>
            <a:endParaRPr lang="en-US" sz="3700" dirty="0"/>
          </a:p>
        </p:txBody>
      </p:sp>
      <p:cxnSp>
        <p:nvCxnSpPr>
          <p:cNvPr id="19" name="Straight Connector 18">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03FAA4-71CB-D969-0D4E-A9D769FF7F38}"/>
              </a:ext>
            </a:extLst>
          </p:cNvPr>
          <p:cNvSpPr>
            <a:spLocks noGrp="1"/>
          </p:cNvSpPr>
          <p:nvPr>
            <p:ph idx="1"/>
          </p:nvPr>
        </p:nvSpPr>
        <p:spPr>
          <a:xfrm>
            <a:off x="6664960" y="2346960"/>
            <a:ext cx="4819903" cy="3775456"/>
          </a:xfrm>
        </p:spPr>
        <p:txBody>
          <a:bodyPr vert="horz" lIns="91440" tIns="45720" rIns="91440" bIns="45720" rtlCol="0">
            <a:normAutofit/>
          </a:bodyPr>
          <a:lstStyle/>
          <a:p>
            <a:pPr marL="0" indent="0">
              <a:lnSpc>
                <a:spcPct val="100000"/>
              </a:lnSpc>
              <a:buNone/>
            </a:pPr>
            <a:endParaRPr lang="en-US" dirty="0"/>
          </a:p>
          <a:p>
            <a:pPr>
              <a:lnSpc>
                <a:spcPct val="100000"/>
              </a:lnSpc>
            </a:pPr>
            <a:endParaRPr lang="en-US" dirty="0"/>
          </a:p>
        </p:txBody>
      </p:sp>
      <p:sp>
        <p:nvSpPr>
          <p:cNvPr id="8" name="Rectangle 3">
            <a:extLst>
              <a:ext uri="{FF2B5EF4-FFF2-40B4-BE49-F238E27FC236}">
                <a16:creationId xmlns:a16="http://schemas.microsoft.com/office/drawing/2014/main" id="{51315631-B88A-B680-3351-2F47A4E8D4AF}"/>
              </a:ext>
            </a:extLst>
          </p:cNvPr>
          <p:cNvSpPr>
            <a:spLocks noChangeArrowheads="1"/>
          </p:cNvSpPr>
          <p:nvPr/>
        </p:nvSpPr>
        <p:spPr bwMode="auto">
          <a:xfrm rot="10800000" flipV="1">
            <a:off x="636348" y="1902586"/>
            <a:ext cx="959684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This project builds a </a:t>
            </a:r>
            <a:r>
              <a:rPr lang="en-US" dirty="0" err="1"/>
              <a:t>Streamlit</a:t>
            </a:r>
            <a:r>
              <a:rPr lang="en-US" dirty="0"/>
              <a:t> web app to demonstrate Monte Carlo-based Reinforcement Learning for stock trading.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It uses historical stock data from Yahoo Finance to simulate a trading environment.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A custom OpenAI Gym environment models the trading process with Buy, Hold, and Sell 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The Monte Carlo agent learns an optimal trading policy by maximizing cumulative returns over episodes.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dirty="0"/>
              <a:t>Users can input stock tickers, date ranges, and training episodes, and visualize the agent's performance.</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9014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59E6B-3263-51FA-9A26-389E99DFD8AE}"/>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FDEAB62A-47C1-D154-E5A1-7FC5238A2AFD}"/>
              </a:ext>
            </a:extLst>
          </p:cNvPr>
          <p:cNvSpPr/>
          <p:nvPr/>
        </p:nvSpPr>
        <p:spPr>
          <a:xfrm>
            <a:off x="5691136" y="-327330"/>
            <a:ext cx="6855838" cy="7590408"/>
          </a:xfrm>
          <a:prstGeom prst="ellipse">
            <a:avLst/>
          </a:pr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r>
              <a:rPr lang="en-US" sz="3200" b="1" dirty="0"/>
              <a:t>05</a:t>
            </a:r>
            <a:endParaRPr lang="en-IN" sz="3200" b="1" dirty="0"/>
          </a:p>
        </p:txBody>
      </p:sp>
      <p:sp>
        <p:nvSpPr>
          <p:cNvPr id="7" name="Oval 6">
            <a:extLst>
              <a:ext uri="{FF2B5EF4-FFF2-40B4-BE49-F238E27FC236}">
                <a16:creationId xmlns:a16="http://schemas.microsoft.com/office/drawing/2014/main" id="{813E51A5-B11E-E65A-A048-027991CBCF32}"/>
              </a:ext>
            </a:extLst>
          </p:cNvPr>
          <p:cNvSpPr/>
          <p:nvPr/>
        </p:nvSpPr>
        <p:spPr>
          <a:xfrm>
            <a:off x="3650344" y="-493733"/>
            <a:ext cx="7281619" cy="7991956"/>
          </a:xfrm>
          <a:prstGeom prst="ellipse">
            <a:avLst/>
          </a:prstGeom>
          <a:solidFill>
            <a:schemeClr val="accent1">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04</a:t>
            </a:r>
          </a:p>
        </p:txBody>
      </p:sp>
      <p:sp>
        <p:nvSpPr>
          <p:cNvPr id="6" name="Oval 5">
            <a:extLst>
              <a:ext uri="{FF2B5EF4-FFF2-40B4-BE49-F238E27FC236}">
                <a16:creationId xmlns:a16="http://schemas.microsoft.com/office/drawing/2014/main" id="{5C1AFB1D-39F3-ADFB-E9D4-D8D7CBE81F27}"/>
              </a:ext>
            </a:extLst>
          </p:cNvPr>
          <p:cNvSpPr/>
          <p:nvPr/>
        </p:nvSpPr>
        <p:spPr>
          <a:xfrm>
            <a:off x="1299345" y="-534563"/>
            <a:ext cx="7707822" cy="8004873"/>
          </a:xfrm>
          <a:prstGeom prst="ellipse">
            <a:avLst/>
          </a:prstGeom>
          <a:solidFill>
            <a:schemeClr val="accent1">
              <a:lumMod val="40000"/>
              <a:lumOff val="60000"/>
            </a:schemeClr>
          </a:solidFill>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03</a:t>
            </a:r>
          </a:p>
        </p:txBody>
      </p:sp>
      <p:sp>
        <p:nvSpPr>
          <p:cNvPr id="5" name="Oval 4">
            <a:extLst>
              <a:ext uri="{FF2B5EF4-FFF2-40B4-BE49-F238E27FC236}">
                <a16:creationId xmlns:a16="http://schemas.microsoft.com/office/drawing/2014/main" id="{7C18727C-DE25-8EB9-5A8E-5B96D1D917A6}"/>
              </a:ext>
            </a:extLst>
          </p:cNvPr>
          <p:cNvSpPr/>
          <p:nvPr/>
        </p:nvSpPr>
        <p:spPr>
          <a:xfrm>
            <a:off x="-194839" y="-583932"/>
            <a:ext cx="7217042" cy="8211516"/>
          </a:xfrm>
          <a:prstGeom prst="ellipse">
            <a:avLst/>
          </a:prstGeom>
          <a:solidFill>
            <a:schemeClr val="accent1">
              <a:lumMod val="60000"/>
              <a:lumOff val="40000"/>
            </a:schemeClr>
          </a:solidFill>
          <a:ln w="12700" cap="flat" cmpd="sng" algn="ctr">
            <a:noFill/>
            <a:prstDash val="solid"/>
            <a:miter lim="800000"/>
          </a:ln>
          <a:effectLst>
            <a:outerShdw>
              <a:srgbClr val="000000"/>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02</a:t>
            </a:r>
          </a:p>
        </p:txBody>
      </p:sp>
      <p:sp>
        <p:nvSpPr>
          <p:cNvPr id="4" name="Flowchart: Connector 3">
            <a:extLst>
              <a:ext uri="{FF2B5EF4-FFF2-40B4-BE49-F238E27FC236}">
                <a16:creationId xmlns:a16="http://schemas.microsoft.com/office/drawing/2014/main" id="{FB604B0C-8AB7-7542-6A55-253938AED77A}"/>
              </a:ext>
            </a:extLst>
          </p:cNvPr>
          <p:cNvSpPr/>
          <p:nvPr/>
        </p:nvSpPr>
        <p:spPr>
          <a:xfrm>
            <a:off x="-1078676" y="-1143390"/>
            <a:ext cx="14545063" cy="9330431"/>
          </a:xfrm>
          <a:prstGeom prst="flowChartConnector">
            <a:avLst/>
          </a:prstGeom>
          <a:solidFill>
            <a:schemeClr val="accent2">
              <a:lumMod val="20000"/>
              <a:lumOff val="80000"/>
            </a:schemeClr>
          </a:solidFill>
          <a:ln w="12700" cap="flat" cmpd="sng" algn="ctr">
            <a:noFill/>
            <a:prstDash val="solid"/>
            <a:miter lim="800000"/>
          </a:ln>
          <a:effectLst>
            <a:outerShdw blurRad="63500" dist="38100" dir="270000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3200" b="1" dirty="0"/>
              <a:t>                                                                </a:t>
            </a:r>
            <a:r>
              <a:rPr lang="en-US" sz="3600" b="1" dirty="0"/>
              <a:t>01</a:t>
            </a:r>
          </a:p>
        </p:txBody>
      </p:sp>
      <p:sp>
        <p:nvSpPr>
          <p:cNvPr id="8" name="Oval 7">
            <a:extLst>
              <a:ext uri="{FF2B5EF4-FFF2-40B4-BE49-F238E27FC236}">
                <a16:creationId xmlns:a16="http://schemas.microsoft.com/office/drawing/2014/main" id="{222D3C6A-C849-48C2-366E-25AEB2CF515B}"/>
              </a:ext>
            </a:extLst>
          </p:cNvPr>
          <p:cNvSpPr/>
          <p:nvPr/>
        </p:nvSpPr>
        <p:spPr>
          <a:xfrm>
            <a:off x="-7116285" y="-726000"/>
            <a:ext cx="7501177" cy="8495652"/>
          </a:xfrm>
          <a:prstGeom prst="ellipse">
            <a:avLst/>
          </a:prstGeom>
          <a:solidFill>
            <a:schemeClr val="accent1">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t>                                    </a:t>
            </a:r>
            <a:endParaRPr lang="en-US" sz="2400" dirty="0"/>
          </a:p>
        </p:txBody>
      </p:sp>
      <p:sp>
        <p:nvSpPr>
          <p:cNvPr id="3" name="TextBox 2">
            <a:extLst>
              <a:ext uri="{FF2B5EF4-FFF2-40B4-BE49-F238E27FC236}">
                <a16:creationId xmlns:a16="http://schemas.microsoft.com/office/drawing/2014/main" id="{ACCF9145-0773-B150-D5CC-569A04DD1335}"/>
              </a:ext>
            </a:extLst>
          </p:cNvPr>
          <p:cNvSpPr txBox="1"/>
          <p:nvPr/>
        </p:nvSpPr>
        <p:spPr>
          <a:xfrm>
            <a:off x="1405288" y="818147"/>
            <a:ext cx="8845617" cy="461665"/>
          </a:xfrm>
          <a:prstGeom prst="rect">
            <a:avLst/>
          </a:prstGeom>
          <a:noFill/>
        </p:spPr>
        <p:txBody>
          <a:bodyPr wrap="square" rtlCol="0">
            <a:spAutoFit/>
          </a:bodyPr>
          <a:lstStyle/>
          <a:p>
            <a:r>
              <a:rPr lang="en-IN" sz="2400" dirty="0"/>
              <a:t>Why Monte </a:t>
            </a:r>
            <a:r>
              <a:rPr lang="en-IN" sz="2400" dirty="0" err="1"/>
              <a:t>carlo</a:t>
            </a:r>
            <a:r>
              <a:rPr lang="en-IN" sz="2400" dirty="0"/>
              <a:t>?</a:t>
            </a:r>
            <a:endParaRPr lang="en-IN" sz="2400" b="1" dirty="0"/>
          </a:p>
        </p:txBody>
      </p:sp>
      <p:sp>
        <p:nvSpPr>
          <p:cNvPr id="9" name="TextBox 8">
            <a:extLst>
              <a:ext uri="{FF2B5EF4-FFF2-40B4-BE49-F238E27FC236}">
                <a16:creationId xmlns:a16="http://schemas.microsoft.com/office/drawing/2014/main" id="{6E1B6FC5-4228-A41B-8277-99423779153B}"/>
              </a:ext>
            </a:extLst>
          </p:cNvPr>
          <p:cNvSpPr txBox="1"/>
          <p:nvPr/>
        </p:nvSpPr>
        <p:spPr>
          <a:xfrm>
            <a:off x="1260037" y="1731466"/>
            <a:ext cx="8360149" cy="378565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Model-Free Learning</a:t>
            </a:r>
            <a:r>
              <a:rPr lang="en-US" sz="2000" dirty="0"/>
              <a:t>: They don’t require knowledge of the environment’s dynamics—perfect for stock markets where transitions are unknown.</a:t>
            </a:r>
          </a:p>
          <a:p>
            <a:pPr marL="285750" indent="-285750">
              <a:buFont typeface="Arial" panose="020B0604020202020204" pitchFamily="34" charset="0"/>
              <a:buChar char="•"/>
            </a:pPr>
            <a:r>
              <a:rPr lang="en-US" sz="2000" b="1" dirty="0"/>
              <a:t>Simplicity</a:t>
            </a:r>
            <a:r>
              <a:rPr lang="en-US" sz="2000" dirty="0"/>
              <a:t>: Easy to implement and understand, ideal for episodic tasks like trading over a fixed period.</a:t>
            </a:r>
          </a:p>
          <a:p>
            <a:pPr marL="285750" indent="-285750">
              <a:buFont typeface="Arial" panose="020B0604020202020204" pitchFamily="34" charset="0"/>
              <a:buChar char="•"/>
            </a:pPr>
            <a:r>
              <a:rPr lang="en-US" sz="2000" b="1" dirty="0"/>
              <a:t>Episodic Evaluation</a:t>
            </a:r>
            <a:r>
              <a:rPr lang="en-US" sz="2000" dirty="0"/>
              <a:t>: Monte Carlo methods learn from complete episodes, which aligns well with the nature of financial data over a fixed date range.</a:t>
            </a:r>
          </a:p>
          <a:p>
            <a:pPr marL="285750" indent="-285750">
              <a:buFont typeface="Arial" panose="020B0604020202020204" pitchFamily="34" charset="0"/>
              <a:buChar char="•"/>
            </a:pPr>
            <a:r>
              <a:rPr lang="en-US" sz="2000" b="1" dirty="0"/>
              <a:t>Policy Improvement</a:t>
            </a:r>
            <a:r>
              <a:rPr lang="en-US" sz="2000" dirty="0"/>
              <a:t>: They estimate action values (Q-values) directly from experience, allowing policy updates based on actual returns.</a:t>
            </a:r>
          </a:p>
          <a:p>
            <a:pPr marL="285750" indent="-285750">
              <a:buFont typeface="Arial" panose="020B0604020202020204" pitchFamily="34" charset="0"/>
              <a:buChar char="•"/>
            </a:pPr>
            <a:r>
              <a:rPr lang="en-US" sz="2000" b="1" dirty="0"/>
              <a:t>Exploration</a:t>
            </a:r>
            <a:r>
              <a:rPr lang="en-US" sz="2000" dirty="0"/>
              <a:t>: Using random actions helps explore various trading strategies, which improves learning over time.</a:t>
            </a:r>
            <a:endParaRPr lang="en-IN" sz="2000" dirty="0"/>
          </a:p>
        </p:txBody>
      </p:sp>
      <p:sp>
        <p:nvSpPr>
          <p:cNvPr id="11" name="TextBox 10">
            <a:extLst>
              <a:ext uri="{FF2B5EF4-FFF2-40B4-BE49-F238E27FC236}">
                <a16:creationId xmlns:a16="http://schemas.microsoft.com/office/drawing/2014/main" id="{EC6EE889-7C0C-F336-FE0E-AA2D61BB0039}"/>
              </a:ext>
            </a:extLst>
          </p:cNvPr>
          <p:cNvSpPr txBox="1"/>
          <p:nvPr/>
        </p:nvSpPr>
        <p:spPr>
          <a:xfrm>
            <a:off x="-1415727" y="3210128"/>
            <a:ext cx="2312622" cy="646331"/>
          </a:xfrm>
          <a:prstGeom prst="rect">
            <a:avLst/>
          </a:prstGeom>
          <a:noFill/>
        </p:spPr>
        <p:txBody>
          <a:bodyPr wrap="square" rtlCol="0">
            <a:spAutoFit/>
          </a:bodyPr>
          <a:lstStyle/>
          <a:p>
            <a:r>
              <a:rPr lang="en-IN" sz="1800" dirty="0">
                <a:solidFill>
                  <a:schemeClr val="bg1"/>
                </a:solidFill>
              </a:rPr>
              <a:t>Why ?</a:t>
            </a:r>
            <a:endParaRPr lang="en-IN" sz="1800" b="1" dirty="0">
              <a:solidFill>
                <a:schemeClr val="bg1"/>
              </a:solidFill>
            </a:endParaRPr>
          </a:p>
          <a:p>
            <a:endParaRPr lang="en-IN" dirty="0"/>
          </a:p>
        </p:txBody>
      </p:sp>
    </p:spTree>
    <p:extLst>
      <p:ext uri="{BB962C8B-B14F-4D97-AF65-F5344CB8AC3E}">
        <p14:creationId xmlns:p14="http://schemas.microsoft.com/office/powerpoint/2010/main" val="3510185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CCA01-F78E-AFCB-614F-AAA94787C266}"/>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7EA1FD9D-077D-E194-D5E8-DB79BD19DE5C}"/>
              </a:ext>
            </a:extLst>
          </p:cNvPr>
          <p:cNvSpPr/>
          <p:nvPr/>
        </p:nvSpPr>
        <p:spPr>
          <a:xfrm>
            <a:off x="5691136" y="-327330"/>
            <a:ext cx="6855838" cy="7590408"/>
          </a:xfrm>
          <a:prstGeom prst="ellipse">
            <a:avLst/>
          </a:pr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r>
              <a:rPr lang="en-US" sz="3200" b="1" dirty="0"/>
              <a:t>05</a:t>
            </a:r>
            <a:endParaRPr lang="en-IN" sz="3200" b="1" dirty="0"/>
          </a:p>
        </p:txBody>
      </p:sp>
      <p:sp>
        <p:nvSpPr>
          <p:cNvPr id="7" name="Oval 6">
            <a:extLst>
              <a:ext uri="{FF2B5EF4-FFF2-40B4-BE49-F238E27FC236}">
                <a16:creationId xmlns:a16="http://schemas.microsoft.com/office/drawing/2014/main" id="{7D035FE5-B759-1124-41AD-E0A66708A2B2}"/>
              </a:ext>
            </a:extLst>
          </p:cNvPr>
          <p:cNvSpPr/>
          <p:nvPr/>
        </p:nvSpPr>
        <p:spPr>
          <a:xfrm>
            <a:off x="3650344" y="-493733"/>
            <a:ext cx="7281619" cy="7991956"/>
          </a:xfrm>
          <a:prstGeom prst="ellipse">
            <a:avLst/>
          </a:prstGeom>
          <a:solidFill>
            <a:schemeClr val="accent1">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04</a:t>
            </a:r>
          </a:p>
        </p:txBody>
      </p:sp>
      <p:sp>
        <p:nvSpPr>
          <p:cNvPr id="6" name="Oval 5">
            <a:extLst>
              <a:ext uri="{FF2B5EF4-FFF2-40B4-BE49-F238E27FC236}">
                <a16:creationId xmlns:a16="http://schemas.microsoft.com/office/drawing/2014/main" id="{612B4B35-B40A-8EB4-6631-BA07DBF153A6}"/>
              </a:ext>
            </a:extLst>
          </p:cNvPr>
          <p:cNvSpPr/>
          <p:nvPr/>
        </p:nvSpPr>
        <p:spPr>
          <a:xfrm>
            <a:off x="1299345" y="-534563"/>
            <a:ext cx="7707822" cy="8004873"/>
          </a:xfrm>
          <a:prstGeom prst="ellipse">
            <a:avLst/>
          </a:prstGeom>
          <a:solidFill>
            <a:schemeClr val="accent1">
              <a:lumMod val="40000"/>
              <a:lumOff val="60000"/>
            </a:schemeClr>
          </a:solidFill>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03</a:t>
            </a:r>
          </a:p>
        </p:txBody>
      </p:sp>
      <p:sp>
        <p:nvSpPr>
          <p:cNvPr id="5" name="Oval 4">
            <a:extLst>
              <a:ext uri="{FF2B5EF4-FFF2-40B4-BE49-F238E27FC236}">
                <a16:creationId xmlns:a16="http://schemas.microsoft.com/office/drawing/2014/main" id="{6DA667C2-8BA4-7C12-3BB6-0A19ACDB779A}"/>
              </a:ext>
            </a:extLst>
          </p:cNvPr>
          <p:cNvSpPr/>
          <p:nvPr/>
        </p:nvSpPr>
        <p:spPr>
          <a:xfrm>
            <a:off x="-965327" y="-1322177"/>
            <a:ext cx="13891214" cy="9502354"/>
          </a:xfrm>
          <a:prstGeom prst="ellipse">
            <a:avLst/>
          </a:prstGeom>
          <a:solidFill>
            <a:schemeClr val="accent1">
              <a:lumMod val="60000"/>
              <a:lumOff val="40000"/>
            </a:schemeClr>
          </a:solidFill>
          <a:ln w="12700" cap="flat" cmpd="sng" algn="ctr">
            <a:noFill/>
            <a:prstDash val="solid"/>
            <a:miter lim="800000"/>
          </a:ln>
          <a:effectLst>
            <a:outerShdw>
              <a:srgbClr val="000000"/>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02</a:t>
            </a:r>
          </a:p>
        </p:txBody>
      </p:sp>
      <p:sp>
        <p:nvSpPr>
          <p:cNvPr id="4" name="Flowchart: Connector 3">
            <a:extLst>
              <a:ext uri="{FF2B5EF4-FFF2-40B4-BE49-F238E27FC236}">
                <a16:creationId xmlns:a16="http://schemas.microsoft.com/office/drawing/2014/main" id="{5977AC8E-0EDB-72BB-780E-B35F4C90A388}"/>
              </a:ext>
            </a:extLst>
          </p:cNvPr>
          <p:cNvSpPr/>
          <p:nvPr/>
        </p:nvSpPr>
        <p:spPr>
          <a:xfrm>
            <a:off x="-6682177" y="-254003"/>
            <a:ext cx="7234430" cy="8348997"/>
          </a:xfrm>
          <a:prstGeom prst="flowChartConnector">
            <a:avLst/>
          </a:prstGeom>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3200" b="1" dirty="0"/>
              <a:t>           </a:t>
            </a:r>
            <a:r>
              <a:rPr lang="en-US" sz="3600" b="1" dirty="0"/>
              <a:t>01</a:t>
            </a:r>
          </a:p>
        </p:txBody>
      </p:sp>
      <p:sp>
        <p:nvSpPr>
          <p:cNvPr id="8" name="Oval 7">
            <a:extLst>
              <a:ext uri="{FF2B5EF4-FFF2-40B4-BE49-F238E27FC236}">
                <a16:creationId xmlns:a16="http://schemas.microsoft.com/office/drawing/2014/main" id="{CA93D4F9-F2BF-8E97-F968-83FA8EDA4783}"/>
              </a:ext>
            </a:extLst>
          </p:cNvPr>
          <p:cNvSpPr/>
          <p:nvPr/>
        </p:nvSpPr>
        <p:spPr>
          <a:xfrm>
            <a:off x="-7202525" y="-327330"/>
            <a:ext cx="7501177" cy="8495652"/>
          </a:xfrm>
          <a:prstGeom prst="ellipse">
            <a:avLst/>
          </a:prstGeom>
          <a:solidFill>
            <a:schemeClr val="accent1">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a:t>
            </a:r>
            <a:endParaRPr lang="en-US" sz="2400" dirty="0"/>
          </a:p>
        </p:txBody>
      </p:sp>
      <p:sp>
        <p:nvSpPr>
          <p:cNvPr id="9" name="TextBox 8">
            <a:extLst>
              <a:ext uri="{FF2B5EF4-FFF2-40B4-BE49-F238E27FC236}">
                <a16:creationId xmlns:a16="http://schemas.microsoft.com/office/drawing/2014/main" id="{1114F1B8-31A4-4DA6-3130-246BCD8F3D40}"/>
              </a:ext>
            </a:extLst>
          </p:cNvPr>
          <p:cNvSpPr txBox="1"/>
          <p:nvPr/>
        </p:nvSpPr>
        <p:spPr>
          <a:xfrm>
            <a:off x="1260037" y="692458"/>
            <a:ext cx="9766029" cy="461665"/>
          </a:xfrm>
          <a:prstGeom prst="rect">
            <a:avLst/>
          </a:prstGeom>
          <a:noFill/>
        </p:spPr>
        <p:txBody>
          <a:bodyPr wrap="square" rtlCol="0">
            <a:spAutoFit/>
          </a:bodyPr>
          <a:lstStyle/>
          <a:p>
            <a:r>
              <a:rPr lang="en-US" sz="2400" b="1" dirty="0"/>
              <a:t>Monte Carlo Architecture</a:t>
            </a:r>
            <a:endParaRPr lang="en-IN" sz="2400" b="1" dirty="0"/>
          </a:p>
        </p:txBody>
      </p:sp>
      <p:sp>
        <p:nvSpPr>
          <p:cNvPr id="24" name="TextBox 23">
            <a:extLst>
              <a:ext uri="{FF2B5EF4-FFF2-40B4-BE49-F238E27FC236}">
                <a16:creationId xmlns:a16="http://schemas.microsoft.com/office/drawing/2014/main" id="{3F2150E3-F809-0115-8B14-5938C36B41A8}"/>
              </a:ext>
            </a:extLst>
          </p:cNvPr>
          <p:cNvSpPr txBox="1"/>
          <p:nvPr/>
        </p:nvSpPr>
        <p:spPr>
          <a:xfrm>
            <a:off x="1409626" y="1527828"/>
            <a:ext cx="8097520" cy="5724644"/>
          </a:xfrm>
          <a:prstGeom prst="rect">
            <a:avLst/>
          </a:prstGeom>
          <a:noFill/>
        </p:spPr>
        <p:txBody>
          <a:bodyPr wrap="square" rtlCol="0">
            <a:spAutoFit/>
          </a:bodyPr>
          <a:lstStyle/>
          <a:p>
            <a:pPr>
              <a:buNone/>
            </a:pPr>
            <a:r>
              <a:rPr lang="en-US" b="1" dirty="0"/>
              <a:t>Environment (</a:t>
            </a:r>
            <a:r>
              <a:rPr lang="en-US" b="1" dirty="0" err="1"/>
              <a:t>StockTradingEnv</a:t>
            </a:r>
            <a:r>
              <a:rPr lang="en-US" b="1" dirty="0"/>
              <a:t>)</a:t>
            </a:r>
            <a:endParaRPr lang="en-US" dirty="0"/>
          </a:p>
          <a:p>
            <a:pPr>
              <a:buFont typeface="Arial" panose="020B0604020202020204" pitchFamily="34" charset="0"/>
              <a:buChar char="•"/>
            </a:pPr>
            <a:r>
              <a:rPr lang="en-US" dirty="0"/>
              <a:t>Simulates the stock market using real data (via </a:t>
            </a:r>
            <a:r>
              <a:rPr lang="en-US" dirty="0" err="1"/>
              <a:t>yfinance</a:t>
            </a:r>
            <a:r>
              <a:rPr lang="en-US" dirty="0"/>
              <a:t>).</a:t>
            </a:r>
          </a:p>
          <a:p>
            <a:pPr>
              <a:buFont typeface="Arial" panose="020B0604020202020204" pitchFamily="34" charset="0"/>
              <a:buChar char="•"/>
            </a:pPr>
            <a:r>
              <a:rPr lang="en-US" dirty="0"/>
              <a:t>Defines state (price, balance, stock held), action space (Buy, Hold, Sell), and reward (total asset change).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Episode Generation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each episode, the agent interacts with the environment, randomly choosing actions and recording </a:t>
            </a:r>
            <a:r>
              <a:rPr kumimoji="0" lang="en-US" altLang="en-US" sz="1000" b="0" i="0" u="none" strike="noStrike" cap="none" normalizeH="0" baseline="0" dirty="0">
                <a:ln>
                  <a:noFill/>
                </a:ln>
                <a:solidFill>
                  <a:schemeClr val="tx1"/>
                </a:solidFill>
                <a:effectLst/>
                <a:latin typeface="Arial Unicode MS"/>
              </a:rPr>
              <a:t>(state, action, reward)</a:t>
            </a:r>
            <a:r>
              <a:rPr kumimoji="0" lang="en-US" altLang="en-US" sz="800" b="0" i="0" u="none" strike="noStrike" cap="none" normalizeH="0" baseline="0" dirty="0">
                <a:ln>
                  <a:noFill/>
                </a:ln>
                <a:solidFill>
                  <a:schemeClr val="tx1"/>
                </a:solidFill>
                <a:effectLst/>
              </a:rPr>
              <a:t> tuples until the episode ends.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Return Calculation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After an episode ends, calculate the </a:t>
            </a:r>
            <a:r>
              <a:rPr kumimoji="0" lang="en-US" altLang="en-US" b="1" i="0" u="none" strike="noStrike" cap="none" normalizeH="0" baseline="0" dirty="0">
                <a:ln>
                  <a:noFill/>
                </a:ln>
                <a:solidFill>
                  <a:schemeClr val="tx1"/>
                </a:solidFill>
                <a:effectLst/>
                <a:latin typeface="Arial" panose="020B0604020202020204" pitchFamily="34" charset="0"/>
              </a:rPr>
              <a:t>cumulative return (G)</a:t>
            </a:r>
            <a:r>
              <a:rPr kumimoji="0" lang="en-US" altLang="en-US" b="0" i="0" u="none" strike="noStrike" cap="none" normalizeH="0" baseline="0" dirty="0">
                <a:ln>
                  <a:noFill/>
                </a:ln>
                <a:solidFill>
                  <a:schemeClr val="tx1"/>
                </a:solidFill>
                <a:effectLst/>
                <a:latin typeface="Arial" panose="020B0604020202020204" pitchFamily="34" charset="0"/>
              </a:rPr>
              <a:t> for each </a:t>
            </a:r>
            <a:r>
              <a:rPr kumimoji="0" lang="en-US" altLang="en-US" b="0" i="0" u="none" strike="noStrike" cap="none" normalizeH="0" baseline="0" dirty="0">
                <a:ln>
                  <a:noFill/>
                </a:ln>
                <a:solidFill>
                  <a:schemeClr val="tx1"/>
                </a:solidFill>
                <a:effectLst/>
                <a:latin typeface="Arial Unicode MS"/>
              </a:rPr>
              <a:t>(state, action)</a:t>
            </a:r>
            <a:r>
              <a:rPr kumimoji="0" lang="en-US" altLang="en-US" b="0" i="0" u="none" strike="noStrike" cap="none" normalizeH="0" baseline="0" dirty="0">
                <a:ln>
                  <a:noFill/>
                </a:ln>
                <a:solidFill>
                  <a:schemeClr val="tx1"/>
                </a:solidFill>
                <a:effectLst/>
              </a:rPr>
              <a:t> pair by iterating backward with a discount factor (γ).</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Q-value Update</a:t>
            </a:r>
          </a:p>
          <a:p>
            <a:pPr eaLnBrk="0" fontAlgn="base" hangingPunct="0">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Store all returns of each </a:t>
            </a:r>
            <a:r>
              <a:rPr kumimoji="0" lang="en-US" altLang="en-US" sz="1000" b="0" i="0" u="none" strike="noStrike" cap="none" normalizeH="0" baseline="0" dirty="0">
                <a:ln>
                  <a:noFill/>
                </a:ln>
                <a:solidFill>
                  <a:schemeClr val="tx1"/>
                </a:solidFill>
                <a:effectLst/>
                <a:latin typeface="Arial Unicode MS"/>
              </a:rPr>
              <a:t>(state, action)</a:t>
            </a:r>
            <a:r>
              <a:rPr kumimoji="0" lang="en-US" altLang="en-US" sz="800" b="0" i="0" u="none" strike="noStrike" cap="none" normalizeH="0" baseline="0" dirty="0">
                <a:ln>
                  <a:noFill/>
                </a:ln>
                <a:solidFill>
                  <a:schemeClr val="tx1"/>
                </a:solidFill>
                <a:effectLst/>
              </a:rPr>
              <a:t> pair and average them to estimate </a:t>
            </a:r>
            <a:r>
              <a:rPr kumimoji="0" lang="en-US" altLang="en-US" sz="1800" b="1" i="0" u="none" strike="noStrike" cap="none" normalizeH="0" baseline="0" dirty="0">
                <a:ln>
                  <a:noFill/>
                </a:ln>
                <a:solidFill>
                  <a:schemeClr val="tx1"/>
                </a:solidFill>
                <a:effectLst/>
                <a:latin typeface="Arial" panose="020B0604020202020204" pitchFamily="34" charset="0"/>
              </a:rPr>
              <a:t>Q-values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eaLnBrk="0" fontAlgn="base" hangingPunct="0">
              <a:spcBef>
                <a:spcPct val="0"/>
              </a:spcBef>
              <a:spcAft>
                <a:spcPct val="0"/>
              </a:spcAft>
              <a:buFontTx/>
              <a:buChar char="•"/>
            </a:pPr>
            <a:r>
              <a:rPr lang="en-IN" b="1" dirty="0"/>
              <a:t>Policy Derivation</a:t>
            </a:r>
            <a:endParaRPr lang="en-US" b="1" dirty="0"/>
          </a:p>
          <a:p>
            <a:pPr>
              <a:buNone/>
            </a:pPr>
            <a:r>
              <a:rPr lang="en-US" dirty="0"/>
              <a:t>The </a:t>
            </a:r>
            <a:r>
              <a:rPr lang="en-US" b="1" dirty="0"/>
              <a:t>optimal policy</a:t>
            </a:r>
            <a:r>
              <a:rPr lang="en-US" dirty="0"/>
              <a:t> is derived by choosing the action with the highest Q-value for each state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1187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104B7-8056-192D-E59D-A6713EA422B2}"/>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3D2A9214-7E8F-ACAD-BBB9-2A23D3D83BC3}"/>
              </a:ext>
            </a:extLst>
          </p:cNvPr>
          <p:cNvSpPr/>
          <p:nvPr/>
        </p:nvSpPr>
        <p:spPr>
          <a:xfrm>
            <a:off x="5691136" y="-327330"/>
            <a:ext cx="6855838" cy="7590408"/>
          </a:xfrm>
          <a:prstGeom prst="ellipse">
            <a:avLst/>
          </a:pr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r>
              <a:rPr lang="en-US" sz="3200" b="1" dirty="0"/>
              <a:t>05</a:t>
            </a:r>
            <a:endParaRPr lang="en-IN" sz="3200" b="1" dirty="0"/>
          </a:p>
        </p:txBody>
      </p:sp>
      <p:sp>
        <p:nvSpPr>
          <p:cNvPr id="7" name="Oval 6">
            <a:extLst>
              <a:ext uri="{FF2B5EF4-FFF2-40B4-BE49-F238E27FC236}">
                <a16:creationId xmlns:a16="http://schemas.microsoft.com/office/drawing/2014/main" id="{0FBA68C6-2311-21DC-3E05-3A5290FBD714}"/>
              </a:ext>
            </a:extLst>
          </p:cNvPr>
          <p:cNvSpPr/>
          <p:nvPr/>
        </p:nvSpPr>
        <p:spPr>
          <a:xfrm>
            <a:off x="3650344" y="-493733"/>
            <a:ext cx="7281619" cy="7991956"/>
          </a:xfrm>
          <a:prstGeom prst="ellipse">
            <a:avLst/>
          </a:prstGeom>
          <a:solidFill>
            <a:schemeClr val="accent1">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04</a:t>
            </a:r>
          </a:p>
        </p:txBody>
      </p:sp>
      <p:sp>
        <p:nvSpPr>
          <p:cNvPr id="6" name="Oval 5">
            <a:extLst>
              <a:ext uri="{FF2B5EF4-FFF2-40B4-BE49-F238E27FC236}">
                <a16:creationId xmlns:a16="http://schemas.microsoft.com/office/drawing/2014/main" id="{0C5B016F-21DD-65FA-E26C-11D8D715B87E}"/>
              </a:ext>
            </a:extLst>
          </p:cNvPr>
          <p:cNvSpPr/>
          <p:nvPr/>
        </p:nvSpPr>
        <p:spPr>
          <a:xfrm>
            <a:off x="-485946" y="-1439305"/>
            <a:ext cx="13438466" cy="9814353"/>
          </a:xfrm>
          <a:prstGeom prst="ellipse">
            <a:avLst/>
          </a:prstGeom>
          <a:solidFill>
            <a:schemeClr val="accent1">
              <a:lumMod val="40000"/>
              <a:lumOff val="60000"/>
            </a:schemeClr>
          </a:solidFill>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03</a:t>
            </a:r>
          </a:p>
        </p:txBody>
      </p:sp>
      <p:sp>
        <p:nvSpPr>
          <p:cNvPr id="5" name="Oval 4">
            <a:extLst>
              <a:ext uri="{FF2B5EF4-FFF2-40B4-BE49-F238E27FC236}">
                <a16:creationId xmlns:a16="http://schemas.microsoft.com/office/drawing/2014/main" id="{3C6FBCB7-1803-4AA5-80F8-16C7338B9A8C}"/>
              </a:ext>
            </a:extLst>
          </p:cNvPr>
          <p:cNvSpPr/>
          <p:nvPr/>
        </p:nvSpPr>
        <p:spPr>
          <a:xfrm>
            <a:off x="-6315414" y="-554436"/>
            <a:ext cx="7217042" cy="8211516"/>
          </a:xfrm>
          <a:prstGeom prst="ellipse">
            <a:avLst/>
          </a:prstGeom>
          <a:solidFill>
            <a:schemeClr val="accent1">
              <a:lumMod val="60000"/>
              <a:lumOff val="40000"/>
            </a:schemeClr>
          </a:solidFill>
          <a:ln w="12700" cap="flat" cmpd="sng" algn="ctr">
            <a:noFill/>
            <a:prstDash val="solid"/>
            <a:miter lim="800000"/>
          </a:ln>
          <a:effectLst>
            <a:outerShdw>
              <a:srgbClr val="000000"/>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02</a:t>
            </a:r>
          </a:p>
        </p:txBody>
      </p:sp>
      <p:sp>
        <p:nvSpPr>
          <p:cNvPr id="4" name="Flowchart: Connector 3">
            <a:extLst>
              <a:ext uri="{FF2B5EF4-FFF2-40B4-BE49-F238E27FC236}">
                <a16:creationId xmlns:a16="http://schemas.microsoft.com/office/drawing/2014/main" id="{4B695B55-AB5E-8E80-96EF-80AF24E8BE84}"/>
              </a:ext>
            </a:extLst>
          </p:cNvPr>
          <p:cNvSpPr/>
          <p:nvPr/>
        </p:nvSpPr>
        <p:spPr>
          <a:xfrm>
            <a:off x="-6599549" y="-706626"/>
            <a:ext cx="7234430" cy="8348997"/>
          </a:xfrm>
          <a:prstGeom prst="flowChartConnector">
            <a:avLst/>
          </a:prstGeom>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3200" b="1" dirty="0"/>
              <a:t>           </a:t>
            </a:r>
            <a:r>
              <a:rPr lang="en-US" sz="3600" b="1" dirty="0"/>
              <a:t>01</a:t>
            </a:r>
          </a:p>
        </p:txBody>
      </p:sp>
      <p:sp>
        <p:nvSpPr>
          <p:cNvPr id="8" name="Oval 7">
            <a:extLst>
              <a:ext uri="{FF2B5EF4-FFF2-40B4-BE49-F238E27FC236}">
                <a16:creationId xmlns:a16="http://schemas.microsoft.com/office/drawing/2014/main" id="{A3CCD607-F1EA-059E-7C52-EC8887FEFAD0}"/>
              </a:ext>
            </a:extLst>
          </p:cNvPr>
          <p:cNvSpPr/>
          <p:nvPr/>
        </p:nvSpPr>
        <p:spPr>
          <a:xfrm>
            <a:off x="-7041193" y="-779953"/>
            <a:ext cx="7501177" cy="8495652"/>
          </a:xfrm>
          <a:prstGeom prst="ellipse">
            <a:avLst/>
          </a:prstGeom>
          <a:solidFill>
            <a:schemeClr val="accent1">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a:t>
            </a:r>
            <a:endParaRPr lang="en-US" sz="2400" dirty="0"/>
          </a:p>
        </p:txBody>
      </p:sp>
      <p:sp>
        <p:nvSpPr>
          <p:cNvPr id="3" name="TextBox 2">
            <a:extLst>
              <a:ext uri="{FF2B5EF4-FFF2-40B4-BE49-F238E27FC236}">
                <a16:creationId xmlns:a16="http://schemas.microsoft.com/office/drawing/2014/main" id="{7D5E1D0E-A6DD-291E-7E06-F293E806C341}"/>
              </a:ext>
            </a:extLst>
          </p:cNvPr>
          <p:cNvSpPr txBox="1"/>
          <p:nvPr/>
        </p:nvSpPr>
        <p:spPr>
          <a:xfrm>
            <a:off x="1260037" y="990600"/>
            <a:ext cx="9671926" cy="461665"/>
          </a:xfrm>
          <a:prstGeom prst="rect">
            <a:avLst/>
          </a:prstGeom>
          <a:noFill/>
        </p:spPr>
        <p:txBody>
          <a:bodyPr wrap="square" rtlCol="0">
            <a:spAutoFit/>
          </a:bodyPr>
          <a:lstStyle/>
          <a:p>
            <a:r>
              <a:rPr lang="en-US" sz="2400" dirty="0"/>
              <a:t>Dataset &amp; Preprocessing (in MC RL Workflow)</a:t>
            </a:r>
            <a:endParaRPr lang="en-IN" sz="2400" b="1" dirty="0"/>
          </a:p>
        </p:txBody>
      </p:sp>
      <p:sp>
        <p:nvSpPr>
          <p:cNvPr id="9" name="TextBox 8">
            <a:extLst>
              <a:ext uri="{FF2B5EF4-FFF2-40B4-BE49-F238E27FC236}">
                <a16:creationId xmlns:a16="http://schemas.microsoft.com/office/drawing/2014/main" id="{DCFD495D-C9CE-74F8-5040-6E17C8D9EC60}"/>
              </a:ext>
            </a:extLst>
          </p:cNvPr>
          <p:cNvSpPr txBox="1"/>
          <p:nvPr/>
        </p:nvSpPr>
        <p:spPr>
          <a:xfrm>
            <a:off x="1360660" y="2190930"/>
            <a:ext cx="9015240" cy="4185761"/>
          </a:xfrm>
          <a:prstGeom prst="rect">
            <a:avLst/>
          </a:prstGeom>
          <a:noFill/>
        </p:spPr>
        <p:txBody>
          <a:bodyPr wrap="square" rtlCol="0">
            <a:spAutoFit/>
          </a:bodyPr>
          <a:lstStyle/>
          <a:p>
            <a:pPr>
              <a:buNone/>
            </a:pPr>
            <a:r>
              <a:rPr lang="en-IN" sz="2000" b="1" dirty="0"/>
              <a:t>Inputs:</a:t>
            </a:r>
            <a:endParaRPr lang="en-IN" sz="2000" dirty="0"/>
          </a:p>
          <a:p>
            <a:pPr>
              <a:buFont typeface="Arial" panose="020B0604020202020204" pitchFamily="34" charset="0"/>
              <a:buChar char="•"/>
            </a:pPr>
            <a:r>
              <a:rPr lang="en-IN" sz="2000" dirty="0"/>
              <a:t>Ticker symbol (e.g., AAPL, BTC-USD)</a:t>
            </a:r>
          </a:p>
          <a:p>
            <a:pPr>
              <a:buFont typeface="Arial" panose="020B0604020202020204" pitchFamily="34" charset="0"/>
              <a:buChar char="•"/>
            </a:pPr>
            <a:r>
              <a:rPr lang="en-IN" sz="2000" dirty="0"/>
              <a:t>Date range (start &amp; end)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Process: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600" b="0" i="0" u="none" strike="noStrike" cap="none" normalizeH="0" baseline="0" dirty="0" err="1">
                <a:ln>
                  <a:noFill/>
                </a:ln>
                <a:solidFill>
                  <a:schemeClr val="tx1"/>
                </a:solidFill>
                <a:effectLst/>
                <a:latin typeface="Arial Unicode MS"/>
              </a:rPr>
              <a:t>yfinance</a:t>
            </a:r>
            <a:r>
              <a:rPr kumimoji="0" lang="en-US" altLang="en-US" sz="1600" b="0" i="0" u="none" strike="noStrike" cap="none" normalizeH="0" baseline="0" dirty="0">
                <a:ln>
                  <a:noFill/>
                </a:ln>
                <a:solidFill>
                  <a:schemeClr val="tx1"/>
                </a:solidFill>
                <a:effectLst/>
              </a:rPr>
              <a:t> to fetch historical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 and clean the </a:t>
            </a:r>
            <a:r>
              <a:rPr kumimoji="0" lang="en-US" altLang="en-US" b="0" i="0" u="none" strike="noStrike" cap="none" normalizeH="0" baseline="0" dirty="0">
                <a:ln>
                  <a:noFill/>
                </a:ln>
                <a:solidFill>
                  <a:schemeClr val="tx1"/>
                </a:solidFill>
                <a:effectLst/>
                <a:latin typeface="Arial Unicode MS"/>
              </a:rPr>
              <a:t>Close</a:t>
            </a:r>
            <a:r>
              <a:rPr kumimoji="0" lang="en-US" altLang="en-US" b="0" i="0" u="none" strike="noStrike" cap="none" normalizeH="0" baseline="0" dirty="0">
                <a:ln>
                  <a:noFill/>
                </a:ln>
                <a:solidFill>
                  <a:schemeClr val="tx1"/>
                </a:solidFill>
                <a:effectLst/>
              </a:rPr>
              <a:t> price (drop </a:t>
            </a:r>
            <a:r>
              <a:rPr kumimoji="0" lang="en-US" altLang="en-US" b="0" i="0" u="none" strike="noStrike" cap="none" normalizeH="0" baseline="0" dirty="0" err="1">
                <a:ln>
                  <a:noFill/>
                </a:ln>
                <a:solidFill>
                  <a:schemeClr val="tx1"/>
                </a:solidFill>
                <a:effectLst/>
              </a:rPr>
              <a:t>NaNs</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Format the data into a suitable structure for the environment: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prices to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array.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Initialize the state space: </a:t>
            </a:r>
            <a:r>
              <a:rPr kumimoji="0" lang="en-US" altLang="en-US" b="0" i="0" u="none" strike="noStrike" cap="none" normalizeH="0" baseline="0" dirty="0">
                <a:ln>
                  <a:noFill/>
                </a:ln>
                <a:solidFill>
                  <a:schemeClr val="tx1"/>
                </a:solidFill>
                <a:effectLst/>
                <a:latin typeface="Arial Unicode MS"/>
              </a:rPr>
              <a:t>[current price, account balance, stock held]</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r>
              <a:rPr kumimoji="0" lang="en-US" altLang="en-US" sz="2000" b="0" i="0" u="none" strike="noStrike" cap="none" normalizeH="0" baseline="0" dirty="0">
                <a:ln>
                  <a:noFill/>
                </a:ln>
                <a:solidFill>
                  <a:schemeClr val="tx1"/>
                </a:solidFill>
                <a:effectLst/>
                <a:latin typeface="Arial" panose="020B0604020202020204" pitchFamily="34" charset="0"/>
              </a:rPr>
              <a:t>Time-series price data for feeding into the RL environment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StockTradingEN</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r>
              <a:rPr lang="en-IN" sz="2000" b="1" dirty="0"/>
              <a:t>Dataset &amp; Preprocessing ➝ Monte Carlo Training ➝ Policy Evaluation ➝ Visualization</a:t>
            </a:r>
            <a:endParaRPr lang="en-IN" sz="2000" dirty="0"/>
          </a:p>
          <a:p>
            <a:endParaRPr lang="en-IN" sz="2000" dirty="0"/>
          </a:p>
        </p:txBody>
      </p:sp>
    </p:spTree>
    <p:extLst>
      <p:ext uri="{BB962C8B-B14F-4D97-AF65-F5344CB8AC3E}">
        <p14:creationId xmlns:p14="http://schemas.microsoft.com/office/powerpoint/2010/main" val="1472821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E78D6-EA85-2C36-413A-7A7E2BCF191D}"/>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7CA12BBD-F323-69BA-9D09-C98916696BEB}"/>
              </a:ext>
            </a:extLst>
          </p:cNvPr>
          <p:cNvSpPr/>
          <p:nvPr/>
        </p:nvSpPr>
        <p:spPr>
          <a:xfrm>
            <a:off x="5691136" y="-327330"/>
            <a:ext cx="6855838" cy="7590408"/>
          </a:xfrm>
          <a:prstGeom prst="ellipse">
            <a:avLst/>
          </a:prstGeom>
          <a:solidFill>
            <a:schemeClr val="accent3">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                                         </a:t>
            </a:r>
            <a:r>
              <a:rPr lang="en-US" sz="3200" b="1" dirty="0"/>
              <a:t>05</a:t>
            </a:r>
            <a:endParaRPr lang="en-IN" sz="3200" b="1" dirty="0"/>
          </a:p>
        </p:txBody>
      </p:sp>
      <p:sp>
        <p:nvSpPr>
          <p:cNvPr id="7" name="Oval 6">
            <a:extLst>
              <a:ext uri="{FF2B5EF4-FFF2-40B4-BE49-F238E27FC236}">
                <a16:creationId xmlns:a16="http://schemas.microsoft.com/office/drawing/2014/main" id="{9C281490-55EE-85E5-4926-8CBB984ABD26}"/>
              </a:ext>
            </a:extLst>
          </p:cNvPr>
          <p:cNvSpPr/>
          <p:nvPr/>
        </p:nvSpPr>
        <p:spPr>
          <a:xfrm>
            <a:off x="-721240" y="-1278260"/>
            <a:ext cx="13634480" cy="9414520"/>
          </a:xfrm>
          <a:prstGeom prst="ellipse">
            <a:avLst/>
          </a:prstGeom>
          <a:solidFill>
            <a:schemeClr val="accent1">
              <a:lumMod val="20000"/>
              <a:lumOff val="8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04</a:t>
            </a:r>
          </a:p>
        </p:txBody>
      </p:sp>
      <p:sp>
        <p:nvSpPr>
          <p:cNvPr id="6" name="Oval 5">
            <a:extLst>
              <a:ext uri="{FF2B5EF4-FFF2-40B4-BE49-F238E27FC236}">
                <a16:creationId xmlns:a16="http://schemas.microsoft.com/office/drawing/2014/main" id="{68F76938-B111-545C-98F3-9D1AAD93C2CC}"/>
              </a:ext>
            </a:extLst>
          </p:cNvPr>
          <p:cNvSpPr/>
          <p:nvPr/>
        </p:nvSpPr>
        <p:spPr>
          <a:xfrm>
            <a:off x="-6475842" y="-480612"/>
            <a:ext cx="7707822" cy="8004873"/>
          </a:xfrm>
          <a:prstGeom prst="ellipse">
            <a:avLst/>
          </a:prstGeom>
          <a:solidFill>
            <a:schemeClr val="accent1">
              <a:lumMod val="40000"/>
              <a:lumOff val="60000"/>
            </a:schemeClr>
          </a:solidFill>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03</a:t>
            </a:r>
          </a:p>
        </p:txBody>
      </p:sp>
      <p:sp>
        <p:nvSpPr>
          <p:cNvPr id="5" name="Oval 4">
            <a:extLst>
              <a:ext uri="{FF2B5EF4-FFF2-40B4-BE49-F238E27FC236}">
                <a16:creationId xmlns:a16="http://schemas.microsoft.com/office/drawing/2014/main" id="{3930D217-36AD-EC59-352E-34A07A88F9F8}"/>
              </a:ext>
            </a:extLst>
          </p:cNvPr>
          <p:cNvSpPr/>
          <p:nvPr/>
        </p:nvSpPr>
        <p:spPr>
          <a:xfrm>
            <a:off x="-6253270" y="-583933"/>
            <a:ext cx="7217042" cy="8211516"/>
          </a:xfrm>
          <a:prstGeom prst="ellipse">
            <a:avLst/>
          </a:prstGeom>
          <a:solidFill>
            <a:schemeClr val="accent1">
              <a:lumMod val="60000"/>
              <a:lumOff val="40000"/>
            </a:schemeClr>
          </a:solidFill>
          <a:ln w="12700" cap="flat" cmpd="sng" algn="ctr">
            <a:noFill/>
            <a:prstDash val="solid"/>
            <a:miter lim="800000"/>
          </a:ln>
          <a:effectLst>
            <a:outerShdw>
              <a:srgbClr val="000000"/>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                                      02</a:t>
            </a:r>
          </a:p>
        </p:txBody>
      </p:sp>
      <p:sp>
        <p:nvSpPr>
          <p:cNvPr id="4" name="Flowchart: Connector 3">
            <a:extLst>
              <a:ext uri="{FF2B5EF4-FFF2-40B4-BE49-F238E27FC236}">
                <a16:creationId xmlns:a16="http://schemas.microsoft.com/office/drawing/2014/main" id="{5896594F-CF86-FFD9-0944-676C6BF1B3AC}"/>
              </a:ext>
            </a:extLst>
          </p:cNvPr>
          <p:cNvSpPr/>
          <p:nvPr/>
        </p:nvSpPr>
        <p:spPr>
          <a:xfrm>
            <a:off x="-6537405" y="-652673"/>
            <a:ext cx="7234430" cy="8348997"/>
          </a:xfrm>
          <a:prstGeom prst="flowChartConnector">
            <a:avLst/>
          </a:prstGeom>
          <a:ln w="12700" cap="flat" cmpd="sng" algn="ctr">
            <a:noFill/>
            <a:prstDash val="solid"/>
            <a:miter lim="800000"/>
          </a:ln>
          <a:effectLst>
            <a:outerShdw blurRad="63500" dist="38100" dir="2700000">
              <a:srgbClr val="000000">
                <a:alpha val="40000"/>
              </a:srgbClr>
            </a:out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3200" b="1" dirty="0"/>
              <a:t>           </a:t>
            </a:r>
            <a:r>
              <a:rPr lang="en-US" sz="3600" b="1" dirty="0"/>
              <a:t>01</a:t>
            </a:r>
          </a:p>
        </p:txBody>
      </p:sp>
      <p:sp>
        <p:nvSpPr>
          <p:cNvPr id="8" name="Oval 7">
            <a:extLst>
              <a:ext uri="{FF2B5EF4-FFF2-40B4-BE49-F238E27FC236}">
                <a16:creationId xmlns:a16="http://schemas.microsoft.com/office/drawing/2014/main" id="{3BF17397-E0C8-944A-045A-4EB86ED0DCF4}"/>
              </a:ext>
            </a:extLst>
          </p:cNvPr>
          <p:cNvSpPr/>
          <p:nvPr/>
        </p:nvSpPr>
        <p:spPr>
          <a:xfrm>
            <a:off x="-7076703" y="-726000"/>
            <a:ext cx="7501177" cy="8495652"/>
          </a:xfrm>
          <a:prstGeom prst="ellipse">
            <a:avLst/>
          </a:prstGeom>
          <a:solidFill>
            <a:schemeClr val="accent1">
              <a:lumMod val="50000"/>
            </a:schemeClr>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                                    </a:t>
            </a:r>
            <a:endParaRPr lang="en-US" sz="2400" dirty="0"/>
          </a:p>
        </p:txBody>
      </p:sp>
      <p:sp>
        <p:nvSpPr>
          <p:cNvPr id="10" name="TextBox 9">
            <a:extLst>
              <a:ext uri="{FF2B5EF4-FFF2-40B4-BE49-F238E27FC236}">
                <a16:creationId xmlns:a16="http://schemas.microsoft.com/office/drawing/2014/main" id="{12751AC4-EE59-5115-D4F2-87CCC41B1BB6}"/>
              </a:ext>
            </a:extLst>
          </p:cNvPr>
          <p:cNvSpPr txBox="1"/>
          <p:nvPr/>
        </p:nvSpPr>
        <p:spPr>
          <a:xfrm>
            <a:off x="1942619" y="1133171"/>
            <a:ext cx="5695122" cy="523220"/>
          </a:xfrm>
          <a:prstGeom prst="rect">
            <a:avLst/>
          </a:prstGeom>
          <a:noFill/>
        </p:spPr>
        <p:txBody>
          <a:bodyPr wrap="square" rtlCol="0">
            <a:spAutoFit/>
          </a:bodyPr>
          <a:lstStyle/>
          <a:p>
            <a:r>
              <a:rPr lang="en-IN" sz="2800" dirty="0"/>
              <a:t>Results &amp; Analysis</a:t>
            </a:r>
          </a:p>
        </p:txBody>
      </p:sp>
      <p:sp>
        <p:nvSpPr>
          <p:cNvPr id="12" name="TextBox 11">
            <a:extLst>
              <a:ext uri="{FF2B5EF4-FFF2-40B4-BE49-F238E27FC236}">
                <a16:creationId xmlns:a16="http://schemas.microsoft.com/office/drawing/2014/main" id="{FCB61DC6-6086-C6B6-17E1-F09F45EFC75E}"/>
              </a:ext>
            </a:extLst>
          </p:cNvPr>
          <p:cNvSpPr txBox="1"/>
          <p:nvPr/>
        </p:nvSpPr>
        <p:spPr>
          <a:xfrm>
            <a:off x="1939786" y="1858278"/>
            <a:ext cx="9997440"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Training Results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Monte Carlo agent learned a trading strategy by simulating episodes and updating Q-values based on cumulative rewards. Over time, the agent improved its ability to choose profitable actions (Buy, Hold, Sell).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Analysis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test run showed how the agent's portfolio value changed over time. The plotted rewards indicate whether the strategy was profitable, with upward trends showing gains and downward trends showing losses.</a:t>
            </a:r>
          </a:p>
        </p:txBody>
      </p:sp>
    </p:spTree>
    <p:extLst>
      <p:ext uri="{BB962C8B-B14F-4D97-AF65-F5344CB8AC3E}">
        <p14:creationId xmlns:p14="http://schemas.microsoft.com/office/powerpoint/2010/main" val="342001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D649B-91BB-4B96-3CAE-FD4C8E999C0A}"/>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dirty="0"/>
              <a:t>THANK YOU</a:t>
            </a:r>
            <a:endParaRPr lang="en-US"/>
          </a:p>
        </p:txBody>
      </p:sp>
      <p:cxnSp>
        <p:nvCxnSpPr>
          <p:cNvPr id="15" name="Straight Connector 14">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Smiling Face with No Fill">
            <a:extLst>
              <a:ext uri="{FF2B5EF4-FFF2-40B4-BE49-F238E27FC236}">
                <a16:creationId xmlns:a16="http://schemas.microsoft.com/office/drawing/2014/main" id="{F3EE9A1F-2903-DFA6-2214-6599D8FE48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10149" y="723901"/>
            <a:ext cx="5410200" cy="5410200"/>
          </a:xfrm>
          <a:prstGeom prst="rect">
            <a:avLst/>
          </a:prstGeom>
        </p:spPr>
      </p:pic>
    </p:spTree>
    <p:extLst>
      <p:ext uri="{BB962C8B-B14F-4D97-AF65-F5344CB8AC3E}">
        <p14:creationId xmlns:p14="http://schemas.microsoft.com/office/powerpoint/2010/main" val="2434386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e395646-9bde-4136-9019-e9b360c7fef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4DA72B24890E47A1A49FE43A888A7F" ma:contentTypeVersion="8" ma:contentTypeDescription="Create a new document." ma:contentTypeScope="" ma:versionID="090d4f55321e61c851ceec8271f9d48a">
  <xsd:schema xmlns:xsd="http://www.w3.org/2001/XMLSchema" xmlns:xs="http://www.w3.org/2001/XMLSchema" xmlns:p="http://schemas.microsoft.com/office/2006/metadata/properties" xmlns:ns3="5e395646-9bde-4136-9019-e9b360c7fefb" xmlns:ns4="47f53f84-454f-4afa-9ae6-91242f3f22b4" targetNamespace="http://schemas.microsoft.com/office/2006/metadata/properties" ma:root="true" ma:fieldsID="7c2a9a7527f04472fde8349f01e1ed17" ns3:_="" ns4:_="">
    <xsd:import namespace="5e395646-9bde-4136-9019-e9b360c7fefb"/>
    <xsd:import namespace="47f53f84-454f-4afa-9ae6-91242f3f22b4"/>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395646-9bde-4136-9019-e9b360c7fef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_activity" ma:index="14" nillable="true" ma:displayName="_activity" ma:hidden="true" ma:internalName="_activity">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f53f84-454f-4afa-9ae6-91242f3f22b4"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2C9C81-DF81-49CA-AEAC-33021E560831}">
  <ds:schemaRefs>
    <ds:schemaRef ds:uri="5e395646-9bde-4136-9019-e9b360c7fefb"/>
    <ds:schemaRef ds:uri="http://schemas.microsoft.com/office/2006/metadata/properties"/>
    <ds:schemaRef ds:uri="http://purl.org/dc/dcmitype/"/>
    <ds:schemaRef ds:uri="http://schemas.microsoft.com/office/infopath/2007/PartnerControls"/>
    <ds:schemaRef ds:uri="http://schemas.microsoft.com/office/2006/documentManagement/types"/>
    <ds:schemaRef ds:uri="47f53f84-454f-4afa-9ae6-91242f3f22b4"/>
    <ds:schemaRef ds:uri="http://purl.org/dc/elements/1.1/"/>
    <ds:schemaRef ds:uri="http://purl.org/dc/term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F7F841D-9BF7-40B0-BE2A-279BDC266CFA}">
  <ds:schemaRefs>
    <ds:schemaRef ds:uri="http://schemas.microsoft.com/sharepoint/v3/contenttype/forms"/>
  </ds:schemaRefs>
</ds:datastoreItem>
</file>

<file path=customXml/itemProps3.xml><?xml version="1.0" encoding="utf-8"?>
<ds:datastoreItem xmlns:ds="http://schemas.openxmlformats.org/officeDocument/2006/customXml" ds:itemID="{0EC803BD-C17B-4908-8A13-F5110263F4B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395646-9bde-4136-9019-e9b360c7fefb"/>
    <ds:schemaRef ds:uri="47f53f84-454f-4afa-9ae6-91242f3f22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204</TotalTime>
  <Words>597</Words>
  <Application>Microsoft Office PowerPoint</Application>
  <PresentationFormat>Widescreen</PresentationFormat>
  <Paragraphs>78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Unicode MS</vt:lpstr>
      <vt:lpstr>Calisto MT</vt:lpstr>
      <vt:lpstr>Times New Roman</vt:lpstr>
      <vt:lpstr>Univers Condensed</vt:lpstr>
      <vt:lpstr>ChronicleVTI</vt:lpstr>
      <vt:lpstr>Stock Market Trading</vt:lpstr>
      <vt:lpstr>MINI PROJECT: Stock Market Trading</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Gatla Kiran</cp:lastModifiedBy>
  <cp:revision>278</cp:revision>
  <dcterms:created xsi:type="dcterms:W3CDTF">2025-04-10T18:07:48Z</dcterms:created>
  <dcterms:modified xsi:type="dcterms:W3CDTF">2025-04-23T18:04:26Z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0x0101000B4DA72B24890E47A1A49FE43A888A7F</vt:lpwstr>
  </property>
</Properties>
</file>