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E0D095B1845EB8/CONTABILIDAD%202025/MARZO/Proyecto%20jesus%20se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E0D095B1845EB8/CONTABILIDAD%202025/MARZO/Proyecto%20jesus%20se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E0D095B1845EB8/CONTABILIDAD%202025/MARZO/Proyecto%20jesus%20ser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E0D095B1845EB8/CONTABILIDAD%202025/MARZO/Proyecto%20jesus%20ser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E0D095B1845EB8/CONTABILIDAD%202025/MARZO/Proyecto%20jesus%20ser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us\Documents\Holt%20Winters%20Proyecto%20%20final\R%20studio%20modelo%20holt%20winters\Proyecto%20jesus%20seri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us\Documents\Holt%20Winters%20Proyecto%20%20final\R%20studio%20modelo%20holt%20winters\Proyecto%20jesus%20seri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VENTAS POR</a:t>
            </a:r>
            <a:r>
              <a:rPr lang="en-US" baseline="0"/>
              <a:t> MES 2020 A DICIEMBRE 2025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'[Proyecto jesus series.xlsx]ventas series 2020 al 2025 '!$B$1</c:f>
              <c:strCache>
                <c:ptCount val="1"/>
                <c:pt idx="0">
                  <c:v>VENTAS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rgbClr val="FFFFFF"/>
                </a:solidFill>
                <a:prstDash val="solid"/>
              </a:ln>
              <a:effectLst/>
            </c:spPr>
          </c:marker>
          <c:xVal>
            <c:numRef>
              <c:f>'[Proyecto jesus series.xlsx]ventas series 2020 al 2025 '!$A$2:$A$61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'[Proyecto jesus series.xlsx]ventas series 2020 al 2025 '!$B$2:$B$61</c:f>
              <c:numCache>
                <c:formatCode>General</c:formatCode>
                <c:ptCount val="60"/>
                <c:pt idx="0">
                  <c:v>2073.89</c:v>
                </c:pt>
                <c:pt idx="1">
                  <c:v>1793.49</c:v>
                </c:pt>
                <c:pt idx="2">
                  <c:v>1147.79</c:v>
                </c:pt>
                <c:pt idx="3">
                  <c:v>25</c:v>
                </c:pt>
                <c:pt idx="4">
                  <c:v>65</c:v>
                </c:pt>
                <c:pt idx="5">
                  <c:v>515</c:v>
                </c:pt>
                <c:pt idx="6">
                  <c:v>555.25</c:v>
                </c:pt>
                <c:pt idx="7">
                  <c:v>225</c:v>
                </c:pt>
                <c:pt idx="8">
                  <c:v>726.21</c:v>
                </c:pt>
                <c:pt idx="9">
                  <c:v>2184.16</c:v>
                </c:pt>
                <c:pt idx="10">
                  <c:v>2578.33</c:v>
                </c:pt>
                <c:pt idx="11">
                  <c:v>1398.63</c:v>
                </c:pt>
                <c:pt idx="12">
                  <c:v>5343.48</c:v>
                </c:pt>
                <c:pt idx="13">
                  <c:v>1630.82</c:v>
                </c:pt>
                <c:pt idx="14">
                  <c:v>5414.96</c:v>
                </c:pt>
                <c:pt idx="15">
                  <c:v>2482.6</c:v>
                </c:pt>
                <c:pt idx="16">
                  <c:v>3400.82</c:v>
                </c:pt>
                <c:pt idx="17">
                  <c:v>2651.81</c:v>
                </c:pt>
                <c:pt idx="18">
                  <c:v>3206.49</c:v>
                </c:pt>
                <c:pt idx="19">
                  <c:v>4014.04</c:v>
                </c:pt>
                <c:pt idx="20">
                  <c:v>4410.62</c:v>
                </c:pt>
                <c:pt idx="21">
                  <c:v>2932.2</c:v>
                </c:pt>
                <c:pt idx="22">
                  <c:v>2864.88</c:v>
                </c:pt>
                <c:pt idx="23">
                  <c:v>2269.35</c:v>
                </c:pt>
                <c:pt idx="24">
                  <c:v>8539.0499999999993</c:v>
                </c:pt>
                <c:pt idx="25">
                  <c:v>14444.31</c:v>
                </c:pt>
                <c:pt idx="26">
                  <c:v>13596.71</c:v>
                </c:pt>
                <c:pt idx="27">
                  <c:v>13300.76</c:v>
                </c:pt>
                <c:pt idx="28">
                  <c:v>8014.55</c:v>
                </c:pt>
                <c:pt idx="29">
                  <c:v>10365.39</c:v>
                </c:pt>
                <c:pt idx="30">
                  <c:v>21025.79</c:v>
                </c:pt>
                <c:pt idx="31">
                  <c:v>12980.95</c:v>
                </c:pt>
                <c:pt idx="32">
                  <c:v>14134.75</c:v>
                </c:pt>
                <c:pt idx="33">
                  <c:v>6464.53</c:v>
                </c:pt>
                <c:pt idx="34">
                  <c:v>10799.59</c:v>
                </c:pt>
                <c:pt idx="35">
                  <c:v>11509.58</c:v>
                </c:pt>
                <c:pt idx="36">
                  <c:v>21052.92</c:v>
                </c:pt>
                <c:pt idx="37">
                  <c:v>11815.12</c:v>
                </c:pt>
                <c:pt idx="38">
                  <c:v>18380.900000000001</c:v>
                </c:pt>
                <c:pt idx="39">
                  <c:v>14014.43</c:v>
                </c:pt>
                <c:pt idx="40">
                  <c:v>18328.64</c:v>
                </c:pt>
                <c:pt idx="41">
                  <c:v>27692.53</c:v>
                </c:pt>
                <c:pt idx="42">
                  <c:v>15683.45</c:v>
                </c:pt>
                <c:pt idx="43">
                  <c:v>7128.52</c:v>
                </c:pt>
                <c:pt idx="44">
                  <c:v>9859.9</c:v>
                </c:pt>
                <c:pt idx="45">
                  <c:v>11741.33</c:v>
                </c:pt>
                <c:pt idx="46">
                  <c:v>11433.7</c:v>
                </c:pt>
                <c:pt idx="47">
                  <c:v>16221.67</c:v>
                </c:pt>
                <c:pt idx="48">
                  <c:v>19221.75</c:v>
                </c:pt>
                <c:pt idx="49">
                  <c:v>17701.22</c:v>
                </c:pt>
                <c:pt idx="50">
                  <c:v>21723.3</c:v>
                </c:pt>
                <c:pt idx="51">
                  <c:v>17987.71</c:v>
                </c:pt>
                <c:pt idx="52">
                  <c:v>21977.31</c:v>
                </c:pt>
                <c:pt idx="53">
                  <c:v>25875.8</c:v>
                </c:pt>
                <c:pt idx="54">
                  <c:v>15402.78</c:v>
                </c:pt>
                <c:pt idx="55">
                  <c:v>22582.82</c:v>
                </c:pt>
                <c:pt idx="56">
                  <c:v>18668.18</c:v>
                </c:pt>
                <c:pt idx="57">
                  <c:v>19957.490000000002</c:v>
                </c:pt>
                <c:pt idx="58">
                  <c:v>17093.43</c:v>
                </c:pt>
                <c:pt idx="59">
                  <c:v>15956.78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9C-4299-AE47-9DE3E1DAA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920688"/>
        <c:axId val="788923088"/>
      </c:scatterChart>
      <c:valAx>
        <c:axId val="788920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923088"/>
        <c:crosses val="autoZero"/>
        <c:crossBetween val="midCat"/>
      </c:valAx>
      <c:valAx>
        <c:axId val="78892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VENTAS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920688"/>
        <c:crosses val="autoZero"/>
        <c:crossBetween val="midCat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Miles de</a:t>
                  </a:r>
                  <a:r>
                    <a:rPr lang="en-US" baseline="0"/>
                    <a:t> dolares</a:t>
                  </a:r>
                  <a:endParaRPr lang="en-US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VENTAS POR MES 2022 AL DICIEMBRE 2025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'[Proyecto jesus series.xlsx]ventas series 2022 al 2025'!$B$1</c:f>
              <c:strCache>
                <c:ptCount val="1"/>
                <c:pt idx="0">
                  <c:v>VENTAS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rgbClr val="FFFFFF"/>
                </a:solidFill>
                <a:prstDash val="solid"/>
              </a:ln>
              <a:effectLst/>
            </c:spPr>
          </c:marker>
          <c:xVal>
            <c:numRef>
              <c:f>'[Proyecto jesus series.xlsx]ventas series 2022 al 2025'!$A$2:$A$37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xVal>
          <c:yVal>
            <c:numRef>
              <c:f>'[Proyecto jesus series.xlsx]ventas series 2022 al 2025'!$B$2:$B$37</c:f>
              <c:numCache>
                <c:formatCode>General</c:formatCode>
                <c:ptCount val="36"/>
                <c:pt idx="0">
                  <c:v>8539.0499999999993</c:v>
                </c:pt>
                <c:pt idx="1">
                  <c:v>14444.31</c:v>
                </c:pt>
                <c:pt idx="2">
                  <c:v>13596.71</c:v>
                </c:pt>
                <c:pt idx="3">
                  <c:v>13300.76</c:v>
                </c:pt>
                <c:pt idx="4">
                  <c:v>8014.55</c:v>
                </c:pt>
                <c:pt idx="5">
                  <c:v>10365.39</c:v>
                </c:pt>
                <c:pt idx="6">
                  <c:v>21025.79</c:v>
                </c:pt>
                <c:pt idx="7">
                  <c:v>12980.95</c:v>
                </c:pt>
                <c:pt idx="8">
                  <c:v>14134.75</c:v>
                </c:pt>
                <c:pt idx="9">
                  <c:v>6464.53</c:v>
                </c:pt>
                <c:pt idx="10">
                  <c:v>10799.59</c:v>
                </c:pt>
                <c:pt idx="11">
                  <c:v>11509.58</c:v>
                </c:pt>
                <c:pt idx="12">
                  <c:v>21052.92</c:v>
                </c:pt>
                <c:pt idx="13">
                  <c:v>11815.12</c:v>
                </c:pt>
                <c:pt idx="14">
                  <c:v>18380.900000000001</c:v>
                </c:pt>
                <c:pt idx="15">
                  <c:v>14014.43</c:v>
                </c:pt>
                <c:pt idx="16">
                  <c:v>18328.64</c:v>
                </c:pt>
                <c:pt idx="17">
                  <c:v>27692.53</c:v>
                </c:pt>
                <c:pt idx="18">
                  <c:v>15683.45</c:v>
                </c:pt>
                <c:pt idx="19">
                  <c:v>7128.52</c:v>
                </c:pt>
                <c:pt idx="20">
                  <c:v>9859.9</c:v>
                </c:pt>
                <c:pt idx="21">
                  <c:v>11741.33</c:v>
                </c:pt>
                <c:pt idx="22">
                  <c:v>11433.7</c:v>
                </c:pt>
                <c:pt idx="23">
                  <c:v>16221.67</c:v>
                </c:pt>
                <c:pt idx="24">
                  <c:v>19221.75</c:v>
                </c:pt>
                <c:pt idx="25">
                  <c:v>17701.22</c:v>
                </c:pt>
                <c:pt idx="26">
                  <c:v>21723.3</c:v>
                </c:pt>
                <c:pt idx="27">
                  <c:v>17987.71</c:v>
                </c:pt>
                <c:pt idx="28">
                  <c:v>21977.31</c:v>
                </c:pt>
                <c:pt idx="29">
                  <c:v>25875.8</c:v>
                </c:pt>
                <c:pt idx="30">
                  <c:v>15402.78</c:v>
                </c:pt>
                <c:pt idx="31">
                  <c:v>22582.82</c:v>
                </c:pt>
                <c:pt idx="32">
                  <c:v>18668.18</c:v>
                </c:pt>
                <c:pt idx="33">
                  <c:v>19957.490000000002</c:v>
                </c:pt>
                <c:pt idx="34">
                  <c:v>17093.43</c:v>
                </c:pt>
                <c:pt idx="35">
                  <c:v>15956.78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6E-415E-9D9E-5600DE915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303935"/>
        <c:axId val="1361297695"/>
      </c:scatterChart>
      <c:valAx>
        <c:axId val="136130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297695"/>
        <c:crosses val="autoZero"/>
        <c:crossBetween val="midCat"/>
      </c:valAx>
      <c:valAx>
        <c:axId val="1361297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VENTAS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303935"/>
        <c:crosses val="autoZero"/>
        <c:crossBetween val="midCat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Miles de dolares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Caso</a:t>
            </a:r>
            <a:r>
              <a:rPr lang="en-US" baseline="0"/>
              <a:t>#2 : </a:t>
            </a:r>
            <a:r>
              <a:rPr lang="en-US"/>
              <a:t>Pronóstico  vs Ventas</a:t>
            </a:r>
            <a:r>
              <a:rPr lang="en-US" baseline="0"/>
              <a:t> 2022 a diciembre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'[Proyecto jesus series.xlsx]Pronostico demanda tahoe salt'!$B$90</c:f>
              <c:strCache>
                <c:ptCount val="1"/>
                <c:pt idx="0">
                  <c:v>VENTAS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'[Proyecto jesus series.xlsx]Pronostico demanda tahoe salt'!$B$91:$B$126</c:f>
              <c:numCache>
                <c:formatCode>General</c:formatCode>
                <c:ptCount val="36"/>
                <c:pt idx="0">
                  <c:v>8539.0499999999993</c:v>
                </c:pt>
                <c:pt idx="1">
                  <c:v>14444.31</c:v>
                </c:pt>
                <c:pt idx="2">
                  <c:v>13596.71</c:v>
                </c:pt>
                <c:pt idx="3">
                  <c:v>13300.76</c:v>
                </c:pt>
                <c:pt idx="4">
                  <c:v>8014.55</c:v>
                </c:pt>
                <c:pt idx="5">
                  <c:v>10365.39</c:v>
                </c:pt>
                <c:pt idx="6">
                  <c:v>21025.79</c:v>
                </c:pt>
                <c:pt idx="7">
                  <c:v>12980.95</c:v>
                </c:pt>
                <c:pt idx="8">
                  <c:v>14134.75</c:v>
                </c:pt>
                <c:pt idx="9">
                  <c:v>6464.53</c:v>
                </c:pt>
                <c:pt idx="10">
                  <c:v>10799.59</c:v>
                </c:pt>
                <c:pt idx="11">
                  <c:v>11509.58</c:v>
                </c:pt>
                <c:pt idx="12">
                  <c:v>21052.92</c:v>
                </c:pt>
                <c:pt idx="13">
                  <c:v>11815.12</c:v>
                </c:pt>
                <c:pt idx="14">
                  <c:v>18380.900000000001</c:v>
                </c:pt>
                <c:pt idx="15">
                  <c:v>14014.43</c:v>
                </c:pt>
                <c:pt idx="16">
                  <c:v>18328.64</c:v>
                </c:pt>
                <c:pt idx="17">
                  <c:v>27692.53</c:v>
                </c:pt>
                <c:pt idx="18">
                  <c:v>15683.45</c:v>
                </c:pt>
                <c:pt idx="19">
                  <c:v>7128.52</c:v>
                </c:pt>
                <c:pt idx="20">
                  <c:v>9859.9</c:v>
                </c:pt>
                <c:pt idx="21">
                  <c:v>11741.33</c:v>
                </c:pt>
                <c:pt idx="22">
                  <c:v>11433.7</c:v>
                </c:pt>
                <c:pt idx="23">
                  <c:v>16221.67</c:v>
                </c:pt>
                <c:pt idx="24">
                  <c:v>19221.75</c:v>
                </c:pt>
                <c:pt idx="25">
                  <c:v>17701.22</c:v>
                </c:pt>
                <c:pt idx="26">
                  <c:v>21723.3</c:v>
                </c:pt>
                <c:pt idx="27">
                  <c:v>17987.71</c:v>
                </c:pt>
                <c:pt idx="28">
                  <c:v>21977.31</c:v>
                </c:pt>
                <c:pt idx="29">
                  <c:v>25875.8</c:v>
                </c:pt>
                <c:pt idx="30">
                  <c:v>15402.78</c:v>
                </c:pt>
                <c:pt idx="31">
                  <c:v>22582.82</c:v>
                </c:pt>
                <c:pt idx="32">
                  <c:v>18668.18</c:v>
                </c:pt>
                <c:pt idx="33">
                  <c:v>19957.490000000002</c:v>
                </c:pt>
                <c:pt idx="34">
                  <c:v>17093.43</c:v>
                </c:pt>
                <c:pt idx="35">
                  <c:v>15956.78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09-4A9C-A50F-D62CA5F625F8}"/>
            </c:ext>
          </c:extLst>
        </c:ser>
        <c:ser>
          <c:idx val="1"/>
          <c:order val="1"/>
          <c:tx>
            <c:strRef>
              <c:f>'[Proyecto jesus series.xlsx]Pronostico demanda tahoe salt'!$D$90</c:f>
              <c:strCache>
                <c:ptCount val="1"/>
                <c:pt idx="0">
                  <c:v>Pronóstico 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'[Proyecto jesus series.xlsx]Pronostico demanda tahoe salt'!$D$91:$D$126</c:f>
              <c:numCache>
                <c:formatCode>General</c:formatCode>
                <c:ptCount val="36"/>
                <c:pt idx="4">
                  <c:v>12470.2075</c:v>
                </c:pt>
                <c:pt idx="5">
                  <c:v>12339.0825</c:v>
                </c:pt>
                <c:pt idx="6">
                  <c:v>11319.352500000001</c:v>
                </c:pt>
                <c:pt idx="7">
                  <c:v>13176.622500000001</c:v>
                </c:pt>
                <c:pt idx="8">
                  <c:v>13096.669999999998</c:v>
                </c:pt>
                <c:pt idx="9">
                  <c:v>14626.720000000001</c:v>
                </c:pt>
                <c:pt idx="10">
                  <c:v>13651.505000000001</c:v>
                </c:pt>
                <c:pt idx="11">
                  <c:v>11094.955000000002</c:v>
                </c:pt>
                <c:pt idx="12">
                  <c:v>10727.112499999999</c:v>
                </c:pt>
                <c:pt idx="13">
                  <c:v>12456.654999999999</c:v>
                </c:pt>
                <c:pt idx="14">
                  <c:v>13794.3025</c:v>
                </c:pt>
                <c:pt idx="15">
                  <c:v>15689.630000000001</c:v>
                </c:pt>
                <c:pt idx="16">
                  <c:v>16315.842500000001</c:v>
                </c:pt>
                <c:pt idx="17">
                  <c:v>15634.772500000001</c:v>
                </c:pt>
                <c:pt idx="18">
                  <c:v>19604.125</c:v>
                </c:pt>
                <c:pt idx="19">
                  <c:v>18929.762500000001</c:v>
                </c:pt>
                <c:pt idx="20">
                  <c:v>17208.285</c:v>
                </c:pt>
                <c:pt idx="21">
                  <c:v>15091.1</c:v>
                </c:pt>
                <c:pt idx="22">
                  <c:v>11103.300000000001</c:v>
                </c:pt>
                <c:pt idx="23">
                  <c:v>10040.862499999999</c:v>
                </c:pt>
                <c:pt idx="24">
                  <c:v>12314.15</c:v>
                </c:pt>
                <c:pt idx="25">
                  <c:v>14654.612499999999</c:v>
                </c:pt>
                <c:pt idx="26">
                  <c:v>16144.585000000001</c:v>
                </c:pt>
                <c:pt idx="27">
                  <c:v>18716.985000000001</c:v>
                </c:pt>
                <c:pt idx="28">
                  <c:v>19158.495000000003</c:v>
                </c:pt>
                <c:pt idx="29">
                  <c:v>19847.385000000002</c:v>
                </c:pt>
                <c:pt idx="30">
                  <c:v>21891.03</c:v>
                </c:pt>
                <c:pt idx="31">
                  <c:v>20310.900000000001</c:v>
                </c:pt>
                <c:pt idx="32">
                  <c:v>21459.677499999998</c:v>
                </c:pt>
                <c:pt idx="33">
                  <c:v>20632.395</c:v>
                </c:pt>
                <c:pt idx="34">
                  <c:v>19152.817500000001</c:v>
                </c:pt>
                <c:pt idx="35">
                  <c:v>19575.480000000003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09-4A9C-A50F-D62CA5F62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6668352"/>
        <c:axId val="1066667392"/>
      </c:lineChart>
      <c:catAx>
        <c:axId val="1066668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667392"/>
        <c:crosses val="autoZero"/>
        <c:auto val="1"/>
        <c:lblAlgn val="ctr"/>
        <c:lblOffset val="100"/>
        <c:noMultiLvlLbl val="0"/>
      </c:catAx>
      <c:valAx>
        <c:axId val="106666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66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Caso#2 Pronóstico vs Ventas 2022 a diciembre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'[Proyecto jesus series.xlsx]Suavizamiento exponencial simp'!$B$88</c:f>
              <c:strCache>
                <c:ptCount val="1"/>
                <c:pt idx="0">
                  <c:v>VENTAS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'[Proyecto jesus series.xlsx]Suavizamiento exponencial simp'!$B$90:$B$125</c:f>
              <c:numCache>
                <c:formatCode>0</c:formatCode>
                <c:ptCount val="36"/>
                <c:pt idx="0">
                  <c:v>8539.0499999999993</c:v>
                </c:pt>
                <c:pt idx="1">
                  <c:v>14444.31</c:v>
                </c:pt>
                <c:pt idx="2">
                  <c:v>13596.71</c:v>
                </c:pt>
                <c:pt idx="3">
                  <c:v>13300.76</c:v>
                </c:pt>
                <c:pt idx="4">
                  <c:v>8014.55</c:v>
                </c:pt>
                <c:pt idx="5">
                  <c:v>10365.39</c:v>
                </c:pt>
                <c:pt idx="6">
                  <c:v>21025.79</c:v>
                </c:pt>
                <c:pt idx="7">
                  <c:v>12980.95</c:v>
                </c:pt>
                <c:pt idx="8">
                  <c:v>14134.75</c:v>
                </c:pt>
                <c:pt idx="9">
                  <c:v>6464.53</c:v>
                </c:pt>
                <c:pt idx="10">
                  <c:v>10799.59</c:v>
                </c:pt>
                <c:pt idx="11">
                  <c:v>11509.58</c:v>
                </c:pt>
                <c:pt idx="12">
                  <c:v>21052.92</c:v>
                </c:pt>
                <c:pt idx="13">
                  <c:v>11815.12</c:v>
                </c:pt>
                <c:pt idx="14">
                  <c:v>18380.900000000001</c:v>
                </c:pt>
                <c:pt idx="15">
                  <c:v>14014.43</c:v>
                </c:pt>
                <c:pt idx="16">
                  <c:v>18328.64</c:v>
                </c:pt>
                <c:pt idx="17">
                  <c:v>27692.53</c:v>
                </c:pt>
                <c:pt idx="18">
                  <c:v>15683.45</c:v>
                </c:pt>
                <c:pt idx="19">
                  <c:v>7128.52</c:v>
                </c:pt>
                <c:pt idx="20">
                  <c:v>9859.9</c:v>
                </c:pt>
                <c:pt idx="21">
                  <c:v>11741.33</c:v>
                </c:pt>
                <c:pt idx="22">
                  <c:v>11433.7</c:v>
                </c:pt>
                <c:pt idx="23">
                  <c:v>16221.67</c:v>
                </c:pt>
                <c:pt idx="24">
                  <c:v>19221.75</c:v>
                </c:pt>
                <c:pt idx="25">
                  <c:v>17701.22</c:v>
                </c:pt>
                <c:pt idx="26">
                  <c:v>21723.3</c:v>
                </c:pt>
                <c:pt idx="27">
                  <c:v>17987.71</c:v>
                </c:pt>
                <c:pt idx="28">
                  <c:v>21977.31</c:v>
                </c:pt>
                <c:pt idx="29">
                  <c:v>25875.8</c:v>
                </c:pt>
                <c:pt idx="30">
                  <c:v>15402.78</c:v>
                </c:pt>
                <c:pt idx="31">
                  <c:v>22582.82</c:v>
                </c:pt>
                <c:pt idx="32">
                  <c:v>18668.18</c:v>
                </c:pt>
                <c:pt idx="33">
                  <c:v>19957.490000000002</c:v>
                </c:pt>
                <c:pt idx="34">
                  <c:v>17093.43</c:v>
                </c:pt>
                <c:pt idx="35">
                  <c:v>15956.78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04-4D92-A25D-D966B161A5C3}"/>
            </c:ext>
          </c:extLst>
        </c:ser>
        <c:ser>
          <c:idx val="1"/>
          <c:order val="1"/>
          <c:tx>
            <c:strRef>
              <c:f>'[Proyecto jesus series.xlsx]Suavizamiento exponencial simp'!$D$88</c:f>
              <c:strCache>
                <c:ptCount val="1"/>
                <c:pt idx="0">
                  <c:v>Pronóstico 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'[Proyecto jesus series.xlsx]Suavizamiento exponencial simp'!$D$90:$D$125</c:f>
              <c:numCache>
                <c:formatCode>0</c:formatCode>
                <c:ptCount val="36"/>
                <c:pt idx="0">
                  <c:v>15629.934444444449</c:v>
                </c:pt>
                <c:pt idx="1">
                  <c:v>14920.846000000005</c:v>
                </c:pt>
                <c:pt idx="2">
                  <c:v>14873.192400000005</c:v>
                </c:pt>
                <c:pt idx="3">
                  <c:v>14745.544160000005</c:v>
                </c:pt>
                <c:pt idx="4">
                  <c:v>14601.065744000003</c:v>
                </c:pt>
                <c:pt idx="5">
                  <c:v>13942.414169600002</c:v>
                </c:pt>
                <c:pt idx="6">
                  <c:v>13584.711752640003</c:v>
                </c:pt>
                <c:pt idx="7">
                  <c:v>14328.819577376004</c:v>
                </c:pt>
                <c:pt idx="8">
                  <c:v>14194.032619638405</c:v>
                </c:pt>
                <c:pt idx="9">
                  <c:v>14188.104357674565</c:v>
                </c:pt>
                <c:pt idx="10">
                  <c:v>13415.746921907108</c:v>
                </c:pt>
                <c:pt idx="11">
                  <c:v>13154.131229716399</c:v>
                </c:pt>
                <c:pt idx="12">
                  <c:v>12989.676106744759</c:v>
                </c:pt>
                <c:pt idx="13">
                  <c:v>13796.000496070283</c:v>
                </c:pt>
                <c:pt idx="14">
                  <c:v>13597.912446463255</c:v>
                </c:pt>
                <c:pt idx="15">
                  <c:v>14076.21120181693</c:v>
                </c:pt>
                <c:pt idx="16">
                  <c:v>14070.033081635236</c:v>
                </c:pt>
                <c:pt idx="17">
                  <c:v>14495.893773471713</c:v>
                </c:pt>
                <c:pt idx="18">
                  <c:v>15815.557396124543</c:v>
                </c:pt>
                <c:pt idx="19">
                  <c:v>15802.346656512091</c:v>
                </c:pt>
                <c:pt idx="20">
                  <c:v>14934.963990860882</c:v>
                </c:pt>
                <c:pt idx="21">
                  <c:v>14427.457591774793</c:v>
                </c:pt>
                <c:pt idx="22">
                  <c:v>14158.844832597315</c:v>
                </c:pt>
                <c:pt idx="23">
                  <c:v>13886.330349337584</c:v>
                </c:pt>
                <c:pt idx="24">
                  <c:v>14119.864314403825</c:v>
                </c:pt>
                <c:pt idx="25">
                  <c:v>14630.052882963442</c:v>
                </c:pt>
                <c:pt idx="26">
                  <c:v>14937.169594667099</c:v>
                </c:pt>
                <c:pt idx="27">
                  <c:v>15615.782635200389</c:v>
                </c:pt>
                <c:pt idx="28">
                  <c:v>15852.97537168035</c:v>
                </c:pt>
                <c:pt idx="29">
                  <c:v>16465.408834512316</c:v>
                </c:pt>
                <c:pt idx="30">
                  <c:v>17406.447951061084</c:v>
                </c:pt>
                <c:pt idx="31">
                  <c:v>17206.081155954977</c:v>
                </c:pt>
                <c:pt idx="32">
                  <c:v>17743.75504035948</c:v>
                </c:pt>
                <c:pt idx="33">
                  <c:v>17836.197536323532</c:v>
                </c:pt>
                <c:pt idx="34">
                  <c:v>18048.32678269118</c:v>
                </c:pt>
                <c:pt idx="35">
                  <c:v>17952.837104422062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04-4D92-A25D-D966B161A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1944960"/>
        <c:axId val="1081941600"/>
      </c:lineChart>
      <c:catAx>
        <c:axId val="1081944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941600"/>
        <c:crosses val="autoZero"/>
        <c:auto val="1"/>
        <c:lblAlgn val="ctr"/>
        <c:lblOffset val="100"/>
        <c:noMultiLvlLbl val="0"/>
      </c:catAx>
      <c:valAx>
        <c:axId val="108194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94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Caso#2 Pronóstico vs Ventas 2022 a diciembre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'[Proyecto jesus series.xlsx] Holt'!$B$1</c:f>
              <c:strCache>
                <c:ptCount val="1"/>
                <c:pt idx="0">
                  <c:v>Ventas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'[Proyecto jesus series.xlsx] Holt'!$B$88:$B$123</c:f>
              <c:numCache>
                <c:formatCode>0</c:formatCode>
                <c:ptCount val="36"/>
                <c:pt idx="0">
                  <c:v>8539.0499999999993</c:v>
                </c:pt>
                <c:pt idx="1">
                  <c:v>14444.31</c:v>
                </c:pt>
                <c:pt idx="2">
                  <c:v>13596.71</c:v>
                </c:pt>
                <c:pt idx="3">
                  <c:v>13300.76</c:v>
                </c:pt>
                <c:pt idx="4">
                  <c:v>8014.55</c:v>
                </c:pt>
                <c:pt idx="5">
                  <c:v>10365.39</c:v>
                </c:pt>
                <c:pt idx="6">
                  <c:v>21025.79</c:v>
                </c:pt>
                <c:pt idx="7">
                  <c:v>12980.95</c:v>
                </c:pt>
                <c:pt idx="8">
                  <c:v>14134.75</c:v>
                </c:pt>
                <c:pt idx="9">
                  <c:v>6464.53</c:v>
                </c:pt>
                <c:pt idx="10">
                  <c:v>10799.59</c:v>
                </c:pt>
                <c:pt idx="11">
                  <c:v>11509.58</c:v>
                </c:pt>
                <c:pt idx="12">
                  <c:v>21052.92</c:v>
                </c:pt>
                <c:pt idx="13">
                  <c:v>11815.12</c:v>
                </c:pt>
                <c:pt idx="14">
                  <c:v>18380.900000000001</c:v>
                </c:pt>
                <c:pt idx="15">
                  <c:v>14014.43</c:v>
                </c:pt>
                <c:pt idx="16">
                  <c:v>18328.64</c:v>
                </c:pt>
                <c:pt idx="17">
                  <c:v>27692.53</c:v>
                </c:pt>
                <c:pt idx="18">
                  <c:v>15683.45</c:v>
                </c:pt>
                <c:pt idx="19">
                  <c:v>7128.52</c:v>
                </c:pt>
                <c:pt idx="20">
                  <c:v>9859.9</c:v>
                </c:pt>
                <c:pt idx="21">
                  <c:v>11741.33</c:v>
                </c:pt>
                <c:pt idx="22">
                  <c:v>11433.7</c:v>
                </c:pt>
                <c:pt idx="23">
                  <c:v>16221.67</c:v>
                </c:pt>
                <c:pt idx="24">
                  <c:v>19221.75</c:v>
                </c:pt>
                <c:pt idx="25">
                  <c:v>17701.22</c:v>
                </c:pt>
                <c:pt idx="26">
                  <c:v>21723.3</c:v>
                </c:pt>
                <c:pt idx="27">
                  <c:v>17987.71</c:v>
                </c:pt>
                <c:pt idx="28">
                  <c:v>21977.31</c:v>
                </c:pt>
                <c:pt idx="29">
                  <c:v>25875.8</c:v>
                </c:pt>
                <c:pt idx="30">
                  <c:v>15402.78</c:v>
                </c:pt>
                <c:pt idx="31">
                  <c:v>22582.82</c:v>
                </c:pt>
                <c:pt idx="32">
                  <c:v>18668.18</c:v>
                </c:pt>
                <c:pt idx="33">
                  <c:v>19957.490000000002</c:v>
                </c:pt>
                <c:pt idx="34">
                  <c:v>17093.43</c:v>
                </c:pt>
                <c:pt idx="35">
                  <c:v>15956.78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8D-4CE0-8ACC-A047BBB66B14}"/>
            </c:ext>
          </c:extLst>
        </c:ser>
        <c:ser>
          <c:idx val="1"/>
          <c:order val="1"/>
          <c:tx>
            <c:strRef>
              <c:f>'[Proyecto jesus series.xlsx] Holt'!$E$1</c:f>
              <c:strCache>
                <c:ptCount val="1"/>
                <c:pt idx="0">
                  <c:v>Pronóstico Ft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'[Proyecto jesus series.xlsx] Holt'!$E$88:$E$123</c:f>
              <c:numCache>
                <c:formatCode>0</c:formatCode>
                <c:ptCount val="36"/>
                <c:pt idx="0">
                  <c:v>11380.868948948955</c:v>
                </c:pt>
                <c:pt idx="1">
                  <c:v>11282.654417674825</c:v>
                </c:pt>
                <c:pt idx="2">
                  <c:v>11848.020451174611</c:v>
                </c:pt>
                <c:pt idx="3">
                  <c:v>12307.063672300925</c:v>
                </c:pt>
                <c:pt idx="4">
                  <c:v>12710.48149786859</c:v>
                </c:pt>
                <c:pt idx="5">
                  <c:v>12451.017910922117</c:v>
                </c:pt>
                <c:pt idx="6">
                  <c:v>12410.872124451849</c:v>
                </c:pt>
                <c:pt idx="7">
                  <c:v>13613.079274139569</c:v>
                </c:pt>
                <c:pt idx="8">
                  <c:v>13877.939123375727</c:v>
                </c:pt>
                <c:pt idx="9">
                  <c:v>14236.829205220754</c:v>
                </c:pt>
                <c:pt idx="10">
                  <c:v>13637.362294776864</c:v>
                </c:pt>
                <c:pt idx="11">
                  <c:v>13474.592629481825</c:v>
                </c:pt>
                <c:pt idx="12">
                  <c:v>13359.798678126654</c:v>
                </c:pt>
                <c:pt idx="13">
                  <c:v>14364.680548344466</c:v>
                </c:pt>
                <c:pt idx="14">
                  <c:v>14294.30302057361</c:v>
                </c:pt>
                <c:pt idx="15">
                  <c:v>14969.273185168367</c:v>
                </c:pt>
                <c:pt idx="16">
                  <c:v>15121.002469600282</c:v>
                </c:pt>
                <c:pt idx="17">
                  <c:v>15753.132576196998</c:v>
                </c:pt>
                <c:pt idx="18">
                  <c:v>17497.226620610105</c:v>
                </c:pt>
                <c:pt idx="19">
                  <c:v>17829.727728169695</c:v>
                </c:pt>
                <c:pt idx="20">
                  <c:v>17059.461570409934</c:v>
                </c:pt>
                <c:pt idx="21">
                  <c:v>16495.368797017953</c:v>
                </c:pt>
                <c:pt idx="22">
                  <c:v>16080.74752502481</c:v>
                </c:pt>
                <c:pt idx="23">
                  <c:v>15583.884429730486</c:v>
                </c:pt>
                <c:pt idx="24">
                  <c:v>15628.260355370983</c:v>
                </c:pt>
                <c:pt idx="25">
                  <c:v>16040.076481340013</c:v>
                </c:pt>
                <c:pt idx="26">
                  <c:v>16291.880865085339</c:v>
                </c:pt>
                <c:pt idx="27">
                  <c:v>17029.341193154429</c:v>
                </c:pt>
                <c:pt idx="28">
                  <c:v>17338.663864553517</c:v>
                </c:pt>
                <c:pt idx="29">
                  <c:v>18108.787191521631</c:v>
                </c:pt>
                <c:pt idx="30">
                  <c:v>19347.0874419625</c:v>
                </c:pt>
                <c:pt idx="31">
                  <c:v>19335.36951852003</c:v>
                </c:pt>
                <c:pt idx="32">
                  <c:v>20107.776397051406</c:v>
                </c:pt>
                <c:pt idx="33">
                  <c:v>20382.686659788618</c:v>
                </c:pt>
                <c:pt idx="34">
                  <c:v>20750.532963056339</c:v>
                </c:pt>
                <c:pt idx="35">
                  <c:v>20722.04657673616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8D-4CE0-8ACC-A047BBB66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2835040"/>
        <c:axId val="1082835520"/>
      </c:lineChart>
      <c:catAx>
        <c:axId val="1082835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835520"/>
        <c:crosses val="autoZero"/>
        <c:auto val="1"/>
        <c:lblAlgn val="ctr"/>
        <c:lblOffset val="100"/>
        <c:noMultiLvlLbl val="0"/>
      </c:catAx>
      <c:valAx>
        <c:axId val="10828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Ventas en dolares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83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Ventas</a:t>
            </a:r>
            <a:r>
              <a:rPr lang="en-US" baseline="0"/>
              <a:t> Reales vs Pronosticadas Caso #1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'Ventas pronosticadas HW'!$B$15</c:f>
              <c:strCache>
                <c:ptCount val="1"/>
                <c:pt idx="0">
                  <c:v>Ventas pronosticadas 2025 Caso #1</c:v>
                </c:pt>
              </c:strCache>
            </c:strRef>
          </c:tx>
          <c:spPr>
            <a:ln w="34925" cap="rnd">
              <a:solidFill>
                <a:srgbClr val="FFC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'Ventas pronosticadas HW'!$A$16:$A$27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'Ventas pronosticadas HW'!$B$16:$B$27</c:f>
              <c:numCache>
                <c:formatCode>"$"#,##0.00</c:formatCode>
                <c:ptCount val="12"/>
                <c:pt idx="0">
                  <c:v>24535.01</c:v>
                </c:pt>
                <c:pt idx="1">
                  <c:v>21437.08</c:v>
                </c:pt>
                <c:pt idx="2">
                  <c:v>24883.27</c:v>
                </c:pt>
                <c:pt idx="3">
                  <c:v>21725.99</c:v>
                </c:pt>
                <c:pt idx="4">
                  <c:v>22937.96</c:v>
                </c:pt>
                <c:pt idx="5">
                  <c:v>24921.9</c:v>
                </c:pt>
                <c:pt idx="6">
                  <c:v>21906.59</c:v>
                </c:pt>
                <c:pt idx="7">
                  <c:v>20993.79</c:v>
                </c:pt>
                <c:pt idx="8">
                  <c:v>21128.3</c:v>
                </c:pt>
                <c:pt idx="9">
                  <c:v>21320.36</c:v>
                </c:pt>
                <c:pt idx="10">
                  <c:v>21697.89</c:v>
                </c:pt>
                <c:pt idx="11">
                  <c:v>22113.64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65-4CF2-ACD1-D235EB6E1314}"/>
            </c:ext>
          </c:extLst>
        </c:ser>
        <c:ser>
          <c:idx val="2"/>
          <c:order val="1"/>
          <c:tx>
            <c:strRef>
              <c:f>'Ventas pronosticadas HW'!$D$15</c:f>
              <c:strCache>
                <c:ptCount val="1"/>
                <c:pt idx="0">
                  <c:v>Ventas Reales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'Ventas pronosticadas HW'!$A$16:$A$27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'Ventas pronosticadas HW'!$D$16:$D$27</c:f>
              <c:numCache>
                <c:formatCode>"$"#,##0.00_);[Red]\("$"#,##0.00\)</c:formatCode>
                <c:ptCount val="12"/>
                <c:pt idx="0">
                  <c:v>18933.22</c:v>
                </c:pt>
                <c:pt idx="1">
                  <c:v>22764.560000000001</c:v>
                </c:pt>
                <c:pt idx="2">
                  <c:v>24374.21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65-4CF2-ACD1-D235EB6E1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8406560"/>
        <c:axId val="1578407520"/>
      </c:lineChart>
      <c:catAx>
        <c:axId val="157840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407520"/>
        <c:crosses val="autoZero"/>
        <c:auto val="1"/>
        <c:lblAlgn val="ctr"/>
        <c:lblOffset val="100"/>
        <c:noMultiLvlLbl val="0"/>
      </c:catAx>
      <c:valAx>
        <c:axId val="157840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40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Ventas</a:t>
            </a:r>
            <a:r>
              <a:rPr lang="en-US" baseline="0"/>
              <a:t> Reales vs Pronosticadas Caso #2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'Ventas pronosticadas HW'!$D$15</c:f>
              <c:strCache>
                <c:ptCount val="1"/>
                <c:pt idx="0">
                  <c:v>Ventas Reales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'Ventas pronosticadas HW'!$A$16:$A$27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'Ventas pronosticadas HW'!$D$16:$D$27</c:f>
              <c:numCache>
                <c:formatCode>"$"#,##0.00_);[Red]\("$"#,##0.00\)</c:formatCode>
                <c:ptCount val="12"/>
                <c:pt idx="0">
                  <c:v>18933.22</c:v>
                </c:pt>
                <c:pt idx="1">
                  <c:v>22764.560000000001</c:v>
                </c:pt>
                <c:pt idx="2">
                  <c:v>24374.21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28-4FFC-BCF6-7F00E99B8ACB}"/>
            </c:ext>
          </c:extLst>
        </c:ser>
        <c:ser>
          <c:idx val="1"/>
          <c:order val="1"/>
          <c:tx>
            <c:strRef>
              <c:f>'Ventas pronosticadas HW'!$C$15</c:f>
              <c:strCache>
                <c:ptCount val="1"/>
                <c:pt idx="0">
                  <c:v>Ventas pronosticadas 2025 Caso #2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'Ventas pronosticadas HW'!$C$16:$C$27</c:f>
              <c:numCache>
                <c:formatCode>"$"#,##0.00</c:formatCode>
                <c:ptCount val="12"/>
                <c:pt idx="0">
                  <c:v>25071.24</c:v>
                </c:pt>
                <c:pt idx="1">
                  <c:v>19494.009999999998</c:v>
                </c:pt>
                <c:pt idx="2">
                  <c:v>25304.44</c:v>
                </c:pt>
                <c:pt idx="3">
                  <c:v>21377.53</c:v>
                </c:pt>
                <c:pt idx="4">
                  <c:v>25645.68</c:v>
                </c:pt>
                <c:pt idx="5">
                  <c:v>32783.4</c:v>
                </c:pt>
                <c:pt idx="6">
                  <c:v>24213.84</c:v>
                </c:pt>
                <c:pt idx="7">
                  <c:v>22634.93</c:v>
                </c:pt>
                <c:pt idx="8">
                  <c:v>22188.46</c:v>
                </c:pt>
                <c:pt idx="9">
                  <c:v>20789.560000000001</c:v>
                </c:pt>
                <c:pt idx="10">
                  <c:v>20923.650000000001</c:v>
                </c:pt>
                <c:pt idx="11">
                  <c:v>21626.07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28-4FFC-BCF6-7F00E99B8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8406560"/>
        <c:axId val="1578407520"/>
      </c:lineChart>
      <c:catAx>
        <c:axId val="157840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407520"/>
        <c:crosses val="autoZero"/>
        <c:auto val="1"/>
        <c:lblAlgn val="ctr"/>
        <c:lblOffset val="100"/>
        <c:noMultiLvlLbl val="0"/>
      </c:catAx>
      <c:valAx>
        <c:axId val="157840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40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A8B8F-7043-4550-A04C-1D320809903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F4C009-849B-4D11-A0F1-CC31BBD9D38C}">
      <dgm:prSet/>
      <dgm:spPr/>
      <dgm:t>
        <a:bodyPr/>
        <a:lstStyle/>
        <a:p>
          <a:r>
            <a:rPr lang="es-PA" dirty="0"/>
            <a:t>Se desconoce el comportamiento de las ventas desde el año 2020</a:t>
          </a:r>
          <a:endParaRPr lang="en-US" dirty="0"/>
        </a:p>
      </dgm:t>
    </dgm:pt>
    <dgm:pt modelId="{FF5CE94F-4467-47AA-81DF-25F49318C006}" type="parTrans" cxnId="{936BEF06-1E1D-4247-B205-85C538C8FB24}">
      <dgm:prSet/>
      <dgm:spPr/>
      <dgm:t>
        <a:bodyPr/>
        <a:lstStyle/>
        <a:p>
          <a:endParaRPr lang="en-US"/>
        </a:p>
      </dgm:t>
    </dgm:pt>
    <dgm:pt modelId="{317CA399-0244-44B5-89CA-069BBFDF3C75}" type="sibTrans" cxnId="{936BEF06-1E1D-4247-B205-85C538C8FB24}">
      <dgm:prSet/>
      <dgm:spPr/>
      <dgm:t>
        <a:bodyPr/>
        <a:lstStyle/>
        <a:p>
          <a:endParaRPr lang="en-US"/>
        </a:p>
      </dgm:t>
    </dgm:pt>
    <dgm:pt modelId="{2EAB6A0E-1FAD-4E87-87F8-898A385B0339}">
      <dgm:prSet/>
      <dgm:spPr/>
      <dgm:t>
        <a:bodyPr/>
        <a:lstStyle/>
        <a:p>
          <a:r>
            <a:rPr lang="es-PA" dirty="0"/>
            <a:t>La empresa necesita conocer las posibles ventas para  crear un presupuesto 2025</a:t>
          </a:r>
          <a:endParaRPr lang="en-US" dirty="0"/>
        </a:p>
      </dgm:t>
    </dgm:pt>
    <dgm:pt modelId="{B894B0E9-EF9C-4A6D-A8CA-AC1F6D8B0B5C}" type="parTrans" cxnId="{EBADEE38-AC0A-4028-A715-AADFC1ECD82E}">
      <dgm:prSet/>
      <dgm:spPr/>
      <dgm:t>
        <a:bodyPr/>
        <a:lstStyle/>
        <a:p>
          <a:endParaRPr lang="en-US"/>
        </a:p>
      </dgm:t>
    </dgm:pt>
    <dgm:pt modelId="{09C0526C-FD9F-4292-B55B-9DF316E98B06}" type="sibTrans" cxnId="{EBADEE38-AC0A-4028-A715-AADFC1ECD82E}">
      <dgm:prSet/>
      <dgm:spPr/>
      <dgm:t>
        <a:bodyPr/>
        <a:lstStyle/>
        <a:p>
          <a:endParaRPr lang="en-US"/>
        </a:p>
      </dgm:t>
    </dgm:pt>
    <dgm:pt modelId="{86F087C1-7DAC-4BF2-948F-B49B868D7580}">
      <dgm:prSet/>
      <dgm:spPr/>
      <dgm:t>
        <a:bodyPr/>
        <a:lstStyle/>
        <a:p>
          <a:r>
            <a:rPr lang="es-PA" dirty="0"/>
            <a:t>Incertidumbre en la toma de decisiones con datos actuales</a:t>
          </a:r>
          <a:endParaRPr lang="en-US" dirty="0"/>
        </a:p>
      </dgm:t>
    </dgm:pt>
    <dgm:pt modelId="{751C54BE-A99E-4FF5-B39A-35C36052940D}" type="parTrans" cxnId="{9DA385EE-FD8E-4524-A697-6F194A1A266A}">
      <dgm:prSet/>
      <dgm:spPr/>
      <dgm:t>
        <a:bodyPr/>
        <a:lstStyle/>
        <a:p>
          <a:endParaRPr lang="en-US"/>
        </a:p>
      </dgm:t>
    </dgm:pt>
    <dgm:pt modelId="{69700A75-2BAE-43CC-892C-929CF1749ED5}" type="sibTrans" cxnId="{9DA385EE-FD8E-4524-A697-6F194A1A266A}">
      <dgm:prSet/>
      <dgm:spPr/>
      <dgm:t>
        <a:bodyPr/>
        <a:lstStyle/>
        <a:p>
          <a:endParaRPr lang="en-US"/>
        </a:p>
      </dgm:t>
    </dgm:pt>
    <dgm:pt modelId="{8D2EDFCF-8D55-41F4-9333-D1ED18DCE83B}" type="pres">
      <dgm:prSet presAssocID="{C4CA8B8F-7043-4550-A04C-1D3208099037}" presName="vert0" presStyleCnt="0">
        <dgm:presLayoutVars>
          <dgm:dir/>
          <dgm:animOne val="branch"/>
          <dgm:animLvl val="lvl"/>
        </dgm:presLayoutVars>
      </dgm:prSet>
      <dgm:spPr/>
    </dgm:pt>
    <dgm:pt modelId="{E44A4BC8-12DF-48DD-A77E-F8CA50541D42}" type="pres">
      <dgm:prSet presAssocID="{E1F4C009-849B-4D11-A0F1-CC31BBD9D38C}" presName="thickLine" presStyleLbl="alignNode1" presStyleIdx="0" presStyleCnt="3"/>
      <dgm:spPr/>
    </dgm:pt>
    <dgm:pt modelId="{0C901F2F-2B1F-49CF-8AD6-707C2AABC379}" type="pres">
      <dgm:prSet presAssocID="{E1F4C009-849B-4D11-A0F1-CC31BBD9D38C}" presName="horz1" presStyleCnt="0"/>
      <dgm:spPr/>
    </dgm:pt>
    <dgm:pt modelId="{FF172A39-493E-492B-BFBB-C8385FA1E468}" type="pres">
      <dgm:prSet presAssocID="{E1F4C009-849B-4D11-A0F1-CC31BBD9D38C}" presName="tx1" presStyleLbl="revTx" presStyleIdx="0" presStyleCnt="3"/>
      <dgm:spPr/>
    </dgm:pt>
    <dgm:pt modelId="{02CD4DAD-DE75-4847-A3E1-40D5D7F2E61B}" type="pres">
      <dgm:prSet presAssocID="{E1F4C009-849B-4D11-A0F1-CC31BBD9D38C}" presName="vert1" presStyleCnt="0"/>
      <dgm:spPr/>
    </dgm:pt>
    <dgm:pt modelId="{67330C1E-43C6-43DA-9C2C-9BFB91CE92AE}" type="pres">
      <dgm:prSet presAssocID="{2EAB6A0E-1FAD-4E87-87F8-898A385B0339}" presName="thickLine" presStyleLbl="alignNode1" presStyleIdx="1" presStyleCnt="3"/>
      <dgm:spPr/>
    </dgm:pt>
    <dgm:pt modelId="{DAB82704-91B0-4243-8994-0F1FA3145F1E}" type="pres">
      <dgm:prSet presAssocID="{2EAB6A0E-1FAD-4E87-87F8-898A385B0339}" presName="horz1" presStyleCnt="0"/>
      <dgm:spPr/>
    </dgm:pt>
    <dgm:pt modelId="{416E43F6-110D-4A44-98F4-F552EA3ADFA1}" type="pres">
      <dgm:prSet presAssocID="{2EAB6A0E-1FAD-4E87-87F8-898A385B0339}" presName="tx1" presStyleLbl="revTx" presStyleIdx="1" presStyleCnt="3"/>
      <dgm:spPr/>
    </dgm:pt>
    <dgm:pt modelId="{6C17D14A-9F7C-42DA-9926-39090F215423}" type="pres">
      <dgm:prSet presAssocID="{2EAB6A0E-1FAD-4E87-87F8-898A385B0339}" presName="vert1" presStyleCnt="0"/>
      <dgm:spPr/>
    </dgm:pt>
    <dgm:pt modelId="{4B51B167-A6BC-4774-B14E-C0E7E2365B12}" type="pres">
      <dgm:prSet presAssocID="{86F087C1-7DAC-4BF2-948F-B49B868D7580}" presName="thickLine" presStyleLbl="alignNode1" presStyleIdx="2" presStyleCnt="3"/>
      <dgm:spPr/>
    </dgm:pt>
    <dgm:pt modelId="{F16D6E50-28B8-4C17-A88E-26FE92FAE7B1}" type="pres">
      <dgm:prSet presAssocID="{86F087C1-7DAC-4BF2-948F-B49B868D7580}" presName="horz1" presStyleCnt="0"/>
      <dgm:spPr/>
    </dgm:pt>
    <dgm:pt modelId="{379ADA34-D592-420F-92C3-93594FC50D35}" type="pres">
      <dgm:prSet presAssocID="{86F087C1-7DAC-4BF2-948F-B49B868D7580}" presName="tx1" presStyleLbl="revTx" presStyleIdx="2" presStyleCnt="3"/>
      <dgm:spPr/>
    </dgm:pt>
    <dgm:pt modelId="{AD9FDD71-45BE-4771-BE8E-4DA2989623B2}" type="pres">
      <dgm:prSet presAssocID="{86F087C1-7DAC-4BF2-948F-B49B868D7580}" presName="vert1" presStyleCnt="0"/>
      <dgm:spPr/>
    </dgm:pt>
  </dgm:ptLst>
  <dgm:cxnLst>
    <dgm:cxn modelId="{936BEF06-1E1D-4247-B205-85C538C8FB24}" srcId="{C4CA8B8F-7043-4550-A04C-1D3208099037}" destId="{E1F4C009-849B-4D11-A0F1-CC31BBD9D38C}" srcOrd="0" destOrd="0" parTransId="{FF5CE94F-4467-47AA-81DF-25F49318C006}" sibTransId="{317CA399-0244-44B5-89CA-069BBFDF3C75}"/>
    <dgm:cxn modelId="{ACC5F92A-A347-4B14-9CFE-56802A06EFCC}" type="presOf" srcId="{E1F4C009-849B-4D11-A0F1-CC31BBD9D38C}" destId="{FF172A39-493E-492B-BFBB-C8385FA1E468}" srcOrd="0" destOrd="0" presId="urn:microsoft.com/office/officeart/2008/layout/LinedList"/>
    <dgm:cxn modelId="{EBADEE38-AC0A-4028-A715-AADFC1ECD82E}" srcId="{C4CA8B8F-7043-4550-A04C-1D3208099037}" destId="{2EAB6A0E-1FAD-4E87-87F8-898A385B0339}" srcOrd="1" destOrd="0" parTransId="{B894B0E9-EF9C-4A6D-A8CA-AC1F6D8B0B5C}" sibTransId="{09C0526C-FD9F-4292-B55B-9DF316E98B06}"/>
    <dgm:cxn modelId="{F274C186-8F64-44BD-9E90-2E936E18884E}" type="presOf" srcId="{C4CA8B8F-7043-4550-A04C-1D3208099037}" destId="{8D2EDFCF-8D55-41F4-9333-D1ED18DCE83B}" srcOrd="0" destOrd="0" presId="urn:microsoft.com/office/officeart/2008/layout/LinedList"/>
    <dgm:cxn modelId="{33CB7688-985E-4B64-95A4-9C5EE1396EF0}" type="presOf" srcId="{86F087C1-7DAC-4BF2-948F-B49B868D7580}" destId="{379ADA34-D592-420F-92C3-93594FC50D35}" srcOrd="0" destOrd="0" presId="urn:microsoft.com/office/officeart/2008/layout/LinedList"/>
    <dgm:cxn modelId="{483485C8-E12D-435C-BACD-DB8B80929B39}" type="presOf" srcId="{2EAB6A0E-1FAD-4E87-87F8-898A385B0339}" destId="{416E43F6-110D-4A44-98F4-F552EA3ADFA1}" srcOrd="0" destOrd="0" presId="urn:microsoft.com/office/officeart/2008/layout/LinedList"/>
    <dgm:cxn modelId="{9DA385EE-FD8E-4524-A697-6F194A1A266A}" srcId="{C4CA8B8F-7043-4550-A04C-1D3208099037}" destId="{86F087C1-7DAC-4BF2-948F-B49B868D7580}" srcOrd="2" destOrd="0" parTransId="{751C54BE-A99E-4FF5-B39A-35C36052940D}" sibTransId="{69700A75-2BAE-43CC-892C-929CF1749ED5}"/>
    <dgm:cxn modelId="{CE72A6F4-46E9-425D-BA1C-E86EFDF47244}" type="presParOf" srcId="{8D2EDFCF-8D55-41F4-9333-D1ED18DCE83B}" destId="{E44A4BC8-12DF-48DD-A77E-F8CA50541D42}" srcOrd="0" destOrd="0" presId="urn:microsoft.com/office/officeart/2008/layout/LinedList"/>
    <dgm:cxn modelId="{8EB86B67-2234-4D5E-B749-3F994DD2CDAF}" type="presParOf" srcId="{8D2EDFCF-8D55-41F4-9333-D1ED18DCE83B}" destId="{0C901F2F-2B1F-49CF-8AD6-707C2AABC379}" srcOrd="1" destOrd="0" presId="urn:microsoft.com/office/officeart/2008/layout/LinedList"/>
    <dgm:cxn modelId="{796DC961-CA56-446D-855E-6E278EB3D410}" type="presParOf" srcId="{0C901F2F-2B1F-49CF-8AD6-707C2AABC379}" destId="{FF172A39-493E-492B-BFBB-C8385FA1E468}" srcOrd="0" destOrd="0" presId="urn:microsoft.com/office/officeart/2008/layout/LinedList"/>
    <dgm:cxn modelId="{C44135D0-955E-4283-873C-C78E286FEAB8}" type="presParOf" srcId="{0C901F2F-2B1F-49CF-8AD6-707C2AABC379}" destId="{02CD4DAD-DE75-4847-A3E1-40D5D7F2E61B}" srcOrd="1" destOrd="0" presId="urn:microsoft.com/office/officeart/2008/layout/LinedList"/>
    <dgm:cxn modelId="{FD0A05E8-86AA-4245-A89E-41B758736E0B}" type="presParOf" srcId="{8D2EDFCF-8D55-41F4-9333-D1ED18DCE83B}" destId="{67330C1E-43C6-43DA-9C2C-9BFB91CE92AE}" srcOrd="2" destOrd="0" presId="urn:microsoft.com/office/officeart/2008/layout/LinedList"/>
    <dgm:cxn modelId="{33900F2F-04E6-44B3-8C12-1B8293349777}" type="presParOf" srcId="{8D2EDFCF-8D55-41F4-9333-D1ED18DCE83B}" destId="{DAB82704-91B0-4243-8994-0F1FA3145F1E}" srcOrd="3" destOrd="0" presId="urn:microsoft.com/office/officeart/2008/layout/LinedList"/>
    <dgm:cxn modelId="{21EEE277-76F7-4B4D-AFFF-9B6CC64AC018}" type="presParOf" srcId="{DAB82704-91B0-4243-8994-0F1FA3145F1E}" destId="{416E43F6-110D-4A44-98F4-F552EA3ADFA1}" srcOrd="0" destOrd="0" presId="urn:microsoft.com/office/officeart/2008/layout/LinedList"/>
    <dgm:cxn modelId="{1B56025C-6447-47BD-9EFB-2CBDC51DC2C6}" type="presParOf" srcId="{DAB82704-91B0-4243-8994-0F1FA3145F1E}" destId="{6C17D14A-9F7C-42DA-9926-39090F215423}" srcOrd="1" destOrd="0" presId="urn:microsoft.com/office/officeart/2008/layout/LinedList"/>
    <dgm:cxn modelId="{2C720815-5E80-4ED6-A0AC-FCF4F16EF242}" type="presParOf" srcId="{8D2EDFCF-8D55-41F4-9333-D1ED18DCE83B}" destId="{4B51B167-A6BC-4774-B14E-C0E7E2365B12}" srcOrd="4" destOrd="0" presId="urn:microsoft.com/office/officeart/2008/layout/LinedList"/>
    <dgm:cxn modelId="{62CDA97A-ED9D-4CED-A082-3AB5F5D3BF03}" type="presParOf" srcId="{8D2EDFCF-8D55-41F4-9333-D1ED18DCE83B}" destId="{F16D6E50-28B8-4C17-A88E-26FE92FAE7B1}" srcOrd="5" destOrd="0" presId="urn:microsoft.com/office/officeart/2008/layout/LinedList"/>
    <dgm:cxn modelId="{3D57AEF7-20E8-4674-84B3-82B0D9E364F5}" type="presParOf" srcId="{F16D6E50-28B8-4C17-A88E-26FE92FAE7B1}" destId="{379ADA34-D592-420F-92C3-93594FC50D35}" srcOrd="0" destOrd="0" presId="urn:microsoft.com/office/officeart/2008/layout/LinedList"/>
    <dgm:cxn modelId="{61AEF764-CDDC-498D-906F-7E4432654B26}" type="presParOf" srcId="{F16D6E50-28B8-4C17-A88E-26FE92FAE7B1}" destId="{AD9FDD71-45BE-4771-BE8E-4DA2989623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81089B-41E4-4310-B0D8-4175883918B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59F64B-6F08-4B8B-B1E4-FDD54EBD1C5B}">
      <dgm:prSet/>
      <dgm:spPr/>
      <dgm:t>
        <a:bodyPr/>
        <a:lstStyle/>
        <a:p>
          <a:pPr>
            <a:lnSpc>
              <a:spcPct val="100000"/>
            </a:lnSpc>
          </a:pPr>
          <a:r>
            <a:rPr lang="es-PA" dirty="0"/>
            <a:t>Estudiar las ganancias según costos operativos, impuestos y gastos</a:t>
          </a:r>
          <a:endParaRPr lang="en-US" dirty="0"/>
        </a:p>
      </dgm:t>
    </dgm:pt>
    <dgm:pt modelId="{B36B2040-4D4D-4630-99EB-CDBFC7665AC6}" type="parTrans" cxnId="{DA53EFAD-D936-48C5-8E16-3DDA0C12C403}">
      <dgm:prSet/>
      <dgm:spPr/>
      <dgm:t>
        <a:bodyPr/>
        <a:lstStyle/>
        <a:p>
          <a:endParaRPr lang="en-US"/>
        </a:p>
      </dgm:t>
    </dgm:pt>
    <dgm:pt modelId="{1C3BBB25-B32D-4CC8-BFE6-B95C31380D00}" type="sibTrans" cxnId="{DA53EFAD-D936-48C5-8E16-3DDA0C12C403}">
      <dgm:prSet/>
      <dgm:spPr/>
      <dgm:t>
        <a:bodyPr/>
        <a:lstStyle/>
        <a:p>
          <a:endParaRPr lang="en-US"/>
        </a:p>
      </dgm:t>
    </dgm:pt>
    <dgm:pt modelId="{920592DA-096F-4CC6-8F3B-36B93C3AD243}">
      <dgm:prSet/>
      <dgm:spPr/>
      <dgm:t>
        <a:bodyPr/>
        <a:lstStyle/>
        <a:p>
          <a:pPr>
            <a:lnSpc>
              <a:spcPct val="100000"/>
            </a:lnSpc>
          </a:pPr>
          <a:r>
            <a:rPr lang="es-PA" dirty="0"/>
            <a:t>Probar modelos predictivos medio de machine </a:t>
          </a:r>
          <a:r>
            <a:rPr lang="es-PA" dirty="0" err="1"/>
            <a:t>learning</a:t>
          </a:r>
          <a:endParaRPr lang="en-US" dirty="0"/>
        </a:p>
      </dgm:t>
    </dgm:pt>
    <dgm:pt modelId="{881963D9-1920-4B42-9FE9-AD36104BE1F3}" type="parTrans" cxnId="{0130BFEC-6820-4955-B12D-5B094B2152DD}">
      <dgm:prSet/>
      <dgm:spPr/>
      <dgm:t>
        <a:bodyPr/>
        <a:lstStyle/>
        <a:p>
          <a:endParaRPr lang="en-US"/>
        </a:p>
      </dgm:t>
    </dgm:pt>
    <dgm:pt modelId="{99DCB934-F84C-430B-B737-97BD735DE8C5}" type="sibTrans" cxnId="{0130BFEC-6820-4955-B12D-5B094B2152DD}">
      <dgm:prSet/>
      <dgm:spPr/>
      <dgm:t>
        <a:bodyPr/>
        <a:lstStyle/>
        <a:p>
          <a:endParaRPr lang="en-US"/>
        </a:p>
      </dgm:t>
    </dgm:pt>
    <dgm:pt modelId="{6CD86226-DB82-49FE-9ED0-357F0F2F1CC2}">
      <dgm:prSet/>
      <dgm:spPr/>
      <dgm:t>
        <a:bodyPr/>
        <a:lstStyle/>
        <a:p>
          <a:pPr>
            <a:lnSpc>
              <a:spcPct val="100000"/>
            </a:lnSpc>
          </a:pPr>
          <a:r>
            <a:rPr lang="es-PA" dirty="0"/>
            <a:t>Establecer estudios trimestrales</a:t>
          </a:r>
          <a:endParaRPr lang="en-US" dirty="0"/>
        </a:p>
      </dgm:t>
    </dgm:pt>
    <dgm:pt modelId="{5F89A895-4BA0-4E6A-ADA2-1B1375F35DEE}" type="parTrans" cxnId="{E7090B90-5B63-4A77-8D87-966C641D12E8}">
      <dgm:prSet/>
      <dgm:spPr/>
      <dgm:t>
        <a:bodyPr/>
        <a:lstStyle/>
        <a:p>
          <a:endParaRPr lang="en-US"/>
        </a:p>
      </dgm:t>
    </dgm:pt>
    <dgm:pt modelId="{0AFA30AC-ACD4-495C-8FCC-F6D180C22B4D}" type="sibTrans" cxnId="{E7090B90-5B63-4A77-8D87-966C641D12E8}">
      <dgm:prSet/>
      <dgm:spPr/>
      <dgm:t>
        <a:bodyPr/>
        <a:lstStyle/>
        <a:p>
          <a:endParaRPr lang="en-US"/>
        </a:p>
      </dgm:t>
    </dgm:pt>
    <dgm:pt modelId="{03729DF1-870D-468C-A198-B75A45E59164}" type="pres">
      <dgm:prSet presAssocID="{8981089B-41E4-4310-B0D8-4175883918BA}" presName="vert0" presStyleCnt="0">
        <dgm:presLayoutVars>
          <dgm:dir/>
          <dgm:animOne val="branch"/>
          <dgm:animLvl val="lvl"/>
        </dgm:presLayoutVars>
      </dgm:prSet>
      <dgm:spPr/>
    </dgm:pt>
    <dgm:pt modelId="{B04AD1CD-AC76-4BCE-A193-FF45A56D7BE1}" type="pres">
      <dgm:prSet presAssocID="{A059F64B-6F08-4B8B-B1E4-FDD54EBD1C5B}" presName="thickLine" presStyleLbl="alignNode1" presStyleIdx="0" presStyleCnt="3"/>
      <dgm:spPr/>
    </dgm:pt>
    <dgm:pt modelId="{B90001D2-78DD-4E9E-9273-DB830461426D}" type="pres">
      <dgm:prSet presAssocID="{A059F64B-6F08-4B8B-B1E4-FDD54EBD1C5B}" presName="horz1" presStyleCnt="0"/>
      <dgm:spPr/>
    </dgm:pt>
    <dgm:pt modelId="{8400D050-A720-4396-A6F1-77D7497D8A1A}" type="pres">
      <dgm:prSet presAssocID="{A059F64B-6F08-4B8B-B1E4-FDD54EBD1C5B}" presName="tx1" presStyleLbl="revTx" presStyleIdx="0" presStyleCnt="3"/>
      <dgm:spPr/>
    </dgm:pt>
    <dgm:pt modelId="{23A19E68-3F05-4866-A992-390F412D6F8B}" type="pres">
      <dgm:prSet presAssocID="{A059F64B-6F08-4B8B-B1E4-FDD54EBD1C5B}" presName="vert1" presStyleCnt="0"/>
      <dgm:spPr/>
    </dgm:pt>
    <dgm:pt modelId="{A4A9E124-FBAA-425F-8B8A-37DF3121D7CA}" type="pres">
      <dgm:prSet presAssocID="{920592DA-096F-4CC6-8F3B-36B93C3AD243}" presName="thickLine" presStyleLbl="alignNode1" presStyleIdx="1" presStyleCnt="3"/>
      <dgm:spPr/>
    </dgm:pt>
    <dgm:pt modelId="{321D405C-CB11-420E-A094-0A2D3CF0B0F6}" type="pres">
      <dgm:prSet presAssocID="{920592DA-096F-4CC6-8F3B-36B93C3AD243}" presName="horz1" presStyleCnt="0"/>
      <dgm:spPr/>
    </dgm:pt>
    <dgm:pt modelId="{294E6273-D796-4BE3-BA7F-81DD5031D52F}" type="pres">
      <dgm:prSet presAssocID="{920592DA-096F-4CC6-8F3B-36B93C3AD243}" presName="tx1" presStyleLbl="revTx" presStyleIdx="1" presStyleCnt="3"/>
      <dgm:spPr/>
    </dgm:pt>
    <dgm:pt modelId="{E4A952CA-E344-4C02-B179-5AB2B821E058}" type="pres">
      <dgm:prSet presAssocID="{920592DA-096F-4CC6-8F3B-36B93C3AD243}" presName="vert1" presStyleCnt="0"/>
      <dgm:spPr/>
    </dgm:pt>
    <dgm:pt modelId="{34014CB2-97AD-491B-AE4D-547EC38D3344}" type="pres">
      <dgm:prSet presAssocID="{6CD86226-DB82-49FE-9ED0-357F0F2F1CC2}" presName="thickLine" presStyleLbl="alignNode1" presStyleIdx="2" presStyleCnt="3"/>
      <dgm:spPr/>
    </dgm:pt>
    <dgm:pt modelId="{19CDAB12-9B54-4F1F-8AC4-8F5732EC1B39}" type="pres">
      <dgm:prSet presAssocID="{6CD86226-DB82-49FE-9ED0-357F0F2F1CC2}" presName="horz1" presStyleCnt="0"/>
      <dgm:spPr/>
    </dgm:pt>
    <dgm:pt modelId="{CCFA9E82-36C7-4845-ACE1-E6909345F781}" type="pres">
      <dgm:prSet presAssocID="{6CD86226-DB82-49FE-9ED0-357F0F2F1CC2}" presName="tx1" presStyleLbl="revTx" presStyleIdx="2" presStyleCnt="3"/>
      <dgm:spPr/>
    </dgm:pt>
    <dgm:pt modelId="{AAB67AB0-0055-462D-AE3E-443FD2C81DE1}" type="pres">
      <dgm:prSet presAssocID="{6CD86226-DB82-49FE-9ED0-357F0F2F1CC2}" presName="vert1" presStyleCnt="0"/>
      <dgm:spPr/>
    </dgm:pt>
  </dgm:ptLst>
  <dgm:cxnLst>
    <dgm:cxn modelId="{8DF41002-226F-4429-B52C-74BD8E9C99BE}" type="presOf" srcId="{A059F64B-6F08-4B8B-B1E4-FDD54EBD1C5B}" destId="{8400D050-A720-4396-A6F1-77D7497D8A1A}" srcOrd="0" destOrd="0" presId="urn:microsoft.com/office/officeart/2008/layout/LinedList"/>
    <dgm:cxn modelId="{7608D379-7D8D-44A9-ADC7-AB1C01405A7E}" type="presOf" srcId="{920592DA-096F-4CC6-8F3B-36B93C3AD243}" destId="{294E6273-D796-4BE3-BA7F-81DD5031D52F}" srcOrd="0" destOrd="0" presId="urn:microsoft.com/office/officeart/2008/layout/LinedList"/>
    <dgm:cxn modelId="{E7090B90-5B63-4A77-8D87-966C641D12E8}" srcId="{8981089B-41E4-4310-B0D8-4175883918BA}" destId="{6CD86226-DB82-49FE-9ED0-357F0F2F1CC2}" srcOrd="2" destOrd="0" parTransId="{5F89A895-4BA0-4E6A-ADA2-1B1375F35DEE}" sibTransId="{0AFA30AC-ACD4-495C-8FCC-F6D180C22B4D}"/>
    <dgm:cxn modelId="{6423CA90-0988-46E2-A262-1CC5A8E6633B}" type="presOf" srcId="{8981089B-41E4-4310-B0D8-4175883918BA}" destId="{03729DF1-870D-468C-A198-B75A45E59164}" srcOrd="0" destOrd="0" presId="urn:microsoft.com/office/officeart/2008/layout/LinedList"/>
    <dgm:cxn modelId="{E8A61FAB-306B-4949-85E2-49C0BEE62F1E}" type="presOf" srcId="{6CD86226-DB82-49FE-9ED0-357F0F2F1CC2}" destId="{CCFA9E82-36C7-4845-ACE1-E6909345F781}" srcOrd="0" destOrd="0" presId="urn:microsoft.com/office/officeart/2008/layout/LinedList"/>
    <dgm:cxn modelId="{DA53EFAD-D936-48C5-8E16-3DDA0C12C403}" srcId="{8981089B-41E4-4310-B0D8-4175883918BA}" destId="{A059F64B-6F08-4B8B-B1E4-FDD54EBD1C5B}" srcOrd="0" destOrd="0" parTransId="{B36B2040-4D4D-4630-99EB-CDBFC7665AC6}" sibTransId="{1C3BBB25-B32D-4CC8-BFE6-B95C31380D00}"/>
    <dgm:cxn modelId="{0130BFEC-6820-4955-B12D-5B094B2152DD}" srcId="{8981089B-41E4-4310-B0D8-4175883918BA}" destId="{920592DA-096F-4CC6-8F3B-36B93C3AD243}" srcOrd="1" destOrd="0" parTransId="{881963D9-1920-4B42-9FE9-AD36104BE1F3}" sibTransId="{99DCB934-F84C-430B-B737-97BD735DE8C5}"/>
    <dgm:cxn modelId="{84D50DE5-09E2-49B0-AEAD-19654075ABCE}" type="presParOf" srcId="{03729DF1-870D-468C-A198-B75A45E59164}" destId="{B04AD1CD-AC76-4BCE-A193-FF45A56D7BE1}" srcOrd="0" destOrd="0" presId="urn:microsoft.com/office/officeart/2008/layout/LinedList"/>
    <dgm:cxn modelId="{1179DB2D-3A35-4534-8C1E-4719249C064B}" type="presParOf" srcId="{03729DF1-870D-468C-A198-B75A45E59164}" destId="{B90001D2-78DD-4E9E-9273-DB830461426D}" srcOrd="1" destOrd="0" presId="urn:microsoft.com/office/officeart/2008/layout/LinedList"/>
    <dgm:cxn modelId="{71CD4B32-0F7C-4B7B-AC3A-6B6632F159D7}" type="presParOf" srcId="{B90001D2-78DD-4E9E-9273-DB830461426D}" destId="{8400D050-A720-4396-A6F1-77D7497D8A1A}" srcOrd="0" destOrd="0" presId="urn:microsoft.com/office/officeart/2008/layout/LinedList"/>
    <dgm:cxn modelId="{C520AA8B-6DC7-45FA-96CD-D35F8DC406E6}" type="presParOf" srcId="{B90001D2-78DD-4E9E-9273-DB830461426D}" destId="{23A19E68-3F05-4866-A992-390F412D6F8B}" srcOrd="1" destOrd="0" presId="urn:microsoft.com/office/officeart/2008/layout/LinedList"/>
    <dgm:cxn modelId="{1D18B915-E07D-417F-89DB-F7CC05746060}" type="presParOf" srcId="{03729DF1-870D-468C-A198-B75A45E59164}" destId="{A4A9E124-FBAA-425F-8B8A-37DF3121D7CA}" srcOrd="2" destOrd="0" presId="urn:microsoft.com/office/officeart/2008/layout/LinedList"/>
    <dgm:cxn modelId="{221A6906-99F5-41B6-83C5-251AD800E008}" type="presParOf" srcId="{03729DF1-870D-468C-A198-B75A45E59164}" destId="{321D405C-CB11-420E-A094-0A2D3CF0B0F6}" srcOrd="3" destOrd="0" presId="urn:microsoft.com/office/officeart/2008/layout/LinedList"/>
    <dgm:cxn modelId="{201B988F-952C-4806-A1B7-E146F4C65448}" type="presParOf" srcId="{321D405C-CB11-420E-A094-0A2D3CF0B0F6}" destId="{294E6273-D796-4BE3-BA7F-81DD5031D52F}" srcOrd="0" destOrd="0" presId="urn:microsoft.com/office/officeart/2008/layout/LinedList"/>
    <dgm:cxn modelId="{DE944FC7-02F3-49B2-B1E3-07028F28870C}" type="presParOf" srcId="{321D405C-CB11-420E-A094-0A2D3CF0B0F6}" destId="{E4A952CA-E344-4C02-B179-5AB2B821E058}" srcOrd="1" destOrd="0" presId="urn:microsoft.com/office/officeart/2008/layout/LinedList"/>
    <dgm:cxn modelId="{C779D267-0801-4707-878D-D2911A0378F7}" type="presParOf" srcId="{03729DF1-870D-468C-A198-B75A45E59164}" destId="{34014CB2-97AD-491B-AE4D-547EC38D3344}" srcOrd="4" destOrd="0" presId="urn:microsoft.com/office/officeart/2008/layout/LinedList"/>
    <dgm:cxn modelId="{5C7C09D0-ABC4-41E2-B2D3-883C33FEA2AD}" type="presParOf" srcId="{03729DF1-870D-468C-A198-B75A45E59164}" destId="{19CDAB12-9B54-4F1F-8AC4-8F5732EC1B39}" srcOrd="5" destOrd="0" presId="urn:microsoft.com/office/officeart/2008/layout/LinedList"/>
    <dgm:cxn modelId="{1EE3C14E-D1FC-439F-B8FB-D05B182DF77D}" type="presParOf" srcId="{19CDAB12-9B54-4F1F-8AC4-8F5732EC1B39}" destId="{CCFA9E82-36C7-4845-ACE1-E6909345F781}" srcOrd="0" destOrd="0" presId="urn:microsoft.com/office/officeart/2008/layout/LinedList"/>
    <dgm:cxn modelId="{0116D10B-9A14-44C8-A9E0-F266B281988E}" type="presParOf" srcId="{19CDAB12-9B54-4F1F-8AC4-8F5732EC1B39}" destId="{AAB67AB0-0055-462D-AE3E-443FD2C81D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3335E3-D336-4F9C-89B7-EBD3630828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F1217-02C3-4B0D-AB5B-5547894A2B76}">
      <dgm:prSet/>
      <dgm:spPr/>
      <dgm:t>
        <a:bodyPr/>
        <a:lstStyle/>
        <a:p>
          <a:r>
            <a:rPr lang="es-PA"/>
            <a:t>Requiero mayor dedicación a las funciones administrativas en la empresa</a:t>
          </a:r>
          <a:endParaRPr lang="en-US"/>
        </a:p>
      </dgm:t>
    </dgm:pt>
    <dgm:pt modelId="{63FDC2BB-9A59-4930-9DB0-E0B9132D6C0A}" type="parTrans" cxnId="{48A16A39-419A-4245-B386-211987A9A244}">
      <dgm:prSet/>
      <dgm:spPr/>
      <dgm:t>
        <a:bodyPr/>
        <a:lstStyle/>
        <a:p>
          <a:endParaRPr lang="en-US"/>
        </a:p>
      </dgm:t>
    </dgm:pt>
    <dgm:pt modelId="{33DDA225-3E84-4581-99B1-A67D2FF8E62C}" type="sibTrans" cxnId="{48A16A39-419A-4245-B386-211987A9A244}">
      <dgm:prSet/>
      <dgm:spPr/>
      <dgm:t>
        <a:bodyPr/>
        <a:lstStyle/>
        <a:p>
          <a:endParaRPr lang="en-US"/>
        </a:p>
      </dgm:t>
    </dgm:pt>
    <dgm:pt modelId="{D279DEA0-787B-4E73-BE50-92CEE217F3D0}">
      <dgm:prSet/>
      <dgm:spPr/>
      <dgm:t>
        <a:bodyPr/>
        <a:lstStyle/>
        <a:p>
          <a:r>
            <a:rPr lang="es-PA"/>
            <a:t>Aumentar el conocimiento en el uso de la herramienta R Studio</a:t>
          </a:r>
          <a:endParaRPr lang="en-US"/>
        </a:p>
      </dgm:t>
    </dgm:pt>
    <dgm:pt modelId="{F23C7C17-DCC3-4AEA-AAC0-8A9981601947}" type="parTrans" cxnId="{02538B24-8801-4512-BBA5-7F29B74A3126}">
      <dgm:prSet/>
      <dgm:spPr/>
      <dgm:t>
        <a:bodyPr/>
        <a:lstStyle/>
        <a:p>
          <a:endParaRPr lang="en-US"/>
        </a:p>
      </dgm:t>
    </dgm:pt>
    <dgm:pt modelId="{8223F46B-24CC-4EDF-9523-01AA537F1936}" type="sibTrans" cxnId="{02538B24-8801-4512-BBA5-7F29B74A3126}">
      <dgm:prSet/>
      <dgm:spPr/>
      <dgm:t>
        <a:bodyPr/>
        <a:lstStyle/>
        <a:p>
          <a:endParaRPr lang="en-US"/>
        </a:p>
      </dgm:t>
    </dgm:pt>
    <dgm:pt modelId="{DFB7B09B-9EFC-4FFD-B08A-602295909B92}">
      <dgm:prSet/>
      <dgm:spPr/>
      <dgm:t>
        <a:bodyPr/>
        <a:lstStyle/>
        <a:p>
          <a:r>
            <a:rPr lang="es-PA" dirty="0"/>
            <a:t>La metodología de hacer e investigar ayuda al pensamiento analítico</a:t>
          </a:r>
          <a:endParaRPr lang="en-US" dirty="0"/>
        </a:p>
      </dgm:t>
    </dgm:pt>
    <dgm:pt modelId="{3BDDCED6-B21C-4642-B6B2-C8220498A1BA}" type="parTrans" cxnId="{27FD9326-1497-40DD-B03A-525ACFED071F}">
      <dgm:prSet/>
      <dgm:spPr/>
      <dgm:t>
        <a:bodyPr/>
        <a:lstStyle/>
        <a:p>
          <a:endParaRPr lang="en-US"/>
        </a:p>
      </dgm:t>
    </dgm:pt>
    <dgm:pt modelId="{404D42D7-8B1F-4C52-9220-6EC4304A4EF3}" type="sibTrans" cxnId="{27FD9326-1497-40DD-B03A-525ACFED071F}">
      <dgm:prSet/>
      <dgm:spPr/>
      <dgm:t>
        <a:bodyPr/>
        <a:lstStyle/>
        <a:p>
          <a:endParaRPr lang="en-US"/>
        </a:p>
      </dgm:t>
    </dgm:pt>
    <dgm:pt modelId="{767BB1D0-4E0C-4492-9DDD-8529111B336D}" type="pres">
      <dgm:prSet presAssocID="{503335E3-D336-4F9C-89B7-EBD3630828FC}" presName="root" presStyleCnt="0">
        <dgm:presLayoutVars>
          <dgm:dir/>
          <dgm:resizeHandles val="exact"/>
        </dgm:presLayoutVars>
      </dgm:prSet>
      <dgm:spPr/>
    </dgm:pt>
    <dgm:pt modelId="{87ABF7EA-1A63-414E-9164-ADB419793AE1}" type="pres">
      <dgm:prSet presAssocID="{05AF1217-02C3-4B0D-AB5B-5547894A2B76}" presName="compNode" presStyleCnt="0"/>
      <dgm:spPr/>
    </dgm:pt>
    <dgm:pt modelId="{65239D57-07BD-453F-855C-F873A611BC43}" type="pres">
      <dgm:prSet presAssocID="{05AF1217-02C3-4B0D-AB5B-5547894A2B76}" presName="bgRect" presStyleLbl="bgShp" presStyleIdx="0" presStyleCnt="3"/>
      <dgm:spPr/>
    </dgm:pt>
    <dgm:pt modelId="{93FC2D41-095A-4637-B03B-195A37D24860}" type="pres">
      <dgm:prSet presAssocID="{05AF1217-02C3-4B0D-AB5B-5547894A2B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4F75C0-C038-4313-A244-02DCCA0122C8}" type="pres">
      <dgm:prSet presAssocID="{05AF1217-02C3-4B0D-AB5B-5547894A2B76}" presName="spaceRect" presStyleCnt="0"/>
      <dgm:spPr/>
    </dgm:pt>
    <dgm:pt modelId="{EC9C4BFD-9682-4989-A839-5F13003DD808}" type="pres">
      <dgm:prSet presAssocID="{05AF1217-02C3-4B0D-AB5B-5547894A2B76}" presName="parTx" presStyleLbl="revTx" presStyleIdx="0" presStyleCnt="3">
        <dgm:presLayoutVars>
          <dgm:chMax val="0"/>
          <dgm:chPref val="0"/>
        </dgm:presLayoutVars>
      </dgm:prSet>
      <dgm:spPr/>
    </dgm:pt>
    <dgm:pt modelId="{FB9946AA-40B9-49B0-8723-8B6A63F417EB}" type="pres">
      <dgm:prSet presAssocID="{33DDA225-3E84-4581-99B1-A67D2FF8E62C}" presName="sibTrans" presStyleCnt="0"/>
      <dgm:spPr/>
    </dgm:pt>
    <dgm:pt modelId="{DCBDCE76-5FAD-4C59-9104-AC7773DD63B0}" type="pres">
      <dgm:prSet presAssocID="{D279DEA0-787B-4E73-BE50-92CEE217F3D0}" presName="compNode" presStyleCnt="0"/>
      <dgm:spPr/>
    </dgm:pt>
    <dgm:pt modelId="{D6693B13-1D79-4F06-B18E-0A55357D4F50}" type="pres">
      <dgm:prSet presAssocID="{D279DEA0-787B-4E73-BE50-92CEE217F3D0}" presName="bgRect" presStyleLbl="bgShp" presStyleIdx="1" presStyleCnt="3"/>
      <dgm:spPr/>
    </dgm:pt>
    <dgm:pt modelId="{D0ACA297-EBB0-47B3-9C4F-06275F74AA0E}" type="pres">
      <dgm:prSet presAssocID="{D279DEA0-787B-4E73-BE50-92CEE217F3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4B467BB-6931-4A13-937C-19D0EA1EE8C1}" type="pres">
      <dgm:prSet presAssocID="{D279DEA0-787B-4E73-BE50-92CEE217F3D0}" presName="spaceRect" presStyleCnt="0"/>
      <dgm:spPr/>
    </dgm:pt>
    <dgm:pt modelId="{6B600E01-CB96-4A8E-A7FE-05BA4474E9DF}" type="pres">
      <dgm:prSet presAssocID="{D279DEA0-787B-4E73-BE50-92CEE217F3D0}" presName="parTx" presStyleLbl="revTx" presStyleIdx="1" presStyleCnt="3">
        <dgm:presLayoutVars>
          <dgm:chMax val="0"/>
          <dgm:chPref val="0"/>
        </dgm:presLayoutVars>
      </dgm:prSet>
      <dgm:spPr/>
    </dgm:pt>
    <dgm:pt modelId="{8D99EAA9-42FC-4917-B0AB-5BDB6DE02CE9}" type="pres">
      <dgm:prSet presAssocID="{8223F46B-24CC-4EDF-9523-01AA537F1936}" presName="sibTrans" presStyleCnt="0"/>
      <dgm:spPr/>
    </dgm:pt>
    <dgm:pt modelId="{194C4D51-F4B6-444B-B622-1D2DCC92D7AE}" type="pres">
      <dgm:prSet presAssocID="{DFB7B09B-9EFC-4FFD-B08A-602295909B92}" presName="compNode" presStyleCnt="0"/>
      <dgm:spPr/>
    </dgm:pt>
    <dgm:pt modelId="{30CEC9D6-3B65-481F-854E-A71972435864}" type="pres">
      <dgm:prSet presAssocID="{DFB7B09B-9EFC-4FFD-B08A-602295909B92}" presName="bgRect" presStyleLbl="bgShp" presStyleIdx="2" presStyleCnt="3"/>
      <dgm:spPr/>
    </dgm:pt>
    <dgm:pt modelId="{9F35C736-F6A7-45F7-8D47-EC8316981DC6}" type="pres">
      <dgm:prSet presAssocID="{DFB7B09B-9EFC-4FFD-B08A-602295909B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F454D9F-E91C-44AE-9353-483FB25442F4}" type="pres">
      <dgm:prSet presAssocID="{DFB7B09B-9EFC-4FFD-B08A-602295909B92}" presName="spaceRect" presStyleCnt="0"/>
      <dgm:spPr/>
    </dgm:pt>
    <dgm:pt modelId="{DE714F1D-F1F6-4164-A1D8-A15891D0FDD6}" type="pres">
      <dgm:prSet presAssocID="{DFB7B09B-9EFC-4FFD-B08A-602295909B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FD2601-5B5F-41AC-B50A-68BC3EA19DBC}" type="presOf" srcId="{503335E3-D336-4F9C-89B7-EBD3630828FC}" destId="{767BB1D0-4E0C-4492-9DDD-8529111B336D}" srcOrd="0" destOrd="0" presId="urn:microsoft.com/office/officeart/2018/2/layout/IconVerticalSolidList"/>
    <dgm:cxn modelId="{02538B24-8801-4512-BBA5-7F29B74A3126}" srcId="{503335E3-D336-4F9C-89B7-EBD3630828FC}" destId="{D279DEA0-787B-4E73-BE50-92CEE217F3D0}" srcOrd="1" destOrd="0" parTransId="{F23C7C17-DCC3-4AEA-AAC0-8A9981601947}" sibTransId="{8223F46B-24CC-4EDF-9523-01AA537F1936}"/>
    <dgm:cxn modelId="{27FD9326-1497-40DD-B03A-525ACFED071F}" srcId="{503335E3-D336-4F9C-89B7-EBD3630828FC}" destId="{DFB7B09B-9EFC-4FFD-B08A-602295909B92}" srcOrd="2" destOrd="0" parTransId="{3BDDCED6-B21C-4642-B6B2-C8220498A1BA}" sibTransId="{404D42D7-8B1F-4C52-9220-6EC4304A4EF3}"/>
    <dgm:cxn modelId="{48A16A39-419A-4245-B386-211987A9A244}" srcId="{503335E3-D336-4F9C-89B7-EBD3630828FC}" destId="{05AF1217-02C3-4B0D-AB5B-5547894A2B76}" srcOrd="0" destOrd="0" parTransId="{63FDC2BB-9A59-4930-9DB0-E0B9132D6C0A}" sibTransId="{33DDA225-3E84-4581-99B1-A67D2FF8E62C}"/>
    <dgm:cxn modelId="{AC49EE5E-52E7-4DF7-9E17-D3B9F240A43E}" type="presOf" srcId="{D279DEA0-787B-4E73-BE50-92CEE217F3D0}" destId="{6B600E01-CB96-4A8E-A7FE-05BA4474E9DF}" srcOrd="0" destOrd="0" presId="urn:microsoft.com/office/officeart/2018/2/layout/IconVerticalSolidList"/>
    <dgm:cxn modelId="{20C20A7C-CD05-48D2-8B10-DBC56FA91AF0}" type="presOf" srcId="{DFB7B09B-9EFC-4FFD-B08A-602295909B92}" destId="{DE714F1D-F1F6-4164-A1D8-A15891D0FDD6}" srcOrd="0" destOrd="0" presId="urn:microsoft.com/office/officeart/2018/2/layout/IconVerticalSolidList"/>
    <dgm:cxn modelId="{0C6068D8-69A8-44CC-ACB0-DAEC6596F874}" type="presOf" srcId="{05AF1217-02C3-4B0D-AB5B-5547894A2B76}" destId="{EC9C4BFD-9682-4989-A839-5F13003DD808}" srcOrd="0" destOrd="0" presId="urn:microsoft.com/office/officeart/2018/2/layout/IconVerticalSolidList"/>
    <dgm:cxn modelId="{2EF3A066-1289-47AA-8CC9-DA218B9BFBDD}" type="presParOf" srcId="{767BB1D0-4E0C-4492-9DDD-8529111B336D}" destId="{87ABF7EA-1A63-414E-9164-ADB419793AE1}" srcOrd="0" destOrd="0" presId="urn:microsoft.com/office/officeart/2018/2/layout/IconVerticalSolidList"/>
    <dgm:cxn modelId="{2DA30269-07D9-411A-AEED-9ED1C7470336}" type="presParOf" srcId="{87ABF7EA-1A63-414E-9164-ADB419793AE1}" destId="{65239D57-07BD-453F-855C-F873A611BC43}" srcOrd="0" destOrd="0" presId="urn:microsoft.com/office/officeart/2018/2/layout/IconVerticalSolidList"/>
    <dgm:cxn modelId="{BA8F7332-75F8-4BF0-9D6C-2B88FC9FA9C9}" type="presParOf" srcId="{87ABF7EA-1A63-414E-9164-ADB419793AE1}" destId="{93FC2D41-095A-4637-B03B-195A37D24860}" srcOrd="1" destOrd="0" presId="urn:microsoft.com/office/officeart/2018/2/layout/IconVerticalSolidList"/>
    <dgm:cxn modelId="{564096E9-B29C-4B49-AEEB-A2B897D5D326}" type="presParOf" srcId="{87ABF7EA-1A63-414E-9164-ADB419793AE1}" destId="{644F75C0-C038-4313-A244-02DCCA0122C8}" srcOrd="2" destOrd="0" presId="urn:microsoft.com/office/officeart/2018/2/layout/IconVerticalSolidList"/>
    <dgm:cxn modelId="{BAF715B1-6D11-492B-A824-6D8F74659AD0}" type="presParOf" srcId="{87ABF7EA-1A63-414E-9164-ADB419793AE1}" destId="{EC9C4BFD-9682-4989-A839-5F13003DD808}" srcOrd="3" destOrd="0" presId="urn:microsoft.com/office/officeart/2018/2/layout/IconVerticalSolidList"/>
    <dgm:cxn modelId="{16D72941-1759-4ABF-B1F8-D3B34D9E4B0D}" type="presParOf" srcId="{767BB1D0-4E0C-4492-9DDD-8529111B336D}" destId="{FB9946AA-40B9-49B0-8723-8B6A63F417EB}" srcOrd="1" destOrd="0" presId="urn:microsoft.com/office/officeart/2018/2/layout/IconVerticalSolidList"/>
    <dgm:cxn modelId="{FA606C1D-6FC9-47EB-BE46-2AD00142DC3F}" type="presParOf" srcId="{767BB1D0-4E0C-4492-9DDD-8529111B336D}" destId="{DCBDCE76-5FAD-4C59-9104-AC7773DD63B0}" srcOrd="2" destOrd="0" presId="urn:microsoft.com/office/officeart/2018/2/layout/IconVerticalSolidList"/>
    <dgm:cxn modelId="{7F52A904-EB6C-45DE-A609-D04383BE59E3}" type="presParOf" srcId="{DCBDCE76-5FAD-4C59-9104-AC7773DD63B0}" destId="{D6693B13-1D79-4F06-B18E-0A55357D4F50}" srcOrd="0" destOrd="0" presId="urn:microsoft.com/office/officeart/2018/2/layout/IconVerticalSolidList"/>
    <dgm:cxn modelId="{7606DC11-A2DD-4925-AB2C-CD66DD4B23A0}" type="presParOf" srcId="{DCBDCE76-5FAD-4C59-9104-AC7773DD63B0}" destId="{D0ACA297-EBB0-47B3-9C4F-06275F74AA0E}" srcOrd="1" destOrd="0" presId="urn:microsoft.com/office/officeart/2018/2/layout/IconVerticalSolidList"/>
    <dgm:cxn modelId="{5BC83369-4D9A-4420-84C4-8BE627091D3C}" type="presParOf" srcId="{DCBDCE76-5FAD-4C59-9104-AC7773DD63B0}" destId="{54B467BB-6931-4A13-937C-19D0EA1EE8C1}" srcOrd="2" destOrd="0" presId="urn:microsoft.com/office/officeart/2018/2/layout/IconVerticalSolidList"/>
    <dgm:cxn modelId="{E4459A69-D840-4039-9F40-B0E2A2E80394}" type="presParOf" srcId="{DCBDCE76-5FAD-4C59-9104-AC7773DD63B0}" destId="{6B600E01-CB96-4A8E-A7FE-05BA4474E9DF}" srcOrd="3" destOrd="0" presId="urn:microsoft.com/office/officeart/2018/2/layout/IconVerticalSolidList"/>
    <dgm:cxn modelId="{F03FF665-458A-47C0-8449-5179E29053B1}" type="presParOf" srcId="{767BB1D0-4E0C-4492-9DDD-8529111B336D}" destId="{8D99EAA9-42FC-4917-B0AB-5BDB6DE02CE9}" srcOrd="3" destOrd="0" presId="urn:microsoft.com/office/officeart/2018/2/layout/IconVerticalSolidList"/>
    <dgm:cxn modelId="{E669CD83-EF78-458D-83FB-84F6F413CF3A}" type="presParOf" srcId="{767BB1D0-4E0C-4492-9DDD-8529111B336D}" destId="{194C4D51-F4B6-444B-B622-1D2DCC92D7AE}" srcOrd="4" destOrd="0" presId="urn:microsoft.com/office/officeart/2018/2/layout/IconVerticalSolidList"/>
    <dgm:cxn modelId="{DDFDCD95-12EA-4E93-9EF1-CC50D38AF2E0}" type="presParOf" srcId="{194C4D51-F4B6-444B-B622-1D2DCC92D7AE}" destId="{30CEC9D6-3B65-481F-854E-A71972435864}" srcOrd="0" destOrd="0" presId="urn:microsoft.com/office/officeart/2018/2/layout/IconVerticalSolidList"/>
    <dgm:cxn modelId="{557CCB22-7338-4398-8CBA-8EC76A4DCCCD}" type="presParOf" srcId="{194C4D51-F4B6-444B-B622-1D2DCC92D7AE}" destId="{9F35C736-F6A7-45F7-8D47-EC8316981DC6}" srcOrd="1" destOrd="0" presId="urn:microsoft.com/office/officeart/2018/2/layout/IconVerticalSolidList"/>
    <dgm:cxn modelId="{CFC2BEFB-E208-4A43-B76B-7AF295BE763B}" type="presParOf" srcId="{194C4D51-F4B6-444B-B622-1D2DCC92D7AE}" destId="{AF454D9F-E91C-44AE-9353-483FB25442F4}" srcOrd="2" destOrd="0" presId="urn:microsoft.com/office/officeart/2018/2/layout/IconVerticalSolidList"/>
    <dgm:cxn modelId="{6C524A22-59B4-450F-A66E-0D5B22100C3A}" type="presParOf" srcId="{194C4D51-F4B6-444B-B622-1D2DCC92D7AE}" destId="{DE714F1D-F1F6-4164-A1D8-A15891D0FD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A4BC8-12DF-48DD-A77E-F8CA50541D42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72A39-493E-492B-BFBB-C8385FA1E468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800" kern="1200" dirty="0"/>
            <a:t>Se desconoce el comportamiento de las ventas desde el año 2020</a:t>
          </a:r>
          <a:endParaRPr lang="en-US" sz="3800" kern="1200" dirty="0"/>
        </a:p>
      </dsp:txBody>
      <dsp:txXfrm>
        <a:off x="0" y="2825"/>
        <a:ext cx="6949440" cy="1926995"/>
      </dsp:txXfrm>
    </dsp:sp>
    <dsp:sp modelId="{67330C1E-43C6-43DA-9C2C-9BFB91CE92AE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E43F6-110D-4A44-98F4-F552EA3ADFA1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800" kern="1200" dirty="0"/>
            <a:t>La empresa necesita conocer las posibles ventas para  crear un presupuesto 2025</a:t>
          </a:r>
          <a:endParaRPr lang="en-US" sz="3800" kern="1200" dirty="0"/>
        </a:p>
      </dsp:txBody>
      <dsp:txXfrm>
        <a:off x="0" y="1929821"/>
        <a:ext cx="6949440" cy="1926995"/>
      </dsp:txXfrm>
    </dsp:sp>
    <dsp:sp modelId="{4B51B167-A6BC-4774-B14E-C0E7E2365B12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ADA34-D592-420F-92C3-93594FC50D35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800" kern="1200" dirty="0"/>
            <a:t>Incertidumbre en la toma de decisiones con datos actuales</a:t>
          </a:r>
          <a:endParaRPr lang="en-US" sz="3800" kern="1200" dirty="0"/>
        </a:p>
      </dsp:txBody>
      <dsp:txXfrm>
        <a:off x="0" y="3856816"/>
        <a:ext cx="6949440" cy="1926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AD1CD-AC76-4BCE-A193-FF45A56D7BE1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D050-A720-4396-A6F1-77D7497D8A1A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500" kern="1200" dirty="0"/>
            <a:t>Estudiar las ganancias según costos operativos, impuestos y gastos</a:t>
          </a:r>
          <a:endParaRPr lang="en-US" sz="3500" kern="1200" dirty="0"/>
        </a:p>
      </dsp:txBody>
      <dsp:txXfrm>
        <a:off x="0" y="2825"/>
        <a:ext cx="6949440" cy="1926995"/>
      </dsp:txXfrm>
    </dsp:sp>
    <dsp:sp modelId="{A4A9E124-FBAA-425F-8B8A-37DF3121D7CA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6273-D796-4BE3-BA7F-81DD5031D52F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500" kern="1200" dirty="0"/>
            <a:t>Probar modelos predictivos medio de machine </a:t>
          </a:r>
          <a:r>
            <a:rPr lang="es-PA" sz="3500" kern="1200" dirty="0" err="1"/>
            <a:t>learning</a:t>
          </a:r>
          <a:endParaRPr lang="en-US" sz="3500" kern="1200" dirty="0"/>
        </a:p>
      </dsp:txBody>
      <dsp:txXfrm>
        <a:off x="0" y="1929821"/>
        <a:ext cx="6949440" cy="1926995"/>
      </dsp:txXfrm>
    </dsp:sp>
    <dsp:sp modelId="{34014CB2-97AD-491B-AE4D-547EC38D3344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A9E82-36C7-4845-ACE1-E6909345F781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500" kern="1200" dirty="0"/>
            <a:t>Establecer estudios trimestrales</a:t>
          </a:r>
          <a:endParaRPr lang="en-US" sz="3500" kern="1200" dirty="0"/>
        </a:p>
      </dsp:txBody>
      <dsp:txXfrm>
        <a:off x="0" y="3856816"/>
        <a:ext cx="6949440" cy="1926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39D57-07BD-453F-855C-F873A611BC43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C2D41-095A-4637-B03B-195A37D24860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C4BFD-9682-4989-A839-5F13003DD808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kern="1200"/>
            <a:t>Requiero mayor dedicación a las funciones administrativas en la empresa</a:t>
          </a:r>
          <a:endParaRPr lang="en-US" sz="2500" kern="1200"/>
        </a:p>
      </dsp:txBody>
      <dsp:txXfrm>
        <a:off x="1909124" y="706"/>
        <a:ext cx="5040315" cy="1652921"/>
      </dsp:txXfrm>
    </dsp:sp>
    <dsp:sp modelId="{D6693B13-1D79-4F06-B18E-0A55357D4F50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CA297-EBB0-47B3-9C4F-06275F74AA0E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00E01-CB96-4A8E-A7FE-05BA4474E9DF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kern="1200"/>
            <a:t>Aumentar el conocimiento en el uso de la herramienta R Studio</a:t>
          </a:r>
          <a:endParaRPr lang="en-US" sz="2500" kern="1200"/>
        </a:p>
      </dsp:txBody>
      <dsp:txXfrm>
        <a:off x="1909124" y="2066858"/>
        <a:ext cx="5040315" cy="1652921"/>
      </dsp:txXfrm>
    </dsp:sp>
    <dsp:sp modelId="{30CEC9D6-3B65-481F-854E-A71972435864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5C736-F6A7-45F7-8D47-EC8316981DC6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14F1D-F1F6-4164-A1D8-A15891D0FDD6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kern="1200" dirty="0"/>
            <a:t>La metodología de hacer e investigar ayuda al pensamiento analítico</a:t>
          </a:r>
          <a:endParaRPr lang="en-US" sz="2500" kern="1200" dirty="0"/>
        </a:p>
      </dsp:txBody>
      <dsp:txXfrm>
        <a:off x="1909124" y="4133010"/>
        <a:ext cx="5040315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1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4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FBF55-98D8-CDC4-B462-E5E6014E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r"/>
            <a:r>
              <a:rPr lang="es-PA" sz="3400" dirty="0"/>
              <a:t>Pronóstico de Ventas para el año 2025 de la empresa X utilizando el modelo predictivo Holt </a:t>
            </a:r>
            <a:r>
              <a:rPr lang="es-PA" sz="3400" dirty="0" err="1"/>
              <a:t>Winters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3FDD7-D160-4DCD-4C2F-A6CB09052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s-PA" dirty="0"/>
              <a:t>Estudiante Jesús Solís</a:t>
            </a:r>
          </a:p>
          <a:p>
            <a:pPr algn="l"/>
            <a:r>
              <a:rPr lang="es-PA" dirty="0"/>
              <a:t>8-917-85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D1A698-D27D-91F1-3BD0-75F7D1D1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95" r="-1" b="-1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E1143-00BB-A955-E167-0CCF0E049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D5E12-F1D0-4955-51ED-75CFFF86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s-PA" dirty="0"/>
              <a:t>Modelo seleccionado - Caso#1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7CF791-BC3F-CE38-108A-A18966EB8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167221"/>
              </p:ext>
            </p:extLst>
          </p:nvPr>
        </p:nvGraphicFramePr>
        <p:xfrm>
          <a:off x="930876" y="2302211"/>
          <a:ext cx="10335352" cy="3537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0793">
                  <a:extLst>
                    <a:ext uri="{9D8B030D-6E8A-4147-A177-3AD203B41FA5}">
                      <a16:colId xmlns:a16="http://schemas.microsoft.com/office/drawing/2014/main" val="1126536565"/>
                    </a:ext>
                  </a:extLst>
                </a:gridCol>
                <a:gridCol w="1758419">
                  <a:extLst>
                    <a:ext uri="{9D8B030D-6E8A-4147-A177-3AD203B41FA5}">
                      <a16:colId xmlns:a16="http://schemas.microsoft.com/office/drawing/2014/main" val="3636574461"/>
                    </a:ext>
                  </a:extLst>
                </a:gridCol>
                <a:gridCol w="1187032">
                  <a:extLst>
                    <a:ext uri="{9D8B030D-6E8A-4147-A177-3AD203B41FA5}">
                      <a16:colId xmlns:a16="http://schemas.microsoft.com/office/drawing/2014/main" val="3314536165"/>
                    </a:ext>
                  </a:extLst>
                </a:gridCol>
                <a:gridCol w="1991947">
                  <a:extLst>
                    <a:ext uri="{9D8B030D-6E8A-4147-A177-3AD203B41FA5}">
                      <a16:colId xmlns:a16="http://schemas.microsoft.com/office/drawing/2014/main" val="87646932"/>
                    </a:ext>
                  </a:extLst>
                </a:gridCol>
                <a:gridCol w="1644034">
                  <a:extLst>
                    <a:ext uri="{9D8B030D-6E8A-4147-A177-3AD203B41FA5}">
                      <a16:colId xmlns:a16="http://schemas.microsoft.com/office/drawing/2014/main" val="1456485231"/>
                    </a:ext>
                  </a:extLst>
                </a:gridCol>
                <a:gridCol w="1753127">
                  <a:extLst>
                    <a:ext uri="{9D8B030D-6E8A-4147-A177-3AD203B41FA5}">
                      <a16:colId xmlns:a16="http://schemas.microsoft.com/office/drawing/2014/main" val="2530287088"/>
                    </a:ext>
                  </a:extLst>
                </a:gridCol>
              </a:tblGrid>
              <a:tr h="436129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A" sz="2200" kern="0">
                          <a:effectLst/>
                        </a:rPr>
                        <a:t>CASO 1 UTILIZANDO LOS DATOS DEL 2020 AL DICIEMBRE 2024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26475"/>
                  </a:ext>
                </a:extLst>
              </a:tr>
              <a:tr h="7635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Método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MAD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MAPE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Rango TS inf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Rango TS Sup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Desviación estandar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extLst>
                  <a:ext uri="{0D108BD9-81ED-4DB2-BD59-A6C34878D82A}">
                    <a16:rowId xmlns:a16="http://schemas.microsoft.com/office/drawing/2014/main" val="1453312072"/>
                  </a:ext>
                </a:extLst>
              </a:tr>
              <a:tr h="7635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Promedio Movil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3247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67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-18.21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3.42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4059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extLst>
                  <a:ext uri="{0D108BD9-81ED-4DB2-BD59-A6C34878D82A}">
                    <a16:rowId xmlns:a16="http://schemas.microsoft.com/office/drawing/2014/main" val="3010819763"/>
                  </a:ext>
                </a:extLst>
              </a:tr>
              <a:tr h="7635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Suavicacion Expo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4320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849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-16.89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21.17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5400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extLst>
                  <a:ext uri="{0D108BD9-81ED-4DB2-BD59-A6C34878D82A}">
                    <a16:rowId xmlns:a16="http://schemas.microsoft.com/office/drawing/2014/main" val="3660806110"/>
                  </a:ext>
                </a:extLst>
              </a:tr>
              <a:tr h="40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Holt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3233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166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-10.13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11.33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4041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extLst>
                  <a:ext uri="{0D108BD9-81ED-4DB2-BD59-A6C34878D82A}">
                    <a16:rowId xmlns:a16="http://schemas.microsoft.com/office/drawing/2014/main" val="3626830685"/>
                  </a:ext>
                </a:extLst>
              </a:tr>
              <a:tr h="4054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Holt Winters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3151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30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effectLst/>
                        </a:rPr>
                        <a:t>4373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371" marR="127371" marT="0" marB="0" anchor="b"/>
                </a:tc>
                <a:extLst>
                  <a:ext uri="{0D108BD9-81ED-4DB2-BD59-A6C34878D82A}">
                    <a16:rowId xmlns:a16="http://schemas.microsoft.com/office/drawing/2014/main" val="44741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84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E91D9-E101-E03E-D2F4-7ED65192C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2B38E3-B074-AB8A-A9E9-68BAA9ED9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FA776-0F7E-2373-1EAB-30837AFA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92" y="494253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Holt Winters</a:t>
            </a:r>
          </a:p>
        </p:txBody>
      </p:sp>
      <p:pic>
        <p:nvPicPr>
          <p:cNvPr id="5" name="Picture 4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E6FD3639-ECDA-4171-D05E-D98564FD8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606" y="2362952"/>
            <a:ext cx="5517751" cy="3840480"/>
          </a:xfrm>
          <a:prstGeom prst="rect">
            <a:avLst/>
          </a:prstGeom>
          <a:noFill/>
        </p:spPr>
      </p:pic>
      <p:pic>
        <p:nvPicPr>
          <p:cNvPr id="4" name="Content Placeholder 3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A46A1B66-3641-08DD-ECB6-9F7B65DCB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024" y="2362952"/>
            <a:ext cx="5517751" cy="3840480"/>
          </a:xfrm>
          <a:prstGeom prst="rect">
            <a:avLst/>
          </a:prstGeom>
          <a:noFill/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7FDB97-F84C-C90D-F94D-3EDBFBE20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84659"/>
              </p:ext>
            </p:extLst>
          </p:nvPr>
        </p:nvGraphicFramePr>
        <p:xfrm>
          <a:off x="6078375" y="895726"/>
          <a:ext cx="54102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124">
                  <a:extLst>
                    <a:ext uri="{9D8B030D-6E8A-4147-A177-3AD203B41FA5}">
                      <a16:colId xmlns:a16="http://schemas.microsoft.com/office/drawing/2014/main" val="836851807"/>
                    </a:ext>
                  </a:extLst>
                </a:gridCol>
                <a:gridCol w="1017980">
                  <a:extLst>
                    <a:ext uri="{9D8B030D-6E8A-4147-A177-3AD203B41FA5}">
                      <a16:colId xmlns:a16="http://schemas.microsoft.com/office/drawing/2014/main" val="3808189879"/>
                    </a:ext>
                  </a:extLst>
                </a:gridCol>
                <a:gridCol w="608885">
                  <a:extLst>
                    <a:ext uri="{9D8B030D-6E8A-4147-A177-3AD203B41FA5}">
                      <a16:colId xmlns:a16="http://schemas.microsoft.com/office/drawing/2014/main" val="1050212918"/>
                    </a:ext>
                  </a:extLst>
                </a:gridCol>
                <a:gridCol w="1002124">
                  <a:extLst>
                    <a:ext uri="{9D8B030D-6E8A-4147-A177-3AD203B41FA5}">
                      <a16:colId xmlns:a16="http://schemas.microsoft.com/office/drawing/2014/main" val="1327775517"/>
                    </a:ext>
                  </a:extLst>
                </a:gridCol>
                <a:gridCol w="865759">
                  <a:extLst>
                    <a:ext uri="{9D8B030D-6E8A-4147-A177-3AD203B41FA5}">
                      <a16:colId xmlns:a16="http://schemas.microsoft.com/office/drawing/2014/main" val="3255105655"/>
                    </a:ext>
                  </a:extLst>
                </a:gridCol>
                <a:gridCol w="913328">
                  <a:extLst>
                    <a:ext uri="{9D8B030D-6E8A-4147-A177-3AD203B41FA5}">
                      <a16:colId xmlns:a16="http://schemas.microsoft.com/office/drawing/2014/main" val="73053083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Método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Rango TS inf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Rango TS Sup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Desviación estandar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810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Holt Winters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134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11B7E-C081-94D5-DE7E-5BDAA663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s-PA" dirty="0"/>
              <a:t>Modelo seleccionado - Caso#2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C695AA-C272-3C30-45EC-0847CCD66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045670"/>
              </p:ext>
            </p:extLst>
          </p:nvPr>
        </p:nvGraphicFramePr>
        <p:xfrm>
          <a:off x="1052053" y="2487561"/>
          <a:ext cx="10066230" cy="3386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4102">
                  <a:extLst>
                    <a:ext uri="{9D8B030D-6E8A-4147-A177-3AD203B41FA5}">
                      <a16:colId xmlns:a16="http://schemas.microsoft.com/office/drawing/2014/main" val="549296951"/>
                    </a:ext>
                  </a:extLst>
                </a:gridCol>
                <a:gridCol w="1551306">
                  <a:extLst>
                    <a:ext uri="{9D8B030D-6E8A-4147-A177-3AD203B41FA5}">
                      <a16:colId xmlns:a16="http://schemas.microsoft.com/office/drawing/2014/main" val="2217101779"/>
                    </a:ext>
                  </a:extLst>
                </a:gridCol>
                <a:gridCol w="1157191">
                  <a:extLst>
                    <a:ext uri="{9D8B030D-6E8A-4147-A177-3AD203B41FA5}">
                      <a16:colId xmlns:a16="http://schemas.microsoft.com/office/drawing/2014/main" val="3535628913"/>
                    </a:ext>
                  </a:extLst>
                </a:gridCol>
                <a:gridCol w="1941871">
                  <a:extLst>
                    <a:ext uri="{9D8B030D-6E8A-4147-A177-3AD203B41FA5}">
                      <a16:colId xmlns:a16="http://schemas.microsoft.com/office/drawing/2014/main" val="1969759082"/>
                    </a:ext>
                  </a:extLst>
                </a:gridCol>
                <a:gridCol w="1602705">
                  <a:extLst>
                    <a:ext uri="{9D8B030D-6E8A-4147-A177-3AD203B41FA5}">
                      <a16:colId xmlns:a16="http://schemas.microsoft.com/office/drawing/2014/main" val="1800627889"/>
                    </a:ext>
                  </a:extLst>
                </a:gridCol>
                <a:gridCol w="1709055">
                  <a:extLst>
                    <a:ext uri="{9D8B030D-6E8A-4147-A177-3AD203B41FA5}">
                      <a16:colId xmlns:a16="http://schemas.microsoft.com/office/drawing/2014/main" val="3126132910"/>
                    </a:ext>
                  </a:extLst>
                </a:gridCol>
              </a:tblGrid>
              <a:tr h="396865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A" sz="2400" kern="0">
                          <a:effectLst/>
                        </a:rPr>
                        <a:t>CASO 2 UTILIZANDO LOS DATOS DEL 2022 AL DICIEMBRE 2024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22074"/>
                  </a:ext>
                </a:extLst>
              </a:tr>
              <a:tr h="694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Método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MAD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MAPE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Rango TS inf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Rango TS Sup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Desviación estandar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extLst>
                  <a:ext uri="{0D108BD9-81ED-4DB2-BD59-A6C34878D82A}">
                    <a16:rowId xmlns:a16="http://schemas.microsoft.com/office/drawing/2014/main" val="169052463"/>
                  </a:ext>
                </a:extLst>
              </a:tr>
              <a:tr h="694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 dirty="0" err="1">
                          <a:effectLst/>
                        </a:rPr>
                        <a:t>Promedio</a:t>
                      </a:r>
                      <a:r>
                        <a:rPr lang="en-US" sz="2200" kern="0" dirty="0">
                          <a:effectLst/>
                        </a:rPr>
                        <a:t> </a:t>
                      </a:r>
                      <a:r>
                        <a:rPr lang="en-US" sz="2200" kern="0" dirty="0" err="1">
                          <a:effectLst/>
                        </a:rPr>
                        <a:t>Móvil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4251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31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-14.32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-7.26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5314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extLst>
                  <a:ext uri="{0D108BD9-81ED-4DB2-BD59-A6C34878D82A}">
                    <a16:rowId xmlns:a16="http://schemas.microsoft.com/office/drawing/2014/main" val="3958907393"/>
                  </a:ext>
                </a:extLst>
              </a:tr>
              <a:tr h="694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 dirty="0" err="1">
                          <a:effectLst/>
                        </a:rPr>
                        <a:t>Suavicacion</a:t>
                      </a:r>
                      <a:r>
                        <a:rPr lang="en-US" sz="2200" kern="0" dirty="0">
                          <a:effectLst/>
                        </a:rPr>
                        <a:t> Expo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3931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29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-5.93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7.67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4913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extLst>
                  <a:ext uri="{0D108BD9-81ED-4DB2-BD59-A6C34878D82A}">
                    <a16:rowId xmlns:a16="http://schemas.microsoft.com/office/drawing/2014/main" val="1879621120"/>
                  </a:ext>
                </a:extLst>
              </a:tr>
              <a:tr h="368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Holt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3870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29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-4.07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3.25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4837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extLst>
                  <a:ext uri="{0D108BD9-81ED-4DB2-BD59-A6C34878D82A}">
                    <a16:rowId xmlns:a16="http://schemas.microsoft.com/office/drawing/2014/main" val="425779431"/>
                  </a:ext>
                </a:extLst>
              </a:tr>
              <a:tr h="368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Holt Winters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3649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24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 dirty="0">
                          <a:effectLst/>
                        </a:rPr>
                        <a:t> 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 dirty="0">
                          <a:effectLst/>
                        </a:rPr>
                        <a:t>4261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10" marR="135010" marT="0" marB="0" anchor="b"/>
                </a:tc>
                <a:extLst>
                  <a:ext uri="{0D108BD9-81ED-4DB2-BD59-A6C34878D82A}">
                    <a16:rowId xmlns:a16="http://schemas.microsoft.com/office/drawing/2014/main" val="115055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0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CEAB6-2762-86D6-2D3F-34F47A7B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Ventas pronosticada 2025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AC1D9C4-E760-BA63-3EE9-4F948A65B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359975"/>
              </p:ext>
            </p:extLst>
          </p:nvPr>
        </p:nvGraphicFramePr>
        <p:xfrm>
          <a:off x="1994916" y="1975819"/>
          <a:ext cx="8202171" cy="439157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419413">
                  <a:extLst>
                    <a:ext uri="{9D8B030D-6E8A-4147-A177-3AD203B41FA5}">
                      <a16:colId xmlns:a16="http://schemas.microsoft.com/office/drawing/2014/main" val="775732146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732661259"/>
                    </a:ext>
                  </a:extLst>
                </a:gridCol>
                <a:gridCol w="2051529">
                  <a:extLst>
                    <a:ext uri="{9D8B030D-6E8A-4147-A177-3AD203B41FA5}">
                      <a16:colId xmlns:a16="http://schemas.microsoft.com/office/drawing/2014/main" val="591706479"/>
                    </a:ext>
                  </a:extLst>
                </a:gridCol>
                <a:gridCol w="2524959">
                  <a:extLst>
                    <a:ext uri="{9D8B030D-6E8A-4147-A177-3AD203B41FA5}">
                      <a16:colId xmlns:a16="http://schemas.microsoft.com/office/drawing/2014/main" val="762598335"/>
                    </a:ext>
                  </a:extLst>
                </a:gridCol>
              </a:tblGrid>
              <a:tr h="567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Mes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Ventas pronosticadas 2025 Caso #1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Ventas pronosticadas 2025 Caso #2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Ventas Reales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3360198629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Enero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$24,535.01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$25,071.24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$18,933.22 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9543500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Febrero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$21,437.08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$19,494.01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$22,764.56 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1298084685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Marzo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$24,883.27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$25,304.44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$24,374.21 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4244464952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Abril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$21,725.99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$21,377.53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2551138444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Mayo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$22,937.96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$25,645.68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432533436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Junio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$24,921.90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$32,783.40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746152905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Julio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$21,906.59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$24,213.84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174871653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Agosto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$20,993.79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$22,634.93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3651717368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Septiembre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$21,128.30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$22,188.46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1702662005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Octubre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$21,320.36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$20,789.56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3487718367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Noviembre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$21,697.89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$20,923.65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3703981837"/>
                  </a:ext>
                </a:extLst>
              </a:tr>
              <a:tr h="301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Diciembre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$22,113.64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>
                          <a:effectLst/>
                        </a:rPr>
                        <a:t>$21,626.07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0" dirty="0">
                          <a:effectLst/>
                        </a:rPr>
                        <a:t> </a:t>
                      </a:r>
                      <a:endParaRPr lang="en-US" sz="1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86" marR="94686" marT="0" marB="0" anchor="ctr"/>
                </a:tc>
                <a:extLst>
                  <a:ext uri="{0D108BD9-81ED-4DB2-BD59-A6C34878D82A}">
                    <a16:rowId xmlns:a16="http://schemas.microsoft.com/office/drawing/2014/main" val="3315103344"/>
                  </a:ext>
                </a:extLst>
              </a:tr>
            </a:tbl>
          </a:graphicData>
        </a:graphic>
      </p:graphicFrame>
      <p:pic>
        <p:nvPicPr>
          <p:cNvPr id="5122" name="Picture 2" descr="Sales - Free marketing icons">
            <a:extLst>
              <a:ext uri="{FF2B5EF4-FFF2-40B4-BE49-F238E27FC236}">
                <a16:creationId xmlns:a16="http://schemas.microsoft.com/office/drawing/2014/main" id="{2A7F5023-0268-8DE0-B85C-0BC775548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79" y="134374"/>
            <a:ext cx="1423219" cy="142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15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B78E-2A85-8D26-DAC5-378B300F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Resumen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76C7F4-F361-D303-4783-DE611AC77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149205"/>
              </p:ext>
            </p:extLst>
          </p:nvPr>
        </p:nvGraphicFramePr>
        <p:xfrm>
          <a:off x="612646" y="2084439"/>
          <a:ext cx="5237546" cy="392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F87CA43-D31D-4757-B9F1-5A103C8D8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453428"/>
              </p:ext>
            </p:extLst>
          </p:nvPr>
        </p:nvGraphicFramePr>
        <p:xfrm>
          <a:off x="6028681" y="2084439"/>
          <a:ext cx="5237546" cy="392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13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D5C32-4385-FC07-527D-303564F6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861502"/>
          </a:xfrm>
        </p:spPr>
        <p:txBody>
          <a:bodyPr anchor="b">
            <a:normAutofit/>
          </a:bodyPr>
          <a:lstStyle/>
          <a:p>
            <a:r>
              <a:rPr lang="es-PA" dirty="0"/>
              <a:t>Descubrimientos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1BA4-3376-3190-9FC3-6B242299A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 algn="just"/>
            <a:r>
              <a:rPr lang="es-PA" sz="1800" dirty="0"/>
              <a:t>Las ventas del 2020 al 2022 fueron afectadas directamente por el COVID 19</a:t>
            </a:r>
          </a:p>
          <a:p>
            <a:pPr algn="just"/>
            <a:r>
              <a:rPr lang="es-PA" sz="1800" dirty="0"/>
              <a:t>A mediados de cada año las ventas llegan a su punto mínimo</a:t>
            </a:r>
          </a:p>
          <a:p>
            <a:pPr algn="just"/>
            <a:r>
              <a:rPr lang="es-PA" sz="1800" dirty="0"/>
              <a:t>El mes con menores ventas registradas fue noviembre desde el 2022 hasta el 2024</a:t>
            </a:r>
          </a:p>
          <a:p>
            <a:pPr algn="just"/>
            <a:r>
              <a:rPr lang="es-PA" sz="1800" dirty="0"/>
              <a:t>Por la actividad que se enfoca esta empresa la mayoría de las ventas se acumulan entre el mes de Enero a Marzo de cada año</a:t>
            </a:r>
          </a:p>
          <a:p>
            <a:endParaRPr lang="en-US" sz="1800" dirty="0"/>
          </a:p>
        </p:txBody>
      </p:sp>
      <p:pic>
        <p:nvPicPr>
          <p:cNvPr id="6148" name="Picture 4" descr="Sales Analysis: The Complete Guide | Salesforce Asia">
            <a:extLst>
              <a:ext uri="{FF2B5EF4-FFF2-40B4-BE49-F238E27FC236}">
                <a16:creationId xmlns:a16="http://schemas.microsoft.com/office/drawing/2014/main" id="{039A9B8E-D0F1-133C-A78C-7DB19AD1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1395" y="2126519"/>
            <a:ext cx="4681506" cy="26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74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02382-8151-EF7C-4461-E8A502FC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s-PA" sz="4000"/>
              <a:t>Puntos a mejorar del estudio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06A258-8878-4512-49CF-8C99BFE1B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76158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80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F25EA-8379-E9E0-D0D4-F5C3E42E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s-PA" sz="3100"/>
              <a:t>Descubrimientos personales</a:t>
            </a:r>
            <a:endParaRPr lang="en-US" sz="3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F9A4B-BAD0-CD9F-4F4E-3B82E3650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4576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0CB54-FC4D-038A-D4E5-A82C4382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s-PA" sz="4000"/>
              <a:t>Problema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9CD01-C31E-B53A-5AD0-EBE725539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37616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87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735D-E3A4-EA23-7DA9-ECC1C2BB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Análisis descriptivo – Caso #1  2020 a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0F118-CAA5-DD99-1BA3-3438B032C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266947"/>
              </p:ext>
            </p:extLst>
          </p:nvPr>
        </p:nvGraphicFramePr>
        <p:xfrm>
          <a:off x="612775" y="1809135"/>
          <a:ext cx="5384901" cy="354944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25626">
                  <a:extLst>
                    <a:ext uri="{9D8B030D-6E8A-4147-A177-3AD203B41FA5}">
                      <a16:colId xmlns:a16="http://schemas.microsoft.com/office/drawing/2014/main" val="1852261917"/>
                    </a:ext>
                  </a:extLst>
                </a:gridCol>
                <a:gridCol w="2859275">
                  <a:extLst>
                    <a:ext uri="{9D8B030D-6E8A-4147-A177-3AD203B41FA5}">
                      <a16:colId xmlns:a16="http://schemas.microsoft.com/office/drawing/2014/main" val="1595126338"/>
                    </a:ext>
                  </a:extLst>
                </a:gridCol>
              </a:tblGrid>
              <a:tr h="40886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A" sz="1600" kern="0" dirty="0">
                          <a:effectLst/>
                        </a:rPr>
                        <a:t>Ventas de 2020 a diciembre 2024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09919"/>
                  </a:ext>
                </a:extLst>
              </a:tr>
              <a:tr h="91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Tamaño de la muestra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60  meses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6333071"/>
                  </a:ext>
                </a:extLst>
              </a:tr>
              <a:tr h="434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Media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$10,276.46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22454445"/>
                  </a:ext>
                </a:extLst>
              </a:tr>
              <a:tr h="434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Mediana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$10,582.49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952551"/>
                  </a:ext>
                </a:extLst>
              </a:tr>
              <a:tr h="434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Correlación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0.86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1589306"/>
                  </a:ext>
                </a:extLst>
              </a:tr>
              <a:tr h="91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Desviación estandar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$7,782.76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4225353"/>
                  </a:ext>
                </a:extLst>
              </a:tr>
            </a:tbl>
          </a:graphicData>
        </a:graphic>
      </p:graphicFrame>
      <p:graphicFrame>
        <p:nvGraphicFramePr>
          <p:cNvPr id="5" name="Chart 4" descr="Chart type: Scatter. 'VENTAS'&#10;&#10;Description automatically generated">
            <a:extLst>
              <a:ext uri="{FF2B5EF4-FFF2-40B4-BE49-F238E27FC236}">
                <a16:creationId xmlns:a16="http://schemas.microsoft.com/office/drawing/2014/main" id="{BDC75359-50BC-D017-92A2-7701D326D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699500"/>
              </p:ext>
            </p:extLst>
          </p:nvPr>
        </p:nvGraphicFramePr>
        <p:xfrm>
          <a:off x="6459794" y="1680898"/>
          <a:ext cx="5119431" cy="398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02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E118B-72D5-E7B7-F071-A494CB17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9EC6-CBE2-4C49-B27C-DF0CFCA1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Análisis descriptivo – Caso #2  2022 a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E5545-ADA9-232D-FFC3-81D8A1688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57595"/>
              </p:ext>
            </p:extLst>
          </p:nvPr>
        </p:nvGraphicFramePr>
        <p:xfrm>
          <a:off x="612775" y="1809135"/>
          <a:ext cx="5384901" cy="354944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25626">
                  <a:extLst>
                    <a:ext uri="{9D8B030D-6E8A-4147-A177-3AD203B41FA5}">
                      <a16:colId xmlns:a16="http://schemas.microsoft.com/office/drawing/2014/main" val="1852261917"/>
                    </a:ext>
                  </a:extLst>
                </a:gridCol>
                <a:gridCol w="2859275">
                  <a:extLst>
                    <a:ext uri="{9D8B030D-6E8A-4147-A177-3AD203B41FA5}">
                      <a16:colId xmlns:a16="http://schemas.microsoft.com/office/drawing/2014/main" val="1595126338"/>
                    </a:ext>
                  </a:extLst>
                </a:gridCol>
              </a:tblGrid>
              <a:tr h="40886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A" sz="1600" kern="0" dirty="0">
                          <a:effectLst/>
                        </a:rPr>
                        <a:t>Ventas de 2020 a diciembre 2024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09919"/>
                  </a:ext>
                </a:extLst>
              </a:tr>
              <a:tr h="91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Tamaño de la muestra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36 meses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6333071"/>
                  </a:ext>
                </a:extLst>
              </a:tr>
              <a:tr h="434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Media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$15,629.93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22454445"/>
                  </a:ext>
                </a:extLst>
              </a:tr>
              <a:tr h="434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Mediana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$15,543.12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952551"/>
                  </a:ext>
                </a:extLst>
              </a:tr>
              <a:tr h="434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Correlación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0.49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1589306"/>
                  </a:ext>
                </a:extLst>
              </a:tr>
              <a:tr h="91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Desviación estandar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$5,179.53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4225353"/>
                  </a:ext>
                </a:extLst>
              </a:tr>
            </a:tbl>
          </a:graphicData>
        </a:graphic>
      </p:graphicFrame>
      <p:graphicFrame>
        <p:nvGraphicFramePr>
          <p:cNvPr id="6" name="Chart 5" descr="Chart type: Scatter. 'VENTAS'&#10;&#10;Description automatically generated">
            <a:extLst>
              <a:ext uri="{FF2B5EF4-FFF2-40B4-BE49-F238E27FC236}">
                <a16:creationId xmlns:a16="http://schemas.microsoft.com/office/drawing/2014/main" id="{467634A7-DABE-92F3-89E7-90E8E654F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740248"/>
              </p:ext>
            </p:extLst>
          </p:nvPr>
        </p:nvGraphicFramePr>
        <p:xfrm>
          <a:off x="6390968" y="1723123"/>
          <a:ext cx="5188257" cy="3635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449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A1417-A1C1-9A39-AD71-5E0C02CE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PA" dirty="0"/>
              <a:t>Modelos Probados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A113-9067-83EB-486B-90390C04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s-PA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Promedio móvil</a:t>
            </a:r>
          </a:p>
          <a:p>
            <a:r>
              <a:rPr lang="es-PA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Suavizamiento exponencial</a:t>
            </a:r>
            <a:endParaRPr lang="es-PA" sz="1800" b="1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r>
              <a:rPr lang="es-PA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Holt</a:t>
            </a:r>
          </a:p>
          <a:p>
            <a:r>
              <a:rPr lang="es-PA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Holt </a:t>
            </a:r>
            <a:r>
              <a:rPr lang="es-PA" sz="1800" b="1">
                <a:effectLst/>
                <a:latin typeface="Arial" panose="020B0604020202020204" pitchFamily="34" charset="0"/>
                <a:ea typeface="Aptos" panose="020B0004020202020204" pitchFamily="34" charset="0"/>
              </a:rPr>
              <a:t>Winters</a:t>
            </a:r>
            <a:r>
              <a:rPr lang="es-PA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endParaRPr lang="en-US" sz="1800"/>
          </a:p>
        </p:txBody>
      </p:sp>
      <p:pic>
        <p:nvPicPr>
          <p:cNvPr id="7" name="Graphic 6" descr="Snowflake">
            <a:extLst>
              <a:ext uri="{FF2B5EF4-FFF2-40B4-BE49-F238E27FC236}">
                <a16:creationId xmlns:a16="http://schemas.microsoft.com/office/drawing/2014/main" id="{5C1025A4-DCF8-DF16-9450-EB4C71D28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1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63D9-0943-426F-A811-4C196ADE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Promedio móvil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B515C0-0335-40B6-AA2F-8A88E44D3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066407"/>
              </p:ext>
            </p:extLst>
          </p:nvPr>
        </p:nvGraphicFramePr>
        <p:xfrm>
          <a:off x="769143" y="1716723"/>
          <a:ext cx="10653713" cy="4592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0016E6-D6B9-5C28-6E56-2B70AC20A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06876"/>
              </p:ext>
            </p:extLst>
          </p:nvPr>
        </p:nvGraphicFramePr>
        <p:xfrm>
          <a:off x="6012656" y="388964"/>
          <a:ext cx="5410200" cy="72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124">
                  <a:extLst>
                    <a:ext uri="{9D8B030D-6E8A-4147-A177-3AD203B41FA5}">
                      <a16:colId xmlns:a16="http://schemas.microsoft.com/office/drawing/2014/main" val="1645184390"/>
                    </a:ext>
                  </a:extLst>
                </a:gridCol>
                <a:gridCol w="1017980">
                  <a:extLst>
                    <a:ext uri="{9D8B030D-6E8A-4147-A177-3AD203B41FA5}">
                      <a16:colId xmlns:a16="http://schemas.microsoft.com/office/drawing/2014/main" val="2438977787"/>
                    </a:ext>
                  </a:extLst>
                </a:gridCol>
                <a:gridCol w="608885">
                  <a:extLst>
                    <a:ext uri="{9D8B030D-6E8A-4147-A177-3AD203B41FA5}">
                      <a16:colId xmlns:a16="http://schemas.microsoft.com/office/drawing/2014/main" val="3415458235"/>
                    </a:ext>
                  </a:extLst>
                </a:gridCol>
                <a:gridCol w="1002124">
                  <a:extLst>
                    <a:ext uri="{9D8B030D-6E8A-4147-A177-3AD203B41FA5}">
                      <a16:colId xmlns:a16="http://schemas.microsoft.com/office/drawing/2014/main" val="4251142958"/>
                    </a:ext>
                  </a:extLst>
                </a:gridCol>
                <a:gridCol w="865759">
                  <a:extLst>
                    <a:ext uri="{9D8B030D-6E8A-4147-A177-3AD203B41FA5}">
                      <a16:colId xmlns:a16="http://schemas.microsoft.com/office/drawing/2014/main" val="3616074201"/>
                    </a:ext>
                  </a:extLst>
                </a:gridCol>
                <a:gridCol w="913328">
                  <a:extLst>
                    <a:ext uri="{9D8B030D-6E8A-4147-A177-3AD203B41FA5}">
                      <a16:colId xmlns:a16="http://schemas.microsoft.com/office/drawing/2014/main" val="36318402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Método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Rango TS 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Rango TS Sup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Desviación estandar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1468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Promedio Movil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-14.32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834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30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1270-1A5B-C60F-7C7E-717D4158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11623"/>
            <a:ext cx="4539455" cy="1132258"/>
          </a:xfrm>
        </p:spPr>
        <p:txBody>
          <a:bodyPr/>
          <a:lstStyle/>
          <a:p>
            <a:r>
              <a:rPr lang="es-PA" dirty="0"/>
              <a:t>Suavizamiento exponencial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3CE99-0B72-415A-9D88-3317379604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775" y="1716088"/>
          <a:ext cx="10653713" cy="4592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65EEDF-B973-64EE-89DE-FF64E145A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01510"/>
              </p:ext>
            </p:extLst>
          </p:nvPr>
        </p:nvGraphicFramePr>
        <p:xfrm>
          <a:off x="6169152" y="432619"/>
          <a:ext cx="54102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124">
                  <a:extLst>
                    <a:ext uri="{9D8B030D-6E8A-4147-A177-3AD203B41FA5}">
                      <a16:colId xmlns:a16="http://schemas.microsoft.com/office/drawing/2014/main" val="1197997601"/>
                    </a:ext>
                  </a:extLst>
                </a:gridCol>
                <a:gridCol w="1017980">
                  <a:extLst>
                    <a:ext uri="{9D8B030D-6E8A-4147-A177-3AD203B41FA5}">
                      <a16:colId xmlns:a16="http://schemas.microsoft.com/office/drawing/2014/main" val="2252052102"/>
                    </a:ext>
                  </a:extLst>
                </a:gridCol>
                <a:gridCol w="608885">
                  <a:extLst>
                    <a:ext uri="{9D8B030D-6E8A-4147-A177-3AD203B41FA5}">
                      <a16:colId xmlns:a16="http://schemas.microsoft.com/office/drawing/2014/main" val="1005023329"/>
                    </a:ext>
                  </a:extLst>
                </a:gridCol>
                <a:gridCol w="1002124">
                  <a:extLst>
                    <a:ext uri="{9D8B030D-6E8A-4147-A177-3AD203B41FA5}">
                      <a16:colId xmlns:a16="http://schemas.microsoft.com/office/drawing/2014/main" val="2890072726"/>
                    </a:ext>
                  </a:extLst>
                </a:gridCol>
                <a:gridCol w="865759">
                  <a:extLst>
                    <a:ext uri="{9D8B030D-6E8A-4147-A177-3AD203B41FA5}">
                      <a16:colId xmlns:a16="http://schemas.microsoft.com/office/drawing/2014/main" val="413587684"/>
                    </a:ext>
                  </a:extLst>
                </a:gridCol>
                <a:gridCol w="913328">
                  <a:extLst>
                    <a:ext uri="{9D8B030D-6E8A-4147-A177-3AD203B41FA5}">
                      <a16:colId xmlns:a16="http://schemas.microsoft.com/office/drawing/2014/main" val="268407013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Método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Rango TS 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Rango TS Sup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Desviación estandar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53043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Suavicacion Expo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4913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683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99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3A8A-F180-8DFA-5AAF-D8214346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Holt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3929C1-B4E0-4B57-BEDE-19CB55DB48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775" y="1716088"/>
          <a:ext cx="10653713" cy="4592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23392E-B3C2-FB29-E095-DEC88DD2D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9755"/>
              </p:ext>
            </p:extLst>
          </p:nvPr>
        </p:nvGraphicFramePr>
        <p:xfrm>
          <a:off x="5856026" y="513450"/>
          <a:ext cx="54102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124">
                  <a:extLst>
                    <a:ext uri="{9D8B030D-6E8A-4147-A177-3AD203B41FA5}">
                      <a16:colId xmlns:a16="http://schemas.microsoft.com/office/drawing/2014/main" val="2441703679"/>
                    </a:ext>
                  </a:extLst>
                </a:gridCol>
                <a:gridCol w="1017980">
                  <a:extLst>
                    <a:ext uri="{9D8B030D-6E8A-4147-A177-3AD203B41FA5}">
                      <a16:colId xmlns:a16="http://schemas.microsoft.com/office/drawing/2014/main" val="45476349"/>
                    </a:ext>
                  </a:extLst>
                </a:gridCol>
                <a:gridCol w="608885">
                  <a:extLst>
                    <a:ext uri="{9D8B030D-6E8A-4147-A177-3AD203B41FA5}">
                      <a16:colId xmlns:a16="http://schemas.microsoft.com/office/drawing/2014/main" val="2210598678"/>
                    </a:ext>
                  </a:extLst>
                </a:gridCol>
                <a:gridCol w="1002124">
                  <a:extLst>
                    <a:ext uri="{9D8B030D-6E8A-4147-A177-3AD203B41FA5}">
                      <a16:colId xmlns:a16="http://schemas.microsoft.com/office/drawing/2014/main" val="795072402"/>
                    </a:ext>
                  </a:extLst>
                </a:gridCol>
                <a:gridCol w="865759">
                  <a:extLst>
                    <a:ext uri="{9D8B030D-6E8A-4147-A177-3AD203B41FA5}">
                      <a16:colId xmlns:a16="http://schemas.microsoft.com/office/drawing/2014/main" val="3217989617"/>
                    </a:ext>
                  </a:extLst>
                </a:gridCol>
                <a:gridCol w="913328">
                  <a:extLst>
                    <a:ext uri="{9D8B030D-6E8A-4147-A177-3AD203B41FA5}">
                      <a16:colId xmlns:a16="http://schemas.microsoft.com/office/drawing/2014/main" val="284366095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Método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Rango TS 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Rango TS Sup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Desviación estandar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59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96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7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AC208-B5A1-608A-02F3-2D24D037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06" y="533582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Holt Winters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54EAF-991C-651F-1454-DC2AA50C7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606" y="2362952"/>
            <a:ext cx="5517751" cy="3840480"/>
          </a:xfrm>
          <a:prstGeom prst="rect">
            <a:avLst/>
          </a:prstGeom>
          <a:noFill/>
        </p:spPr>
      </p:pic>
      <p:pic>
        <p:nvPicPr>
          <p:cNvPr id="9" name="Content Placeholder 8" descr="A graph of a number of years&#10;&#10;AI-generated content may be incorrect.">
            <a:extLst>
              <a:ext uri="{FF2B5EF4-FFF2-40B4-BE49-F238E27FC236}">
                <a16:creationId xmlns:a16="http://schemas.microsoft.com/office/drawing/2014/main" id="{F01070D1-C944-14F4-145F-C198EA0B7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024" y="2362952"/>
            <a:ext cx="5517751" cy="3840480"/>
          </a:xfrm>
          <a:prstGeom prst="rect">
            <a:avLst/>
          </a:prstGeom>
          <a:noFill/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AA1E89-5DB4-B49D-B9B2-69086FC8E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5440"/>
              </p:ext>
            </p:extLst>
          </p:nvPr>
        </p:nvGraphicFramePr>
        <p:xfrm>
          <a:off x="6096000" y="700460"/>
          <a:ext cx="54102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124">
                  <a:extLst>
                    <a:ext uri="{9D8B030D-6E8A-4147-A177-3AD203B41FA5}">
                      <a16:colId xmlns:a16="http://schemas.microsoft.com/office/drawing/2014/main" val="1827354272"/>
                    </a:ext>
                  </a:extLst>
                </a:gridCol>
                <a:gridCol w="1017980">
                  <a:extLst>
                    <a:ext uri="{9D8B030D-6E8A-4147-A177-3AD203B41FA5}">
                      <a16:colId xmlns:a16="http://schemas.microsoft.com/office/drawing/2014/main" val="234437143"/>
                    </a:ext>
                  </a:extLst>
                </a:gridCol>
                <a:gridCol w="608885">
                  <a:extLst>
                    <a:ext uri="{9D8B030D-6E8A-4147-A177-3AD203B41FA5}">
                      <a16:colId xmlns:a16="http://schemas.microsoft.com/office/drawing/2014/main" val="3353589320"/>
                    </a:ext>
                  </a:extLst>
                </a:gridCol>
                <a:gridCol w="1002124">
                  <a:extLst>
                    <a:ext uri="{9D8B030D-6E8A-4147-A177-3AD203B41FA5}">
                      <a16:colId xmlns:a16="http://schemas.microsoft.com/office/drawing/2014/main" val="3204129144"/>
                    </a:ext>
                  </a:extLst>
                </a:gridCol>
                <a:gridCol w="865759">
                  <a:extLst>
                    <a:ext uri="{9D8B030D-6E8A-4147-A177-3AD203B41FA5}">
                      <a16:colId xmlns:a16="http://schemas.microsoft.com/office/drawing/2014/main" val="4173128461"/>
                    </a:ext>
                  </a:extLst>
                </a:gridCol>
                <a:gridCol w="913328">
                  <a:extLst>
                    <a:ext uri="{9D8B030D-6E8A-4147-A177-3AD203B41FA5}">
                      <a16:colId xmlns:a16="http://schemas.microsoft.com/office/drawing/2014/main" val="11108206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Método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Rango TS 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Rango TS Sup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Desviación estandar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7368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Holt Winters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7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13339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630</Words>
  <Application>Microsoft Office PowerPoint</Application>
  <PresentationFormat>Widescreen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Narrow</vt:lpstr>
      <vt:lpstr>Arial</vt:lpstr>
      <vt:lpstr>Neue Haas Grotesk Text Pro</vt:lpstr>
      <vt:lpstr>VanillaVTI</vt:lpstr>
      <vt:lpstr>Pronóstico de Ventas para el año 2025 de la empresa X utilizando el modelo predictivo Holt Winters</vt:lpstr>
      <vt:lpstr>Problema</vt:lpstr>
      <vt:lpstr>Análisis descriptivo – Caso #1  2020 a 2024</vt:lpstr>
      <vt:lpstr>Análisis descriptivo – Caso #2  2022 a 2024</vt:lpstr>
      <vt:lpstr>Modelos Probados</vt:lpstr>
      <vt:lpstr>Promedio móvil</vt:lpstr>
      <vt:lpstr>Suavizamiento exponencial</vt:lpstr>
      <vt:lpstr>Holt</vt:lpstr>
      <vt:lpstr>Holt Winters</vt:lpstr>
      <vt:lpstr>Modelo seleccionado - Caso#1</vt:lpstr>
      <vt:lpstr>Holt Winters</vt:lpstr>
      <vt:lpstr>Modelo seleccionado - Caso#2</vt:lpstr>
      <vt:lpstr>Ventas pronosticada 2025</vt:lpstr>
      <vt:lpstr>Resumen</vt:lpstr>
      <vt:lpstr>Descubrimientos</vt:lpstr>
      <vt:lpstr>Puntos a mejorar del estudio</vt:lpstr>
      <vt:lpstr>Descubrimientos personales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solis</dc:creator>
  <cp:lastModifiedBy>jesus solis</cp:lastModifiedBy>
  <cp:revision>7</cp:revision>
  <dcterms:created xsi:type="dcterms:W3CDTF">2025-04-08T21:55:18Z</dcterms:created>
  <dcterms:modified xsi:type="dcterms:W3CDTF">2025-04-08T23:02:57Z</dcterms:modified>
</cp:coreProperties>
</file>