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256" r:id="rId3"/>
    <p:sldId id="444" r:id="rId4"/>
    <p:sldId id="445" r:id="rId5"/>
    <p:sldId id="446" r:id="rId6"/>
    <p:sldId id="481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5" r:id="rId37"/>
    <p:sldId id="476" r:id="rId38"/>
    <p:sldId id="477" r:id="rId39"/>
    <p:sldId id="478" r:id="rId40"/>
    <p:sldId id="479" r:id="rId41"/>
    <p:sldId id="480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036" autoAdjust="0"/>
  </p:normalViewPr>
  <p:slideViewPr>
    <p:cSldViewPr>
      <p:cViewPr varScale="1">
        <p:scale>
          <a:sx n="69" d="100"/>
          <a:sy n="69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343" y="-61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75EDE4-AE49-4B03-AC9E-EE8F04514FC2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0AB9D0-0557-4DA7-9858-BA6D0D8137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3C12C2-05F0-447B-8E5E-B615C72CC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39B43-13FD-45B7-9765-45ED1AA300E7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eaLnBrk="0" hangingPunct="0"/>
            <a:fld id="{4EBF533C-1A5D-4D4D-A865-CE6173CD5FCD}" type="slidenum">
              <a:rPr lang="en-US" sz="1200">
                <a:latin typeface="Times" pitchFamily="18" charset="0"/>
              </a:rPr>
              <a:pPr algn="r" eaLnBrk="0" hangingPunct="0"/>
              <a:t>19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0" tIns="46586" rIns="93170" bIns="46586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4EA6-CAA4-41A3-BC35-A3D81CA2C58B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eaLnBrk="0" hangingPunct="0"/>
            <a:fld id="{8FFB6261-210E-4BC4-ACF4-99CB88DC0D1B}" type="slidenum">
              <a:rPr lang="en-US" sz="1200">
                <a:latin typeface="Times" pitchFamily="18" charset="0"/>
              </a:rPr>
              <a:pPr algn="r" eaLnBrk="0" hangingPunct="0"/>
              <a:t>20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0" tIns="46586" rIns="93170" bIns="46586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E0266-E66A-4953-ABF2-22ED7A4041F9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F0CE2-0B1D-4477-8FE1-783AA8F7F563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A7496-E9DD-4040-B8CE-AAE895048E13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eaLnBrk="0" hangingPunct="0"/>
            <a:fld id="{73107D6E-FEEA-4ABF-A032-CB6944738F82}" type="slidenum">
              <a:rPr lang="en-US" sz="1200">
                <a:latin typeface="Times" pitchFamily="18" charset="0"/>
              </a:rPr>
              <a:pPr algn="r" eaLnBrk="0" hangingPunct="0"/>
              <a:t>25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4608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 lIns="93170" tIns="46586" rIns="93170" bIns="46586"/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46086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/>
            <a:fld id="{86E646F9-2F4C-4AE5-94F0-67D3360F9B27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AAF6339-20E4-479B-BFD4-6603E47FD2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C17BF-CEAF-4764-9507-D4CD399794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40CE-058A-49A3-985B-6EF29D681B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9E49-277C-4390-81E0-54EB285C4A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B208-CC2A-439C-AB53-1DC39C5BE1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2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352B-175A-4C02-A05E-404B23CE32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67CF-0F74-471C-AC8B-5079BA9F9D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2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0B03-ABD7-40BD-9193-37949908C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6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1EBBE-20FE-4F08-AD13-B6375936B1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3F4D-279F-424D-A8C8-42569B4301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3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E5D7-F487-40F4-B261-133DB6CB4E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55D98-DBE7-4A53-932B-385AA53CAF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F7A0-33A6-4AA0-B12F-AE5C57259D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98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84E3D-C0FB-47D3-9EDA-F0539E3CD8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1D308-007F-4E67-9E3B-07C8BEB770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F8B03-3ED2-46E5-A6AB-CFF9618666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9D174-2BE7-43A4-A2D0-FBB1AE2E4C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7276-765F-4360-A2CE-14075D19F2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1495F-7901-4D83-B459-59FAEFD9A1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AD9BE-68EF-49FD-A253-0FB390518D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ABC1E-4B0A-406C-8B60-E1850CCB44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016A-C036-4523-B3F1-23CB426413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66E0142-B063-405F-A303-9790469C8D9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5724C4-BC84-4059-8401-75F3980DEB8A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PowerPoint_Slide1.sld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PowerPoint_Slide2.sld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8077200" cy="2133600"/>
          </a:xfrm>
        </p:spPr>
        <p:txBody>
          <a:bodyPr anchor="ctr"/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Analysis of GWAS data for smoking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John Rice</a:t>
            </a:r>
          </a:p>
          <a:p>
            <a:pPr algn="ctr"/>
            <a:r>
              <a:rPr lang="en-US" dirty="0" smtClean="0"/>
              <a:t>October </a:t>
            </a:r>
            <a:r>
              <a:rPr lang="en-US" dirty="0" smtClean="0"/>
              <a:t>27, 2016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52400"/>
            <a:ext cx="65627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03325" y="33338"/>
            <a:ext cx="672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CIDR  X0/XX=magenta, XYY=purple, XXY=skyblue, X0=yellow, XXX=black, XY/XXY/XYY=green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41525" y="871538"/>
            <a:ext cx="488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XYY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613525" y="2090738"/>
            <a:ext cx="488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XXY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117725" y="5367338"/>
            <a:ext cx="369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X0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251325" y="5519738"/>
            <a:ext cx="615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XX/X0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2117725" y="391953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Arial" pitchFamily="34" charset="0"/>
              </a:rPr>
              <a:t>XY/X0?</a:t>
            </a:r>
          </a:p>
        </p:txBody>
      </p:sp>
    </p:spTree>
    <p:extLst>
      <p:ext uri="{BB962C8B-B14F-4D97-AF65-F5344CB8AC3E}">
        <p14:creationId xmlns:p14="http://schemas.microsoft.com/office/powerpoint/2010/main" val="27261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Population structure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 samples to population groups for allele frequency estimation, HW testing, etc.</a:t>
            </a:r>
          </a:p>
          <a:p>
            <a:pPr eaLnBrk="1" hangingPunct="1"/>
            <a:r>
              <a:rPr lang="en-US" altLang="en-US" smtClean="0"/>
              <a:t>Alternatively, produce quantitative covariates to control for population admixture</a:t>
            </a:r>
          </a:p>
          <a:p>
            <a:pPr eaLnBrk="1" hangingPunct="1"/>
            <a:r>
              <a:rPr lang="en-US" altLang="en-US" smtClean="0"/>
              <a:t>Use the program Eigenstrat to perform Principal Component Analysis 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42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813"/>
            <a:ext cx="7086600" cy="673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Line 3"/>
          <p:cNvSpPr>
            <a:spLocks noChangeShapeType="1"/>
          </p:cNvSpPr>
          <p:nvPr/>
        </p:nvSpPr>
        <p:spPr bwMode="auto">
          <a:xfrm flipH="1">
            <a:off x="7391400" y="4495800"/>
            <a:ext cx="914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153400" y="41148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Arial" pitchFamily="34" charset="0"/>
              </a:rPr>
              <a:t>Asian</a:t>
            </a:r>
          </a:p>
        </p:txBody>
      </p:sp>
    </p:spTree>
    <p:extLst>
      <p:ext uri="{BB962C8B-B14F-4D97-AF65-F5344CB8AC3E}">
        <p14:creationId xmlns:p14="http://schemas.microsoft.com/office/powerpoint/2010/main" val="77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0"/>
            <a:ext cx="6683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400"/>
            <a:ext cx="6858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Admixture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PC separates EUs and AAs</a:t>
            </a:r>
          </a:p>
          <a:p>
            <a:pPr eaLnBrk="1" hangingPunct="1"/>
            <a:r>
              <a:rPr lang="en-US" altLang="en-US" smtClean="0"/>
              <a:t>Second PC separates Hispanics</a:t>
            </a:r>
          </a:p>
          <a:p>
            <a:pPr eaLnBrk="1" hangingPunct="1"/>
            <a:r>
              <a:rPr lang="en-US" altLang="en-US" smtClean="0"/>
              <a:t>Some self reported ethnicities were in error and turned out to be data entry mistakes</a:t>
            </a:r>
          </a:p>
          <a:p>
            <a:pPr eaLnBrk="1" hangingPunct="1"/>
            <a:r>
              <a:rPr lang="en-US" altLang="en-US" smtClean="0"/>
              <a:t>One “unexpected” Asian was found </a:t>
            </a:r>
          </a:p>
        </p:txBody>
      </p:sp>
    </p:spTree>
    <p:extLst>
      <p:ext uri="{BB962C8B-B14F-4D97-AF65-F5344CB8AC3E}">
        <p14:creationId xmlns:p14="http://schemas.microsoft.com/office/powerpoint/2010/main" val="34133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8392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048000" y="30797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itchFamily="34" charset="0"/>
              </a:rPr>
              <a:t>Intensity Plot – good SNP</a:t>
            </a:r>
          </a:p>
        </p:txBody>
      </p:sp>
    </p:spTree>
    <p:extLst>
      <p:ext uri="{BB962C8B-B14F-4D97-AF65-F5344CB8AC3E}">
        <p14:creationId xmlns:p14="http://schemas.microsoft.com/office/powerpoint/2010/main" val="40704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"/>
            <a:ext cx="91440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9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Model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Dependent variable (s)</a:t>
            </a:r>
          </a:p>
          <a:p>
            <a:pPr lvl="1" eaLnBrk="1" hangingPunct="1"/>
            <a:r>
              <a:rPr lang="en-US" altLang="en-US" smtClean="0"/>
              <a:t>Case control status (diagnosis of alcohol dependence)—simple logistic model</a:t>
            </a:r>
          </a:p>
          <a:p>
            <a:pPr eaLnBrk="1" hangingPunct="1"/>
            <a:r>
              <a:rPr lang="en-US" altLang="en-US" smtClean="0"/>
              <a:t>Independent variables</a:t>
            </a:r>
          </a:p>
          <a:p>
            <a:pPr lvl="1" eaLnBrk="1" hangingPunct="1"/>
            <a:r>
              <a:rPr lang="en-US" altLang="en-US" smtClean="0"/>
              <a:t>Genotype --(1 df trend test)</a:t>
            </a:r>
          </a:p>
          <a:p>
            <a:pPr lvl="1" eaLnBrk="1" hangingPunct="1"/>
            <a:r>
              <a:rPr lang="en-US" altLang="en-US" smtClean="0"/>
              <a:t>EU vs AA vs Hispanic (Asians, Mixed, etc excluded)</a:t>
            </a:r>
          </a:p>
          <a:p>
            <a:pPr lvl="1" eaLnBrk="1" hangingPunct="1"/>
            <a:r>
              <a:rPr lang="en-US" altLang="en-US" smtClean="0"/>
              <a:t>Study (alc, cocaine, nicotine) </a:t>
            </a:r>
          </a:p>
          <a:p>
            <a:pPr lvl="1" eaLnBrk="1" hangingPunct="1"/>
            <a:r>
              <a:rPr lang="en-US" altLang="en-US" smtClean="0"/>
              <a:t>Gender</a:t>
            </a:r>
          </a:p>
          <a:p>
            <a:pPr eaLnBrk="1" hangingPunct="1"/>
            <a:r>
              <a:rPr lang="en-US" altLang="en-US" smtClean="0"/>
              <a:t>Test each SNP with 1 df</a:t>
            </a:r>
          </a:p>
        </p:txBody>
      </p:sp>
    </p:spTree>
    <p:extLst>
      <p:ext uri="{BB962C8B-B14F-4D97-AF65-F5344CB8AC3E}">
        <p14:creationId xmlns:p14="http://schemas.microsoft.com/office/powerpoint/2010/main" val="1310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mtClean="0"/>
              <a:t>Definitions of Smoking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915400" cy="4378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FTND</a:t>
            </a:r>
            <a:r>
              <a:rPr lang="en-US" baseline="30000" smtClean="0"/>
              <a:t>* </a:t>
            </a:r>
            <a:r>
              <a:rPr lang="en-US" smtClean="0"/>
              <a:t>(Fagerström Test for Nicotine Dependence)  -- Scale from 0 to 10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Case:  FTND </a:t>
            </a:r>
            <a:r>
              <a:rPr lang="en-US" u="sng" smtClean="0"/>
              <a:t>&gt;</a:t>
            </a:r>
            <a:r>
              <a:rPr lang="en-US" smtClean="0"/>
              <a:t> 4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Control:  Individual who has smoked 100 or more cigarettes and Lifetime FTND = 0; (or smoked some)</a:t>
            </a:r>
          </a:p>
          <a:p>
            <a:pPr>
              <a:lnSpc>
                <a:spcPct val="90000"/>
              </a:lnSpc>
            </a:pPr>
            <a:r>
              <a:rPr lang="en-US" smtClean="0"/>
              <a:t>CPD (Cigarettes Per Day)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Coded 0-10, 11-20, 21-30, 31 or more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(These are ranges in the definition of FTND)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Available in many studies of other disorders</a:t>
            </a:r>
          </a:p>
          <a:p>
            <a:pPr>
              <a:lnSpc>
                <a:spcPct val="90000"/>
              </a:lnSpc>
            </a:pPr>
            <a:r>
              <a:rPr lang="en-US" smtClean="0"/>
              <a:t>DSM-IV – Not often used by nicotine researchers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609600" y="6396038"/>
            <a:ext cx="2620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* Heatherton et al, 1991</a:t>
            </a:r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7315200" cy="2133600"/>
          </a:xfrm>
        </p:spPr>
        <p:txBody>
          <a:bodyPr/>
          <a:lstStyle/>
          <a:p>
            <a:r>
              <a:rPr lang="en-US" smtClean="0"/>
              <a:t>GENEVA Addiction 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542087" cy="2741612"/>
          </a:xfrm>
        </p:spPr>
        <p:txBody>
          <a:bodyPr/>
          <a:lstStyle/>
          <a:p>
            <a:pPr marL="609600" indent="-609600"/>
            <a:r>
              <a:rPr lang="en-US" smtClean="0"/>
              <a:t> Results for </a:t>
            </a:r>
          </a:p>
          <a:p>
            <a:pPr marL="609600" indent="-609600"/>
            <a:r>
              <a:rPr lang="en-US" smtClean="0"/>
              <a:t>Nicotine Dependence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smtClean="0"/>
              <a:t>U.S. Population Screening and</a:t>
            </a:r>
            <a:br>
              <a:rPr lang="en-US" smtClean="0"/>
            </a:br>
            <a:r>
              <a:rPr lang="en-US" smtClean="0"/>
              <a:t>Nicotine Dependence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4775" y="2133600"/>
            <a:ext cx="141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200"/>
              <a:t>Screened</a:t>
            </a:r>
          </a:p>
          <a:p>
            <a:pPr algn="ctr" eaLnBrk="0" hangingPunct="0"/>
            <a:r>
              <a:rPr lang="en-US" sz="2200"/>
              <a:t>53,742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36713" y="3762375"/>
            <a:ext cx="12715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/>
              <a:t>Initiated</a:t>
            </a:r>
          </a:p>
          <a:p>
            <a:pPr algn="ctr" eaLnBrk="0" hangingPunct="0"/>
            <a:r>
              <a:rPr lang="en-US" sz="2200"/>
              <a:t>Smoking</a:t>
            </a:r>
          </a:p>
          <a:p>
            <a:pPr algn="ctr" eaLnBrk="0" hangingPunct="0"/>
            <a:r>
              <a:rPr lang="en-US" sz="2200"/>
              <a:t>27,372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038475" y="4352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100513" y="3805238"/>
            <a:ext cx="19177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/>
              <a:t>Smoked 100+</a:t>
            </a:r>
          </a:p>
          <a:p>
            <a:pPr algn="ctr" eaLnBrk="0" hangingPunct="0"/>
            <a:r>
              <a:rPr lang="en-US" sz="2200"/>
              <a:t>Cigarettes</a:t>
            </a:r>
          </a:p>
          <a:p>
            <a:pPr algn="ctr" eaLnBrk="0" hangingPunct="0"/>
            <a:r>
              <a:rPr lang="en-US" sz="2200"/>
              <a:t>15,881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078663" y="5519738"/>
            <a:ext cx="177006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Nicotine</a:t>
            </a:r>
          </a:p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Dependence</a:t>
            </a:r>
          </a:p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7,028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404100" y="3814763"/>
            <a:ext cx="150495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/>
              <a:t>Some</a:t>
            </a:r>
          </a:p>
          <a:p>
            <a:pPr algn="ctr" eaLnBrk="0" hangingPunct="0"/>
            <a:r>
              <a:rPr lang="en-US" sz="2200"/>
              <a:t>Symptoms</a:t>
            </a:r>
          </a:p>
          <a:p>
            <a:pPr algn="ctr" eaLnBrk="0" hangingPunct="0"/>
            <a:r>
              <a:rPr lang="en-US" sz="2200"/>
              <a:t>5,596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146925" y="2128838"/>
            <a:ext cx="150495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No</a:t>
            </a:r>
          </a:p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Symptoms</a:t>
            </a:r>
          </a:p>
          <a:p>
            <a:pPr algn="ctr" eaLnBrk="0" hangingPunct="0"/>
            <a:r>
              <a:rPr lang="en-US" sz="2200">
                <a:solidFill>
                  <a:srgbClr val="FF0000"/>
                </a:solidFill>
              </a:rPr>
              <a:t>3,051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5943600" y="4381500"/>
            <a:ext cx="12192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943600" y="43815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943600" y="29337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962650" y="3228975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19.2%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943600" y="5200650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44.3%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6362700" y="4038600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35.2%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190875" y="3990975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58.0%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085850" y="4352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Arc 18"/>
          <p:cNvSpPr>
            <a:spLocks/>
          </p:cNvSpPr>
          <p:nvPr/>
        </p:nvSpPr>
        <p:spPr bwMode="auto">
          <a:xfrm flipH="1" flipV="1">
            <a:off x="790575" y="3895725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790575" y="29051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771525" y="3190875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50.9%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228600" y="6219825"/>
            <a:ext cx="611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Collaborative Genetic Study of Nicotine Dependence</a:t>
            </a:r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hart 11"/>
          <p:cNvPicPr>
            <a:picLocks noChangeArrowheads="1"/>
          </p:cNvPicPr>
          <p:nvPr/>
        </p:nvPicPr>
        <p:blipFill>
          <a:blip r:embed="rId3" cstate="print"/>
          <a:srcRect l="-3450" t="-4341" r="-3450"/>
          <a:stretch>
            <a:fillRect/>
          </a:stretch>
        </p:blipFill>
        <p:spPr bwMode="auto">
          <a:xfrm>
            <a:off x="685800" y="609600"/>
            <a:ext cx="74676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33600" y="762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762000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3600" y="762000"/>
            <a:ext cx="1082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40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0213"/>
            <a:ext cx="9144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76800"/>
            <a:ext cx="5486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2819400"/>
            <a:ext cx="4859337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85800"/>
            <a:ext cx="4733925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867400" y="5105400"/>
            <a:ext cx="272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Nature Genetics, 2008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486400" y="76200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Nature, 2008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447800" y="342900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Nature, 2008</a:t>
            </a:r>
            <a:endParaRPr lang="en-US" sz="2400">
              <a:latin typeface="Times" pitchFamily="18" charset="0"/>
            </a:endParaRPr>
          </a:p>
        </p:txBody>
      </p:sp>
      <p:pic>
        <p:nvPicPr>
          <p:cNvPr id="23560" name="Picture 8" descr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5943600"/>
            <a:ext cx="32099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Mr BIG - COLOR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423275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79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5525294" y="3999706"/>
            <a:ext cx="5334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Connector 8"/>
          <p:cNvCxnSpPr/>
          <p:nvPr/>
        </p:nvCxnSpPr>
        <p:spPr>
          <a:xfrm rot="5400000">
            <a:off x="1963738" y="2684462"/>
            <a:ext cx="120650" cy="317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Text Box 74"/>
          <p:cNvSpPr txBox="1">
            <a:spLocks noChangeArrowheads="1"/>
          </p:cNvSpPr>
          <p:nvPr/>
        </p:nvSpPr>
        <p:spPr bwMode="auto">
          <a:xfrm>
            <a:off x="479425" y="906463"/>
            <a:ext cx="79787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SNPs highly correlated with rs16969968 (Mr. Big)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/>
              <a:t>Findings for </a:t>
            </a:r>
            <a:r>
              <a:rPr lang="en-US" sz="2400">
                <a:solidFill>
                  <a:srgbClr val="FF0000"/>
                </a:solidFill>
              </a:rPr>
              <a:t>Nicotine Dependence</a:t>
            </a:r>
            <a:r>
              <a:rPr lang="en-US" sz="2400"/>
              <a:t> and </a:t>
            </a:r>
            <a:r>
              <a:rPr lang="en-US" sz="2400">
                <a:solidFill>
                  <a:schemeClr val="accent1"/>
                </a:solidFill>
              </a:rPr>
              <a:t>Lung Cancer</a:t>
            </a:r>
            <a:endParaRPr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962400" y="3962400"/>
            <a:ext cx="2036763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rs16969968</a:t>
            </a:r>
          </a:p>
          <a:p>
            <a:r>
              <a:rPr lang="en-US" sz="1600"/>
              <a:t>Saccone et al., 2007</a:t>
            </a:r>
          </a:p>
          <a:p>
            <a:r>
              <a:rPr lang="en-US" sz="1400">
                <a:solidFill>
                  <a:srgbClr val="FF0000"/>
                </a:solidFill>
              </a:rPr>
              <a:t>Bierut et al., 2008</a:t>
            </a:r>
          </a:p>
          <a:p>
            <a:r>
              <a:rPr lang="en-US" sz="1400">
                <a:solidFill>
                  <a:srgbClr val="FF0000"/>
                </a:solidFill>
              </a:rPr>
              <a:t>Sherva et al., 2008</a:t>
            </a:r>
          </a:p>
          <a:p>
            <a:r>
              <a:rPr lang="en-US" sz="1400">
                <a:solidFill>
                  <a:srgbClr val="FF0000"/>
                </a:solidFill>
              </a:rPr>
              <a:t>Weiss et al., 2008</a:t>
            </a:r>
          </a:p>
          <a:p>
            <a:r>
              <a:rPr lang="en-US" sz="1400">
                <a:solidFill>
                  <a:srgbClr val="FF0000"/>
                </a:solidFill>
              </a:rPr>
              <a:t>Stevens et al., in press</a:t>
            </a:r>
            <a:endParaRPr lang="en-US" sz="1600"/>
          </a:p>
        </p:txBody>
      </p:sp>
      <p:cxnSp>
        <p:nvCxnSpPr>
          <p:cNvPr id="24583" name="Straight Arrow Connector 7"/>
          <p:cNvCxnSpPr>
            <a:cxnSpLocks noChangeShapeType="1"/>
          </p:cNvCxnSpPr>
          <p:nvPr/>
        </p:nvCxnSpPr>
        <p:spPr bwMode="auto">
          <a:xfrm flipV="1">
            <a:off x="6096000" y="3886200"/>
            <a:ext cx="1588" cy="1371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029200" y="5334000"/>
            <a:ext cx="2143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rs1051730</a:t>
            </a:r>
          </a:p>
          <a:p>
            <a:r>
              <a:rPr lang="en-US" sz="1400"/>
              <a:t>Saccone et al., 2007</a:t>
            </a:r>
          </a:p>
          <a:p>
            <a:r>
              <a:rPr lang="en-US" sz="1400">
                <a:solidFill>
                  <a:srgbClr val="FF0000"/>
                </a:solidFill>
              </a:rPr>
              <a:t>Thorgeirsson et al., 2008</a:t>
            </a:r>
            <a:endParaRPr lang="en-US" sz="1400">
              <a:solidFill>
                <a:srgbClr val="0000FF"/>
              </a:solidFill>
            </a:endParaRPr>
          </a:p>
          <a:p>
            <a:r>
              <a:rPr lang="en-US" sz="1400">
                <a:solidFill>
                  <a:srgbClr val="0000FF"/>
                </a:solidFill>
              </a:rPr>
              <a:t>Amos et al., 2008</a:t>
            </a:r>
          </a:p>
          <a:p>
            <a:r>
              <a:rPr lang="en-US" sz="1400">
                <a:solidFill>
                  <a:srgbClr val="0000FF"/>
                </a:solidFill>
              </a:rPr>
              <a:t>Hung et al., 2008</a:t>
            </a:r>
          </a:p>
          <a:p>
            <a:r>
              <a:rPr lang="en-US" sz="1400">
                <a:solidFill>
                  <a:srgbClr val="0000FF"/>
                </a:solidFill>
              </a:rPr>
              <a:t>Thorgeirsson et al., 2008</a:t>
            </a:r>
          </a:p>
          <a:p>
            <a:r>
              <a:rPr lang="en-US" sz="1400">
                <a:solidFill>
                  <a:srgbClr val="0000FF"/>
                </a:solidFill>
              </a:rPr>
              <a:t>Liu et al., 2008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629400" y="4314825"/>
            <a:ext cx="18192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rs1317286</a:t>
            </a:r>
          </a:p>
          <a:p>
            <a:r>
              <a:rPr lang="en-US" sz="1400">
                <a:solidFill>
                  <a:srgbClr val="FF0000"/>
                </a:solidFill>
              </a:rPr>
              <a:t>Berrettini et al., 2008</a:t>
            </a:r>
            <a:endParaRPr lang="en-US" sz="1600"/>
          </a:p>
        </p:txBody>
      </p:sp>
      <p:cxnSp>
        <p:nvCxnSpPr>
          <p:cNvPr id="24586" name="Straight Arrow Connector 7"/>
          <p:cNvCxnSpPr>
            <a:cxnSpLocks noChangeShapeType="1"/>
          </p:cNvCxnSpPr>
          <p:nvPr/>
        </p:nvCxnSpPr>
        <p:spPr bwMode="auto">
          <a:xfrm flipH="1" flipV="1">
            <a:off x="6249988" y="3886200"/>
            <a:ext cx="379412" cy="6873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286000" y="4391025"/>
            <a:ext cx="1563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rs8034191</a:t>
            </a:r>
          </a:p>
          <a:p>
            <a:r>
              <a:rPr lang="en-US" sz="1400">
                <a:solidFill>
                  <a:srgbClr val="0000FF"/>
                </a:solidFill>
              </a:rPr>
              <a:t>Amos et al., 2008</a:t>
            </a:r>
          </a:p>
          <a:p>
            <a:r>
              <a:rPr lang="en-US" sz="1400">
                <a:solidFill>
                  <a:srgbClr val="0000FF"/>
                </a:solidFill>
              </a:rPr>
              <a:t>Hung et al., 2008</a:t>
            </a:r>
          </a:p>
          <a:p>
            <a:r>
              <a:rPr lang="en-US" sz="1400">
                <a:solidFill>
                  <a:srgbClr val="0000FF"/>
                </a:solidFill>
              </a:rPr>
              <a:t>Liu et al., 2008</a:t>
            </a:r>
          </a:p>
        </p:txBody>
      </p:sp>
      <p:cxnSp>
        <p:nvCxnSpPr>
          <p:cNvPr id="24588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3315494" y="3999706"/>
            <a:ext cx="533400" cy="1588"/>
          </a:xfrm>
          <a:prstGeom prst="straightConnector1">
            <a:avLst/>
          </a:prstGeom>
          <a:noFill/>
          <a:ln w="127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24589" name="TextBox 12"/>
          <p:cNvSpPr txBox="1">
            <a:spLocks noChangeArrowheads="1"/>
          </p:cNvSpPr>
          <p:nvPr/>
        </p:nvSpPr>
        <p:spPr bwMode="auto">
          <a:xfrm>
            <a:off x="304800" y="5943600"/>
            <a:ext cx="3138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 TAG poster at ASHG</a:t>
            </a:r>
          </a:p>
          <a:p>
            <a:r>
              <a:rPr lang="en-US"/>
              <a:t>Had p = 10</a:t>
            </a:r>
            <a:r>
              <a:rPr lang="en-US" baseline="30000"/>
              <a:t>-73 </a:t>
            </a:r>
            <a:r>
              <a:rPr lang="en-US"/>
              <a:t>; N=74,000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Meta-analysis of CPD from Thorgeirsson et al, 2010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914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Genegeirsson</a:t>
                      </a:r>
                      <a:r>
                        <a:rPr lang="en-US" dirty="0" smtClean="0"/>
                        <a:t> et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CHRNA5-CHRNA3-CHRNB4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76,972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x 10(-69)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CHRNB3-CHRNA6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84,956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x 10(-8)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CYP2A6-CYP2B6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83,317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 x 10(-12)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77,012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 x 10(-9)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Nicotine Dependence in SAGE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use FTND scale, with cases FTND ≥ 4</a:t>
            </a:r>
          </a:p>
          <a:p>
            <a:r>
              <a:rPr lang="en-US" smtClean="0"/>
              <a:t>In COGEND, controls have FTND = 0 and smoked at least 100 cigarettes lifetime</a:t>
            </a:r>
          </a:p>
          <a:p>
            <a:r>
              <a:rPr lang="en-US" smtClean="0"/>
              <a:t>My view, don’t do GWAS multiple ways to investigate phenotype definition</a:t>
            </a:r>
          </a:p>
          <a:p>
            <a:r>
              <a:rPr lang="en-US" smtClean="0"/>
              <a:t>How to define Controls?  -- We used Mr. Big on Chromosome 15 as a sign post (Similar to APOE for Alzheimer’s Disease)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for Mr. Big and control definition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r>
                        <a:rPr lang="en-US" baseline="0" dirty="0" smtClean="0"/>
                        <a:t> smoked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FTND=0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cigs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FTND=0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Smoked 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FTND ≤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Smoked 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83" name="TextBox 4"/>
          <p:cNvSpPr txBox="1">
            <a:spLocks noChangeArrowheads="1"/>
          </p:cNvSpPr>
          <p:nvPr/>
        </p:nvSpPr>
        <p:spPr bwMode="auto">
          <a:xfrm>
            <a:off x="2209800" y="4495800"/>
            <a:ext cx="54149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/>
              <a:t>We use last row for control definition</a:t>
            </a:r>
          </a:p>
          <a:p>
            <a:r>
              <a:rPr lang="en-US" sz="2200"/>
              <a:t>There are 1,294 cases and 2,071 controls</a:t>
            </a:r>
            <a:endParaRPr lang="en-US"/>
          </a:p>
        </p:txBody>
      </p:sp>
      <p:sp>
        <p:nvSpPr>
          <p:cNvPr id="27684" name="TextBox 4"/>
          <p:cNvSpPr txBox="1">
            <a:spLocks noChangeArrowheads="1"/>
          </p:cNvSpPr>
          <p:nvPr/>
        </p:nvSpPr>
        <p:spPr bwMode="auto">
          <a:xfrm>
            <a:off x="2286000" y="5715000"/>
            <a:ext cx="48371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Note that Mr. Big is not significant,</a:t>
            </a:r>
          </a:p>
          <a:p>
            <a:r>
              <a:rPr lang="en-US" sz="2400"/>
              <a:t>Although odds ratio is right 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0"/>
          <a:ext cx="7162801" cy="6931954"/>
        </p:xfrm>
        <a:graphic>
          <a:graphicData uri="http://schemas.openxmlformats.org/drawingml/2006/table">
            <a:tbl>
              <a:tblPr/>
              <a:tblGrid>
                <a:gridCol w="3385741"/>
                <a:gridCol w="2449984"/>
                <a:gridCol w="1327076"/>
              </a:tblGrid>
              <a:tr h="32183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Characteristics of the sample</a:t>
                      </a:r>
                      <a:endParaRPr lang="en-US" sz="1800" b="1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88" marR="6538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351"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Nicotine Dependence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controls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832"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n=1294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n=2071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cigarettes per day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0-10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11%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89%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 dirty="0">
                          <a:latin typeface="Calibri"/>
                          <a:ea typeface="Calibri"/>
                          <a:cs typeface="Times New Roman"/>
                        </a:rPr>
                        <a:t>11-20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44%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10%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21-30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19%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≥ 31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 dirty="0"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58%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39%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42%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61%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 dirty="0">
                          <a:latin typeface="Calibri"/>
                          <a:ea typeface="Calibri"/>
                          <a:cs typeface="Times New Roman"/>
                        </a:rPr>
                        <a:t>African American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36%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26%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Hispanic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3%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European American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62%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71%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baseline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&lt; 35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31%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35-39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24%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24%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40-44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26%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27%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≥ 45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24%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18%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no comorbid diagnosis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8%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71%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01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alcohol dependence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41%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19%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alcohol &amp; cocaine dependence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>
                          <a:latin typeface="Calibri"/>
                          <a:ea typeface="Calibri"/>
                          <a:cs typeface="Times New Roman"/>
                        </a:rPr>
                        <a:t>51%</a:t>
                      </a:r>
                    </a:p>
                  </a:txBody>
                  <a:tcPr marL="65388" marR="65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baseline="0" dirty="0">
                          <a:latin typeface="Calibri"/>
                          <a:ea typeface="Calibri"/>
                          <a:cs typeface="Times New Roman"/>
                        </a:rPr>
                        <a:t>11%</a:t>
                      </a:r>
                    </a:p>
                  </a:txBody>
                  <a:tcPr marL="65388" marR="65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GENEVA / 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4116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Gene, Environment Association Studies Consortium (GENEVA) Sponsored by NHGRI</a:t>
            </a:r>
          </a:p>
          <a:p>
            <a:pPr lvl="1">
              <a:defRPr/>
            </a:pPr>
            <a:r>
              <a:rPr lang="en-US" dirty="0" err="1" smtClean="0"/>
              <a:t>Cornelis</a:t>
            </a:r>
            <a:r>
              <a:rPr lang="en-US" dirty="0" smtClean="0"/>
              <a:t> et al (2010) Genet </a:t>
            </a:r>
            <a:r>
              <a:rPr lang="en-US" dirty="0" err="1" smtClean="0"/>
              <a:t>Epidemiol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SAGE (Study of Addiction:  Genetics and Environment) one of the GENEVA Projects</a:t>
            </a:r>
          </a:p>
          <a:p>
            <a:pPr>
              <a:defRPr/>
            </a:pPr>
            <a:r>
              <a:rPr lang="en-US" dirty="0" smtClean="0"/>
              <a:t>SAGE sample was Genotyped by CIDR (one of the GENEVA genotyping centers) using 1M </a:t>
            </a:r>
            <a:r>
              <a:rPr lang="en-US" dirty="0" err="1" smtClean="0"/>
              <a:t>Illumina</a:t>
            </a:r>
            <a:r>
              <a:rPr lang="en-US" dirty="0" smtClean="0"/>
              <a:t> chip</a:t>
            </a:r>
          </a:p>
          <a:p>
            <a:pPr>
              <a:defRPr/>
            </a:pPr>
            <a:r>
              <a:rPr lang="en-US" dirty="0" smtClean="0"/>
              <a:t>SNP data cleaned by U. of Washington (Coordinating Center for GENEVA)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Laurie et al. (2010) Genet </a:t>
            </a:r>
            <a:r>
              <a:rPr lang="en-US" dirty="0" err="1" smtClean="0">
                <a:ea typeface="+mn-ea"/>
                <a:cs typeface="+mn-cs"/>
              </a:rPr>
              <a:t>Epidemiol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Co-morbid diagnosis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Primary study a GWAS of alcohol dependence</a:t>
            </a:r>
          </a:p>
          <a:p>
            <a:r>
              <a:rPr lang="en-US" smtClean="0"/>
              <a:t>Sampling from study of cocaine dependence oversampled individuals with both disorders</a:t>
            </a:r>
          </a:p>
          <a:p>
            <a:r>
              <a:rPr lang="en-US" smtClean="0"/>
              <a:t>Only 72 EA and 27 AA subjects had nicotine dependence w/o alcohol dependence! (by design)</a:t>
            </a:r>
          </a:p>
          <a:p>
            <a:r>
              <a:rPr lang="en-US" smtClean="0"/>
              <a:t>We use co-morbid diagnosis as a covariate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Model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Logistic analysis under additive model (0,1,2 copies of the minor allele).</a:t>
            </a:r>
          </a:p>
          <a:p>
            <a:r>
              <a:rPr lang="en-US" smtClean="0"/>
              <a:t>Covariates:  sex, age (defined using quartiles of ≤ 34, 35-39, 40-44, and ≥ 45 years), self-reported ethnicity, and alcohol or alcohol + cocaine dependence</a:t>
            </a:r>
          </a:p>
          <a:p>
            <a:r>
              <a:rPr lang="en-US" smtClean="0"/>
              <a:t>Analysis using principal components from Eigenstrat gave same results as self-reported ethnicity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QQ-plot of association test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we test 1 million SNPs, most are not truly associated.  Plot  - log(p) for observed tests against a uniform distribution as a final check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Genomic inflation factor – If using a chi-square test with 1 df, median value should be 0.445.  </a:t>
            </a:r>
            <a:r>
              <a:rPr lang="el-GR" smtClean="0">
                <a:cs typeface="Arial" pitchFamily="34" charset="0"/>
              </a:rPr>
              <a:t>λ</a:t>
            </a:r>
            <a:r>
              <a:rPr lang="en-US" smtClean="0">
                <a:cs typeface="Arial" pitchFamily="34" charset="0"/>
              </a:rPr>
              <a:t>=observed median / .445.  Usually correct chi-sq by dividing by </a:t>
            </a:r>
            <a:r>
              <a:rPr lang="el-GR" smtClean="0">
                <a:cs typeface="Arial" pitchFamily="34" charset="0"/>
              </a:rPr>
              <a:t>λ</a:t>
            </a:r>
            <a:endParaRPr lang="en-US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pitchFamily="34" charset="0"/>
              </a:rPr>
              <a:t>Always best to control for pop admixture, eliminate CNVs, etc first</a:t>
            </a:r>
            <a:endParaRPr lang="el-GR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Slide" r:id="rId4" imgW="4570330" imgH="3427437" progId="PowerPoint.Slide.12">
                  <p:embed/>
                </p:oleObj>
              </mc:Choice>
              <mc:Fallback>
                <p:oleObj name="Slide" r:id="rId4" imgW="4570330" imgH="3427437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0" y="-15240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Slide" r:id="rId4" imgW="4570330" imgH="3427437" progId="PowerPoint.Slide.12">
                  <p:embed/>
                </p:oleObj>
              </mc:Choice>
              <mc:Fallback>
                <p:oleObj name="Slide" r:id="rId4" imgW="4570330" imgH="3427437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52400"/>
                        <a:ext cx="91440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0" descr="Rice Sup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7543800" y="56388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Rice Sup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7467600" y="5562600"/>
            <a:ext cx="51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Were We Successful?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CHRNB3 detected using FTND and N=3,300, whereas CPD analyses needed N=80,000</a:t>
            </a:r>
          </a:p>
          <a:p>
            <a:r>
              <a:rPr lang="en-US" smtClean="0"/>
              <a:t>FTND invariant across age and ethnic strata, CPD is not</a:t>
            </a:r>
          </a:p>
          <a:p>
            <a:r>
              <a:rPr lang="en-US" smtClean="0"/>
              <a:t>There are complex secular trends for CPD</a:t>
            </a:r>
          </a:p>
          <a:p>
            <a:r>
              <a:rPr lang="en-US" smtClean="0"/>
              <a:t>CPD heterogeneous across co-morbid diagnoses;  FTND is not</a:t>
            </a:r>
          </a:p>
          <a:p>
            <a:r>
              <a:rPr lang="en-US" smtClean="0"/>
              <a:t>Our sample is enriched for co-morbidity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Words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GWAS – Chi-Square on steroids</a:t>
            </a:r>
          </a:p>
          <a:p>
            <a:pPr eaLnBrk="1" hangingPunct="1"/>
            <a:r>
              <a:rPr lang="en-US" smtClean="0"/>
              <a:t>Only pick low fruit – genome-wide significant; test one SNP at a time</a:t>
            </a:r>
          </a:p>
          <a:p>
            <a:pPr eaLnBrk="1" hangingPunct="1"/>
            <a:r>
              <a:rPr lang="en-US" smtClean="0"/>
              <a:t>How to identify true signals mixed in with noise due to chance?</a:t>
            </a:r>
          </a:p>
          <a:p>
            <a:pPr eaLnBrk="1" hangingPunct="1"/>
            <a:r>
              <a:rPr lang="en-US" smtClean="0"/>
              <a:t>How to identify gene-gene interactions and  G x E interactions?  </a:t>
            </a:r>
          </a:p>
          <a:p>
            <a:pPr eaLnBrk="1" hangingPunct="1"/>
            <a:r>
              <a:rPr lang="en-US" smtClean="0"/>
              <a:t>Where is the heritability of 50%?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Phenotype definition is important – FTND appears to capture dependence better than CPD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Sampling is important – We were enriched for co-morbid alcohol and cocaine 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Having an AA sample may help localize the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CPD has complex sex and age-period-cohort effects – FTND is more </a:t>
            </a:r>
            <a:r>
              <a:rPr lang="en-US" dirty="0" smtClean="0"/>
              <a:t>invariant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Paper of these analyses on Blackboard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Study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Case/ Control</a:t>
            </a:r>
          </a:p>
          <a:p>
            <a:r>
              <a:rPr lang="en-US" sz="2800" smtClean="0"/>
              <a:t>Samples come from 3 studies</a:t>
            </a:r>
          </a:p>
          <a:p>
            <a:pPr lvl="1"/>
            <a:r>
              <a:rPr lang="en-US" sz="2400" smtClean="0"/>
              <a:t>Alcohol Dependence (COGA)</a:t>
            </a:r>
          </a:p>
          <a:p>
            <a:pPr lvl="1"/>
            <a:r>
              <a:rPr lang="en-US" sz="2400" smtClean="0"/>
              <a:t>Nicotine Dependence (COGEND)</a:t>
            </a:r>
          </a:p>
          <a:p>
            <a:pPr lvl="1"/>
            <a:r>
              <a:rPr lang="en-US" sz="2400" smtClean="0"/>
              <a:t>Cocaine Dependence (FSCD)</a:t>
            </a:r>
          </a:p>
          <a:p>
            <a:r>
              <a:rPr lang="en-US" sz="2800" smtClean="0"/>
              <a:t>Cases have a diagnosis of alcohol dependence</a:t>
            </a:r>
          </a:p>
          <a:p>
            <a:r>
              <a:rPr lang="en-US" sz="2800" smtClean="0"/>
              <a:t>Controls do not have a diagnosis of alcohol or cocaine dependence; must have drunk alcohol</a:t>
            </a:r>
          </a:p>
          <a:p>
            <a:r>
              <a:rPr lang="en-US" sz="2800" smtClean="0"/>
              <a:t>Mixture of EUs, AAs and Hispanics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GEVEVA Acknowledgement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U. Washington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Bruce Weir, Thomas Lumley, Ken Rice, Tushar Bhangale, Xiuwen Zheng, Ian Painter, Fred Boehm, CathyLaurie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CIDR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Kim Doheny, Elizabeth Pugh, Kurt Hetrick.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NCBI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Justin Pashall, Mike Feolo, Stephanie Pretel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Washington U.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Laura Bierut, John Rice, Nancy Saccone, Sherri Fisher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NHGRI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Emily Harris, Teri Manolio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Cleaning of GENEVA addiction GWAS data (SAGE)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 million Illumina chips were done at CIDR</a:t>
            </a:r>
          </a:p>
          <a:p>
            <a:pPr eaLnBrk="1" hangingPunct="1"/>
            <a:r>
              <a:rPr lang="en-US" altLang="en-US" dirty="0" smtClean="0"/>
              <a:t>Data are at </a:t>
            </a:r>
            <a:r>
              <a:rPr lang="en-US" altLang="en-US" dirty="0" err="1" smtClean="0"/>
              <a:t>dbGaP</a:t>
            </a: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1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Relatedness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953000"/>
          </a:xfrm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Identify unexpected relatedness, correct pedigree and identify one representative from each family</a:t>
            </a:r>
          </a:p>
          <a:p>
            <a:pPr eaLnBrk="1" hangingPunct="1"/>
            <a:r>
              <a:rPr lang="en-US" altLang="en-US" sz="2800" smtClean="0"/>
              <a:t>Use IBD – Identity by Descent</a:t>
            </a:r>
          </a:p>
          <a:p>
            <a:pPr eaLnBrk="1" hangingPunct="1"/>
            <a:r>
              <a:rPr lang="en-US" altLang="en-US" sz="2800" smtClean="0"/>
              <a:t>Two individuals can share 0, 1 or 2 alleles from a common ancestor</a:t>
            </a:r>
          </a:p>
          <a:p>
            <a:pPr eaLnBrk="1" hangingPunct="1"/>
            <a:r>
              <a:rPr lang="en-US" altLang="en-US" sz="2800" smtClean="0"/>
              <a:t>MZ twins (or duplicates) always share 2 alleles IBD; Parent-offspring pairs always share 1 allele IBD, etc.</a:t>
            </a:r>
          </a:p>
          <a:p>
            <a:pPr eaLnBrk="1" hangingPunct="1"/>
            <a:r>
              <a:rPr lang="en-US" altLang="en-US" sz="2800" smtClean="0"/>
              <a:t>PLINK can estimate these probabilities from the SNP data (which is IBS data since parents are not genotyped) </a:t>
            </a:r>
          </a:p>
        </p:txBody>
      </p:sp>
    </p:spTree>
    <p:extLst>
      <p:ext uri="{BB962C8B-B14F-4D97-AF65-F5344CB8AC3E}">
        <p14:creationId xmlns:p14="http://schemas.microsoft.com/office/powerpoint/2010/main" val="40298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0" y="1828800"/>
          <a:ext cx="959485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Worksheet" r:id="rId3" imgW="4886192" imgH="1304844" progId="Excel.Sheet.8">
                  <p:embed/>
                </p:oleObj>
              </mc:Choice>
              <mc:Fallback>
                <p:oleObj name="Worksheet" r:id="rId3" imgW="4886192" imgH="13048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594850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 of IBD by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475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found “unexpected” relatedness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pPr eaLnBrk="1" hangingPunct="1"/>
            <a:r>
              <a:rPr lang="en-US" altLang="en-US" smtClean="0"/>
              <a:t>Duplicates:</a:t>
            </a:r>
          </a:p>
          <a:p>
            <a:pPr lvl="1" eaLnBrk="1" hangingPunct="1"/>
            <a:r>
              <a:rPr lang="en-US" altLang="en-US" smtClean="0"/>
              <a:t>8 subjects were both in FSCD and COGA</a:t>
            </a:r>
          </a:p>
          <a:p>
            <a:pPr lvl="1" eaLnBrk="1" hangingPunct="1"/>
            <a:r>
              <a:rPr lang="en-US" altLang="en-US" smtClean="0"/>
              <a:t>This is documented by dbGaP</a:t>
            </a:r>
          </a:p>
          <a:p>
            <a:pPr eaLnBrk="1" hangingPunct="1"/>
            <a:r>
              <a:rPr lang="en-US" altLang="en-US" smtClean="0"/>
              <a:t>Some full sibs were selected for SAGE and were known – Others were identified in cleaning</a:t>
            </a:r>
          </a:p>
          <a:p>
            <a:pPr eaLnBrk="1" hangingPunct="1"/>
            <a:r>
              <a:rPr lang="en-US" altLang="en-US" smtClean="0"/>
              <a:t>Other unexpected relatedness found</a:t>
            </a:r>
          </a:p>
          <a:p>
            <a:pPr eaLnBrk="1" hangingPunct="1"/>
            <a:r>
              <a:rPr lang="en-US" altLang="en-US" smtClean="0"/>
              <a:t>Data from “extra” samples will be distributed by dbGaP</a:t>
            </a:r>
          </a:p>
        </p:txBody>
      </p:sp>
    </p:spTree>
    <p:extLst>
      <p:ext uri="{BB962C8B-B14F-4D97-AF65-F5344CB8AC3E}">
        <p14:creationId xmlns:p14="http://schemas.microsoft.com/office/powerpoint/2010/main" val="39116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Aneuploidy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male – XY; Normal Female – XX</a:t>
            </a:r>
          </a:p>
          <a:p>
            <a:pPr eaLnBrk="1" hangingPunct="1"/>
            <a:r>
              <a:rPr lang="en-US" altLang="en-US" smtClean="0"/>
              <a:t>Phenotypically male if at least one Y chromosome</a:t>
            </a:r>
          </a:p>
          <a:p>
            <a:pPr eaLnBrk="1" hangingPunct="1"/>
            <a:r>
              <a:rPr lang="en-US" altLang="en-US" smtClean="0"/>
              <a:t>Found XXY (male who genotypes like a female), XYY, XO individuals, mosaics</a:t>
            </a:r>
          </a:p>
          <a:p>
            <a:pPr eaLnBrk="1" hangingPunct="1"/>
            <a:r>
              <a:rPr lang="en-US" altLang="en-US" smtClean="0"/>
              <a:t>Most of this is due to DNA from cell lines</a:t>
            </a:r>
          </a:p>
          <a:p>
            <a:pPr eaLnBrk="1" hangingPunct="1"/>
            <a:r>
              <a:rPr lang="en-US" altLang="en-US" smtClean="0"/>
              <a:t>Some detected by looking at intensity plots</a:t>
            </a:r>
          </a:p>
        </p:txBody>
      </p:sp>
    </p:spTree>
    <p:extLst>
      <p:ext uri="{BB962C8B-B14F-4D97-AF65-F5344CB8AC3E}">
        <p14:creationId xmlns:p14="http://schemas.microsoft.com/office/powerpoint/2010/main" val="40835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5045</TotalTime>
  <Words>1459</Words>
  <Application>Microsoft Office PowerPoint</Application>
  <PresentationFormat>On-screen Show (4:3)</PresentationFormat>
  <Paragraphs>289</Paragraphs>
  <Slides>40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Network</vt:lpstr>
      <vt:lpstr>Default Design</vt:lpstr>
      <vt:lpstr>Worksheet</vt:lpstr>
      <vt:lpstr>Slide</vt:lpstr>
      <vt:lpstr> Analysis of GWAS data for smoking</vt:lpstr>
      <vt:lpstr>GENEVA Addiction Project</vt:lpstr>
      <vt:lpstr>GENEVA / SAGE</vt:lpstr>
      <vt:lpstr>Study Design</vt:lpstr>
      <vt:lpstr>Cleaning of GENEVA addiction GWAS data (SAGE)</vt:lpstr>
      <vt:lpstr>Relatedness</vt:lpstr>
      <vt:lpstr>Prob of IBD by Relationship</vt:lpstr>
      <vt:lpstr>We found “unexpected” relatedness</vt:lpstr>
      <vt:lpstr>Aneuploidy</vt:lpstr>
      <vt:lpstr>PowerPoint Presentation</vt:lpstr>
      <vt:lpstr>Population structure </vt:lpstr>
      <vt:lpstr>PowerPoint Presentation</vt:lpstr>
      <vt:lpstr>PowerPoint Presentation</vt:lpstr>
      <vt:lpstr>PowerPoint Presentation</vt:lpstr>
      <vt:lpstr>Admixture</vt:lpstr>
      <vt:lpstr>PowerPoint Presentation</vt:lpstr>
      <vt:lpstr>PowerPoint Presentation</vt:lpstr>
      <vt:lpstr>Primary Model</vt:lpstr>
      <vt:lpstr>Definitions of Smoking</vt:lpstr>
      <vt:lpstr>U.S. Population Screening and Nicotine 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Meta-analysis of CPD from Thorgeirsson et al, 2010</vt:lpstr>
      <vt:lpstr> Nicotine Dependence in SAGE</vt:lpstr>
      <vt:lpstr>Results for Mr. Big and control definition</vt:lpstr>
      <vt:lpstr>PowerPoint Presentation</vt:lpstr>
      <vt:lpstr>Co-morbid diagnosis</vt:lpstr>
      <vt:lpstr>Analysis Model</vt:lpstr>
      <vt:lpstr>QQ-plot of association test</vt:lpstr>
      <vt:lpstr>PowerPoint Presentation</vt:lpstr>
      <vt:lpstr>PowerPoint Presentation</vt:lpstr>
      <vt:lpstr>PowerPoint Presentation</vt:lpstr>
      <vt:lpstr>PowerPoint Presentation</vt:lpstr>
      <vt:lpstr>Why Were We Successful?</vt:lpstr>
      <vt:lpstr>Final Words</vt:lpstr>
      <vt:lpstr>Conclusions</vt:lpstr>
      <vt:lpstr>GEVEVA Acknowledgement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NIMH Center for Genetic Studies</dc:title>
  <dc:creator>john</dc:creator>
  <cp:lastModifiedBy>john</cp:lastModifiedBy>
  <cp:revision>338</cp:revision>
  <cp:lastPrinted>2015-10-28T18:25:35Z</cp:lastPrinted>
  <dcterms:created xsi:type="dcterms:W3CDTF">2004-12-11T20:43:46Z</dcterms:created>
  <dcterms:modified xsi:type="dcterms:W3CDTF">2016-10-26T14:50:32Z</dcterms:modified>
</cp:coreProperties>
</file>