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6" r:id="rId5"/>
    <p:sldId id="267" r:id="rId6"/>
    <p:sldId id="286" r:id="rId7"/>
    <p:sldId id="283" r:id="rId8"/>
    <p:sldId id="311" r:id="rId9"/>
    <p:sldId id="312" r:id="rId10"/>
    <p:sldId id="313" r:id="rId11"/>
    <p:sldId id="288" r:id="rId12"/>
    <p:sldId id="264" r:id="rId13"/>
    <p:sldId id="265" r:id="rId14"/>
    <p:sldId id="275" r:id="rId15"/>
    <p:sldId id="268" r:id="rId16"/>
    <p:sldId id="276" r:id="rId17"/>
    <p:sldId id="277" r:id="rId18"/>
    <p:sldId id="278" r:id="rId19"/>
    <p:sldId id="285" r:id="rId20"/>
    <p:sldId id="314" r:id="rId21"/>
    <p:sldId id="271" r:id="rId22"/>
    <p:sldId id="305" r:id="rId23"/>
    <p:sldId id="308" r:id="rId24"/>
    <p:sldId id="309" r:id="rId25"/>
    <p:sldId id="310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05" autoAdjust="0"/>
  </p:normalViewPr>
  <p:slideViewPr>
    <p:cSldViewPr snapToGrid="0" snapToObjects="1">
      <p:cViewPr varScale="1">
        <p:scale>
          <a:sx n="75" d="100"/>
          <a:sy n="75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FA563-22CB-0647-B6A4-28CF206E224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DFCC3-7173-2A40-9DAB-202C7BBD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DFCC3-7173-2A40-9DAB-202C7BBD2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Outcome of interest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quantitative or binary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covariates, potential confounders (PCs,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no?</a:t>
            </a:r>
          </a:p>
          <a:p>
            <a:pPr marL="0" indent="0">
              <a:buNone/>
            </a:pPr>
            <a:r>
              <a:rPr lang="en-US" baseline="0" dirty="0" smtClean="0"/>
              <a:t>-- for QTs: trait distribution, transformations, comparability to other studies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 Sample size </a:t>
            </a:r>
          </a:p>
          <a:p>
            <a:r>
              <a:rPr lang="en-US" dirty="0" smtClean="0"/>
              <a:t>-- feasible</a:t>
            </a:r>
            <a:r>
              <a:rPr lang="en-US" baseline="0" dirty="0" smtClean="0"/>
              <a:t> to achieve desired significance?</a:t>
            </a:r>
            <a:endParaRPr lang="en-US" dirty="0" smtClean="0"/>
          </a:p>
          <a:p>
            <a:r>
              <a:rPr lang="en-US" dirty="0" smtClean="0"/>
              <a:t>-- for binary:</a:t>
            </a:r>
            <a:r>
              <a:rPr lang="en-US" baseline="0" dirty="0" smtClean="0"/>
              <a:t> case/control balance</a:t>
            </a:r>
          </a:p>
          <a:p>
            <a:r>
              <a:rPr lang="en-US" baseline="0" dirty="0" smtClean="0"/>
              <a:t>-- type of sample: case/control cohort, population-based, family-based,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3) Data quality/QC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type of input data (GT, GL, PL, DS)</a:t>
            </a:r>
          </a:p>
          <a:p>
            <a:r>
              <a:rPr lang="en-US" baseline="0" dirty="0" smtClean="0"/>
              <a:t>-- variants to include/exclude? (PASS)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missingness</a:t>
            </a:r>
            <a:r>
              <a:rPr lang="en-US" baseline="0" dirty="0" smtClean="0"/>
              <a:t>, HWE, MAC/MAF thresholds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4) Test of choice, evaluating significance</a:t>
            </a:r>
          </a:p>
          <a:p>
            <a:r>
              <a:rPr lang="en-US" baseline="0" dirty="0" smtClean="0"/>
              <a:t>-- what output is given</a:t>
            </a:r>
          </a:p>
          <a:p>
            <a:r>
              <a:rPr lang="en-US" baseline="0" dirty="0" smtClean="0"/>
              <a:t>-- speed, computational resources</a:t>
            </a:r>
          </a:p>
          <a:p>
            <a:r>
              <a:rPr lang="en-US" baseline="0" dirty="0" smtClean="0"/>
              <a:t>-- # of variants tested (tests performed)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DFCC3-7173-2A40-9DAB-202C7BBD2A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BBC11-ED56-4232-9738-DE4D4E4C0F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BBC11-ED56-4232-9738-DE4D4E4C0F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BBC11-ED56-4232-9738-DE4D4E4C0F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4D40-FE93-F14D-9353-8B6D62E230E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B936-3B9A-C948-A268-C837C84E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.Locke@wustl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Association analysis with sequence data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85646"/>
          </a:xfrm>
        </p:spPr>
        <p:txBody>
          <a:bodyPr>
            <a:normAutofit/>
          </a:bodyPr>
          <a:lstStyle/>
          <a:p>
            <a:r>
              <a:rPr lang="en-US" dirty="0" smtClean="0"/>
              <a:t>Human Linkage &amp; Analysis </a:t>
            </a:r>
          </a:p>
          <a:p>
            <a:r>
              <a:rPr lang="en-US" dirty="0" smtClean="0"/>
              <a:t>November 29, 2016</a:t>
            </a:r>
          </a:p>
          <a:p>
            <a:endParaRPr lang="en-US" dirty="0"/>
          </a:p>
          <a:p>
            <a:r>
              <a:rPr lang="en-US" dirty="0" smtClean="0"/>
              <a:t>Adam Locke,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5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useful </a:t>
            </a:r>
            <a:r>
              <a:rPr lang="en-US" dirty="0" err="1" smtClean="0"/>
              <a:t>unix</a:t>
            </a:r>
            <a:r>
              <a:rPr lang="en-US" dirty="0" smtClean="0"/>
              <a:t> commands to help answer these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86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head -n X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– gives the first X lines of a file</a:t>
            </a:r>
          </a:p>
          <a:p>
            <a:r>
              <a:rPr lang="en-US" b="1" dirty="0" smtClean="0"/>
              <a:t>tail -n X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– gives the last X lines of a file</a:t>
            </a:r>
            <a:endParaRPr lang="en-US" dirty="0"/>
          </a:p>
          <a:p>
            <a:r>
              <a:rPr lang="en-US" b="1" dirty="0" smtClean="0"/>
              <a:t>cut -f X,Y or (X-Y) </a:t>
            </a:r>
            <a:r>
              <a:rPr lang="en-US" b="1" i="1" dirty="0" smtClean="0"/>
              <a:t>file</a:t>
            </a:r>
            <a:r>
              <a:rPr lang="en-US" dirty="0" smtClean="0"/>
              <a:t> – prints only columns X and Y or X through Y (tab separated by default)</a:t>
            </a:r>
          </a:p>
          <a:p>
            <a:r>
              <a:rPr lang="en-US" b="1" dirty="0" err="1" smtClean="0"/>
              <a:t>grep</a:t>
            </a:r>
            <a:r>
              <a:rPr lang="en-US" b="1" dirty="0" smtClean="0"/>
              <a:t> -</a:t>
            </a:r>
            <a:r>
              <a:rPr lang="en-US" b="1" dirty="0" err="1" smtClean="0"/>
              <a:t>e”expr</a:t>
            </a:r>
            <a:r>
              <a:rPr lang="en-US" b="1" dirty="0" smtClean="0"/>
              <a:t>”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– prints lines that contain a desired string “</a:t>
            </a:r>
            <a:r>
              <a:rPr lang="en-US" dirty="0" err="1" smtClean="0"/>
              <a:t>expr</a:t>
            </a:r>
            <a:r>
              <a:rPr lang="en-US" dirty="0" smtClean="0"/>
              <a:t>” (-v negates this, yielding lines that do NOT contain the string)</a:t>
            </a:r>
          </a:p>
          <a:p>
            <a:r>
              <a:rPr lang="en-US" b="1" dirty="0" err="1" smtClean="0"/>
              <a:t>wc</a:t>
            </a:r>
            <a:r>
              <a:rPr lang="en-US" b="1" dirty="0" smtClean="0"/>
              <a:t> –(</a:t>
            </a:r>
            <a:r>
              <a:rPr lang="en-US" b="1" dirty="0" err="1" smtClean="0"/>
              <a:t>m</a:t>
            </a:r>
            <a:r>
              <a:rPr lang="en-US" b="1" dirty="0" err="1"/>
              <a:t>,w</a:t>
            </a:r>
            <a:r>
              <a:rPr lang="en-US" b="1" dirty="0" err="1" smtClean="0"/>
              <a:t>,l</a:t>
            </a:r>
            <a:r>
              <a:rPr lang="en-US" b="1" dirty="0" smtClean="0"/>
              <a:t>)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– prints count of characters (-m), words (-w), and/or lines (-l) in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9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89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Exercise #1:</a:t>
            </a:r>
          </a:p>
          <a:p>
            <a:r>
              <a:rPr lang="en-US" dirty="0" smtClean="0"/>
              <a:t>Run single variant association analysis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470400"/>
            <a:ext cx="8229600" cy="211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900" dirty="0" smtClean="0"/>
              <a:t>What are the considerations we need to take into account before we start</a:t>
            </a:r>
            <a:r>
              <a:rPr lang="en-US" sz="6900" dirty="0" smtClean="0"/>
              <a:t>?</a:t>
            </a:r>
          </a:p>
          <a:p>
            <a:endParaRPr lang="en-US" dirty="0"/>
          </a:p>
          <a:p>
            <a:pPr marL="571500" indent="-571500" algn="l">
              <a:buFont typeface="Arial"/>
              <a:buChar char="•"/>
            </a:pPr>
            <a:r>
              <a:rPr lang="en-US" sz="5300" dirty="0" smtClean="0"/>
              <a:t>What type of trait? Test?</a:t>
            </a:r>
          </a:p>
          <a:p>
            <a:pPr marL="571500" indent="-571500" algn="l">
              <a:buFont typeface="Arial"/>
              <a:buChar char="•"/>
            </a:pPr>
            <a:r>
              <a:rPr lang="en-US" sz="5300" dirty="0" smtClean="0"/>
              <a:t>Covariates to include?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5200" y="1166822"/>
            <a:ext cx="739986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Test data are located here:</a:t>
            </a:r>
          </a:p>
          <a:p>
            <a:pPr lvl="1"/>
            <a:r>
              <a:rPr lang="en-US" sz="2400" dirty="0"/>
              <a:t>Set 1: /home/gems/m21-5483/</a:t>
            </a:r>
            <a:r>
              <a:rPr lang="en-US" sz="2400" dirty="0" err="1"/>
              <a:t>seq_assoc</a:t>
            </a:r>
            <a:r>
              <a:rPr lang="en-US" sz="2400" dirty="0"/>
              <a:t>/set1</a:t>
            </a:r>
          </a:p>
          <a:p>
            <a:pPr lvl="1"/>
            <a:r>
              <a:rPr lang="en-US" sz="2400" dirty="0"/>
              <a:t>Set 2: /home/gems/m21-5483/</a:t>
            </a:r>
            <a:r>
              <a:rPr lang="en-US" sz="2400" dirty="0" err="1"/>
              <a:t>seq_assoc</a:t>
            </a:r>
            <a:r>
              <a:rPr lang="en-US" sz="2400" dirty="0"/>
              <a:t>/set2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437251"/>
            <a:ext cx="8229600" cy="214531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432"/>
              </a:spcBef>
              <a:buNone/>
            </a:pPr>
            <a:r>
              <a:rPr lang="en-US" sz="3600" dirty="0" smtClean="0"/>
              <a:t>What </a:t>
            </a:r>
            <a:r>
              <a:rPr lang="en-US" sz="3600" dirty="0"/>
              <a:t>is required to do this</a:t>
            </a:r>
            <a:r>
              <a:rPr lang="en-US" sz="3600" dirty="0" smtClean="0"/>
              <a:t>?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What </a:t>
            </a:r>
            <a:r>
              <a:rPr lang="en-US" sz="2800" dirty="0"/>
              <a:t>are the required parameters</a:t>
            </a:r>
            <a:r>
              <a:rPr lang="en-US" sz="2800" dirty="0" smtClean="0"/>
              <a:t>?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What </a:t>
            </a:r>
            <a:r>
              <a:rPr lang="en-US" sz="2800" dirty="0"/>
              <a:t>optional parameters might be useful</a:t>
            </a:r>
            <a:r>
              <a:rPr lang="en-US" sz="2800" dirty="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846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868"/>
            <a:ext cx="8229600" cy="1143000"/>
          </a:xfrm>
        </p:spPr>
        <p:txBody>
          <a:bodyPr/>
          <a:lstStyle/>
          <a:p>
            <a:r>
              <a:rPr lang="en-US" dirty="0" smtClean="0"/>
              <a:t>Phenotypes:  binary trait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828800"/>
          <a:ext cx="457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3962400" y="2209800"/>
            <a:ext cx="304800" cy="2590800"/>
          </a:xfrm>
          <a:prstGeom prst="leftBrace">
            <a:avLst>
              <a:gd name="adj1" fmla="val 5493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3272135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  individuals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3124200"/>
            <a:ext cx="167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Cases = 1</a:t>
            </a:r>
          </a:p>
          <a:p>
            <a:r>
              <a:rPr lang="en-US" sz="2400" dirty="0" smtClean="0"/>
              <a:t>Controls = 0</a:t>
            </a:r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Phenotypes:  quantitative trait (QT)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63936"/>
              </p:ext>
            </p:extLst>
          </p:nvPr>
        </p:nvGraphicFramePr>
        <p:xfrm>
          <a:off x="2807920" y="1676400"/>
          <a:ext cx="8382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807920" y="4876800"/>
            <a:ext cx="0" cy="8382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920" y="5715000"/>
            <a:ext cx="914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893645" y="4956175"/>
            <a:ext cx="723900" cy="660400"/>
          </a:xfrm>
          <a:custGeom>
            <a:avLst/>
            <a:gdLst>
              <a:gd name="connsiteX0" fmla="*/ 0 w 723900"/>
              <a:gd name="connsiteY0" fmla="*/ 606425 h 660400"/>
              <a:gd name="connsiteX1" fmla="*/ 123825 w 723900"/>
              <a:gd name="connsiteY1" fmla="*/ 6350 h 660400"/>
              <a:gd name="connsiteX2" fmla="*/ 466725 w 723900"/>
              <a:gd name="connsiteY2" fmla="*/ 568325 h 660400"/>
              <a:gd name="connsiteX3" fmla="*/ 590550 w 723900"/>
              <a:gd name="connsiteY3" fmla="*/ 558800 h 660400"/>
              <a:gd name="connsiteX4" fmla="*/ 723900 w 723900"/>
              <a:gd name="connsiteY4" fmla="*/ 587375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660400">
                <a:moveTo>
                  <a:pt x="0" y="606425"/>
                </a:moveTo>
                <a:cubicBezTo>
                  <a:pt x="23019" y="309562"/>
                  <a:pt x="46038" y="12700"/>
                  <a:pt x="123825" y="6350"/>
                </a:cubicBezTo>
                <a:cubicBezTo>
                  <a:pt x="201612" y="0"/>
                  <a:pt x="388938" y="476250"/>
                  <a:pt x="466725" y="568325"/>
                </a:cubicBezTo>
                <a:cubicBezTo>
                  <a:pt x="544512" y="660400"/>
                  <a:pt x="547688" y="555625"/>
                  <a:pt x="590550" y="558800"/>
                </a:cubicBezTo>
                <a:cubicBezTo>
                  <a:pt x="633412" y="561975"/>
                  <a:pt x="678656" y="574675"/>
                  <a:pt x="723900" y="587375"/>
                </a:cubicBezTo>
              </a:path>
            </a:pathLst>
          </a:cu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80261"/>
              </p:ext>
            </p:extLst>
          </p:nvPr>
        </p:nvGraphicFramePr>
        <p:xfrm>
          <a:off x="6160720" y="1676400"/>
          <a:ext cx="12192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Transf.(Y)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112720" y="5791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244082" y="51054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Freq.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874720" y="3124200"/>
            <a:ext cx="2133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349347" y="4876800"/>
            <a:ext cx="0" cy="8382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49347" y="5715000"/>
            <a:ext cx="914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0458" y="5791200"/>
            <a:ext cx="104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Transf.(Y)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785509" y="51054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Freq.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6444597" y="4929187"/>
            <a:ext cx="638175" cy="633413"/>
          </a:xfrm>
          <a:custGeom>
            <a:avLst/>
            <a:gdLst>
              <a:gd name="connsiteX0" fmla="*/ 0 w 638175"/>
              <a:gd name="connsiteY0" fmla="*/ 633413 h 633413"/>
              <a:gd name="connsiteX1" fmla="*/ 161925 w 638175"/>
              <a:gd name="connsiteY1" fmla="*/ 490538 h 633413"/>
              <a:gd name="connsiteX2" fmla="*/ 257175 w 638175"/>
              <a:gd name="connsiteY2" fmla="*/ 100013 h 633413"/>
              <a:gd name="connsiteX3" fmla="*/ 333375 w 638175"/>
              <a:gd name="connsiteY3" fmla="*/ 71438 h 633413"/>
              <a:gd name="connsiteX4" fmla="*/ 495300 w 638175"/>
              <a:gd name="connsiteY4" fmla="*/ 528638 h 633413"/>
              <a:gd name="connsiteX5" fmla="*/ 638175 w 638175"/>
              <a:gd name="connsiteY5" fmla="*/ 604838 h 63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175" h="633413">
                <a:moveTo>
                  <a:pt x="0" y="633413"/>
                </a:moveTo>
                <a:cubicBezTo>
                  <a:pt x="59531" y="606425"/>
                  <a:pt x="119063" y="579438"/>
                  <a:pt x="161925" y="490538"/>
                </a:cubicBezTo>
                <a:cubicBezTo>
                  <a:pt x="204788" y="401638"/>
                  <a:pt x="228600" y="169863"/>
                  <a:pt x="257175" y="100013"/>
                </a:cubicBezTo>
                <a:cubicBezTo>
                  <a:pt x="285750" y="30163"/>
                  <a:pt x="293687" y="0"/>
                  <a:pt x="333375" y="71438"/>
                </a:cubicBezTo>
                <a:cubicBezTo>
                  <a:pt x="373063" y="142876"/>
                  <a:pt x="444500" y="439738"/>
                  <a:pt x="495300" y="528638"/>
                </a:cubicBezTo>
                <a:cubicBezTo>
                  <a:pt x="546100" y="617538"/>
                  <a:pt x="592137" y="611188"/>
                  <a:pt x="638175" y="604838"/>
                </a:cubicBezTo>
              </a:path>
            </a:pathLst>
          </a:cu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2426920" y="2057400"/>
            <a:ext cx="304800" cy="2590800"/>
          </a:xfrm>
          <a:prstGeom prst="leftBrace">
            <a:avLst>
              <a:gd name="adj1" fmla="val 54935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4320" y="3119735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  individuals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74720" y="32766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Transformation:</a:t>
            </a:r>
          </a:p>
          <a:p>
            <a:pPr>
              <a:buFontTx/>
              <a:buChar char="-"/>
            </a:pPr>
            <a:r>
              <a:rPr lang="en-US" sz="2400" dirty="0" smtClean="0"/>
              <a:t> Logarithm</a:t>
            </a:r>
          </a:p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/>
              <a:t>Inverse normal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for association testing of</a:t>
            </a:r>
            <a:br>
              <a:rPr lang="en-US" dirty="0" smtClean="0"/>
            </a:br>
            <a:r>
              <a:rPr lang="en-US" dirty="0" smtClean="0"/>
              <a:t>low-frequency variants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Low minor allele count (MAC)</a:t>
            </a:r>
          </a:p>
          <a:p>
            <a:endParaRPr lang="en-US" dirty="0" smtClean="0"/>
          </a:p>
          <a:p>
            <a:r>
              <a:rPr lang="en-US" dirty="0" smtClean="0"/>
              <a:t>Stringent α = 5x10</a:t>
            </a:r>
            <a:r>
              <a:rPr lang="en-US" baseline="30000" dirty="0" smtClean="0"/>
              <a:t>-8</a:t>
            </a:r>
            <a:r>
              <a:rPr lang="en-US" dirty="0" smtClean="0"/>
              <a:t> (multiple testing)</a:t>
            </a:r>
          </a:p>
          <a:p>
            <a:endParaRPr lang="en-US" dirty="0" smtClean="0"/>
          </a:p>
          <a:p>
            <a:r>
              <a:rPr lang="en-US" dirty="0" smtClean="0"/>
              <a:t>For binary traits:</a:t>
            </a:r>
          </a:p>
          <a:p>
            <a:pPr lvl="1"/>
            <a:r>
              <a:rPr lang="en-US" dirty="0" smtClean="0"/>
              <a:t>Unbalanced numbers of cases and controls</a:t>
            </a:r>
            <a:br>
              <a:rPr lang="en-US" dirty="0" smtClean="0"/>
            </a:br>
            <a:r>
              <a:rPr lang="en-US" dirty="0" smtClean="0"/>
              <a:t>(e.g. population-based studies)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variant tests available in EPACTS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3263"/>
              </p:ext>
            </p:extLst>
          </p:nvPr>
        </p:nvGraphicFramePr>
        <p:xfrm>
          <a:off x="2377299" y="1429309"/>
          <a:ext cx="4175901" cy="462353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75901"/>
              </a:tblGrid>
              <a:tr h="5859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Single Variant Test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Wald Test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Score Test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Likelihood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Ratio Test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Firth bias-corrected LRT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 Regression</a:t>
                      </a:r>
                      <a:endParaRPr lang="en-US" sz="2400" baseline="300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Reverse Regression</a:t>
                      </a:r>
                      <a:endParaRPr lang="en-US" sz="2400" baseline="300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Wilcoxon</a:t>
                      </a:r>
                      <a:r>
                        <a:rPr lang="en-US" sz="2400" baseline="0" dirty="0" smtClean="0"/>
                        <a:t> Rank Sum</a:t>
                      </a:r>
                      <a:endParaRPr lang="en-US" sz="2400" dirty="0"/>
                    </a:p>
                  </a:txBody>
                  <a:tcPr/>
                </a:tc>
              </a:tr>
              <a:tr h="504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EMMAX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DE9-19F7-3A41-BFF9-5C82B43F07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 t="12500"/>
          <a:stretch>
            <a:fillRect/>
          </a:stretch>
        </p:blipFill>
        <p:spPr bwMode="auto">
          <a:xfrm>
            <a:off x="2057400" y="2000250"/>
            <a:ext cx="5029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Logistic Wald test is very conservative for low-frequency and rare variants in balanced studies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1371600"/>
            <a:ext cx="3810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QQ Plot</a:t>
            </a:r>
          </a:p>
          <a:p>
            <a:pPr algn="ctr"/>
            <a:r>
              <a:rPr lang="en-US" b="1" dirty="0" smtClean="0"/>
              <a:t>1,060 Cases / 1,090 Controls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784298" y="6519446"/>
            <a:ext cx="3995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Xing et al. (2012) </a:t>
            </a:r>
            <a:r>
              <a:rPr lang="en-US" sz="1600" i="1" dirty="0" smtClean="0"/>
              <a:t>Ann Hum Genet</a:t>
            </a:r>
            <a:r>
              <a:rPr lang="en-US" sz="1600" dirty="0" smtClean="0"/>
              <a:t> 76:168-77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96296" y="2209800"/>
            <a:ext cx="154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00"/>
                </a:solidFill>
              </a:rPr>
              <a:t>MAC ≥ 200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296" y="2667000"/>
            <a:ext cx="214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20 ≤ MAC &lt; 200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6296" y="3581400"/>
            <a:ext cx="138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FF"/>
                </a:solidFill>
              </a:rPr>
              <a:t>MAC &lt; 20</a:t>
            </a:r>
            <a:endParaRPr lang="en-US" sz="2400" dirty="0">
              <a:solidFill>
                <a:srgbClr val="0066FF"/>
              </a:solidFill>
            </a:endParaRPr>
          </a:p>
        </p:txBody>
      </p: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6781800" y="2440633"/>
            <a:ext cx="214496" cy="73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05600" y="2895600"/>
            <a:ext cx="2906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05600" y="3810000"/>
            <a:ext cx="2906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91200" y="50292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296" y="6414807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8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Logistic score test is anti-conservative for low-frequency and rare variants in unbalanced studies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1371600"/>
            <a:ext cx="3810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QQ Plot</a:t>
            </a:r>
          </a:p>
          <a:p>
            <a:pPr algn="ctr"/>
            <a:r>
              <a:rPr lang="en-US" b="1" dirty="0" smtClean="0"/>
              <a:t>80 Cases / 1,768 Controls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1671935"/>
            <a:ext cx="214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20 ≤ MAC &lt; 200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2133600"/>
            <a:ext cx="138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FF"/>
                </a:solidFill>
              </a:rPr>
              <a:t>MAC &lt; 20</a:t>
            </a:r>
            <a:endParaRPr lang="en-US" sz="2400" dirty="0">
              <a:solidFill>
                <a:srgbClr val="0066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29200" y="1981200"/>
            <a:ext cx="1066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62400" y="23622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1200" y="50292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1176" y="6434223"/>
            <a:ext cx="46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Ma et al. Genetic Epidemiology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Recommended single marker tests for low-frequency variants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Traits (unrelated)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54525"/>
          </a:xfrm>
        </p:spPr>
        <p:txBody>
          <a:bodyPr>
            <a:normAutofit/>
          </a:bodyPr>
          <a:lstStyle/>
          <a:p>
            <a:r>
              <a:rPr lang="en-US" dirty="0" smtClean="0"/>
              <a:t>For balanced studies</a:t>
            </a:r>
            <a:br>
              <a:rPr lang="en-US" dirty="0" smtClean="0"/>
            </a:br>
            <a:r>
              <a:rPr lang="en-US" dirty="0" smtClean="0"/>
              <a:t>(case-control ratio &lt; 3:2)</a:t>
            </a:r>
          </a:p>
          <a:p>
            <a:pPr lvl="1"/>
            <a:r>
              <a:rPr lang="en-US" dirty="0" smtClean="0"/>
              <a:t>Use Firth bias-corrected*, or score logistic regression</a:t>
            </a:r>
          </a:p>
          <a:p>
            <a:pPr lvl="1"/>
            <a:r>
              <a:rPr lang="en-US" dirty="0" smtClean="0"/>
              <a:t>Avoid Wald test (low power)</a:t>
            </a:r>
            <a:endParaRPr lang="en-US" dirty="0"/>
          </a:p>
          <a:p>
            <a:r>
              <a:rPr lang="en-US" dirty="0" smtClean="0"/>
              <a:t>For unbalanced studies</a:t>
            </a:r>
            <a:br>
              <a:rPr lang="en-US" dirty="0" smtClean="0"/>
            </a:br>
            <a:r>
              <a:rPr lang="en-US" dirty="0" smtClean="0"/>
              <a:t>(case-control ratio &gt; 3:2)</a:t>
            </a:r>
          </a:p>
          <a:p>
            <a:pPr lvl="1"/>
            <a:r>
              <a:rPr lang="en-US" dirty="0" smtClean="0"/>
              <a:t>Use Firth, likelihood ratio logistic regression</a:t>
            </a:r>
          </a:p>
          <a:p>
            <a:pPr lvl="1"/>
            <a:r>
              <a:rPr lang="en-US" dirty="0" smtClean="0"/>
              <a:t>Avoid score test</a:t>
            </a:r>
            <a:br>
              <a:rPr lang="en-US" dirty="0" smtClean="0"/>
            </a:br>
            <a:r>
              <a:rPr lang="en-US" dirty="0" smtClean="0"/>
              <a:t>(inflated false positive rate)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Quantitative Traits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Given normally-distributed QTs</a:t>
            </a:r>
          </a:p>
          <a:p>
            <a:pPr lvl="1"/>
            <a:r>
              <a:rPr lang="en-US" dirty="0" smtClean="0"/>
              <a:t>Use any linear regression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3111" y="6211669"/>
            <a:ext cx="348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 et. al. </a:t>
            </a:r>
            <a:r>
              <a:rPr lang="en-US" i="1" dirty="0" smtClean="0"/>
              <a:t>Genet. </a:t>
            </a:r>
            <a:r>
              <a:rPr lang="en-US" i="1" dirty="0" err="1" smtClean="0"/>
              <a:t>Epidemiol</a:t>
            </a:r>
            <a:r>
              <a:rPr lang="en-US" i="1" dirty="0" smtClean="0"/>
              <a:t>.</a:t>
            </a:r>
            <a:r>
              <a:rPr lang="en-US" dirty="0" smtClean="0"/>
              <a:t>, 2013;</a:t>
            </a:r>
          </a:p>
          <a:p>
            <a:r>
              <a:rPr lang="en-US" dirty="0" smtClean="0"/>
              <a:t>Ma et. al., </a:t>
            </a:r>
            <a:r>
              <a:rPr lang="en-US" i="1" dirty="0" smtClean="0"/>
              <a:t>in preparation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258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*(Firth, </a:t>
            </a:r>
            <a:r>
              <a:rPr lang="en-US" i="1" dirty="0" err="1" smtClean="0"/>
              <a:t>Biometrika</a:t>
            </a:r>
            <a:r>
              <a:rPr lang="en-US" dirty="0" smtClean="0"/>
              <a:t>, 1993)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88668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output do we get?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420025" cy="5420930"/>
          </a:xfrm>
        </p:spPr>
        <p:txBody>
          <a:bodyPr>
            <a:noAutofit/>
          </a:bodyPr>
          <a:lstStyle/>
          <a:p>
            <a:r>
              <a:rPr lang="en-US" sz="2000" dirty="0" smtClean="0"/>
              <a:t>Runtime files: These configure and are input for the desired analysis</a:t>
            </a:r>
          </a:p>
          <a:p>
            <a:pPr lvl="1"/>
            <a:r>
              <a:rPr lang="en-US" sz="2000" dirty="0" smtClean="0"/>
              <a:t>*.</a:t>
            </a:r>
            <a:r>
              <a:rPr lang="en-US" sz="2000" dirty="0" err="1" smtClean="0"/>
              <a:t>epacts.conf</a:t>
            </a:r>
            <a:endParaRPr lang="en-US" sz="2000" dirty="0" smtClean="0"/>
          </a:p>
          <a:p>
            <a:pPr lvl="1"/>
            <a:r>
              <a:rPr lang="en-US" sz="2000" dirty="0" smtClean="0"/>
              <a:t>*.</a:t>
            </a:r>
            <a:r>
              <a:rPr lang="en-US" sz="2000" dirty="0" err="1" smtClean="0"/>
              <a:t>epacts.R</a:t>
            </a:r>
            <a:endParaRPr lang="en-US" sz="2000" dirty="0"/>
          </a:p>
          <a:p>
            <a:pPr lvl="1"/>
            <a:r>
              <a:rPr lang="en-US" sz="2000" dirty="0" smtClean="0"/>
              <a:t>*.</a:t>
            </a:r>
            <a:r>
              <a:rPr lang="en-US" sz="2000" dirty="0" err="1" smtClean="0"/>
              <a:t>ind</a:t>
            </a:r>
            <a:endParaRPr lang="en-US" sz="2000" dirty="0" smtClean="0"/>
          </a:p>
          <a:p>
            <a:pPr lvl="1"/>
            <a:r>
              <a:rPr lang="en-US" sz="2000" dirty="0" smtClean="0"/>
              <a:t>*.</a:t>
            </a:r>
            <a:r>
              <a:rPr lang="en-US" sz="2000" dirty="0" err="1" smtClean="0"/>
              <a:t>phe</a:t>
            </a:r>
            <a:endParaRPr lang="en-US" sz="2000" dirty="0" smtClean="0"/>
          </a:p>
          <a:p>
            <a:pPr lvl="1"/>
            <a:r>
              <a:rPr lang="en-US" sz="2000" dirty="0" smtClean="0"/>
              <a:t>*.</a:t>
            </a:r>
            <a:r>
              <a:rPr lang="en-US" sz="2000" dirty="0" err="1" smtClean="0"/>
              <a:t>Makefile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Full </a:t>
            </a:r>
            <a:r>
              <a:rPr lang="en-US" sz="2000" dirty="0" err="1" smtClean="0"/>
              <a:t>assocation</a:t>
            </a:r>
            <a:r>
              <a:rPr lang="en-US" sz="2000" dirty="0" smtClean="0"/>
              <a:t> output:  *.</a:t>
            </a:r>
            <a:r>
              <a:rPr lang="en-US" sz="2000" dirty="0" err="1" smtClean="0"/>
              <a:t>epacts.gz</a:t>
            </a:r>
            <a:r>
              <a:rPr lang="en-US" sz="2000" dirty="0" smtClean="0"/>
              <a:t> (*.</a:t>
            </a:r>
            <a:r>
              <a:rPr lang="en-US" sz="2000" dirty="0" err="1" smtClean="0"/>
              <a:t>epacts.gz.tbi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What information is included in the output?</a:t>
            </a:r>
          </a:p>
          <a:p>
            <a:endParaRPr lang="en-US" sz="2000" dirty="0" smtClean="0"/>
          </a:p>
          <a:p>
            <a:r>
              <a:rPr lang="en-US" sz="2000" dirty="0" smtClean="0"/>
              <a:t>Top hits: *.epacts.top5000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Visualizations:</a:t>
            </a:r>
          </a:p>
          <a:p>
            <a:pPr lvl="1"/>
            <a:r>
              <a:rPr lang="en-US" sz="2000" dirty="0" smtClean="0"/>
              <a:t>Manhattan plot: *.</a:t>
            </a:r>
            <a:r>
              <a:rPr lang="en-US" sz="2000" dirty="0" err="1" smtClean="0"/>
              <a:t>epacts.mh.pdf</a:t>
            </a:r>
            <a:endParaRPr lang="en-US" sz="2000" dirty="0" smtClean="0"/>
          </a:p>
          <a:p>
            <a:pPr lvl="1"/>
            <a:r>
              <a:rPr lang="en-US" sz="2000" dirty="0" smtClean="0"/>
              <a:t>QQ plot: *.</a:t>
            </a:r>
            <a:r>
              <a:rPr lang="en-US" sz="2000" dirty="0" err="1" smtClean="0"/>
              <a:t>epacts.qq.pdf</a:t>
            </a:r>
            <a:endParaRPr lang="en-US" sz="2000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734"/>
            <a:ext cx="8229600" cy="5445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 data characteristics that influence the choice of test to use for analysis</a:t>
            </a:r>
          </a:p>
          <a:p>
            <a:pPr lvl="1"/>
            <a:r>
              <a:rPr lang="en-US" dirty="0" smtClean="0"/>
              <a:t>Quick exploration of these in test data 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Learn tools for running genome-wide analyses</a:t>
            </a:r>
          </a:p>
          <a:p>
            <a:pPr lvl="1"/>
            <a:r>
              <a:rPr lang="en-US" dirty="0"/>
              <a:t>Single variant </a:t>
            </a:r>
            <a:r>
              <a:rPr lang="en-US" dirty="0" smtClean="0"/>
              <a:t>association tests</a:t>
            </a:r>
            <a:endParaRPr lang="en-US" dirty="0"/>
          </a:p>
          <a:p>
            <a:pPr lvl="1"/>
            <a:r>
              <a:rPr lang="en-US" dirty="0" smtClean="0"/>
              <a:t>Variant annotation</a:t>
            </a:r>
          </a:p>
          <a:p>
            <a:pPr lvl="1"/>
            <a:r>
              <a:rPr lang="en-US" dirty="0" smtClean="0"/>
              <a:t>Gene-based or group-wise association analysis</a:t>
            </a:r>
          </a:p>
          <a:p>
            <a:endParaRPr lang="en-US" dirty="0" smtClean="0"/>
          </a:p>
          <a:p>
            <a:r>
              <a:rPr lang="en-US" dirty="0" smtClean="0"/>
              <a:t>Discuss visualization and interpretation of results from these analysis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5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68"/>
            <a:ext cx="8229600" cy="1143000"/>
          </a:xfrm>
        </p:spPr>
        <p:txBody>
          <a:bodyPr/>
          <a:lstStyle/>
          <a:p>
            <a:r>
              <a:rPr lang="en-US" dirty="0" smtClean="0"/>
              <a:t>Evaluating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the visualizations tell us?</a:t>
            </a:r>
          </a:p>
          <a:p>
            <a:endParaRPr lang="en-US" dirty="0"/>
          </a:p>
          <a:p>
            <a:r>
              <a:rPr lang="en-US" dirty="0" smtClean="0"/>
              <a:t>Does the association test appear to be well calibrated? At all allele frequencies?</a:t>
            </a:r>
          </a:p>
          <a:p>
            <a:endParaRPr lang="en-US" dirty="0" smtClean="0"/>
          </a:p>
          <a:p>
            <a:r>
              <a:rPr lang="en-US" dirty="0" smtClean="0"/>
              <a:t>What about evidence for inflation?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 there any signal of positive associations?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6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38" y="165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Variance component model for</a:t>
            </a:r>
            <a:br>
              <a:rPr lang="en-US" dirty="0" smtClean="0"/>
            </a:br>
            <a:r>
              <a:rPr lang="en-US" dirty="0" smtClean="0"/>
              <a:t>family-based association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Population-based analysis assumes uncorrelated phenotypes between individuals under the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Family-based analysis assumes phenotypes are correlated with relatives’ phenotypes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model for population-based analysis to account for distant relationship inferred from dense SNP arrays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4692" y="2451100"/>
            <a:ext cx="3238500" cy="5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692" y="4140200"/>
            <a:ext cx="4686300" cy="58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3291" y="4124980"/>
            <a:ext cx="342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K</a:t>
            </a:r>
            <a:r>
              <a:rPr lang="en-US" sz="2800" i="1" baseline="-25000" dirty="0" err="1" smtClean="0"/>
              <a:t>ij</a:t>
            </a:r>
            <a:r>
              <a:rPr lang="en-US" sz="2800" dirty="0" smtClean="0"/>
              <a:t> : kinship coefficient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877" y="5930900"/>
            <a:ext cx="46863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0" y="5867400"/>
            <a:ext cx="357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 </a:t>
            </a:r>
            <a:r>
              <a:rPr lang="en-US" sz="2800" i="1" dirty="0" smtClean="0"/>
              <a:t>  </a:t>
            </a:r>
            <a:r>
              <a:rPr lang="en-US" sz="2800" dirty="0" smtClean="0"/>
              <a:t> : </a:t>
            </a:r>
            <a:r>
              <a:rPr lang="en-US" sz="2000" dirty="0" smtClean="0"/>
              <a:t>marker-based kinship </a:t>
            </a:r>
            <a:r>
              <a:rPr lang="en-US" sz="2000" dirty="0" err="1" smtClean="0"/>
              <a:t>coeff</a:t>
            </a:r>
            <a:r>
              <a:rPr lang="en-US" sz="2000" dirty="0" smtClean="0"/>
              <a:t>.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5927725"/>
            <a:ext cx="498102" cy="431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485390"/>
            <a:ext cx="540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Kang HM et al, Nat Genet (2010) 42:348-54</a:t>
            </a:r>
            <a:endParaRPr lang="en-US" i="1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8539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37" y="274638"/>
            <a:ext cx="876695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#1B:</a:t>
            </a:r>
            <a:br>
              <a:rPr lang="en-US" dirty="0" smtClean="0"/>
            </a:br>
            <a:r>
              <a:rPr lang="en-US" dirty="0" smtClean="0"/>
              <a:t>Run single variant association with EMMAX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9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generate a kinship matrix to determine genetic relationship estimate between individuals</a:t>
            </a:r>
          </a:p>
          <a:p>
            <a:endParaRPr lang="en-US" dirty="0"/>
          </a:p>
          <a:p>
            <a:r>
              <a:rPr lang="en-US" dirty="0" smtClean="0"/>
              <a:t>Then rerun association with EMMAX</a:t>
            </a:r>
          </a:p>
          <a:p>
            <a:endParaRPr lang="en-US" dirty="0"/>
          </a:p>
          <a:p>
            <a:r>
              <a:rPr lang="en-US" dirty="0" smtClean="0"/>
              <a:t>Does incorporating relatedness affect association statistics?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25358"/>
          </a:xfrm>
        </p:spPr>
        <p:txBody>
          <a:bodyPr>
            <a:normAutofit/>
          </a:bodyPr>
          <a:lstStyle/>
          <a:p>
            <a:r>
              <a:rPr lang="en-US" dirty="0" smtClean="0"/>
              <a:t>EPACTS is a flexible package of tools for the analysis of GWAS and sequence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Performs multiple types of single variant association tests</a:t>
            </a:r>
          </a:p>
          <a:p>
            <a:pPr lvl="1"/>
            <a:r>
              <a:rPr lang="en-US" dirty="0" smtClean="0"/>
              <a:t>Quantitative </a:t>
            </a:r>
            <a:r>
              <a:rPr lang="en-US" dirty="0" err="1" smtClean="0"/>
              <a:t>vs</a:t>
            </a:r>
            <a:r>
              <a:rPr lang="en-US" dirty="0" smtClean="0"/>
              <a:t> dichotomous traits</a:t>
            </a:r>
          </a:p>
          <a:p>
            <a:pPr lvl="1"/>
            <a:r>
              <a:rPr lang="en-US" dirty="0" smtClean="0"/>
              <a:t>Related or unrelated individuals</a:t>
            </a:r>
          </a:p>
          <a:p>
            <a:pPr lvl="1"/>
            <a:r>
              <a:rPr lang="en-US" dirty="0" smtClean="0"/>
              <a:t>Test considerations for unbalanced study designs</a:t>
            </a:r>
          </a:p>
          <a:p>
            <a:endParaRPr lang="en-US" dirty="0" smtClean="0"/>
          </a:p>
          <a:p>
            <a:r>
              <a:rPr lang="en-US" dirty="0" smtClean="0"/>
              <a:t>Automated visualization </a:t>
            </a:r>
            <a:r>
              <a:rPr lang="en-US" dirty="0"/>
              <a:t>of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85795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3"/>
            <a:ext cx="8229600" cy="1143000"/>
          </a:xfrm>
        </p:spPr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 et al., Genetic Epidemiology, Sept. 2013</a:t>
            </a:r>
          </a:p>
          <a:p>
            <a:pPr lvl="1"/>
            <a:r>
              <a:rPr lang="en-US" dirty="0"/>
              <a:t>Analysis strategies for low count data in case/control studies</a:t>
            </a:r>
          </a:p>
          <a:p>
            <a:endParaRPr lang="en-US" dirty="0" smtClean="0"/>
          </a:p>
          <a:p>
            <a:r>
              <a:rPr lang="en-US" dirty="0" smtClean="0"/>
              <a:t>Purcell </a:t>
            </a:r>
            <a:r>
              <a:rPr lang="en-US" dirty="0"/>
              <a:t>et al</a:t>
            </a:r>
            <a:r>
              <a:rPr lang="en-US" dirty="0" smtClean="0"/>
              <a:t>., </a:t>
            </a:r>
            <a:r>
              <a:rPr lang="en-US" dirty="0"/>
              <a:t>Nature, Feb. </a:t>
            </a:r>
            <a:r>
              <a:rPr lang="en-US" dirty="0" smtClean="0"/>
              <a:t>2014</a:t>
            </a:r>
          </a:p>
          <a:p>
            <a:pPr lvl="1"/>
            <a:r>
              <a:rPr lang="en-US" dirty="0" smtClean="0"/>
              <a:t>Rare variation in schizophrenia</a:t>
            </a:r>
          </a:p>
        </p:txBody>
      </p:sp>
    </p:spTree>
    <p:extLst>
      <p:ext uri="{BB962C8B-B14F-4D97-AF65-F5344CB8AC3E}">
        <p14:creationId xmlns:p14="http://schemas.microsoft.com/office/powerpoint/2010/main" val="115408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Group-wise tests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annotation in </a:t>
            </a:r>
            <a:r>
              <a:rPr lang="en-US" dirty="0" smtClean="0"/>
              <a:t>EPACTS</a:t>
            </a:r>
            <a:endParaRPr lang="en-US" dirty="0"/>
          </a:p>
          <a:p>
            <a:pPr lvl="1"/>
            <a:r>
              <a:rPr lang="en-US" dirty="0" smtClean="0"/>
              <a:t>Run group-wise tests in EPACTS</a:t>
            </a:r>
          </a:p>
          <a:p>
            <a:endParaRPr lang="en-US" dirty="0" smtClean="0"/>
          </a:p>
          <a:p>
            <a:r>
              <a:rPr lang="en-US" dirty="0" smtClean="0"/>
              <a:t>Meta-analysis</a:t>
            </a:r>
          </a:p>
          <a:p>
            <a:pPr lvl="1"/>
            <a:r>
              <a:rPr lang="en-US" dirty="0" smtClean="0"/>
              <a:t>Data cleaning and QC</a:t>
            </a:r>
          </a:p>
          <a:p>
            <a:pPr lvl="1"/>
            <a:r>
              <a:rPr lang="en-US" dirty="0" smtClean="0"/>
              <a:t>Running fixed effects meta-analysis in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5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Adam Locke</a:t>
            </a:r>
          </a:p>
          <a:p>
            <a:pPr marL="0" indent="0">
              <a:buNone/>
            </a:pPr>
            <a:r>
              <a:rPr lang="en-US" dirty="0" smtClean="0"/>
              <a:t>4444 Forest Park, #5110</a:t>
            </a:r>
          </a:p>
          <a:p>
            <a:pPr marL="0" indent="0">
              <a:buNone/>
            </a:pPr>
            <a:r>
              <a:rPr lang="en-US" dirty="0" smtClean="0"/>
              <a:t>McDonnell Genome Institute</a:t>
            </a:r>
          </a:p>
          <a:p>
            <a:pPr marL="0" indent="0">
              <a:buNone/>
            </a:pPr>
            <a:r>
              <a:rPr lang="en-US" dirty="0" smtClean="0"/>
              <a:t>Division of Genomics &amp; Bioinformatics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Adam.Locke@wustl.edu</a:t>
            </a:r>
            <a:endParaRPr lang="en-US" dirty="0" smtClean="0"/>
          </a:p>
          <a:p>
            <a:r>
              <a:rPr lang="en-US" dirty="0" smtClean="0"/>
              <a:t>314-747-2601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Genetic architecture of complex traits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863" y="1146596"/>
            <a:ext cx="7761322" cy="50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5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78"/>
            <a:ext cx="8229600" cy="1143000"/>
          </a:xfrm>
        </p:spPr>
        <p:txBody>
          <a:bodyPr/>
          <a:lstStyle/>
          <a:p>
            <a:r>
              <a:rPr lang="en-US" dirty="0" smtClean="0"/>
              <a:t>Overview of EPACTS framework</a:t>
            </a:r>
            <a:endParaRPr lang="en-US" dirty="0"/>
          </a:p>
        </p:txBody>
      </p:sp>
      <p:pic>
        <p:nvPicPr>
          <p:cNvPr id="4" name="Content Placeholder 3" descr="EPACTS-framewo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16" r="-27516"/>
          <a:stretch>
            <a:fillRect/>
          </a:stretch>
        </p:blipFill>
        <p:spPr>
          <a:xfrm>
            <a:off x="-395766" y="1158354"/>
            <a:ext cx="9895519" cy="544215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DE9-19F7-3A41-BFF9-5C82B43F07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6669" y="4550444"/>
            <a:ext cx="2503184" cy="646331"/>
          </a:xfrm>
          <a:prstGeom prst="rect">
            <a:avLst/>
          </a:prstGeom>
          <a:solidFill>
            <a:srgbClr val="BD4E4C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Parallelized run &amp; merge using GNU make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0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7"/>
            <a:ext cx="8229600" cy="1143000"/>
          </a:xfrm>
        </p:spPr>
        <p:txBody>
          <a:bodyPr/>
          <a:lstStyle/>
          <a:p>
            <a:r>
              <a:rPr lang="en-US" dirty="0" smtClean="0"/>
              <a:t>Key Features of EPACTS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295596"/>
            <a:ext cx="9144000" cy="5357057"/>
          </a:xfrm>
        </p:spPr>
        <p:txBody>
          <a:bodyPr>
            <a:normAutofit lnSpcReduction="10000"/>
          </a:bodyPr>
          <a:lstStyle/>
          <a:p>
            <a:pPr marL="57150" indent="-457200">
              <a:buClr>
                <a:srgbClr val="003366"/>
              </a:buClr>
            </a:pPr>
            <a:r>
              <a:rPr lang="en-US" sz="3000" b="1" u="sng" dirty="0" smtClean="0">
                <a:solidFill>
                  <a:schemeClr val="tx1"/>
                </a:solidFill>
              </a:rPr>
              <a:t>Convenient</a:t>
            </a:r>
            <a:r>
              <a:rPr lang="en-US" sz="3000" dirty="0" smtClean="0">
                <a:solidFill>
                  <a:schemeClr val="tx1"/>
                </a:solidFill>
              </a:rPr>
              <a:t> to run</a:t>
            </a:r>
            <a:endParaRPr lang="en-US" sz="3000" dirty="0" smtClean="0"/>
          </a:p>
          <a:p>
            <a:pPr marL="857250" lvl="2" indent="-457200">
              <a:buClr>
                <a:srgbClr val="003366"/>
              </a:buClr>
            </a:pPr>
            <a:r>
              <a:rPr lang="en-US" dirty="0" smtClean="0">
                <a:solidFill>
                  <a:schemeClr val="tx1"/>
                </a:solidFill>
              </a:rPr>
              <a:t>Only needs a genotype VCF and phenotype (PED) file</a:t>
            </a:r>
          </a:p>
          <a:p>
            <a:pPr marL="57150" indent="-457200">
              <a:buClr>
                <a:srgbClr val="003366"/>
              </a:buClr>
            </a:pPr>
            <a:r>
              <a:rPr lang="en-US" sz="3000" b="1" u="sng" dirty="0" smtClean="0">
                <a:solidFill>
                  <a:schemeClr val="tx1"/>
                </a:solidFill>
              </a:rPr>
              <a:t>Efficient and parallel access of VCF</a:t>
            </a:r>
            <a:r>
              <a:rPr lang="en-US" sz="3000" dirty="0" smtClean="0">
                <a:solidFill>
                  <a:schemeClr val="tx1"/>
                </a:solidFill>
              </a:rPr>
              <a:t> files</a:t>
            </a:r>
          </a:p>
          <a:p>
            <a:pPr marL="57150" indent="-457200">
              <a:buClr>
                <a:srgbClr val="003366"/>
              </a:buClr>
            </a:pPr>
            <a:r>
              <a:rPr lang="en-US" sz="3000" b="1" u="sng" dirty="0" smtClean="0">
                <a:solidFill>
                  <a:schemeClr val="tx1"/>
                </a:solidFill>
              </a:rPr>
              <a:t>Fault-tolerant pipeline</a:t>
            </a:r>
            <a:r>
              <a:rPr lang="en-US" sz="3000" dirty="0" smtClean="0">
                <a:solidFill>
                  <a:schemeClr val="tx1"/>
                </a:solidFill>
              </a:rPr>
              <a:t> structure based on GNU make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57150" indent="-457200">
              <a:buClr>
                <a:srgbClr val="003366"/>
              </a:buClr>
            </a:pPr>
            <a:r>
              <a:rPr lang="en-US" sz="3000" dirty="0" smtClean="0">
                <a:solidFill>
                  <a:schemeClr val="tx1"/>
                </a:solidFill>
              </a:rPr>
              <a:t>Supports </a:t>
            </a:r>
            <a:r>
              <a:rPr lang="en-US" sz="3000" b="1" u="sng" dirty="0" smtClean="0">
                <a:solidFill>
                  <a:schemeClr val="tx1"/>
                </a:solidFill>
              </a:rPr>
              <a:t>a variety of single variant and group-wise tests</a:t>
            </a:r>
          </a:p>
          <a:p>
            <a:pPr marL="57150" indent="-457200">
              <a:buClr>
                <a:srgbClr val="003366"/>
              </a:buClr>
            </a:pPr>
            <a:r>
              <a:rPr lang="en-US" sz="3000" dirty="0" smtClean="0">
                <a:solidFill>
                  <a:schemeClr val="tx1"/>
                </a:solidFill>
              </a:rPr>
              <a:t>Automated </a:t>
            </a:r>
            <a:r>
              <a:rPr lang="en-US" sz="3000" b="1" u="sng" dirty="0" smtClean="0">
                <a:solidFill>
                  <a:schemeClr val="tx1"/>
                </a:solidFill>
              </a:rPr>
              <a:t>annotation</a:t>
            </a:r>
            <a:r>
              <a:rPr lang="en-US" sz="3000" dirty="0" smtClean="0">
                <a:solidFill>
                  <a:schemeClr val="tx1"/>
                </a:solidFill>
              </a:rPr>
              <a:t> of variants</a:t>
            </a:r>
          </a:p>
          <a:p>
            <a:pPr marL="57150" indent="-457200">
              <a:buClr>
                <a:srgbClr val="003366"/>
              </a:buClr>
            </a:pPr>
            <a:r>
              <a:rPr lang="en-US" sz="3000" b="1" u="sng" dirty="0"/>
              <a:t>Automated visualization</a:t>
            </a:r>
            <a:r>
              <a:rPr lang="en-US" sz="3000" dirty="0"/>
              <a:t> of association results and QC </a:t>
            </a:r>
            <a:r>
              <a:rPr lang="en-US" sz="3000" dirty="0" smtClean="0"/>
              <a:t>metrics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57150" indent="-457200">
              <a:buClr>
                <a:srgbClr val="003366"/>
              </a:buClr>
            </a:pPr>
            <a:r>
              <a:rPr lang="en-US" sz="3000" b="1" u="sng" dirty="0" smtClean="0">
                <a:solidFill>
                  <a:schemeClr val="tx1"/>
                </a:solidFill>
              </a:rPr>
              <a:t>Under active development</a:t>
            </a:r>
            <a:r>
              <a:rPr lang="en-US" sz="3000" dirty="0" smtClean="0">
                <a:solidFill>
                  <a:schemeClr val="tx1"/>
                </a:solidFill>
              </a:rPr>
              <a:t> and </a:t>
            </a:r>
            <a:r>
              <a:rPr lang="en-US" sz="3000" b="1" u="sng" dirty="0" smtClean="0">
                <a:solidFill>
                  <a:schemeClr val="tx1"/>
                </a:solidFill>
              </a:rPr>
              <a:t>dynamic plug-in</a:t>
            </a:r>
            <a:r>
              <a:rPr lang="en-US" sz="3000" dirty="0" smtClean="0">
                <a:solidFill>
                  <a:schemeClr val="tx1"/>
                </a:solidFill>
              </a:rPr>
              <a:t> of user-defined statistical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DE9-19F7-3A41-BFF9-5C82B43F07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5"/>
            <a:ext cx="8229600" cy="1143000"/>
          </a:xfrm>
        </p:spPr>
        <p:txBody>
          <a:bodyPr/>
          <a:lstStyle/>
          <a:p>
            <a:r>
              <a:rPr lang="en-US" dirty="0" smtClean="0"/>
              <a:t>Using EPACTS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page with extensive explanations of workflow, data types, available methods</a:t>
            </a:r>
          </a:p>
          <a:p>
            <a:pPr lvl="1"/>
            <a:r>
              <a:rPr lang="en-US" b="1" dirty="0" smtClean="0"/>
              <a:t>http://</a:t>
            </a:r>
            <a:r>
              <a:rPr lang="en-US" b="1" dirty="0" err="1" smtClean="0"/>
              <a:t>genome.sph.umich.edu</a:t>
            </a:r>
            <a:r>
              <a:rPr lang="en-US" b="1" dirty="0" smtClean="0"/>
              <a:t>/wiki/EPACTS</a:t>
            </a:r>
          </a:p>
          <a:p>
            <a:endParaRPr lang="en-US" dirty="0" smtClean="0"/>
          </a:p>
          <a:p>
            <a:r>
              <a:rPr lang="en-US" dirty="0" smtClean="0"/>
              <a:t>Useful descriptions in help/man menus</a:t>
            </a:r>
          </a:p>
          <a:p>
            <a:endParaRPr lang="en-US" dirty="0" smtClean="0"/>
          </a:p>
          <a:p>
            <a:r>
              <a:rPr lang="en-US" dirty="0" smtClean="0"/>
              <a:t>Start with this command: epacts </a:t>
            </a:r>
            <a:r>
              <a:rPr lang="uk-UA" dirty="0" smtClean="0"/>
              <a:t>--</a:t>
            </a:r>
            <a:r>
              <a:rPr lang="en-US" dirty="0" smtClean="0"/>
              <a:t>help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EPACTS main “menu”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03123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453" y="4386132"/>
            <a:ext cx="8497356" cy="22517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Shows the major functions available in EPACTS:</a:t>
            </a:r>
          </a:p>
          <a:p>
            <a:pPr lvl="1"/>
            <a:r>
              <a:rPr lang="en-US" dirty="0" smtClean="0"/>
              <a:t>Single variant association (single)</a:t>
            </a:r>
          </a:p>
          <a:p>
            <a:pPr lvl="1"/>
            <a:r>
              <a:rPr lang="en-US" dirty="0" err="1" smtClean="0"/>
              <a:t>Groupwise</a:t>
            </a:r>
            <a:r>
              <a:rPr lang="en-US" dirty="0" smtClean="0"/>
              <a:t> tests (group)</a:t>
            </a:r>
          </a:p>
          <a:p>
            <a:pPr lvl="1"/>
            <a:r>
              <a:rPr lang="en-US" dirty="0" smtClean="0"/>
              <a:t>Annotation (anno)</a:t>
            </a:r>
          </a:p>
          <a:p>
            <a:pPr lvl="1"/>
            <a:r>
              <a:rPr lang="en-US" dirty="0" smtClean="0"/>
              <a:t>Visualizations (zoom)</a:t>
            </a:r>
          </a:p>
          <a:p>
            <a:pPr lvl="1"/>
            <a:r>
              <a:rPr lang="en-US" dirty="0" smtClean="0"/>
              <a:t>Meta-analysis (meta)</a:t>
            </a:r>
          </a:p>
          <a:p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DB1DE9-19F7-3A41-BFF9-5C82B43F0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7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we run analysis, understand our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0873"/>
            <a:ext cx="8229600" cy="4525963"/>
          </a:xfrm>
        </p:spPr>
        <p:txBody>
          <a:bodyPr/>
          <a:lstStyle/>
          <a:p>
            <a:r>
              <a:rPr lang="en-US" dirty="0" smtClean="0"/>
              <a:t>Two test data sets:</a:t>
            </a:r>
          </a:p>
          <a:p>
            <a:pPr lvl="1"/>
            <a:r>
              <a:rPr lang="en-US" dirty="0"/>
              <a:t>Set 1: /home/gems/m21-5483/</a:t>
            </a:r>
            <a:r>
              <a:rPr lang="en-US" dirty="0" err="1"/>
              <a:t>seq_assoc</a:t>
            </a:r>
            <a:r>
              <a:rPr lang="en-US" dirty="0"/>
              <a:t>/set1</a:t>
            </a:r>
          </a:p>
          <a:p>
            <a:pPr lvl="1"/>
            <a:r>
              <a:rPr lang="en-US" dirty="0"/>
              <a:t>Set 2: /home/gems/m21-5483/</a:t>
            </a:r>
            <a:r>
              <a:rPr lang="en-US" dirty="0" err="1"/>
              <a:t>seq_assoc</a:t>
            </a:r>
            <a:r>
              <a:rPr lang="en-US" dirty="0"/>
              <a:t>/set2</a:t>
            </a:r>
          </a:p>
          <a:p>
            <a:endParaRPr lang="en-US" dirty="0" smtClean="0"/>
          </a:p>
          <a:p>
            <a:r>
              <a:rPr lang="en-US" dirty="0" smtClean="0"/>
              <a:t>Each has two sets of data:</a:t>
            </a:r>
          </a:p>
          <a:p>
            <a:pPr lvl="1"/>
            <a:r>
              <a:rPr lang="en-US" dirty="0" smtClean="0"/>
              <a:t>Genetic data in a .</a:t>
            </a:r>
            <a:r>
              <a:rPr lang="en-US" dirty="0" err="1" smtClean="0"/>
              <a:t>vcf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Phenotype data in a .</a:t>
            </a:r>
            <a:r>
              <a:rPr lang="en-US" dirty="0" err="1" smtClean="0"/>
              <a:t>ped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46171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68"/>
            <a:ext cx="8229600" cy="1143000"/>
          </a:xfrm>
        </p:spPr>
        <p:txBody>
          <a:bodyPr/>
          <a:lstStyle/>
          <a:p>
            <a:r>
              <a:rPr lang="en-US" dirty="0" smtClean="0"/>
              <a:t>Understand the basics of each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09" y="1353636"/>
            <a:ext cx="8229600" cy="53476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PED file</a:t>
            </a:r>
          </a:p>
          <a:p>
            <a:pPr lvl="1"/>
            <a:r>
              <a:rPr lang="en-US" dirty="0" smtClean="0"/>
              <a:t>How many individuals?</a:t>
            </a:r>
          </a:p>
          <a:p>
            <a:pPr lvl="1"/>
            <a:r>
              <a:rPr lang="en-US" dirty="0" smtClean="0"/>
              <a:t>What phenotypes are available?</a:t>
            </a:r>
          </a:p>
          <a:p>
            <a:pPr lvl="2"/>
            <a:r>
              <a:rPr lang="en-US" dirty="0" smtClean="0"/>
              <a:t>For dichotomous traits, how many cases/controls?</a:t>
            </a:r>
          </a:p>
          <a:p>
            <a:pPr lvl="2"/>
            <a:r>
              <a:rPr lang="en-US" dirty="0" smtClean="0"/>
              <a:t>For quantitative traits, what does the distribution look like?</a:t>
            </a:r>
          </a:p>
          <a:p>
            <a:pPr lvl="2"/>
            <a:r>
              <a:rPr lang="en-US" dirty="0" smtClean="0"/>
              <a:t>What about outliers? Assumptions to worry about?</a:t>
            </a:r>
          </a:p>
          <a:p>
            <a:pPr lvl="1"/>
            <a:r>
              <a:rPr lang="en-US" dirty="0" smtClean="0"/>
              <a:t>What covariates are available?</a:t>
            </a:r>
          </a:p>
          <a:p>
            <a:r>
              <a:rPr lang="en-US" dirty="0" smtClean="0"/>
              <a:t>VCF file</a:t>
            </a:r>
          </a:p>
          <a:p>
            <a:pPr lvl="1"/>
            <a:r>
              <a:rPr lang="en-US" dirty="0"/>
              <a:t>What are all the </a:t>
            </a:r>
            <a:r>
              <a:rPr lang="en-US" dirty="0" smtClean="0"/>
              <a:t>columns?</a:t>
            </a:r>
            <a:endParaRPr lang="en-US" dirty="0"/>
          </a:p>
          <a:p>
            <a:pPr lvl="1"/>
            <a:r>
              <a:rPr lang="en-US" dirty="0" smtClean="0"/>
              <a:t>How many individuals? (Do they overlap?)</a:t>
            </a:r>
          </a:p>
          <a:p>
            <a:pPr lvl="1"/>
            <a:r>
              <a:rPr lang="en-US" dirty="0" smtClean="0"/>
              <a:t>How many variants?</a:t>
            </a:r>
          </a:p>
        </p:txBody>
      </p:sp>
    </p:spTree>
    <p:extLst>
      <p:ext uri="{BB962C8B-B14F-4D97-AF65-F5344CB8AC3E}">
        <p14:creationId xmlns:p14="http://schemas.microsoft.com/office/powerpoint/2010/main" val="32226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1396</Words>
  <Application>Microsoft Macintosh PowerPoint</Application>
  <PresentationFormat>On-screen Show (4:3)</PresentationFormat>
  <Paragraphs>274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Association analysis with sequence data (1)</vt:lpstr>
      <vt:lpstr>Overview for today</vt:lpstr>
      <vt:lpstr>Genetic architecture of complex traits</vt:lpstr>
      <vt:lpstr>Overview of EPACTS framework</vt:lpstr>
      <vt:lpstr>Key Features of EPACTS</vt:lpstr>
      <vt:lpstr>Using EPACTS</vt:lpstr>
      <vt:lpstr>EPACTS main “menu”</vt:lpstr>
      <vt:lpstr>Before we run analysis, understand our data sets</vt:lpstr>
      <vt:lpstr>Understand the basics of each file</vt:lpstr>
      <vt:lpstr>Some useful unix commands to help answer these questions</vt:lpstr>
      <vt:lpstr>PowerPoint Presentation</vt:lpstr>
      <vt:lpstr>Phenotypes:  binary trait</vt:lpstr>
      <vt:lpstr>Phenotypes:  quantitative trait (QT)</vt:lpstr>
      <vt:lpstr>Challenges for association testing of low-frequency variants</vt:lpstr>
      <vt:lpstr>Single variant tests available in EPACTS</vt:lpstr>
      <vt:lpstr>Logistic Wald test is very conservative for low-frequency and rare variants in balanced studies</vt:lpstr>
      <vt:lpstr>Logistic score test is anti-conservative for low-frequency and rare variants in unbalanced studies</vt:lpstr>
      <vt:lpstr>Recommended single marker tests for low-frequency variants</vt:lpstr>
      <vt:lpstr>What output do we get?</vt:lpstr>
      <vt:lpstr>Evaluating the results</vt:lpstr>
      <vt:lpstr>Variance component model for family-based association test</vt:lpstr>
      <vt:lpstr>Exercise #1B: Run single variant association with EMMAX</vt:lpstr>
      <vt:lpstr>Summary</vt:lpstr>
      <vt:lpstr>Suggested Reading</vt:lpstr>
      <vt:lpstr>Next time</vt:lpstr>
      <vt:lpstr>Contact Me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Locke</dc:creator>
  <cp:lastModifiedBy>Adam Locke</cp:lastModifiedBy>
  <cp:revision>74</cp:revision>
  <dcterms:created xsi:type="dcterms:W3CDTF">2015-12-01T17:41:28Z</dcterms:created>
  <dcterms:modified xsi:type="dcterms:W3CDTF">2016-11-28T23:21:32Z</dcterms:modified>
</cp:coreProperties>
</file>