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7" r:id="rId13"/>
    <p:sldId id="258" r:id="rId14"/>
    <p:sldId id="259" r:id="rId15"/>
    <p:sldId id="260" r:id="rId16"/>
    <p:sldId id="261" r:id="rId17"/>
    <p:sldId id="276" r:id="rId18"/>
    <p:sldId id="277" r:id="rId19"/>
    <p:sldId id="278" r:id="rId20"/>
    <p:sldId id="279" r:id="rId21"/>
    <p:sldId id="280" r:id="rId22"/>
    <p:sldId id="262" r:id="rId23"/>
    <p:sldId id="263" r:id="rId24"/>
    <p:sldId id="26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1017-B2D8-FC49-8837-5E59885E0CE5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BDAF1-7DCB-504C-8964-A95F159D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 smtClean="0"/>
              <a:t>Annotation!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Variants to be included</a:t>
            </a:r>
          </a:p>
          <a:p>
            <a:pPr marL="0" indent="0">
              <a:buNone/>
            </a:pPr>
            <a:r>
              <a:rPr lang="en-US" baseline="0" dirty="0" smtClean="0"/>
              <a:t>-- by frequency</a:t>
            </a:r>
          </a:p>
          <a:p>
            <a:pPr marL="0" indent="0">
              <a:buNone/>
            </a:pPr>
            <a:r>
              <a:rPr lang="en-US" baseline="0" dirty="0" smtClean="0"/>
              <a:t>-- by annotation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3) What is the hypothesis?</a:t>
            </a:r>
          </a:p>
          <a:p>
            <a:pPr marL="0" indent="0">
              <a:buNone/>
            </a:pPr>
            <a:r>
              <a:rPr lang="en-US" baseline="0" dirty="0" smtClean="0"/>
              <a:t>-- What categories might one use to categorize variants?</a:t>
            </a:r>
          </a:p>
          <a:p>
            <a:pPr marL="0" indent="0">
              <a:buNone/>
            </a:pPr>
            <a:r>
              <a:rPr lang="en-US" baseline="0" dirty="0" smtClean="0"/>
              <a:t>-- What are the underlying assumptions of this hypothesis? (</a:t>
            </a:r>
            <a:r>
              <a:rPr lang="en-US" baseline="0" dirty="0" err="1" smtClean="0"/>
              <a:t>uni</a:t>
            </a:r>
            <a:r>
              <a:rPr lang="en-US" baseline="0" dirty="0" smtClean="0"/>
              <a:t>-directional, bi-directional)</a:t>
            </a:r>
          </a:p>
          <a:p>
            <a:pPr marL="0" indent="0">
              <a:buNone/>
            </a:pPr>
            <a:r>
              <a:rPr lang="en-US" baseline="0" dirty="0" smtClean="0"/>
              <a:t>-- How does this hypothesis influence choices of frequency/functional assumption?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DFCC3-7173-2A40-9DAB-202C7BBD2A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8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Variants to be included</a:t>
            </a:r>
          </a:p>
          <a:p>
            <a:pPr marL="0" indent="0">
              <a:buNone/>
            </a:pPr>
            <a:r>
              <a:rPr lang="en-US" baseline="0" dirty="0" smtClean="0"/>
              <a:t>-- by frequency</a:t>
            </a:r>
          </a:p>
          <a:p>
            <a:pPr marL="0" indent="0">
              <a:buNone/>
            </a:pPr>
            <a:r>
              <a:rPr lang="en-US" baseline="0" dirty="0" smtClean="0"/>
              <a:t>-- by annotation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2) What is the hypothesis?</a:t>
            </a:r>
          </a:p>
          <a:p>
            <a:pPr marL="0" indent="0">
              <a:buNone/>
            </a:pPr>
            <a:r>
              <a:rPr lang="en-US" baseline="0" dirty="0" smtClean="0"/>
              <a:t>-- What categories might one use to categorize variants?</a:t>
            </a:r>
          </a:p>
          <a:p>
            <a:pPr marL="0" indent="0">
              <a:buNone/>
            </a:pPr>
            <a:r>
              <a:rPr lang="en-US" baseline="0" dirty="0" smtClean="0"/>
              <a:t>-- What are the underlying assumptions of this hypothesis? (</a:t>
            </a:r>
            <a:r>
              <a:rPr lang="en-US" baseline="0" dirty="0" err="1" smtClean="0"/>
              <a:t>uni</a:t>
            </a:r>
            <a:r>
              <a:rPr lang="en-US" baseline="0" dirty="0" smtClean="0"/>
              <a:t>-directional, bi-directional)</a:t>
            </a:r>
          </a:p>
          <a:p>
            <a:pPr marL="0" indent="0">
              <a:buNone/>
            </a:pPr>
            <a:r>
              <a:rPr lang="en-US" baseline="0" dirty="0" smtClean="0"/>
              <a:t>-- How does this hypothesis influence choices of frequency/functional assumption?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DFCC3-7173-2A40-9DAB-202C7BBD2A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8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85C6-254B-2C46-B9CA-6EC1771FB197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A359-A158-544C-A9E6-7D3A853A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0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85C6-254B-2C46-B9CA-6EC1771FB197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A359-A158-544C-A9E6-7D3A853A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85C6-254B-2C46-B9CA-6EC1771FB197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A359-A158-544C-A9E6-7D3A853A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9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85C6-254B-2C46-B9CA-6EC1771FB197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A359-A158-544C-A9E6-7D3A853A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85C6-254B-2C46-B9CA-6EC1771FB197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A359-A158-544C-A9E6-7D3A853A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85C6-254B-2C46-B9CA-6EC1771FB197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A359-A158-544C-A9E6-7D3A853A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85C6-254B-2C46-B9CA-6EC1771FB197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A359-A158-544C-A9E6-7D3A853A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5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85C6-254B-2C46-B9CA-6EC1771FB197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A359-A158-544C-A9E6-7D3A853A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85C6-254B-2C46-B9CA-6EC1771FB197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A359-A158-544C-A9E6-7D3A853A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7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85C6-254B-2C46-B9CA-6EC1771FB197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A359-A158-544C-A9E6-7D3A853A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85C6-254B-2C46-B9CA-6EC1771FB197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A359-A158-544C-A9E6-7D3A853A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85C6-254B-2C46-B9CA-6EC1771FB197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0A359-A158-544C-A9E6-7D3A853A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8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.bin"/><Relationship Id="rId12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nome.sph.umich.edu/wiki/METAL_Documenta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nome.sph.umich.edu/wiki/RAREMETALWORKER" TargetMode="External"/><Relationship Id="rId3" Type="http://schemas.openxmlformats.org/officeDocument/2006/relationships/hyperlink" Target="http://genome.sph.umich.edu/wiki/RAREMETAL_Documentati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dam.Locke@wustl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11" y="1395412"/>
            <a:ext cx="8777111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Association analysis with sequence data (cont’d)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Meta-analysis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2944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Human Linkage &amp; Analysis</a:t>
            </a:r>
          </a:p>
          <a:p>
            <a:r>
              <a:rPr lang="en-US" dirty="0" smtClean="0"/>
              <a:t>December 1, 2016</a:t>
            </a:r>
          </a:p>
          <a:p>
            <a:endParaRPr lang="en-US" dirty="0" smtClean="0"/>
          </a:p>
          <a:p>
            <a:r>
              <a:rPr lang="en-US" dirty="0" smtClean="0"/>
              <a:t>Adam Locke,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4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required to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57568"/>
            <a:ext cx="8229600" cy="2968396"/>
          </a:xfrm>
        </p:spPr>
        <p:txBody>
          <a:bodyPr>
            <a:normAutofit/>
          </a:bodyPr>
          <a:lstStyle/>
          <a:p>
            <a:r>
              <a:rPr lang="en-US" dirty="0" smtClean="0"/>
              <a:t>Must create a group file</a:t>
            </a:r>
          </a:p>
          <a:p>
            <a:pPr lvl="1"/>
            <a:r>
              <a:rPr lang="en-US" dirty="0" smtClean="0"/>
              <a:t>What variants do we want to include?</a:t>
            </a:r>
          </a:p>
          <a:p>
            <a:pPr lvl="1"/>
            <a:r>
              <a:rPr lang="en-US" dirty="0" smtClean="0"/>
              <a:t>What is our hypothesis?</a:t>
            </a:r>
          </a:p>
          <a:p>
            <a:pPr lvl="1"/>
            <a:r>
              <a:rPr lang="en-US" dirty="0" smtClean="0"/>
              <a:t>How do we make the group file?</a:t>
            </a:r>
          </a:p>
          <a:p>
            <a:pPr lvl="1"/>
            <a:r>
              <a:rPr lang="en-US" dirty="0" smtClean="0"/>
              <a:t>What does the group file look like?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905000"/>
            <a:ext cx="8013700" cy="1524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6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Group-wise </a:t>
            </a:r>
            <a:r>
              <a:rPr lang="en-US" dirty="0" smtClean="0"/>
              <a:t>tests available in EPACTS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942448"/>
              </p:ext>
            </p:extLst>
          </p:nvPr>
        </p:nvGraphicFramePr>
        <p:xfrm>
          <a:off x="2055641" y="1580661"/>
          <a:ext cx="4883783" cy="462353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883783"/>
              </a:tblGrid>
              <a:tr h="5859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Groupwise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 Tests</a:t>
                      </a:r>
                      <a:endParaRPr lang="en-US" sz="24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Collapsing</a:t>
                      </a:r>
                      <a:endParaRPr lang="en-US" sz="24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Madsen-Browning</a:t>
                      </a:r>
                      <a:endParaRPr lang="en-US" sz="2400" baseline="300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Reverse</a:t>
                      </a:r>
                      <a:r>
                        <a:rPr lang="en-US" sz="2400" baseline="0" dirty="0" smtClean="0"/>
                        <a:t> Regression</a:t>
                      </a:r>
                      <a:endParaRPr lang="en-US" sz="24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SKAT / SKAT-O</a:t>
                      </a:r>
                      <a:endParaRPr lang="en-US" sz="24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Variable Threshold </a:t>
                      </a:r>
                      <a:r>
                        <a:rPr lang="en-US" sz="2400" dirty="0" smtClean="0"/>
                        <a:t>(VT)</a:t>
                      </a:r>
                      <a:endParaRPr lang="en-US" sz="24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EMMAX-Collapsing</a:t>
                      </a:r>
                      <a:endParaRPr lang="en-US" sz="24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EMMAX-VT</a:t>
                      </a:r>
                      <a:endParaRPr lang="en-US" sz="24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EMMAX-SKAT/SKAT-O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9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Meta-analysis </a:t>
            </a:r>
            <a:r>
              <a:rPr lang="en-US" dirty="0" smtClean="0"/>
              <a:t>increases </a:t>
            </a:r>
            <a:r>
              <a:rPr lang="en-US" dirty="0" smtClean="0"/>
              <a:t>power </a:t>
            </a:r>
            <a:r>
              <a:rPr lang="en-US" dirty="0" smtClean="0"/>
              <a:t>by </a:t>
            </a:r>
            <a:r>
              <a:rPr lang="en-US" dirty="0" smtClean="0"/>
              <a:t>combining data across studies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Common variants have small effect sizes (e.g. odds ratios [OR] &lt; 1.2)</a:t>
            </a:r>
          </a:p>
          <a:p>
            <a:endParaRPr lang="en-US" dirty="0"/>
          </a:p>
          <a:p>
            <a:r>
              <a:rPr lang="en-US" dirty="0" smtClean="0"/>
              <a:t>For similar odds ratios, rare variants would need 100s of thousands of samples</a:t>
            </a:r>
          </a:p>
          <a:p>
            <a:endParaRPr lang="en-US" dirty="0" smtClean="0"/>
          </a:p>
          <a:p>
            <a:r>
              <a:rPr lang="en-US" dirty="0" smtClean="0"/>
              <a:t>To increase power to detect small genetic </a:t>
            </a:r>
            <a:r>
              <a:rPr lang="en-US" dirty="0" smtClean="0"/>
              <a:t>effects</a:t>
            </a:r>
            <a:r>
              <a:rPr lang="en-US" dirty="0" smtClean="0"/>
              <a:t>, </a:t>
            </a:r>
            <a:r>
              <a:rPr lang="en-US" dirty="0" smtClean="0"/>
              <a:t>we combine </a:t>
            </a:r>
            <a:r>
              <a:rPr lang="en-US" dirty="0" smtClean="0"/>
              <a:t>information across studies </a:t>
            </a:r>
            <a:endParaRPr lang="en-US" dirty="0" smtClean="0"/>
          </a:p>
          <a:p>
            <a:pPr lvl="1"/>
            <a:r>
              <a:rPr lang="en-US" dirty="0" smtClean="0"/>
              <a:t>Meta</a:t>
            </a:r>
            <a:r>
              <a:rPr lang="en-US" dirty="0" smtClean="0"/>
              <a:t>-analysis of study-level association results</a:t>
            </a:r>
          </a:p>
          <a:p>
            <a:pPr lvl="1"/>
            <a:r>
              <a:rPr lang="en-US" dirty="0" smtClean="0"/>
              <a:t>Joint analysis of all individual-level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8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Multiple studies:</a:t>
            </a:r>
            <a:br>
              <a:rPr lang="en-US" sz="4000" dirty="0" smtClean="0"/>
            </a:br>
            <a:r>
              <a:rPr lang="en-US" sz="4000" dirty="0" smtClean="0"/>
              <a:t>Data aggregation methods</a:t>
            </a:r>
            <a:endParaRPr lang="en-US" sz="4000" dirty="0"/>
          </a:p>
        </p:txBody>
      </p:sp>
      <p:sp>
        <p:nvSpPr>
          <p:cNvPr id="31" name="Content Placeholder 30"/>
          <p:cNvSpPr>
            <a:spLocks noGrp="1"/>
          </p:cNvSpPr>
          <p:nvPr>
            <p:ph sz="half" idx="1"/>
          </p:nvPr>
        </p:nvSpPr>
        <p:spPr>
          <a:xfrm>
            <a:off x="174812" y="4182035"/>
            <a:ext cx="4320988" cy="2393576"/>
          </a:xfrm>
        </p:spPr>
        <p:txBody>
          <a:bodyPr/>
          <a:lstStyle/>
          <a:p>
            <a:r>
              <a:rPr lang="en-US" dirty="0" smtClean="0"/>
              <a:t>Combine individual-level data and analyze jointly</a:t>
            </a:r>
            <a:endParaRPr lang="en-US" dirty="0"/>
          </a:p>
        </p:txBody>
      </p:sp>
      <p:grpSp>
        <p:nvGrpSpPr>
          <p:cNvPr id="2" name="Group 18"/>
          <p:cNvGrpSpPr/>
          <p:nvPr/>
        </p:nvGrpSpPr>
        <p:grpSpPr>
          <a:xfrm>
            <a:off x="178236" y="1285813"/>
            <a:ext cx="4205505" cy="2115032"/>
            <a:chOff x="8107090" y="13252501"/>
            <a:chExt cx="6858000" cy="3449024"/>
          </a:xfrm>
          <a:effectLst/>
        </p:grpSpPr>
        <p:sp>
          <p:nvSpPr>
            <p:cNvPr id="20" name="Down Arrow 19"/>
            <p:cNvSpPr/>
            <p:nvPr/>
          </p:nvSpPr>
          <p:spPr bwMode="auto">
            <a:xfrm>
              <a:off x="11294680" y="16127765"/>
              <a:ext cx="440961" cy="573760"/>
            </a:xfrm>
            <a:prstGeom prst="downArrow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8107090" y="14137244"/>
              <a:ext cx="1837016" cy="604837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Study 1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188656" y="14137244"/>
              <a:ext cx="1837016" cy="604837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Study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3128074" y="14137244"/>
              <a:ext cx="1837016" cy="604837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Study n</a:t>
              </a:r>
            </a:p>
          </p:txBody>
        </p:sp>
        <p:sp>
          <p:nvSpPr>
            <p:cNvPr id="24" name="TextBox 28"/>
            <p:cNvSpPr txBox="1">
              <a:spLocks noChangeArrowheads="1"/>
            </p:cNvSpPr>
            <p:nvPr/>
          </p:nvSpPr>
          <p:spPr bwMode="auto">
            <a:xfrm>
              <a:off x="12205420" y="13933331"/>
              <a:ext cx="396065" cy="366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100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107090" y="15411310"/>
              <a:ext cx="6858000" cy="604838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All Data</a:t>
              </a:r>
            </a:p>
          </p:txBody>
        </p:sp>
        <p:sp>
          <p:nvSpPr>
            <p:cNvPr id="27" name="Right Brace 26"/>
            <p:cNvSpPr/>
            <p:nvPr/>
          </p:nvSpPr>
          <p:spPr bwMode="auto">
            <a:xfrm rot="5400000">
              <a:off x="11363052" y="11624083"/>
              <a:ext cx="346075" cy="6858000"/>
            </a:xfrm>
            <a:prstGeom prst="rightBrace">
              <a:avLst>
                <a:gd name="adj1" fmla="val 64583"/>
                <a:gd name="adj2" fmla="val 50514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52674" y="13252501"/>
              <a:ext cx="3024829" cy="733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Joint analysis</a:t>
              </a:r>
              <a:endParaRPr lang="en-US" sz="2800" b="1" dirty="0"/>
            </a:p>
          </p:txBody>
        </p:sp>
      </p:grpSp>
      <p:graphicFrame>
        <p:nvGraphicFramePr>
          <p:cNvPr id="16" name="Content Placeholder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3429000"/>
          <a:ext cx="2819400" cy="50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485720" imgH="266400" progId="Equation.3">
                  <p:embed/>
                </p:oleObj>
              </mc:Choice>
              <mc:Fallback>
                <p:oleObj name="Equation" r:id="rId3" imgW="14857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2819400" cy="50647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Multiple studies:</a:t>
            </a:r>
            <a:br>
              <a:rPr lang="en-US" sz="4000" dirty="0" smtClean="0"/>
            </a:br>
            <a:r>
              <a:rPr lang="en-US" sz="4000" dirty="0" smtClean="0"/>
              <a:t>Data aggregation methods</a:t>
            </a:r>
            <a:endParaRPr lang="en-US" sz="4000" dirty="0"/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648200" y="4182035"/>
            <a:ext cx="4320988" cy="2360986"/>
          </a:xfrm>
        </p:spPr>
        <p:txBody>
          <a:bodyPr/>
          <a:lstStyle/>
          <a:p>
            <a:r>
              <a:rPr lang="en-US" dirty="0" smtClean="0"/>
              <a:t>Combine study-level association results using:</a:t>
            </a:r>
          </a:p>
          <a:p>
            <a:pPr lvl="1"/>
            <a:r>
              <a:rPr lang="en-US" dirty="0" smtClean="0"/>
              <a:t>Inverse-variance weights</a:t>
            </a:r>
          </a:p>
          <a:p>
            <a:pPr lvl="1"/>
            <a:r>
              <a:rPr lang="en-US" dirty="0" smtClean="0"/>
              <a:t>Sample-size weights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4777131" y="1285813"/>
            <a:ext cx="4205505" cy="2152879"/>
            <a:chOff x="669380" y="13252501"/>
            <a:chExt cx="6858000" cy="3510742"/>
          </a:xfrm>
        </p:grpSpPr>
        <p:sp>
          <p:nvSpPr>
            <p:cNvPr id="6" name="Rectangle 5"/>
            <p:cNvSpPr/>
            <p:nvPr/>
          </p:nvSpPr>
          <p:spPr bwMode="auto">
            <a:xfrm>
              <a:off x="669380" y="14136450"/>
              <a:ext cx="1837016" cy="6064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Study 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750946" y="14136450"/>
              <a:ext cx="1837016" cy="6064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Study 2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90364" y="14136450"/>
              <a:ext cx="1837016" cy="6064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Study n</a:t>
              </a:r>
            </a:p>
          </p:txBody>
        </p:sp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4767710" y="13942145"/>
              <a:ext cx="396065" cy="366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100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10" name="Down Arrow 9"/>
            <p:cNvSpPr/>
            <p:nvPr/>
          </p:nvSpPr>
          <p:spPr bwMode="auto">
            <a:xfrm>
              <a:off x="1312528" y="14815380"/>
              <a:ext cx="440961" cy="346075"/>
            </a:xfrm>
            <a:prstGeom prst="downArrow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11" name="Down Arrow 10"/>
            <p:cNvSpPr/>
            <p:nvPr/>
          </p:nvSpPr>
          <p:spPr bwMode="auto">
            <a:xfrm>
              <a:off x="6413424" y="14815380"/>
              <a:ext cx="439998" cy="346075"/>
            </a:xfrm>
            <a:prstGeom prst="downArrow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15" name="Right Brace 14"/>
            <p:cNvSpPr/>
            <p:nvPr/>
          </p:nvSpPr>
          <p:spPr bwMode="auto">
            <a:xfrm rot="5400000">
              <a:off x="3881686" y="13117549"/>
              <a:ext cx="433388" cy="6858000"/>
            </a:xfrm>
            <a:prstGeom prst="rightBrace">
              <a:avLst>
                <a:gd name="adj1" fmla="val 64583"/>
                <a:gd name="adj2" fmla="val 50514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17" name="Down Arrow 16"/>
            <p:cNvSpPr/>
            <p:nvPr/>
          </p:nvSpPr>
          <p:spPr bwMode="auto">
            <a:xfrm>
              <a:off x="3424904" y="14815380"/>
              <a:ext cx="440961" cy="346075"/>
            </a:xfrm>
            <a:prstGeom prst="downArrow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80385" y="13252501"/>
              <a:ext cx="3176239" cy="733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Meta-analysis</a:t>
              </a:r>
              <a:endParaRPr lang="en-US" sz="2800" b="1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78236" y="1285813"/>
            <a:ext cx="4205505" cy="2115032"/>
            <a:chOff x="8107090" y="13252501"/>
            <a:chExt cx="6858000" cy="3449024"/>
          </a:xfrm>
          <a:effectLst/>
        </p:grpSpPr>
        <p:sp>
          <p:nvSpPr>
            <p:cNvPr id="20" name="Down Arrow 19"/>
            <p:cNvSpPr/>
            <p:nvPr/>
          </p:nvSpPr>
          <p:spPr bwMode="auto">
            <a:xfrm>
              <a:off x="11294680" y="16127765"/>
              <a:ext cx="440961" cy="573760"/>
            </a:xfrm>
            <a:prstGeom prst="downArrow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8107090" y="14137244"/>
              <a:ext cx="1837016" cy="604837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Study 1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188656" y="14137244"/>
              <a:ext cx="1837016" cy="604837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Study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3128074" y="14137244"/>
              <a:ext cx="1837016" cy="604837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Study n</a:t>
              </a:r>
            </a:p>
          </p:txBody>
        </p:sp>
        <p:sp>
          <p:nvSpPr>
            <p:cNvPr id="24" name="TextBox 28"/>
            <p:cNvSpPr txBox="1">
              <a:spLocks noChangeArrowheads="1"/>
            </p:cNvSpPr>
            <p:nvPr/>
          </p:nvSpPr>
          <p:spPr bwMode="auto">
            <a:xfrm>
              <a:off x="12205420" y="13933331"/>
              <a:ext cx="396065" cy="366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100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107090" y="15411310"/>
              <a:ext cx="6858000" cy="604838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All Data</a:t>
              </a:r>
            </a:p>
          </p:txBody>
        </p:sp>
        <p:sp>
          <p:nvSpPr>
            <p:cNvPr id="27" name="Right Brace 26"/>
            <p:cNvSpPr/>
            <p:nvPr/>
          </p:nvSpPr>
          <p:spPr bwMode="auto">
            <a:xfrm rot="5400000">
              <a:off x="11363052" y="11624083"/>
              <a:ext cx="346075" cy="6858000"/>
            </a:xfrm>
            <a:prstGeom prst="rightBrace">
              <a:avLst>
                <a:gd name="adj1" fmla="val 64583"/>
                <a:gd name="adj2" fmla="val 50514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52674" y="13252501"/>
              <a:ext cx="3024829" cy="733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Joint analysis</a:t>
              </a:r>
              <a:endParaRPr lang="en-US" sz="2800" b="1" dirty="0"/>
            </a:p>
          </p:txBody>
        </p:sp>
      </p:grpSp>
      <p:graphicFrame>
        <p:nvGraphicFramePr>
          <p:cNvPr id="6145" name="Content Placeholder 15"/>
          <p:cNvGraphicFramePr>
            <a:graphicFrameLocks noChangeAspect="1"/>
          </p:cNvGraphicFramePr>
          <p:nvPr/>
        </p:nvGraphicFramePr>
        <p:xfrm>
          <a:off x="838200" y="3429000"/>
          <a:ext cx="2819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1485720" imgH="266400" progId="Equation.3">
                  <p:embed/>
                </p:oleObj>
              </mc:Choice>
              <mc:Fallback>
                <p:oleObj name="Equation" r:id="rId3" imgW="14857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2819400" cy="5064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Content Placeholder 15"/>
          <p:cNvGraphicFramePr>
            <a:graphicFrameLocks noChangeAspect="1"/>
          </p:cNvGraphicFramePr>
          <p:nvPr/>
        </p:nvGraphicFramePr>
        <p:xfrm>
          <a:off x="5386388" y="3429000"/>
          <a:ext cx="28686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5" imgW="1511280" imgH="241200" progId="Equation.3">
                  <p:embed/>
                </p:oleObj>
              </mc:Choice>
              <mc:Fallback>
                <p:oleObj name="Equation" r:id="rId5" imgW="1511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3429000"/>
                        <a:ext cx="2868612" cy="4587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Content Placeholder 15"/>
          <p:cNvGraphicFramePr>
            <a:graphicFrameLocks noChangeAspect="1"/>
          </p:cNvGraphicFramePr>
          <p:nvPr/>
        </p:nvGraphicFramePr>
        <p:xfrm>
          <a:off x="4800601" y="2438400"/>
          <a:ext cx="990600" cy="74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7" imgW="609480" imgH="457200" progId="Equation.3">
                  <p:embed/>
                </p:oleObj>
              </mc:Choice>
              <mc:Fallback>
                <p:oleObj name="Equation" r:id="rId7" imgW="60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438400"/>
                        <a:ext cx="990600" cy="74464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Content Placeholder 15"/>
          <p:cNvGraphicFramePr>
            <a:graphicFrameLocks noChangeAspect="1"/>
          </p:cNvGraphicFramePr>
          <p:nvPr/>
        </p:nvGraphicFramePr>
        <p:xfrm>
          <a:off x="6096000" y="2438400"/>
          <a:ext cx="990600" cy="74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9" imgW="609480" imgH="457200" progId="Equation.3">
                  <p:embed/>
                </p:oleObj>
              </mc:Choice>
              <mc:Fallback>
                <p:oleObj name="Equation" r:id="rId9" imgW="60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38400"/>
                        <a:ext cx="990600" cy="74464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Content Placeholder 15"/>
          <p:cNvGraphicFramePr>
            <a:graphicFrameLocks noChangeAspect="1"/>
          </p:cNvGraphicFramePr>
          <p:nvPr/>
        </p:nvGraphicFramePr>
        <p:xfrm>
          <a:off x="7924800" y="2438400"/>
          <a:ext cx="990600" cy="74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1" imgW="609480" imgH="457200" progId="Equation.3">
                  <p:embed/>
                </p:oleObj>
              </mc:Choice>
              <mc:Fallback>
                <p:oleObj name="Equation" r:id="rId11" imgW="60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438400"/>
                        <a:ext cx="990600" cy="74464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METAL only needs summary statistics to merge study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26" y="1356981"/>
            <a:ext cx="7285212" cy="4967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80" y="6418298"/>
            <a:ext cx="331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Willer</a:t>
            </a:r>
            <a:r>
              <a:rPr lang="en-US" dirty="0" smtClean="0"/>
              <a:t> et al, Bioinformatics 2010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8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#4:</a:t>
            </a:r>
            <a:br>
              <a:rPr lang="en-US" dirty="0" smtClean="0"/>
            </a:br>
            <a:r>
              <a:rPr lang="en-US" dirty="0" smtClean="0"/>
              <a:t>Run sample meta-analysis with METAL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17" y="1600200"/>
            <a:ext cx="8696391" cy="49270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sets: /home/gems/m21-5483/</a:t>
            </a:r>
            <a:r>
              <a:rPr lang="en-US" dirty="0" err="1" smtClean="0"/>
              <a:t>seq_assoc</a:t>
            </a:r>
            <a:r>
              <a:rPr lang="en-US" dirty="0" smtClean="0"/>
              <a:t>/meta/</a:t>
            </a:r>
          </a:p>
          <a:p>
            <a:endParaRPr lang="en-US" dirty="0"/>
          </a:p>
          <a:p>
            <a:r>
              <a:rPr lang="en-US" dirty="0" smtClean="0"/>
              <a:t>Use METAL for single variant meta-analysis</a:t>
            </a:r>
          </a:p>
          <a:p>
            <a:endParaRPr lang="en-US" dirty="0"/>
          </a:p>
          <a:p>
            <a:r>
              <a:rPr lang="en-US" dirty="0" smtClean="0"/>
              <a:t> Documentation- </a:t>
            </a:r>
            <a:r>
              <a:rPr lang="en-US" dirty="0" smtClean="0">
                <a:hlinkClick r:id="rId2"/>
              </a:rPr>
              <a:t>http://genome.sph.umich.edu/wiki/METAL_Documentation</a:t>
            </a:r>
            <a:endParaRPr lang="en-US" dirty="0" smtClean="0"/>
          </a:p>
          <a:p>
            <a:r>
              <a:rPr lang="en-US" dirty="0" smtClean="0"/>
              <a:t>Or type: metal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QC concerns for meta-analysis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Trait measured in same units and transformed in the same way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7" y="2807166"/>
            <a:ext cx="7210779" cy="37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2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3444" y="1600200"/>
            <a:ext cx="8960556" cy="4525963"/>
          </a:xfrm>
        </p:spPr>
        <p:txBody>
          <a:bodyPr/>
          <a:lstStyle/>
          <a:p>
            <a:r>
              <a:rPr lang="en-US" dirty="0" smtClean="0"/>
              <a:t>Reporting of effect allele and allele frequencies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QC concerns for meta-analysis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14" y="2330273"/>
            <a:ext cx="4334532" cy="425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4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QC concerns for meta-analysis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0977"/>
            <a:ext cx="8229600" cy="2604911"/>
          </a:xfrm>
        </p:spPr>
        <p:txBody>
          <a:bodyPr/>
          <a:lstStyle/>
          <a:p>
            <a:r>
              <a:rPr lang="en-US" dirty="0" smtClean="0"/>
              <a:t>Genome builds and SNP IDs</a:t>
            </a:r>
          </a:p>
          <a:p>
            <a:pPr lvl="1"/>
            <a:r>
              <a:rPr lang="en-US" dirty="0" smtClean="0"/>
              <a:t>rs9939609, chr16:53820527 (b37), chr16:52378028 (b36), and 16_53820527 can all mean the same SNP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8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31556"/>
          </a:xfrm>
        </p:spPr>
        <p:txBody>
          <a:bodyPr>
            <a:normAutofit/>
          </a:bodyPr>
          <a:lstStyle/>
          <a:p>
            <a:r>
              <a:rPr lang="en-US" dirty="0" smtClean="0"/>
              <a:t>Last time</a:t>
            </a:r>
          </a:p>
          <a:p>
            <a:pPr lvl="1"/>
            <a:r>
              <a:rPr lang="en-US" dirty="0" smtClean="0"/>
              <a:t>Explored test data sets</a:t>
            </a:r>
          </a:p>
          <a:p>
            <a:pPr lvl="1"/>
            <a:r>
              <a:rPr lang="en-US" dirty="0" smtClean="0"/>
              <a:t>Introduced EPACTS</a:t>
            </a:r>
          </a:p>
          <a:p>
            <a:pPr lvl="1"/>
            <a:r>
              <a:rPr lang="en-US" dirty="0" smtClean="0"/>
              <a:t>Discussed aspects of data relevant to association testing</a:t>
            </a:r>
          </a:p>
          <a:p>
            <a:pPr lvl="1"/>
            <a:r>
              <a:rPr lang="en-US" dirty="0" smtClean="0"/>
              <a:t>Ran single variant association tests in EPACTS</a:t>
            </a:r>
          </a:p>
          <a:p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Variant annotation</a:t>
            </a:r>
          </a:p>
          <a:p>
            <a:pPr lvl="1"/>
            <a:r>
              <a:rPr lang="en-US" dirty="0" smtClean="0"/>
              <a:t>Group-wise (gene-based) association testing</a:t>
            </a:r>
          </a:p>
          <a:p>
            <a:pPr lvl="1"/>
            <a:r>
              <a:rPr lang="en-US" dirty="0" smtClean="0"/>
              <a:t>Meta-analysis of GWAS/sequence data</a:t>
            </a:r>
          </a:p>
        </p:txBody>
      </p:sp>
    </p:spTree>
    <p:extLst>
      <p:ext uri="{BB962C8B-B14F-4D97-AF65-F5344CB8AC3E}">
        <p14:creationId xmlns:p14="http://schemas.microsoft.com/office/powerpoint/2010/main" val="590334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QC concerns for meta-analysis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P-values, betas, and standard errors are reported correctly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8452"/>
            <a:ext cx="9144000" cy="412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2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EasyQC</a:t>
            </a:r>
            <a:r>
              <a:rPr lang="en-US" dirty="0" smtClean="0"/>
              <a:t> is a good tool to check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229600" cy="52493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 script to detect many of these typical errors in GWAS results</a:t>
            </a:r>
          </a:p>
          <a:p>
            <a:endParaRPr lang="en-US" dirty="0" smtClean="0"/>
          </a:p>
          <a:p>
            <a:r>
              <a:rPr lang="en-US" dirty="0" smtClean="0"/>
              <a:t>Cleans input files before meta-analysis</a:t>
            </a:r>
          </a:p>
          <a:p>
            <a:pPr lvl="1"/>
            <a:r>
              <a:rPr lang="en-US" dirty="0" smtClean="0"/>
              <a:t>Remove poorly imputed and other problem SNPs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Calculates the inflation factor (</a:t>
            </a:r>
            <a:r>
              <a:rPr lang="en-US" dirty="0" err="1" smtClean="0"/>
              <a:t>λ</a:t>
            </a:r>
            <a:r>
              <a:rPr lang="en-US" baseline="-25000" dirty="0" err="1" smtClean="0"/>
              <a:t>GC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Winkler et al., Nature Protocols, May 2014</a:t>
            </a:r>
            <a:endParaRPr lang="en-US" dirty="0"/>
          </a:p>
          <a:p>
            <a:pPr lvl="1"/>
            <a:r>
              <a:rPr lang="en-US" dirty="0" smtClean="0"/>
              <a:t>Contains step-by-step instructions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8803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methods allow more flexible meta-analysis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651"/>
            <a:ext cx="8229600" cy="527470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RareMetalWorker</a:t>
            </a:r>
            <a:r>
              <a:rPr lang="en-US" dirty="0" smtClean="0"/>
              <a:t> and </a:t>
            </a:r>
            <a:r>
              <a:rPr lang="en-US" dirty="0" err="1" smtClean="0"/>
              <a:t>RareMetal</a:t>
            </a:r>
            <a:r>
              <a:rPr lang="en-US" dirty="0" smtClean="0"/>
              <a:t> </a:t>
            </a:r>
          </a:p>
          <a:p>
            <a:pPr lvl="1"/>
            <a:r>
              <a:rPr lang="en-US" u="sng" dirty="0">
                <a:hlinkClick r:id="rId2"/>
              </a:rPr>
              <a:t>http://genome.sph.umich.edu/wiki/</a:t>
            </a:r>
            <a:r>
              <a:rPr lang="en-US" u="sng" dirty="0" smtClean="0">
                <a:hlinkClick r:id="rId2"/>
              </a:rPr>
              <a:t>RAREMETALWORKER</a:t>
            </a:r>
            <a:endParaRPr lang="en-US" u="sng" dirty="0" smtClean="0"/>
          </a:p>
          <a:p>
            <a:pPr lvl="1"/>
            <a:r>
              <a:rPr lang="en-US" u="sng" dirty="0">
                <a:hlinkClick r:id="rId3"/>
              </a:rPr>
              <a:t>http://genome.sph.umich.edu/wiki/</a:t>
            </a:r>
            <a:r>
              <a:rPr lang="en-US" u="sng" dirty="0" smtClean="0">
                <a:hlinkClick r:id="rId3"/>
              </a:rPr>
              <a:t>RAREMETAL_Documentation</a:t>
            </a:r>
            <a:endParaRPr lang="en-US" u="sng" dirty="0" smtClean="0"/>
          </a:p>
          <a:p>
            <a:pPr lvl="1"/>
            <a:endParaRPr lang="en-US" dirty="0"/>
          </a:p>
          <a:p>
            <a:r>
              <a:rPr lang="en-US" dirty="0" err="1" smtClean="0"/>
              <a:t>RareMetalWorker</a:t>
            </a:r>
            <a:r>
              <a:rPr lang="en-US" dirty="0" smtClean="0"/>
              <a:t> performs primary analysis</a:t>
            </a:r>
          </a:p>
          <a:p>
            <a:pPr lvl="1"/>
            <a:r>
              <a:rPr lang="en-US" dirty="0" smtClean="0"/>
              <a:t>Generates summary statistics and covariance matrix </a:t>
            </a:r>
          </a:p>
          <a:p>
            <a:r>
              <a:rPr lang="en-US" dirty="0" err="1" smtClean="0"/>
              <a:t>RareMetal</a:t>
            </a:r>
            <a:r>
              <a:rPr lang="en-US" dirty="0" smtClean="0"/>
              <a:t> performs flexible meta-analyses</a:t>
            </a:r>
          </a:p>
          <a:p>
            <a:pPr lvl="1"/>
            <a:r>
              <a:rPr lang="en-US" dirty="0" smtClean="0"/>
              <a:t>Single variants</a:t>
            </a:r>
          </a:p>
          <a:p>
            <a:pPr lvl="1"/>
            <a:r>
              <a:rPr lang="en-US" dirty="0" smtClean="0"/>
              <a:t>Gene-based tests</a:t>
            </a:r>
          </a:p>
          <a:p>
            <a:pPr lvl="1"/>
            <a:r>
              <a:rPr lang="en-US" dirty="0" smtClean="0"/>
              <a:t>Conditional analyses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2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Suggested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Willer</a:t>
            </a:r>
            <a:r>
              <a:rPr lang="en-US" dirty="0" smtClean="0"/>
              <a:t> et al., Bioinformatics, Sept. 2010</a:t>
            </a:r>
          </a:p>
          <a:p>
            <a:pPr lvl="1"/>
            <a:r>
              <a:rPr lang="en-US" dirty="0" smtClean="0"/>
              <a:t>METAL for running fixed effects meta-analysis of GWAS data</a:t>
            </a:r>
            <a:endParaRPr lang="en-US" dirty="0"/>
          </a:p>
          <a:p>
            <a:r>
              <a:rPr lang="en-US" dirty="0" smtClean="0"/>
              <a:t>Liu et al., Nature Genetics, Mar. 2013</a:t>
            </a:r>
          </a:p>
          <a:p>
            <a:pPr lvl="1"/>
            <a:r>
              <a:rPr lang="en-US" dirty="0" smtClean="0"/>
              <a:t>Meta-analysis of group-wise (gene-based) tests (</a:t>
            </a:r>
            <a:r>
              <a:rPr lang="en-US" dirty="0" err="1" smtClean="0"/>
              <a:t>RareMetal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Winkler et al., Nature Protocols, May 2014</a:t>
            </a:r>
          </a:p>
          <a:p>
            <a:pPr lvl="1"/>
            <a:r>
              <a:rPr lang="en-US" dirty="0" err="1" smtClean="0"/>
              <a:t>EasyQC</a:t>
            </a:r>
            <a:r>
              <a:rPr lang="en-US" dirty="0" smtClean="0"/>
              <a:t> for cleaning of GWAS data for meta-analysis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10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0244"/>
          </a:xfrm>
        </p:spPr>
        <p:txBody>
          <a:bodyPr>
            <a:normAutofit/>
          </a:bodyPr>
          <a:lstStyle/>
          <a:p>
            <a:r>
              <a:rPr lang="en-US" dirty="0" smtClean="0"/>
              <a:t>Can combine multiple rare variants to increase power with group-wise tests</a:t>
            </a:r>
          </a:p>
          <a:p>
            <a:r>
              <a:rPr lang="en-US" dirty="0" smtClean="0"/>
              <a:t>Incorporate genomic annotation/function to predict most likely functional variants</a:t>
            </a:r>
          </a:p>
          <a:p>
            <a:endParaRPr lang="en-US" dirty="0"/>
          </a:p>
          <a:p>
            <a:r>
              <a:rPr lang="en-US" dirty="0" smtClean="0"/>
              <a:t>Many pitfalls in GWAS to check prior to meta-analysis</a:t>
            </a:r>
          </a:p>
          <a:p>
            <a:r>
              <a:rPr lang="en-US" dirty="0" smtClean="0"/>
              <a:t>Meta-analysis increases power through larger 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Adam Locke</a:t>
            </a:r>
          </a:p>
          <a:p>
            <a:pPr marL="0" indent="0">
              <a:buNone/>
            </a:pPr>
            <a:r>
              <a:rPr lang="en-US" dirty="0" smtClean="0"/>
              <a:t>4444 Forest Park, #5110</a:t>
            </a:r>
          </a:p>
          <a:p>
            <a:pPr marL="0" indent="0">
              <a:buNone/>
            </a:pPr>
            <a:r>
              <a:rPr lang="en-US" dirty="0" smtClean="0"/>
              <a:t>McDonnell Genome Institute</a:t>
            </a:r>
          </a:p>
          <a:p>
            <a:pPr marL="0" indent="0">
              <a:buNone/>
            </a:pPr>
            <a:r>
              <a:rPr lang="en-US" dirty="0" smtClean="0"/>
              <a:t>Division of Genomics &amp; Bioinformatics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Adam.Locke@wustl.edu</a:t>
            </a:r>
            <a:endParaRPr lang="en-US" dirty="0" smtClean="0"/>
          </a:p>
          <a:p>
            <a:r>
              <a:rPr lang="en-US" dirty="0" smtClean="0"/>
              <a:t>314-747-2601</a:t>
            </a:r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individual rare variant has limited power to detect association</a:t>
            </a:r>
          </a:p>
          <a:p>
            <a:endParaRPr lang="en-US" dirty="0"/>
          </a:p>
          <a:p>
            <a:r>
              <a:rPr lang="en-US" dirty="0" smtClean="0"/>
              <a:t>Combines information across variants for greater power</a:t>
            </a:r>
          </a:p>
          <a:p>
            <a:endParaRPr lang="en-US" dirty="0"/>
          </a:p>
          <a:p>
            <a:r>
              <a:rPr lang="en-US" dirty="0" smtClean="0"/>
              <a:t>Can perform tests of plausible genetic hypotheses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3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Group-wise </a:t>
            </a:r>
            <a:r>
              <a:rPr lang="en-US" dirty="0" smtClean="0"/>
              <a:t>tests combine rare variant information to increase power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#2:</a:t>
            </a:r>
            <a:br>
              <a:rPr lang="en-US" dirty="0" smtClean="0"/>
            </a:br>
            <a:r>
              <a:rPr lang="en-US" dirty="0" smtClean="0"/>
              <a:t>Run gene-based association tests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92329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is required to do this?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2438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are the considerations we need to take into account before we start?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296"/>
            <a:ext cx="8229600" cy="1143000"/>
          </a:xfrm>
        </p:spPr>
        <p:txBody>
          <a:bodyPr/>
          <a:lstStyle/>
          <a:p>
            <a:r>
              <a:rPr lang="en-US" dirty="0" smtClean="0"/>
              <a:t>Types of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9387"/>
          </a:xfrm>
        </p:spPr>
        <p:txBody>
          <a:bodyPr/>
          <a:lstStyle/>
          <a:p>
            <a:r>
              <a:rPr lang="en-US" dirty="0" smtClean="0"/>
              <a:t>Protein-coding gene </a:t>
            </a:r>
            <a:r>
              <a:rPr lang="en-US" dirty="0" smtClean="0"/>
              <a:t>annotations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Chromatin states (</a:t>
            </a:r>
            <a:r>
              <a:rPr lang="en-US" dirty="0" err="1" smtClean="0"/>
              <a:t>chromHMM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Heterochromatin, </a:t>
            </a:r>
            <a:r>
              <a:rPr lang="en-US" dirty="0" smtClean="0"/>
              <a:t>(repressed</a:t>
            </a:r>
            <a:endParaRPr lang="en-US" dirty="0" smtClean="0"/>
          </a:p>
          <a:p>
            <a:pPr lvl="1"/>
            <a:r>
              <a:rPr lang="en-US" dirty="0" smtClean="0"/>
              <a:t>Promoters, enhancers, insulators, transcription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Transcription </a:t>
            </a:r>
            <a:r>
              <a:rPr lang="en-US" dirty="0" smtClean="0"/>
              <a:t>factor or </a:t>
            </a:r>
            <a:r>
              <a:rPr lang="en-US" dirty="0" err="1" smtClean="0"/>
              <a:t>miRNA</a:t>
            </a:r>
            <a:r>
              <a:rPr lang="en-US" dirty="0" smtClean="0"/>
              <a:t> binding sites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Protein-coding gene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Differentiates coding </a:t>
            </a:r>
            <a:r>
              <a:rPr lang="en-US" dirty="0" err="1" smtClean="0"/>
              <a:t>vs</a:t>
            </a:r>
            <a:r>
              <a:rPr lang="en-US" dirty="0" smtClean="0"/>
              <a:t> non-coding variants</a:t>
            </a:r>
          </a:p>
          <a:p>
            <a:pPr lvl="1"/>
            <a:r>
              <a:rPr lang="en-US" dirty="0" err="1" smtClean="0"/>
              <a:t>Intergenic</a:t>
            </a:r>
            <a:r>
              <a:rPr lang="en-US" dirty="0" smtClean="0"/>
              <a:t>, </a:t>
            </a:r>
            <a:r>
              <a:rPr lang="en-US" dirty="0" err="1" smtClean="0"/>
              <a:t>intronic</a:t>
            </a:r>
            <a:r>
              <a:rPr lang="en-US" dirty="0" smtClean="0"/>
              <a:t>, non-coding gene variants</a:t>
            </a:r>
          </a:p>
          <a:p>
            <a:pPr lvl="1"/>
            <a:r>
              <a:rPr lang="en-US" dirty="0" smtClean="0"/>
              <a:t>Coding, splice variants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Gene altering variants </a:t>
            </a:r>
            <a:r>
              <a:rPr lang="en-US" dirty="0" err="1" smtClean="0"/>
              <a:t>vs</a:t>
            </a:r>
            <a:r>
              <a:rPr lang="en-US" dirty="0" smtClean="0"/>
              <a:t> conservative variants</a:t>
            </a:r>
          </a:p>
          <a:p>
            <a:pPr lvl="1"/>
            <a:r>
              <a:rPr lang="en-US" dirty="0" smtClean="0"/>
              <a:t>Non-</a:t>
            </a:r>
            <a:r>
              <a:rPr lang="en-US" dirty="0" smtClean="0"/>
              <a:t>synonymous</a:t>
            </a:r>
            <a:r>
              <a:rPr lang="en-US" dirty="0" smtClean="0"/>
              <a:t>, </a:t>
            </a:r>
            <a:r>
              <a:rPr lang="en-US" dirty="0" err="1" smtClean="0"/>
              <a:t>frameshift</a:t>
            </a:r>
            <a:r>
              <a:rPr lang="en-US" dirty="0" smtClean="0"/>
              <a:t>, essential splice</a:t>
            </a:r>
            <a:endParaRPr lang="en-US" dirty="0"/>
          </a:p>
          <a:p>
            <a:pPr lvl="1"/>
            <a:r>
              <a:rPr lang="en-US" dirty="0" smtClean="0"/>
              <a:t>Synonymous, other splice</a:t>
            </a:r>
          </a:p>
          <a:p>
            <a:endParaRPr lang="en-US" dirty="0" smtClean="0"/>
          </a:p>
          <a:p>
            <a:r>
              <a:rPr lang="en-US" dirty="0" smtClean="0"/>
              <a:t>Disruptive </a:t>
            </a:r>
            <a:r>
              <a:rPr lang="en-US" dirty="0" err="1" smtClean="0"/>
              <a:t>vs</a:t>
            </a:r>
            <a:r>
              <a:rPr lang="en-US" dirty="0" smtClean="0"/>
              <a:t> benign</a:t>
            </a:r>
          </a:p>
          <a:p>
            <a:pPr lvl="1"/>
            <a:r>
              <a:rPr lang="en-US" dirty="0" smtClean="0"/>
              <a:t>Truncating variants, </a:t>
            </a:r>
            <a:r>
              <a:rPr lang="en-US" dirty="0" smtClean="0"/>
              <a:t>evolutionarily conserved </a:t>
            </a:r>
            <a:r>
              <a:rPr lang="en-US" dirty="0" smtClean="0"/>
              <a:t>sites</a:t>
            </a:r>
          </a:p>
          <a:p>
            <a:pPr lvl="1"/>
            <a:r>
              <a:rPr lang="en-US" dirty="0" smtClean="0"/>
              <a:t>Non-conserved residues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Protein coding gene annotation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988"/>
            <a:ext cx="8229600" cy="54308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Variant Effect Predictor</a:t>
            </a:r>
          </a:p>
          <a:p>
            <a:pPr lvl="1"/>
            <a:r>
              <a:rPr lang="en-US" dirty="0" smtClean="0"/>
              <a:t>http://useast.ensembl.org/info/docs/tools/vep/script/</a:t>
            </a:r>
            <a:r>
              <a:rPr lang="en-US" dirty="0" err="1" smtClean="0"/>
              <a:t>index.html</a:t>
            </a:r>
            <a:endParaRPr lang="en-US" dirty="0"/>
          </a:p>
          <a:p>
            <a:r>
              <a:rPr lang="en-US" dirty="0" err="1" smtClean="0"/>
              <a:t>Annovar</a:t>
            </a:r>
            <a:endParaRPr lang="en-US" dirty="0"/>
          </a:p>
          <a:p>
            <a:pPr lvl="1"/>
            <a:r>
              <a:rPr lang="en-US" dirty="0" err="1" smtClean="0"/>
              <a:t>Annovar.openbioinformatics.org</a:t>
            </a:r>
            <a:endParaRPr lang="en-US" dirty="0"/>
          </a:p>
          <a:p>
            <a:r>
              <a:rPr lang="en-US" dirty="0" err="1" smtClean="0"/>
              <a:t>dbNSFP</a:t>
            </a:r>
            <a:endParaRPr lang="en-US" dirty="0" smtClean="0"/>
          </a:p>
          <a:p>
            <a:pPr lvl="1"/>
            <a:r>
              <a:rPr lang="en-US" dirty="0" smtClean="0"/>
              <a:t>http://varianttools.sourceforge.net/Annotation/DbNSFP</a:t>
            </a:r>
          </a:p>
          <a:p>
            <a:r>
              <a:rPr lang="en-US" dirty="0" smtClean="0"/>
              <a:t>Algorithms to predict “deleteriousness” of variants</a:t>
            </a:r>
          </a:p>
          <a:p>
            <a:pPr lvl="1"/>
            <a:r>
              <a:rPr lang="en-US" dirty="0" smtClean="0"/>
              <a:t>SIFT, PolyPhen2, Mutation Taster,  LRT, CADD, etc. 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New Exercise #2: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36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Generate an annotated </a:t>
            </a:r>
            <a:r>
              <a:rPr lang="en-US" dirty="0" err="1" smtClean="0"/>
              <a:t>vcf</a:t>
            </a:r>
            <a:r>
              <a:rPr lang="en-US" dirty="0" smtClean="0"/>
              <a:t> file for sets 1 &amp; 2 with EPACTS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information is added to the VCF?</a:t>
            </a:r>
          </a:p>
          <a:p>
            <a:endParaRPr lang="en-US" dirty="0"/>
          </a:p>
          <a:p>
            <a:r>
              <a:rPr lang="en-US" dirty="0" smtClean="0"/>
              <a:t>How would you classify these annotation? Generate specific hypotheses?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1175"/>
            <a:ext cx="9144000" cy="159026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2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#3:</a:t>
            </a:r>
            <a:br>
              <a:rPr lang="en-US" dirty="0" smtClean="0"/>
            </a:br>
            <a:r>
              <a:rPr lang="en-US" dirty="0" smtClean="0"/>
              <a:t>Run gene-based association tests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17047"/>
            <a:ext cx="8229600" cy="287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Now that we have annotated variants, </a:t>
            </a:r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 smtClean="0"/>
              <a:t>other </a:t>
            </a:r>
            <a:r>
              <a:rPr lang="en-US" dirty="0" smtClean="0"/>
              <a:t>considerations do we need to take into account?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2438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2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1058</Words>
  <Application>Microsoft Macintosh PowerPoint</Application>
  <PresentationFormat>On-screen Show (4:3)</PresentationFormat>
  <Paragraphs>210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Microsoft Equation</vt:lpstr>
      <vt:lpstr>Equation</vt:lpstr>
      <vt:lpstr>Association analysis with sequence data (cont’d) and  Meta-analysis methods</vt:lpstr>
      <vt:lpstr>Overview</vt:lpstr>
      <vt:lpstr>Group-wise tests combine rare variant information to increase power</vt:lpstr>
      <vt:lpstr>Exercise #2: Run gene-based association tests</vt:lpstr>
      <vt:lpstr>Types of annotation</vt:lpstr>
      <vt:lpstr>Protein-coding gene annotation</vt:lpstr>
      <vt:lpstr>Protein coding gene annotation tools</vt:lpstr>
      <vt:lpstr>New Exercise #2: Annotation</vt:lpstr>
      <vt:lpstr>Exercise #3: Run gene-based association tests</vt:lpstr>
      <vt:lpstr>What is required to do this?</vt:lpstr>
      <vt:lpstr>Group-wise tests available in EPACTS</vt:lpstr>
      <vt:lpstr>Meta-analysis increases power by combining data across studies</vt:lpstr>
      <vt:lpstr>Multiple studies: Data aggregation methods</vt:lpstr>
      <vt:lpstr>Multiple studies: Data aggregation methods</vt:lpstr>
      <vt:lpstr>METAL only needs summary statistics to merge study results</vt:lpstr>
      <vt:lpstr>Exercise #4: Run sample meta-analysis with METAL </vt:lpstr>
      <vt:lpstr>Common QC concerns for meta-analysis</vt:lpstr>
      <vt:lpstr>Common QC concerns for meta-analysis</vt:lpstr>
      <vt:lpstr>Common QC concerns for meta-analysis</vt:lpstr>
      <vt:lpstr>Common QC concerns for meta-analysis</vt:lpstr>
      <vt:lpstr>EasyQC is a good tool to check these</vt:lpstr>
      <vt:lpstr>New methods allow more flexible meta-analysis</vt:lpstr>
      <vt:lpstr>Suggested Reading</vt:lpstr>
      <vt:lpstr>Summary</vt:lpstr>
      <vt:lpstr>Contact 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 with sequence data (cont’d) and  Meta-analysis methods</dc:title>
  <dc:creator>Adam Locke</dc:creator>
  <cp:lastModifiedBy>Adam Locke</cp:lastModifiedBy>
  <cp:revision>14</cp:revision>
  <dcterms:created xsi:type="dcterms:W3CDTF">2016-11-27T18:28:47Z</dcterms:created>
  <dcterms:modified xsi:type="dcterms:W3CDTF">2016-11-28T22:39:21Z</dcterms:modified>
</cp:coreProperties>
</file>