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65" r:id="rId17"/>
    <p:sldId id="266" r:id="rId18"/>
    <p:sldId id="267" r:id="rId19"/>
    <p:sldId id="30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036" autoAdjust="0"/>
  </p:normalViewPr>
  <p:slideViewPr>
    <p:cSldViewPr>
      <p:cViewPr varScale="1">
        <p:scale>
          <a:sx n="69" d="100"/>
          <a:sy n="69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343" y="-6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EDE4-AE49-4B03-AC9E-EE8F04514FC2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B9D0-0557-4DA7-9858-BA6D0D8137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6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3C12C2-05F0-447B-8E5E-B615C72CC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AAF6339-20E4-479B-BFD4-6603E47FD2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C17BF-CEAF-4764-9507-D4CD399794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40CE-058A-49A3-985B-6EF29D681B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55D98-DBE7-4A53-932B-385AA53CAF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F8B03-3ED2-46E5-A6AB-CFF9618666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9D174-2BE7-43A4-A2D0-FBB1AE2E4C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7276-765F-4360-A2CE-14075D19F2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1495F-7901-4D83-B459-59FAEFD9A1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AD9BE-68EF-49FD-A253-0FB390518D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ABC1E-4B0A-406C-8B60-E1850CCB44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016A-C036-4523-B3F1-23CB426413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66E0142-B063-405F-A303-9790469C8D9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8077200" cy="2133600"/>
          </a:xfrm>
        </p:spPr>
        <p:txBody>
          <a:bodyPr anchor="ctr"/>
          <a:lstStyle/>
          <a:p>
            <a:pPr algn="ctr"/>
            <a:r>
              <a:rPr lang="en-US" sz="3600" dirty="0" smtClean="0"/>
              <a:t>Analysis of Sequence Data 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John Rice</a:t>
            </a:r>
          </a:p>
          <a:p>
            <a:pPr algn="ctr"/>
            <a:r>
              <a:rPr lang="en-US" smtClean="0"/>
              <a:t>Nov 15,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with base qualities</a:t>
            </a:r>
          </a:p>
          <a:p>
            <a:r>
              <a:rPr lang="en-US" dirty="0" smtClean="0"/>
              <a:t>Sequences are stored together with associated base qualities</a:t>
            </a:r>
          </a:p>
          <a:p>
            <a:r>
              <a:rPr lang="en-US" dirty="0" smtClean="0"/>
              <a:t>Base qualities are integers (typically, ranging up to 40) and stored as characters for compactness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9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Aligned sequence reads</a:t>
            </a:r>
          </a:p>
          <a:p>
            <a:r>
              <a:rPr lang="en-US" dirty="0" smtClean="0"/>
              <a:t>Header describes alignment and sample information</a:t>
            </a:r>
          </a:p>
          <a:p>
            <a:r>
              <a:rPr lang="en-US" dirty="0" smtClean="0"/>
              <a:t>Each row describes alignment for a single short read</a:t>
            </a:r>
          </a:p>
          <a:p>
            <a:r>
              <a:rPr lang="en-US" dirty="0" smtClean="0"/>
              <a:t>Can be viewed more conveniently with 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tview</a:t>
            </a:r>
            <a:r>
              <a:rPr lang="en-US" b="1" dirty="0" smtClean="0"/>
              <a:t> or IGV</a:t>
            </a:r>
          </a:p>
          <a:p>
            <a:pPr>
              <a:buNone/>
            </a:pPr>
            <a:r>
              <a:rPr lang="en-US" dirty="0" smtClean="0"/>
              <a:t>http://samtools.sourceforge.net/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6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83" y="1524000"/>
            <a:ext cx="83258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for a VCF file is available at the 1000genomes web site</a:t>
            </a:r>
          </a:p>
          <a:p>
            <a:r>
              <a:rPr lang="en-US" dirty="0" smtClean="0"/>
              <a:t>This is the starting point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Quality Score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70" y="1752600"/>
            <a:ext cx="812522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97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1000 Genomes Project (2010) A map of human genome variation from </a:t>
            </a:r>
            <a:r>
              <a:rPr lang="en-US" dirty="0" err="1" smtClean="0"/>
              <a:t>populationscale</a:t>
            </a:r>
            <a:r>
              <a:rPr lang="en-US" dirty="0" smtClean="0"/>
              <a:t> sequencing. </a:t>
            </a:r>
            <a:r>
              <a:rPr lang="en-US" i="1" smtClean="0"/>
              <a:t>Nature </a:t>
            </a:r>
            <a:r>
              <a:rPr lang="en-US" b="1" i="1" smtClean="0"/>
              <a:t>467:1061‐73.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Rare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 We do not observe enough copies of rare variants to use traditional association testing approaches.  One SNP at a time has no power. </a:t>
            </a:r>
          </a:p>
          <a:p>
            <a:r>
              <a:rPr lang="en-US" dirty="0" smtClean="0"/>
              <a:t>One solution:  We group variants together to increase the amount of testable variation and to improve power to detect association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543800" cy="1295400"/>
          </a:xfrm>
        </p:spPr>
        <p:txBody>
          <a:bodyPr/>
          <a:lstStyle/>
          <a:p>
            <a:r>
              <a:rPr lang="en-US" dirty="0" smtClean="0"/>
              <a:t>Burden Test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464499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28891" y="61883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2008</a:t>
            </a:r>
            <a:endParaRPr lang="en-US" sz="1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Allelic Sum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 a burden test</a:t>
            </a:r>
          </a:p>
          <a:p>
            <a:pPr>
              <a:buNone/>
            </a:pPr>
            <a:r>
              <a:rPr lang="en-US" dirty="0" smtClean="0"/>
              <a:t>    – # case alleles vs. # control alleles</a:t>
            </a:r>
          </a:p>
          <a:p>
            <a:r>
              <a:rPr lang="en-US" dirty="0" smtClean="0"/>
              <a:t> For a gene stratify the variation</a:t>
            </a:r>
          </a:p>
          <a:p>
            <a:pPr>
              <a:buNone/>
            </a:pPr>
            <a:r>
              <a:rPr lang="en-US" dirty="0" smtClean="0"/>
              <a:t>    – ‘Functional’ vs. not [</a:t>
            </a:r>
            <a:r>
              <a:rPr lang="en-US" dirty="0" err="1" smtClean="0"/>
              <a:t>e.g.missense</a:t>
            </a:r>
            <a:r>
              <a:rPr lang="en-US" dirty="0" smtClean="0"/>
              <a:t>/nonsense vs. synonymous]</a:t>
            </a:r>
          </a:p>
          <a:p>
            <a:r>
              <a:rPr lang="en-US" dirty="0" smtClean="0"/>
              <a:t>Test for difference in functional vs. not.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set of “causal” SNPs 1000 cases and controls, 5% in cases, 1% in controls gives chi-square=27</a:t>
            </a:r>
          </a:p>
          <a:p>
            <a:r>
              <a:rPr lang="en-US" dirty="0" smtClean="0"/>
              <a:t>Throw in neutral mutations, 10% in cases and controls, so that 15% of cases and 11% of controls have mutations; then chi-square=7</a:t>
            </a:r>
          </a:p>
          <a:p>
            <a:r>
              <a:rPr lang="en-US" dirty="0" smtClean="0"/>
              <a:t>Common SNPs will swamp rare variants.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Genome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Exome</a:t>
            </a:r>
            <a:r>
              <a:rPr lang="en-US" sz="2400" dirty="0" smtClean="0"/>
              <a:t> </a:t>
            </a:r>
          </a:p>
          <a:p>
            <a:pPr lvl="0"/>
            <a:r>
              <a:rPr lang="en-US" sz="2400" dirty="0" smtClean="0"/>
              <a:t>~1.5% of genome </a:t>
            </a:r>
          </a:p>
          <a:p>
            <a:pPr lvl="0"/>
            <a:r>
              <a:rPr lang="en-US" sz="2400" dirty="0" smtClean="0"/>
              <a:t> All </a:t>
            </a:r>
            <a:r>
              <a:rPr lang="en-US" sz="2400" dirty="0" err="1" smtClean="0"/>
              <a:t>exons</a:t>
            </a:r>
            <a:r>
              <a:rPr lang="en-US" sz="2400" dirty="0" smtClean="0"/>
              <a:t> </a:t>
            </a:r>
          </a:p>
          <a:p>
            <a:pPr lvl="0"/>
            <a:r>
              <a:rPr lang="en-US" sz="2400" dirty="0" smtClean="0"/>
              <a:t>– Some </a:t>
            </a:r>
            <a:r>
              <a:rPr lang="en-US" sz="2400" dirty="0" err="1" smtClean="0"/>
              <a:t>pseudogenes</a:t>
            </a:r>
            <a:r>
              <a:rPr lang="en-US" sz="2400" dirty="0" smtClean="0"/>
              <a:t> missed </a:t>
            </a:r>
          </a:p>
          <a:p>
            <a:pPr lvl="0"/>
            <a:r>
              <a:rPr lang="en-US" sz="2400" dirty="0" smtClean="0"/>
              <a:t>Deeper coverage </a:t>
            </a:r>
          </a:p>
          <a:p>
            <a:pPr lvl="0"/>
            <a:r>
              <a:rPr lang="en-US" sz="2400" dirty="0" smtClean="0"/>
              <a:t>– Average 60-180x </a:t>
            </a:r>
          </a:p>
          <a:p>
            <a:pPr lvl="0"/>
            <a:r>
              <a:rPr lang="en-US" sz="2400" dirty="0" smtClean="0"/>
              <a:t>Useful for </a:t>
            </a:r>
            <a:r>
              <a:rPr lang="en-US" sz="2400" dirty="0" err="1" smtClean="0"/>
              <a:t>Mendelian</a:t>
            </a:r>
            <a:r>
              <a:rPr lang="en-US" sz="2400" dirty="0" smtClean="0"/>
              <a:t> disease </a:t>
            </a:r>
          </a:p>
          <a:p>
            <a:r>
              <a:rPr lang="en-US" sz="2400" dirty="0" smtClean="0"/>
              <a:t>Requires library construction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Genome </a:t>
            </a:r>
          </a:p>
          <a:p>
            <a:pPr lvl="0"/>
            <a:r>
              <a:rPr lang="en-US" sz="2400" dirty="0" smtClean="0"/>
              <a:t>Almost entire genome </a:t>
            </a:r>
          </a:p>
          <a:p>
            <a:pPr lvl="0"/>
            <a:r>
              <a:rPr lang="en-US" sz="2400" dirty="0" smtClean="0"/>
              <a:t>Much lower pass </a:t>
            </a:r>
          </a:p>
          <a:p>
            <a:pPr lvl="0"/>
            <a:r>
              <a:rPr lang="en-US" sz="2400" dirty="0" smtClean="0"/>
              <a:t>– Currently 4-12x , now 30-40</a:t>
            </a:r>
          </a:p>
          <a:p>
            <a:pPr lvl="0"/>
            <a:r>
              <a:rPr lang="en-US" sz="2400" dirty="0" smtClean="0"/>
              <a:t>Useful for structural variation/CNVs </a:t>
            </a:r>
          </a:p>
          <a:p>
            <a:pPr lvl="0"/>
            <a:r>
              <a:rPr lang="en-US" sz="2400" dirty="0" smtClean="0"/>
              <a:t>Shotgun sequence </a:t>
            </a:r>
          </a:p>
          <a:p>
            <a:pPr>
              <a:buNone/>
            </a:pPr>
            <a:r>
              <a:rPr lang="en-US" sz="2400" dirty="0" smtClean="0"/>
              <a:t>  – Randomly shear and capture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Multivariate and Collapsing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allele frequency threshold</a:t>
            </a:r>
          </a:p>
          <a:p>
            <a:pPr>
              <a:buNone/>
            </a:pPr>
            <a:r>
              <a:rPr lang="en-US" dirty="0" smtClean="0"/>
              <a:t>   – Variation above this gets modeled in regression</a:t>
            </a:r>
          </a:p>
          <a:p>
            <a:pPr>
              <a:buNone/>
            </a:pPr>
            <a:r>
              <a:rPr lang="en-US" dirty="0" smtClean="0"/>
              <a:t>   – Variation below gets collapsed into a single predictor [burden test]</a:t>
            </a:r>
          </a:p>
          <a:p>
            <a:r>
              <a:rPr lang="en-US" dirty="0" smtClean="0"/>
              <a:t> Improves power over collapsing everything or testing all variation separately</a:t>
            </a:r>
          </a:p>
          <a:p>
            <a:r>
              <a:rPr lang="en-US" dirty="0" smtClean="0"/>
              <a:t> Test the variants you can and collapse the ones you can’t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Neutral variation reduces power to detect, so restricting to functional variation or weighting variation may yield improved power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Madsen and Browning(</a:t>
            </a:r>
            <a:r>
              <a:rPr lang="en-US" dirty="0" err="1" smtClean="0"/>
              <a:t>PLoS</a:t>
            </a:r>
            <a:r>
              <a:rPr lang="en-US" dirty="0" smtClean="0"/>
              <a:t> Genetics, 2009)</a:t>
            </a:r>
          </a:p>
          <a:p>
            <a:pPr>
              <a:buNone/>
            </a:pPr>
            <a:r>
              <a:rPr lang="en-US" dirty="0" smtClean="0"/>
              <a:t>    – Sum of allele count, weighted by inverse of the binomial variance (i.e. rarer alleles carry more weight)</a:t>
            </a:r>
          </a:p>
          <a:p>
            <a:pPr>
              <a:buNone/>
            </a:pPr>
            <a:r>
              <a:rPr lang="en-US" dirty="0" smtClean="0"/>
              <a:t>    – Functional weighting (e.g. POLYPHEN) may improve power</a:t>
            </a:r>
          </a:p>
          <a:p>
            <a:r>
              <a:rPr lang="en-US" dirty="0" smtClean="0"/>
              <a:t> Variable threshold (</a:t>
            </a:r>
            <a:r>
              <a:rPr lang="en-US" dirty="0" err="1" smtClean="0"/>
              <a:t>Alkes</a:t>
            </a:r>
            <a:r>
              <a:rPr lang="en-US" dirty="0" smtClean="0"/>
              <a:t> Price, </a:t>
            </a:r>
            <a:r>
              <a:rPr lang="en-US" dirty="0" err="1" smtClean="0"/>
              <a:t>Shamil</a:t>
            </a:r>
            <a:r>
              <a:rPr lang="en-US" dirty="0" smtClean="0"/>
              <a:t> </a:t>
            </a:r>
            <a:r>
              <a:rPr lang="en-US" dirty="0" err="1" smtClean="0"/>
              <a:t>Sunyaev</a:t>
            </a:r>
            <a:r>
              <a:rPr lang="en-US" dirty="0" smtClean="0"/>
              <a:t>, 2010)</a:t>
            </a:r>
          </a:p>
          <a:p>
            <a:pPr>
              <a:buNone/>
            </a:pPr>
            <a:r>
              <a:rPr lang="en-US" dirty="0" smtClean="0"/>
              <a:t>   – Adaptation of burden tests to optimally select allele frequency cut-off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Madsen &amp; Browning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458200" cy="4757737"/>
          </a:xfrm>
        </p:spPr>
        <p:txBody>
          <a:bodyPr/>
          <a:lstStyle/>
          <a:p>
            <a:r>
              <a:rPr lang="en-US" dirty="0" smtClean="0"/>
              <a:t>In a region sum rare variation in a weighted fashion</a:t>
            </a:r>
          </a:p>
          <a:p>
            <a:r>
              <a:rPr lang="en-US" dirty="0" smtClean="0"/>
              <a:t>Derive these weights from the inverse of the control allele frequency</a:t>
            </a:r>
          </a:p>
          <a:p>
            <a:pPr>
              <a:buNone/>
            </a:pPr>
            <a:r>
              <a:rPr lang="en-US" dirty="0" smtClean="0"/>
              <a:t>    – In practice this is v. similar to pooled allele frequency</a:t>
            </a:r>
          </a:p>
          <a:p>
            <a:r>
              <a:rPr lang="en-US" dirty="0" smtClean="0"/>
              <a:t> Conduct a rank sum test</a:t>
            </a:r>
          </a:p>
          <a:p>
            <a:pPr>
              <a:buNone/>
            </a:pPr>
            <a:r>
              <a:rPr lang="en-US" dirty="0" smtClean="0"/>
              <a:t>     – Similar to the </a:t>
            </a:r>
            <a:r>
              <a:rPr lang="en-US" dirty="0" err="1" smtClean="0"/>
              <a:t>Wilcoxon</a:t>
            </a:r>
            <a:r>
              <a:rPr lang="en-US" dirty="0" smtClean="0"/>
              <a:t> test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in a region that influences phenotype is potentially a mixture of neutral, risk, and protective variation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C-alpha</a:t>
            </a:r>
            <a:br>
              <a:rPr lang="en-US" dirty="0" smtClean="0"/>
            </a:br>
            <a:r>
              <a:rPr lang="en-US" dirty="0" smtClean="0"/>
              <a:t>Neale,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Neyman</a:t>
            </a:r>
            <a:r>
              <a:rPr lang="en-US" dirty="0" smtClean="0"/>
              <a:t> and Scott. On the use of c(α) optimal tests of composite hypotheses. 1966</a:t>
            </a:r>
          </a:p>
          <a:p>
            <a:pPr>
              <a:buNone/>
            </a:pPr>
            <a:r>
              <a:rPr lang="en-US" dirty="0" smtClean="0"/>
              <a:t>     – Developed a set of functions defined for testing for mixtures</a:t>
            </a:r>
          </a:p>
          <a:p>
            <a:r>
              <a:rPr lang="en-US" dirty="0" err="1" smtClean="0"/>
              <a:t>Zelterman</a:t>
            </a:r>
            <a:r>
              <a:rPr lang="en-US" dirty="0" smtClean="0"/>
              <a:t> and Chen. Homogeneity tests against central-mixture alternatives. 1988</a:t>
            </a:r>
          </a:p>
          <a:p>
            <a:pPr>
              <a:buNone/>
            </a:pPr>
            <a:r>
              <a:rPr lang="en-US" dirty="0" smtClean="0"/>
              <a:t>     – Applied c(α) approach for binomial    mixtures in a score test fashion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087788" cy="690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method with covariates, </a:t>
            </a:r>
            <a:r>
              <a:rPr lang="en-US" dirty="0" err="1" smtClean="0"/>
              <a:t>eg</a:t>
            </a:r>
            <a:r>
              <a:rPr lang="en-US" dirty="0" smtClean="0"/>
              <a:t> population stratification </a:t>
            </a:r>
          </a:p>
          <a:p>
            <a:r>
              <a:rPr lang="en-US" dirty="0" smtClean="0"/>
              <a:t>Permutation test requires lots of computation on a genome wide scale</a:t>
            </a:r>
            <a:endParaRPr lang="en-US" dirty="0"/>
          </a:p>
          <a:p>
            <a:r>
              <a:rPr lang="en-US" dirty="0" smtClean="0"/>
              <a:t>C alpha only works for </a:t>
            </a:r>
            <a:r>
              <a:rPr lang="en-US" smtClean="0"/>
              <a:t>dichotomous 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7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SKAT, 2011, AJHG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0" y="2743200"/>
            <a:ext cx="877630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92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4" y="1676400"/>
            <a:ext cx="872308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038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54811"/>
            <a:ext cx="7549201" cy="19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9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f is modeled by a kernel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assume the genetic effects follow a distribution and the test statistic is easy to compute under the null hypothesis</a:t>
            </a:r>
          </a:p>
          <a:p>
            <a:r>
              <a:rPr lang="en-US" dirty="0" smtClean="0"/>
              <a:t>Simulations showed out-performed other methods</a:t>
            </a:r>
          </a:p>
          <a:p>
            <a:r>
              <a:rPr lang="en-US" dirty="0" smtClean="0"/>
              <a:t>Also generalizes the C alpha test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85982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59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SKAT-O (Optimal)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8787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36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SKAT-O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Proposes new set of kernel functions</a:t>
            </a:r>
          </a:p>
          <a:p>
            <a:r>
              <a:rPr lang="en-US" dirty="0" smtClean="0"/>
              <a:t>Outperforms SKAT, burden tests and C-alpha</a:t>
            </a:r>
          </a:p>
          <a:p>
            <a:r>
              <a:rPr lang="en-US" dirty="0" smtClean="0"/>
              <a:t>Very complicated paper</a:t>
            </a:r>
          </a:p>
          <a:p>
            <a:r>
              <a:rPr lang="en-US" dirty="0" smtClean="0"/>
              <a:t>Implemented in EPACTS software -- we will have a lab later (Adam Locke)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4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to have a lab on PLINK/</a:t>
            </a:r>
            <a:r>
              <a:rPr lang="en-US" dirty="0" err="1" smtClean="0"/>
              <a:t>Seq</a:t>
            </a:r>
            <a:r>
              <a:rPr lang="en-US" dirty="0" smtClean="0"/>
              <a:t> – replaced by EPACTS in the course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1662"/>
          </a:xfrm>
        </p:spPr>
        <p:txBody>
          <a:bodyPr/>
          <a:lstStyle/>
          <a:p>
            <a:r>
              <a:rPr lang="en-US" dirty="0" smtClean="0"/>
              <a:t>GWAS worked for common variants</a:t>
            </a:r>
          </a:p>
          <a:p>
            <a:r>
              <a:rPr lang="en-US" dirty="0" smtClean="0"/>
              <a:t>However, there is “missing heritability” problem</a:t>
            </a:r>
          </a:p>
          <a:p>
            <a:r>
              <a:rPr lang="en-US" dirty="0" smtClean="0"/>
              <a:t>Will rare variants provide new sources of variants? – won’t know until we try</a:t>
            </a:r>
          </a:p>
          <a:p>
            <a:r>
              <a:rPr lang="en-US" dirty="0" smtClean="0"/>
              <a:t>Sequencing worked for rare Mendelian diseases (Miller’s Syndrome); has been essential in cancer (can sequence germline and tumor in the same patient).  Efforts under way for common disorders – will be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4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only have 3 quizzes that will count for 35% of final grade (35% homework, 30% final exam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quiz the last day </a:t>
            </a:r>
            <a:r>
              <a:rPr lang="en-US" smtClean="0"/>
              <a:t>of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Direct Sequencing has Enormous Potential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r>
              <a:rPr lang="en-US" sz="2000" b="1" dirty="0" smtClean="0"/>
              <a:t>Ng, </a:t>
            </a:r>
            <a:r>
              <a:rPr lang="en-US" sz="2000" b="1" dirty="0" err="1" smtClean="0"/>
              <a:t>Shendure</a:t>
            </a:r>
            <a:r>
              <a:rPr lang="en-US" sz="2000" dirty="0" smtClean="0"/>
              <a:t>: Miller syndrome, 4 cases  </a:t>
            </a:r>
          </a:p>
          <a:p>
            <a:pPr>
              <a:buNone/>
            </a:pPr>
            <a:r>
              <a:rPr lang="en-US" sz="2000" dirty="0" smtClean="0"/>
              <a:t>     – </a:t>
            </a:r>
            <a:r>
              <a:rPr lang="en-US" sz="2000" dirty="0" err="1" smtClean="0"/>
              <a:t>exome</a:t>
            </a:r>
            <a:r>
              <a:rPr lang="en-US" sz="2000" dirty="0" smtClean="0"/>
              <a:t> sequenced reveals causal mutations in DHODH </a:t>
            </a:r>
          </a:p>
          <a:p>
            <a:r>
              <a:rPr lang="en-US" sz="2000" b="1" dirty="0" err="1" smtClean="0"/>
              <a:t>Lifton</a:t>
            </a:r>
            <a:r>
              <a:rPr lang="en-US" sz="2000" dirty="0" smtClean="0"/>
              <a:t>: Undiagnosed congenital chloride diarrhea (</a:t>
            </a:r>
            <a:r>
              <a:rPr lang="en-US" sz="2000" dirty="0" err="1" smtClean="0"/>
              <a:t>consanguinous</a:t>
            </a:r>
            <a:r>
              <a:rPr lang="en-US" sz="2000" dirty="0" smtClean="0"/>
              <a:t>)  </a:t>
            </a:r>
          </a:p>
          <a:p>
            <a:pPr>
              <a:buNone/>
            </a:pPr>
            <a:r>
              <a:rPr lang="en-US" sz="2000" dirty="0" smtClean="0"/>
              <a:t>         – </a:t>
            </a:r>
            <a:r>
              <a:rPr lang="en-US" sz="2000" dirty="0" err="1" smtClean="0"/>
              <a:t>Exome</a:t>
            </a:r>
            <a:r>
              <a:rPr lang="en-US" sz="2000" dirty="0" smtClean="0"/>
              <a:t> </a:t>
            </a:r>
            <a:r>
              <a:rPr lang="en-US" sz="2000" dirty="0" err="1" smtClean="0"/>
              <a:t>seq</a:t>
            </a:r>
            <a:r>
              <a:rPr lang="en-US" sz="2000" dirty="0" smtClean="0"/>
              <a:t> reveals homozygous SLC23A chloride ion transporter mutation </a:t>
            </a:r>
          </a:p>
          <a:p>
            <a:r>
              <a:rPr lang="en-US" sz="2000" b="1" dirty="0" err="1" smtClean="0"/>
              <a:t>Worthey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Dimmock</a:t>
            </a:r>
            <a:r>
              <a:rPr lang="en-US" sz="2000" dirty="0" smtClean="0"/>
              <a:t>: 4-year old, severe unusual IBD </a:t>
            </a:r>
          </a:p>
          <a:p>
            <a:pPr>
              <a:buNone/>
            </a:pPr>
            <a:r>
              <a:rPr lang="en-US" sz="2000" dirty="0" smtClean="0"/>
              <a:t>     -  </a:t>
            </a:r>
            <a:r>
              <a:rPr lang="en-US" sz="2000" dirty="0" err="1" smtClean="0"/>
              <a:t>exome</a:t>
            </a:r>
            <a:r>
              <a:rPr lang="en-US" sz="2000" dirty="0" smtClean="0"/>
              <a:t> </a:t>
            </a:r>
            <a:r>
              <a:rPr lang="en-US" sz="2000" dirty="0" err="1" smtClean="0"/>
              <a:t>seq</a:t>
            </a:r>
            <a:r>
              <a:rPr lang="en-US" sz="2000" dirty="0" smtClean="0"/>
              <a:t> reveals XIAP mutation (at a highly conserved </a:t>
            </a:r>
            <a:r>
              <a:rPr lang="en-US" sz="2000" dirty="0" err="1" smtClean="0"/>
              <a:t>aa</a:t>
            </a:r>
            <a:r>
              <a:rPr lang="en-US" sz="2000" dirty="0" smtClean="0"/>
              <a:t>)  </a:t>
            </a:r>
          </a:p>
          <a:p>
            <a:r>
              <a:rPr lang="en-US" sz="2000" b="1" dirty="0" smtClean="0"/>
              <a:t>Jones, </a:t>
            </a:r>
            <a:r>
              <a:rPr lang="en-US" sz="2000" b="1" dirty="0" err="1" smtClean="0"/>
              <a:t>Marra</a:t>
            </a:r>
            <a:r>
              <a:rPr lang="en-US" sz="2000" dirty="0" smtClean="0"/>
              <a:t>: Secondary lung carcinoma unresponsive to </a:t>
            </a:r>
            <a:r>
              <a:rPr lang="en-US" sz="2000" dirty="0" err="1" smtClean="0"/>
              <a:t>erlotinib</a:t>
            </a:r>
            <a:r>
              <a:rPr lang="en-US" sz="2000" dirty="0" smtClean="0"/>
              <a:t> </a:t>
            </a:r>
          </a:p>
          <a:p>
            <a:pPr lvl="0">
              <a:buFontTx/>
              <a:buChar char="-"/>
            </a:pPr>
            <a:r>
              <a:rPr lang="en-US" sz="2000" dirty="0" smtClean="0"/>
              <a:t>-Genome and </a:t>
            </a:r>
            <a:r>
              <a:rPr lang="en-US" sz="2000" dirty="0" err="1" smtClean="0"/>
              <a:t>transcriptome</a:t>
            </a:r>
            <a:r>
              <a:rPr lang="en-US" sz="2000" dirty="0" smtClean="0"/>
              <a:t> sequencing reveals defects </a:t>
            </a:r>
          </a:p>
          <a:p>
            <a:r>
              <a:rPr lang="en-US" sz="2000" b="1" dirty="0" err="1" smtClean="0"/>
              <a:t>Mardis</a:t>
            </a:r>
            <a:r>
              <a:rPr lang="en-US" sz="2000" b="1" dirty="0" smtClean="0"/>
              <a:t>, Wilson</a:t>
            </a:r>
            <a:r>
              <a:rPr lang="en-US" sz="2000" dirty="0" smtClean="0"/>
              <a:t>: acute </a:t>
            </a:r>
            <a:r>
              <a:rPr lang="en-US" sz="2000" dirty="0" err="1" smtClean="0"/>
              <a:t>myelocytic</a:t>
            </a:r>
            <a:r>
              <a:rPr lang="en-US" sz="2000" dirty="0" smtClean="0"/>
              <a:t> </a:t>
            </a:r>
            <a:r>
              <a:rPr lang="en-US" sz="2000" dirty="0" err="1" smtClean="0"/>
              <a:t>leukaemia</a:t>
            </a:r>
            <a:r>
              <a:rPr lang="en-US" sz="2000" dirty="0" smtClean="0"/>
              <a:t> but not classical translocation  </a:t>
            </a:r>
          </a:p>
          <a:p>
            <a:pPr>
              <a:buNone/>
            </a:pPr>
            <a:r>
              <a:rPr lang="en-US" sz="2000" dirty="0" smtClean="0"/>
              <a:t>    – Genome sequencing (1 week + analysis) reveals PML-RARA translocation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tremendous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Managing and processing vast quantities of data into variation </a:t>
            </a:r>
          </a:p>
          <a:p>
            <a:pPr lvl="0"/>
            <a:r>
              <a:rPr lang="en-US" dirty="0" smtClean="0"/>
              <a:t>Interpreting millions of variants per individual </a:t>
            </a:r>
          </a:p>
          <a:p>
            <a:pPr>
              <a:buNone/>
            </a:pPr>
            <a:r>
              <a:rPr lang="en-US" dirty="0" smtClean="0"/>
              <a:t>    – An individual’s genome harbors </a:t>
            </a:r>
          </a:p>
          <a:p>
            <a:pPr lvl="1"/>
            <a:r>
              <a:rPr lang="en-US" dirty="0" smtClean="0"/>
              <a:t>~80 point nonsense mutations </a:t>
            </a:r>
          </a:p>
          <a:p>
            <a:pPr lvl="1"/>
            <a:r>
              <a:rPr lang="en-US" dirty="0" smtClean="0"/>
              <a:t>~100-200 </a:t>
            </a:r>
            <a:r>
              <a:rPr lang="en-US" dirty="0" err="1" smtClean="0"/>
              <a:t>frameshift</a:t>
            </a:r>
            <a:r>
              <a:rPr lang="en-US" dirty="0" smtClean="0"/>
              <a:t> mutations </a:t>
            </a:r>
          </a:p>
          <a:p>
            <a:pPr lvl="1"/>
            <a:r>
              <a:rPr lang="en-US" dirty="0" smtClean="0"/>
              <a:t>Tens of splice mutants, CNV induced gene disruptions </a:t>
            </a:r>
          </a:p>
          <a:p>
            <a:r>
              <a:rPr lang="en-US" dirty="0" smtClean="0"/>
              <a:t>QC essential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92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06676" cy="612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9281"/>
            <a:ext cx="9079223" cy="69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Mapped Reads to Genotype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aligned read provides a small amount of evidence about the underlying genotype</a:t>
            </a:r>
          </a:p>
          <a:p>
            <a:pPr lvl="1"/>
            <a:r>
              <a:rPr lang="en-US" sz="2400" dirty="0" smtClean="0"/>
              <a:t>Read may be consistent with a particular genotype …</a:t>
            </a:r>
          </a:p>
          <a:p>
            <a:pPr lvl="1"/>
            <a:r>
              <a:rPr lang="en-US" sz="2400" dirty="0" smtClean="0"/>
              <a:t>Read may be less consistent with other genotypes …</a:t>
            </a:r>
          </a:p>
          <a:p>
            <a:pPr lvl="1"/>
            <a:r>
              <a:rPr lang="en-US" sz="2400" dirty="0" smtClean="0"/>
              <a:t>A single read is never definitive</a:t>
            </a:r>
          </a:p>
          <a:p>
            <a:r>
              <a:rPr lang="en-US" sz="2400" dirty="0" smtClean="0"/>
              <a:t>For read evidence for (or against) a variant to be interpreted correctly, it is important that we are very confident of the alignment</a:t>
            </a:r>
          </a:p>
          <a:p>
            <a:r>
              <a:rPr lang="en-US" sz="2400" dirty="0" smtClean="0"/>
              <a:t>Common to apply multiple refinement steps to initial alignment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62504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6069</TotalTime>
  <Words>1063</Words>
  <Application>Microsoft Office PowerPoint</Application>
  <PresentationFormat>On-screen Show (4:3)</PresentationFormat>
  <Paragraphs>136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Network</vt:lpstr>
      <vt:lpstr>Analysis of Sequence Data </vt:lpstr>
      <vt:lpstr>Exome vs Genome </vt:lpstr>
      <vt:lpstr>PowerPoint Presentation</vt:lpstr>
      <vt:lpstr> Direct Sequencing has Enormous Potential …</vt:lpstr>
      <vt:lpstr>…and tremendous challenges </vt:lpstr>
      <vt:lpstr>PowerPoint Presentation</vt:lpstr>
      <vt:lpstr>PowerPoint Presentation</vt:lpstr>
      <vt:lpstr>PowerPoint Presentation</vt:lpstr>
      <vt:lpstr>From Mapped Reads to Genotype</vt:lpstr>
      <vt:lpstr>FASTQ</vt:lpstr>
      <vt:lpstr>SAM/BAM</vt:lpstr>
      <vt:lpstr>VCF</vt:lpstr>
      <vt:lpstr>VCF</vt:lpstr>
      <vt:lpstr>Mapping Quality Score</vt:lpstr>
      <vt:lpstr>Recommended Reading</vt:lpstr>
      <vt:lpstr>Testing for Rare Variants</vt:lpstr>
      <vt:lpstr>Burden Test</vt:lpstr>
      <vt:lpstr>Cohort Allelic Sum Test</vt:lpstr>
      <vt:lpstr>Example</vt:lpstr>
      <vt:lpstr>Combined Multivariate and Collapsing</vt:lpstr>
      <vt:lpstr>Observation:</vt:lpstr>
      <vt:lpstr>Additional Methods</vt:lpstr>
      <vt:lpstr>Madsen &amp; Browning Test</vt:lpstr>
      <vt:lpstr>PowerPoint Presentation</vt:lpstr>
      <vt:lpstr>Observation:</vt:lpstr>
      <vt:lpstr>Solution: C-alpha Neale, 2011</vt:lpstr>
      <vt:lpstr>PowerPoint Presentation</vt:lpstr>
      <vt:lpstr>Issues</vt:lpstr>
      <vt:lpstr>SKAT, 2011, AJHG</vt:lpstr>
      <vt:lpstr>Basic Model</vt:lpstr>
      <vt:lpstr>Basic Model (Continued)</vt:lpstr>
      <vt:lpstr>SKAT-O (Optimal)</vt:lpstr>
      <vt:lpstr>SKAT-O</vt:lpstr>
      <vt:lpstr>SOFTWARE</vt:lpstr>
      <vt:lpstr>Comments</vt:lpstr>
      <vt:lpstr>Note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NIMH Center for Genetic Studies</dc:title>
  <dc:creator>john</dc:creator>
  <cp:lastModifiedBy>john</cp:lastModifiedBy>
  <cp:revision>362</cp:revision>
  <dcterms:created xsi:type="dcterms:W3CDTF">2004-12-11T20:43:46Z</dcterms:created>
  <dcterms:modified xsi:type="dcterms:W3CDTF">2016-11-14T15:24:42Z</dcterms:modified>
</cp:coreProperties>
</file>