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15A24"/>
    <a:srgbClr val="545454"/>
    <a:srgbClr val="FFD5A7"/>
    <a:srgbClr val="FF931E"/>
    <a:srgbClr val="969696"/>
    <a:srgbClr val="316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Stijl, licht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Stijl, licht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494" autoAdjust="0"/>
  </p:normalViewPr>
  <p:slideViewPr>
    <p:cSldViewPr snapToGrid="0">
      <p:cViewPr varScale="1">
        <p:scale>
          <a:sx n="72" d="100"/>
          <a:sy n="72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65151-995C-46EF-8C96-AD2D5AAC4BCE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04B8A-0251-463C-A261-6E5B4E7D1D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07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Theory</a:t>
            </a:r>
            <a:r>
              <a:rPr lang="nl-NL" dirty="0"/>
              <a:t> extra:</a:t>
            </a:r>
          </a:p>
          <a:p>
            <a:r>
              <a:rPr lang="nl-NL" dirty="0"/>
              <a:t>https://www.3pillarglobal.com/insights/exploring-the-different-types-of-nosql-databases</a:t>
            </a:r>
          </a:p>
          <a:p>
            <a:r>
              <a:rPr lang="nl-NL" dirty="0"/>
              <a:t>https://www.slideshare.net/slidarko/an-overview-of-data-management-paradigms-relational-document-and-graph-3880059</a:t>
            </a:r>
          </a:p>
          <a:p>
            <a:endParaRPr lang="nl-NL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96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Records, </a:t>
            </a:r>
            <a:r>
              <a:rPr lang="nl-NL" dirty="0" err="1"/>
              <a:t>organize</a:t>
            </a:r>
            <a:r>
              <a:rPr lang="nl-NL" dirty="0"/>
              <a:t> have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420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Records, </a:t>
            </a:r>
            <a:r>
              <a:rPr lang="nl-NL" dirty="0" err="1"/>
              <a:t>organize</a:t>
            </a:r>
            <a:r>
              <a:rPr lang="nl-NL" dirty="0"/>
              <a:t> have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6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r>
              <a:rPr lang="en-GB" dirty="0"/>
              <a:t> </a:t>
            </a:r>
          </a:p>
          <a:p>
            <a:r>
              <a:rPr lang="en-GB" dirty="0"/>
              <a:t>-export csv files from PostgreSQL with joined tables</a:t>
            </a:r>
          </a:p>
          <a:p>
            <a:r>
              <a:rPr lang="en-GB" dirty="0"/>
              <a:t>-import csv files to MongoDB using </a:t>
            </a:r>
            <a:r>
              <a:rPr lang="en-GB" dirty="0" err="1"/>
              <a:t>Pyhton</a:t>
            </a:r>
            <a:r>
              <a:rPr lang="en-GB" dirty="0"/>
              <a:t> scripts</a:t>
            </a:r>
          </a:p>
          <a:p>
            <a:r>
              <a:rPr lang="en-GB" dirty="0"/>
              <a:t>-create indexes to speed up access to the database</a:t>
            </a:r>
          </a:p>
          <a:p>
            <a:endParaRPr lang="en-GB" dirty="0"/>
          </a:p>
          <a:p>
            <a:r>
              <a:rPr lang="en-GB" dirty="0"/>
              <a:t>Implementation</a:t>
            </a:r>
          </a:p>
          <a:p>
            <a:r>
              <a:rPr lang="en-GB" dirty="0"/>
              <a:t>2 types of queries were used </a:t>
            </a:r>
          </a:p>
          <a:p>
            <a:r>
              <a:rPr lang="en-GB" dirty="0"/>
              <a:t>- search query</a:t>
            </a:r>
          </a:p>
          <a:p>
            <a:r>
              <a:rPr lang="en-GB" dirty="0"/>
              <a:t>- bulk query to </a:t>
            </a:r>
            <a:r>
              <a:rPr lang="en-GB" dirty="0" err="1"/>
              <a:t>retrive</a:t>
            </a:r>
            <a:r>
              <a:rPr lang="en-GB" dirty="0"/>
              <a:t> the wanted documents </a:t>
            </a:r>
            <a:r>
              <a:rPr lang="en-GB" dirty="0" err="1"/>
              <a:t>iDs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Experience</a:t>
            </a:r>
          </a:p>
          <a:p>
            <a:endParaRPr lang="en-GB" dirty="0"/>
          </a:p>
          <a:p>
            <a:r>
              <a:rPr lang="en-GB" dirty="0"/>
              <a:t>The immediate and fundamental difference between MongoDB and an RDBMS </a:t>
            </a:r>
          </a:p>
          <a:p>
            <a:r>
              <a:rPr lang="en-GB" dirty="0"/>
              <a:t>is the underlying data model. A relational database structures data </a:t>
            </a:r>
          </a:p>
          <a:p>
            <a:r>
              <a:rPr lang="en-GB" dirty="0"/>
              <a:t>into tables and rows, while MongoDB structures data into collections </a:t>
            </a:r>
          </a:p>
          <a:p>
            <a:r>
              <a:rPr lang="en-GB" dirty="0"/>
              <a:t>of JSON documents. JSON is a self-describing, human readable data format.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54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Records, </a:t>
            </a:r>
            <a:r>
              <a:rPr lang="nl-NL" dirty="0" err="1"/>
              <a:t>organize</a:t>
            </a:r>
            <a:r>
              <a:rPr lang="nl-NL" dirty="0"/>
              <a:t> have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81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Comparison MongoDB</a:t>
            </a:r>
          </a:p>
          <a:p>
            <a:r>
              <a:rPr lang="en-GB" dirty="0"/>
              <a:t>+schema-less</a:t>
            </a:r>
          </a:p>
          <a:p>
            <a:r>
              <a:rPr lang="en-GB" dirty="0"/>
              <a:t>+ease scale-out</a:t>
            </a:r>
          </a:p>
          <a:p>
            <a:r>
              <a:rPr lang="en-GB" dirty="0"/>
              <a:t>+Cost</a:t>
            </a:r>
          </a:p>
          <a:p>
            <a:r>
              <a:rPr lang="en-GB" dirty="0"/>
              <a:t>-Database size</a:t>
            </a:r>
          </a:p>
          <a:p>
            <a:r>
              <a:rPr lang="en-GB" dirty="0"/>
              <a:t>-No support for transactions</a:t>
            </a:r>
          </a:p>
          <a:p>
            <a:r>
              <a:rPr lang="en-GB" dirty="0"/>
              <a:t>-Functionality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6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  <a:p>
            <a:r>
              <a:rPr lang="en-GB" dirty="0"/>
              <a:t>+schema-less</a:t>
            </a:r>
          </a:p>
          <a:p>
            <a:r>
              <a:rPr lang="en-GB" dirty="0"/>
              <a:t>+ease scale-out</a:t>
            </a:r>
          </a:p>
          <a:p>
            <a:r>
              <a:rPr lang="en-GB" dirty="0"/>
              <a:t>+Cost</a:t>
            </a:r>
          </a:p>
          <a:p>
            <a:r>
              <a:rPr lang="en-GB" dirty="0"/>
              <a:t>-Database size</a:t>
            </a:r>
          </a:p>
          <a:p>
            <a:r>
              <a:rPr lang="en-GB" dirty="0"/>
              <a:t>-No support for transactions</a:t>
            </a:r>
          </a:p>
          <a:p>
            <a:r>
              <a:rPr lang="en-GB" dirty="0"/>
              <a:t>-Functionality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66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1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4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2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9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0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6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4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0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90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5EFE4297-99CC-4799-9531-4A223AFE8172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5550194"/>
            <a:ext cx="11578855" cy="921171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C38AD5-3043-4D0B-9213-281D708C6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99932"/>
            <a:ext cx="8991600" cy="1645920"/>
          </a:xfrm>
        </p:spPr>
        <p:txBody>
          <a:bodyPr/>
          <a:lstStyle/>
          <a:p>
            <a:r>
              <a:rPr lang="nl-NL" dirty="0"/>
              <a:t>IN4331: Web data management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9D7B05-0B27-4239-93EE-53490F858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565732"/>
            <a:ext cx="6801612" cy="1239894"/>
          </a:xfrm>
        </p:spPr>
        <p:txBody>
          <a:bodyPr/>
          <a:lstStyle/>
          <a:p>
            <a:r>
              <a:rPr lang="nl-NL" dirty="0">
                <a:solidFill>
                  <a:srgbClr val="404040"/>
                </a:solidFill>
              </a:rPr>
              <a:t>Development </a:t>
            </a:r>
            <a:r>
              <a:rPr lang="nl-NL" dirty="0" err="1">
                <a:solidFill>
                  <a:srgbClr val="404040"/>
                </a:solidFill>
              </a:rPr>
              <a:t>assignment</a:t>
            </a:r>
            <a:r>
              <a:rPr lang="nl-NL" dirty="0">
                <a:solidFill>
                  <a:srgbClr val="404040"/>
                </a:solidFill>
              </a:rPr>
              <a:t> </a:t>
            </a:r>
            <a:r>
              <a:rPr lang="nl-NL" dirty="0" err="1">
                <a:solidFill>
                  <a:srgbClr val="404040"/>
                </a:solidFill>
              </a:rPr>
              <a:t>group</a:t>
            </a:r>
            <a:r>
              <a:rPr lang="nl-NL" dirty="0">
                <a:solidFill>
                  <a:srgbClr val="404040"/>
                </a:solidFill>
              </a:rPr>
              <a:t> 25 </a:t>
            </a:r>
            <a:r>
              <a:rPr lang="nl-NL" dirty="0" err="1">
                <a:solidFill>
                  <a:srgbClr val="404040"/>
                </a:solidFill>
              </a:rPr>
              <a:t>by</a:t>
            </a:r>
            <a:r>
              <a:rPr lang="nl-NL" dirty="0">
                <a:solidFill>
                  <a:srgbClr val="404040"/>
                </a:solidFill>
              </a:rPr>
              <a:t>:</a:t>
            </a:r>
          </a:p>
          <a:p>
            <a:r>
              <a:rPr lang="en-GB" dirty="0">
                <a:solidFill>
                  <a:srgbClr val="404040"/>
                </a:solidFill>
              </a:rPr>
              <a:t>Maria </a:t>
            </a:r>
            <a:r>
              <a:rPr lang="en-GB" dirty="0" err="1">
                <a:solidFill>
                  <a:srgbClr val="404040"/>
                </a:solidFill>
              </a:rPr>
              <a:t>Gatou</a:t>
            </a:r>
            <a:r>
              <a:rPr lang="en-GB" dirty="0">
                <a:solidFill>
                  <a:srgbClr val="404040"/>
                </a:solidFill>
              </a:rPr>
              <a:t>             </a:t>
            </a:r>
            <a:r>
              <a:rPr lang="en-GB" dirty="0" err="1">
                <a:solidFill>
                  <a:srgbClr val="404040"/>
                </a:solidFill>
              </a:rPr>
              <a:t>Ioannis</a:t>
            </a:r>
            <a:r>
              <a:rPr lang="en-GB" dirty="0">
                <a:solidFill>
                  <a:srgbClr val="404040"/>
                </a:solidFill>
              </a:rPr>
              <a:t> </a:t>
            </a:r>
            <a:r>
              <a:rPr lang="en-GB" dirty="0" err="1">
                <a:solidFill>
                  <a:srgbClr val="404040"/>
                </a:solidFill>
              </a:rPr>
              <a:t>Papakonstantinopoulos</a:t>
            </a:r>
            <a:br>
              <a:rPr lang="en-GB" dirty="0">
                <a:solidFill>
                  <a:srgbClr val="404040"/>
                </a:solidFill>
              </a:rPr>
            </a:br>
            <a:r>
              <a:rPr lang="en-GB" dirty="0">
                <a:solidFill>
                  <a:srgbClr val="404040"/>
                </a:solidFill>
              </a:rPr>
              <a:t>Konstantinos </a:t>
            </a:r>
            <a:r>
              <a:rPr lang="en-GB" dirty="0" err="1">
                <a:solidFill>
                  <a:srgbClr val="404040"/>
                </a:solidFill>
              </a:rPr>
              <a:t>Touloumis</a:t>
            </a:r>
            <a:r>
              <a:rPr lang="en-GB" dirty="0">
                <a:solidFill>
                  <a:srgbClr val="404040"/>
                </a:solidFill>
              </a:rPr>
              <a:t>           Ingmar Wever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D5763A5A-D1EE-4CBB-8EC2-50D5D33FA90D}"/>
              </a:ext>
            </a:extLst>
          </p:cNvPr>
          <p:cNvGrpSpPr>
            <a:grpSpLocks noChangeAspect="1"/>
          </p:cNvGrpSpPr>
          <p:nvPr/>
        </p:nvGrpSpPr>
        <p:grpSpPr>
          <a:xfrm>
            <a:off x="5695564" y="5710351"/>
            <a:ext cx="3283616" cy="647413"/>
            <a:chOff x="5518298" y="1102225"/>
            <a:chExt cx="4633951" cy="913651"/>
          </a:xfrm>
        </p:grpSpPr>
        <p:pic>
          <p:nvPicPr>
            <p:cNvPr id="5" name="Picture 4" descr="Afbeeldingsresultaat voor postgresql">
              <a:extLst>
                <a:ext uri="{FF2B5EF4-FFF2-40B4-BE49-F238E27FC236}">
                  <a16:creationId xmlns:a16="http://schemas.microsoft.com/office/drawing/2014/main" id="{A5E48B73-42FF-4CB9-BB73-945D56A011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Afbeeldingsresultaat voor postgresql">
              <a:extLst>
                <a:ext uri="{FF2B5EF4-FFF2-40B4-BE49-F238E27FC236}">
                  <a16:creationId xmlns:a16="http://schemas.microsoft.com/office/drawing/2014/main" id="{D3D60A31-D1CF-4389-A4A4-C0CEF8235D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B221083B-A869-48F3-AF92-D0ABB585C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3" b="17012"/>
          <a:stretch/>
        </p:blipFill>
        <p:spPr bwMode="auto">
          <a:xfrm>
            <a:off x="762247" y="5741067"/>
            <a:ext cx="1932947" cy="65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DDB70E4-DA5F-4B2B-A4CE-C7BE57227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212" y="4131210"/>
            <a:ext cx="314784" cy="209774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12BFB09-6441-4D9F-A3F0-21AD2C5AD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788" y="4131210"/>
            <a:ext cx="314784" cy="20977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1AE314CC-0B52-4C88-876C-C8DA89760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680" y="4432466"/>
            <a:ext cx="314784" cy="209774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E1A381A2-4F26-4422-A22A-ABD83FD1F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089" y="4432466"/>
            <a:ext cx="313047" cy="20880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609962C8-E38C-4301-BBCF-8CCF25C673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0805" y="5644856"/>
            <a:ext cx="2638149" cy="752400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36C1DC90-2A1A-4685-BDBA-F4222752ABFB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pic>
        <p:nvPicPr>
          <p:cNvPr id="18" name="Picture 2" descr="Afbeeldingsresultaat voor postman">
            <a:extLst>
              <a:ext uri="{FF2B5EF4-FFF2-40B4-BE49-F238E27FC236}">
                <a16:creationId xmlns:a16="http://schemas.microsoft.com/office/drawing/2014/main" id="{F7B1801D-55E1-42B2-A7A3-B29B46B08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00" y="5701246"/>
            <a:ext cx="709935" cy="70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Afbeelding 18" descr="http://flask.pocoo.org/static/logo/flask.png">
            <a:extLst>
              <a:ext uri="{FF2B5EF4-FFF2-40B4-BE49-F238E27FC236}">
                <a16:creationId xmlns:a16="http://schemas.microsoft.com/office/drawing/2014/main" id="{F4CBA150-6155-4D79-9071-535A13476CE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08" y="5737011"/>
            <a:ext cx="1519392" cy="594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475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5EFE4297-99CC-4799-9531-4A223AFE8172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5550194"/>
            <a:ext cx="11578855" cy="921171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C38AD5-3043-4D0B-9213-281D708C6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99932"/>
            <a:ext cx="8991600" cy="164592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9D7B05-0B27-4239-93EE-53490F858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565732"/>
            <a:ext cx="6801612" cy="1239894"/>
          </a:xfrm>
        </p:spPr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Development </a:t>
            </a:r>
            <a:r>
              <a:rPr lang="nl-NL" dirty="0" err="1">
                <a:solidFill>
                  <a:schemeClr val="tx1"/>
                </a:solidFill>
              </a:rPr>
              <a:t>assignment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group</a:t>
            </a:r>
            <a:r>
              <a:rPr lang="nl-NL" dirty="0">
                <a:solidFill>
                  <a:schemeClr val="tx1"/>
                </a:solidFill>
              </a:rPr>
              <a:t> 25 </a:t>
            </a:r>
            <a:r>
              <a:rPr lang="nl-NL" dirty="0" err="1">
                <a:solidFill>
                  <a:schemeClr val="tx1"/>
                </a:solidFill>
              </a:rPr>
              <a:t>by</a:t>
            </a:r>
            <a:r>
              <a:rPr lang="nl-NL" dirty="0">
                <a:solidFill>
                  <a:schemeClr val="tx1"/>
                </a:solidFill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</a:rPr>
              <a:t>Maria </a:t>
            </a:r>
            <a:r>
              <a:rPr lang="en-GB" dirty="0" err="1">
                <a:solidFill>
                  <a:schemeClr val="tx1"/>
                </a:solidFill>
              </a:rPr>
              <a:t>Gatou</a:t>
            </a:r>
            <a:r>
              <a:rPr lang="en-GB" dirty="0">
                <a:solidFill>
                  <a:schemeClr val="tx1"/>
                </a:solidFill>
              </a:rPr>
              <a:t>             </a:t>
            </a:r>
            <a:r>
              <a:rPr lang="en-GB" dirty="0" err="1">
                <a:solidFill>
                  <a:schemeClr val="tx1"/>
                </a:solidFill>
              </a:rPr>
              <a:t>Ioannis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Papakonstantinopoulos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Konstantinos </a:t>
            </a:r>
            <a:r>
              <a:rPr lang="en-GB" dirty="0" err="1">
                <a:solidFill>
                  <a:schemeClr val="tx1"/>
                </a:solidFill>
              </a:rPr>
              <a:t>Touloumis</a:t>
            </a:r>
            <a:r>
              <a:rPr lang="en-GB" dirty="0">
                <a:solidFill>
                  <a:schemeClr val="tx1"/>
                </a:solidFill>
              </a:rPr>
              <a:t>           Ingmar Wever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D5763A5A-D1EE-4CBB-8EC2-50D5D33FA90D}"/>
              </a:ext>
            </a:extLst>
          </p:cNvPr>
          <p:cNvGrpSpPr>
            <a:grpSpLocks noChangeAspect="1"/>
          </p:cNvGrpSpPr>
          <p:nvPr/>
        </p:nvGrpSpPr>
        <p:grpSpPr>
          <a:xfrm>
            <a:off x="5695564" y="5710351"/>
            <a:ext cx="3283616" cy="647413"/>
            <a:chOff x="5518298" y="1102225"/>
            <a:chExt cx="4633951" cy="913651"/>
          </a:xfrm>
        </p:grpSpPr>
        <p:pic>
          <p:nvPicPr>
            <p:cNvPr id="5" name="Picture 4" descr="Afbeeldingsresultaat voor postgresql">
              <a:extLst>
                <a:ext uri="{FF2B5EF4-FFF2-40B4-BE49-F238E27FC236}">
                  <a16:creationId xmlns:a16="http://schemas.microsoft.com/office/drawing/2014/main" id="{A5E48B73-42FF-4CB9-BB73-945D56A011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Afbeeldingsresultaat voor postgresql">
              <a:extLst>
                <a:ext uri="{FF2B5EF4-FFF2-40B4-BE49-F238E27FC236}">
                  <a16:creationId xmlns:a16="http://schemas.microsoft.com/office/drawing/2014/main" id="{D3D60A31-D1CF-4389-A4A4-C0CEF8235D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B221083B-A869-48F3-AF92-D0ABB585C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3" b="17012"/>
          <a:stretch/>
        </p:blipFill>
        <p:spPr bwMode="auto">
          <a:xfrm>
            <a:off x="762247" y="5741067"/>
            <a:ext cx="1932947" cy="65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DDB70E4-DA5F-4B2B-A4CE-C7BE57227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212" y="4131210"/>
            <a:ext cx="314784" cy="209774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12BFB09-6441-4D9F-A3F0-21AD2C5AD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788" y="4131210"/>
            <a:ext cx="314784" cy="20977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1AE314CC-0B52-4C88-876C-C8DA89760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680" y="4432466"/>
            <a:ext cx="314784" cy="209774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E1A381A2-4F26-4422-A22A-ABD83FD1F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089" y="4432466"/>
            <a:ext cx="313047" cy="20880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609962C8-E38C-4301-BBCF-8CCF25C673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0805" y="5644856"/>
            <a:ext cx="2638149" cy="752400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36C1DC90-2A1A-4685-BDBA-F4222752ABFB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pic>
        <p:nvPicPr>
          <p:cNvPr id="18" name="Picture 2" descr="Afbeeldingsresultaat voor postman">
            <a:extLst>
              <a:ext uri="{FF2B5EF4-FFF2-40B4-BE49-F238E27FC236}">
                <a16:creationId xmlns:a16="http://schemas.microsoft.com/office/drawing/2014/main" id="{F7B1801D-55E1-42B2-A7A3-B29B46B08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00" y="5701246"/>
            <a:ext cx="709935" cy="70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Afbeelding 18" descr="http://flask.pocoo.org/static/logo/flask.png">
            <a:extLst>
              <a:ext uri="{FF2B5EF4-FFF2-40B4-BE49-F238E27FC236}">
                <a16:creationId xmlns:a16="http://schemas.microsoft.com/office/drawing/2014/main" id="{F4CBA150-6155-4D79-9071-535A13476CE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08" y="5737011"/>
            <a:ext cx="1519392" cy="594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60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AB4AA-02D0-4098-B6C3-02CFC05F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234" y="1610611"/>
            <a:ext cx="9720000" cy="1188720"/>
          </a:xfrm>
          <a:solidFill>
            <a:schemeClr val="accent1"/>
          </a:solidFill>
        </p:spPr>
        <p:txBody>
          <a:bodyPr/>
          <a:lstStyle/>
          <a:p>
            <a:pPr>
              <a:tabLst>
                <a:tab pos="446088" algn="l"/>
                <a:tab pos="6996113" algn="r"/>
              </a:tabLst>
            </a:pPr>
            <a:r>
              <a:rPr lang="nl-NL" dirty="0" err="1">
                <a:solidFill>
                  <a:schemeClr val="tx1"/>
                </a:solidFill>
              </a:rPr>
              <a:t>Relational</a:t>
            </a:r>
            <a:r>
              <a:rPr lang="nl-NL" dirty="0">
                <a:solidFill>
                  <a:schemeClr val="bg1"/>
                </a:solidFill>
              </a:rPr>
              <a:t>	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EAA63F4-0B66-4DF6-A1B9-4E8CD685A47C}"/>
              </a:ext>
            </a:extLst>
          </p:cNvPr>
          <p:cNvSpPr txBox="1">
            <a:spLocks/>
          </p:cNvSpPr>
          <p:nvPr/>
        </p:nvSpPr>
        <p:spPr bwMode="black">
          <a:xfrm>
            <a:off x="1340234" y="3988051"/>
            <a:ext cx="9720000" cy="1188720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6996113" algn="r"/>
              </a:tabLst>
            </a:pPr>
            <a:r>
              <a:rPr lang="nl-NL" dirty="0" err="1"/>
              <a:t>Graph-based</a:t>
            </a:r>
            <a:r>
              <a:rPr lang="nl-NL" dirty="0"/>
              <a:t>	</a:t>
            </a:r>
            <a:endParaRPr lang="en-GB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096EC86-936B-437B-950B-3EEA73361CDF}"/>
              </a:ext>
            </a:extLst>
          </p:cNvPr>
          <p:cNvSpPr txBox="1">
            <a:spLocks/>
          </p:cNvSpPr>
          <p:nvPr/>
        </p:nvSpPr>
        <p:spPr bwMode="black">
          <a:xfrm>
            <a:off x="1340234" y="2799331"/>
            <a:ext cx="9720000" cy="1188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6996113" algn="r"/>
              </a:tabLst>
            </a:pPr>
            <a:r>
              <a:rPr lang="nl-NL" dirty="0"/>
              <a:t>Document-</a:t>
            </a:r>
            <a:r>
              <a:rPr lang="nl-NL" dirty="0" err="1"/>
              <a:t>based</a:t>
            </a:r>
            <a:r>
              <a:rPr lang="nl-NL" dirty="0"/>
              <a:t>	</a:t>
            </a:r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B15B1BA-51AA-4B51-A8AB-013951D629BB}"/>
              </a:ext>
            </a:extLst>
          </p:cNvPr>
          <p:cNvSpPr txBox="1">
            <a:spLocks/>
          </p:cNvSpPr>
          <p:nvPr/>
        </p:nvSpPr>
        <p:spPr bwMode="black">
          <a:xfrm>
            <a:off x="1340234" y="5176771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 err="1"/>
              <a:t>Comparison</a:t>
            </a:r>
            <a:endParaRPr lang="en-GB" sz="3600" dirty="0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7FF49EC9-D21C-42FD-965F-5B59B379DC56}"/>
              </a:ext>
            </a:extLst>
          </p:cNvPr>
          <p:cNvGrpSpPr/>
          <p:nvPr/>
        </p:nvGrpSpPr>
        <p:grpSpPr>
          <a:xfrm>
            <a:off x="6432699" y="1815208"/>
            <a:ext cx="4443386" cy="913651"/>
            <a:chOff x="5518298" y="1102225"/>
            <a:chExt cx="4443386" cy="913651"/>
          </a:xfrm>
        </p:grpSpPr>
        <p:pic>
          <p:nvPicPr>
            <p:cNvPr id="1028" name="Picture 4" descr="Afbeeldingsresultaat voor postgresql">
              <a:extLst>
                <a:ext uri="{FF2B5EF4-FFF2-40B4-BE49-F238E27FC236}">
                  <a16:creationId xmlns:a16="http://schemas.microsoft.com/office/drawing/2014/main" id="{FE98EE3B-E107-4865-9E7F-8DD4D0533E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Afbeeldingsresultaat voor postgresql">
              <a:extLst>
                <a:ext uri="{FF2B5EF4-FFF2-40B4-BE49-F238E27FC236}">
                  <a16:creationId xmlns:a16="http://schemas.microsoft.com/office/drawing/2014/main" id="{5742E932-BEE5-460D-A22C-5A042266B0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r="4841" b="10380"/>
            <a:stretch/>
          </p:blipFill>
          <p:spPr bwMode="auto">
            <a:xfrm>
              <a:off x="6215831" y="1233490"/>
              <a:ext cx="3745853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7D9836C7-5311-4C54-A3FA-46EB093FD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9" b="17366"/>
          <a:stretch/>
        </p:blipFill>
        <p:spPr bwMode="auto">
          <a:xfrm>
            <a:off x="8004475" y="4189786"/>
            <a:ext cx="2583710" cy="86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ED136881-D2BE-49A0-A417-9DCAA755A1B6}"/>
              </a:ext>
            </a:extLst>
          </p:cNvPr>
          <p:cNvSpPr txBox="1">
            <a:spLocks/>
          </p:cNvSpPr>
          <p:nvPr/>
        </p:nvSpPr>
        <p:spPr bwMode="black">
          <a:xfrm>
            <a:off x="1346650" y="425025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 err="1"/>
              <a:t>Theory</a:t>
            </a:r>
            <a:endParaRPr lang="en-GB" sz="3600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5EDE1885-2018-41C4-9388-7FCDD22E1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541" y="2913418"/>
            <a:ext cx="3357644" cy="957600"/>
          </a:xfrm>
          <a:prstGeom prst="rect">
            <a:avLst/>
          </a:pr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7BB832F6-D7CC-4255-B4D4-E773529B238B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60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ABB5EF-8E57-4EEB-9736-2500EE5C4F25}"/>
              </a:ext>
            </a:extLst>
          </p:cNvPr>
          <p:cNvSpPr txBox="1">
            <a:spLocks/>
          </p:cNvSpPr>
          <p:nvPr/>
        </p:nvSpPr>
        <p:spPr bwMode="black">
          <a:xfrm>
            <a:off x="1355831" y="423860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 err="1"/>
              <a:t>Theory</a:t>
            </a:r>
            <a:endParaRPr lang="en-GB" sz="36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3240000" cy="4777587"/>
          </a:xfrm>
          <a:prstGeom prst="rect">
            <a:avLst/>
          </a:prstGeom>
          <a:solidFill>
            <a:schemeClr val="accent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>
                <a:solidFill>
                  <a:schemeClr val="tx1"/>
                </a:solidFill>
              </a:rPr>
              <a:t>Relational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85C03A9-87B0-4E10-B54E-A1CCFC4DDF38}"/>
              </a:ext>
            </a:extLst>
          </p:cNvPr>
          <p:cNvSpPr txBox="1">
            <a:spLocks/>
          </p:cNvSpPr>
          <p:nvPr/>
        </p:nvSpPr>
        <p:spPr bwMode="black">
          <a:xfrm>
            <a:off x="4595831" y="1612580"/>
            <a:ext cx="3240000" cy="4777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/>
              <a:t>Document-</a:t>
            </a:r>
            <a:r>
              <a:rPr lang="nl-NL" sz="2000" dirty="0" err="1"/>
              <a:t>based</a:t>
            </a:r>
            <a:endParaRPr lang="en-GB" sz="20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1596790-3FBF-40C2-8EE2-4519DFAC4E79}"/>
              </a:ext>
            </a:extLst>
          </p:cNvPr>
          <p:cNvSpPr txBox="1">
            <a:spLocks/>
          </p:cNvSpPr>
          <p:nvPr/>
        </p:nvSpPr>
        <p:spPr bwMode="black">
          <a:xfrm>
            <a:off x="7835831" y="1612580"/>
            <a:ext cx="3240000" cy="4777587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/>
              <a:t>Graph-based</a:t>
            </a:r>
            <a:endParaRPr lang="en-GB" sz="2000" dirty="0"/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A94E77B4-5C20-456B-9B35-56EB81C8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971052"/>
              </p:ext>
            </p:extLst>
          </p:nvPr>
        </p:nvGraphicFramePr>
        <p:xfrm>
          <a:off x="2403555" y="2456302"/>
          <a:ext cx="1041400" cy="13607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422461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0486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0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3139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9656346"/>
                    </a:ext>
                  </a:extLst>
                </a:gridCol>
              </a:tblGrid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4288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7401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392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30155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4783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65084"/>
                  </a:ext>
                </a:extLst>
              </a:tr>
            </a:tbl>
          </a:graphicData>
        </a:graphic>
      </p:graphicFrame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6C963383-AC42-462A-9A0D-EDE928ACF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39385"/>
              </p:ext>
            </p:extLst>
          </p:nvPr>
        </p:nvGraphicFramePr>
        <p:xfrm>
          <a:off x="3078589" y="3136696"/>
          <a:ext cx="1041400" cy="11339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422461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0486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0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3139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9656346"/>
                    </a:ext>
                  </a:extLst>
                </a:gridCol>
              </a:tblGrid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4288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7401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392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30155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47834"/>
                  </a:ext>
                </a:extLst>
              </a:tr>
            </a:tbl>
          </a:graphicData>
        </a:graphic>
      </p:graphicFrame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1DC62726-4107-4EC0-B876-91F4ED0FF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07226"/>
              </p:ext>
            </p:extLst>
          </p:nvPr>
        </p:nvGraphicFramePr>
        <p:xfrm>
          <a:off x="1795686" y="3268128"/>
          <a:ext cx="1041400" cy="18143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422461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0486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0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3139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9656346"/>
                    </a:ext>
                  </a:extLst>
                </a:gridCol>
              </a:tblGrid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4288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7401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392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30155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4783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6508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28943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287353"/>
                  </a:ext>
                </a:extLst>
              </a:tr>
            </a:tbl>
          </a:graphicData>
        </a:graphic>
      </p:graphicFrame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53F5D483-068E-401C-B1CD-63198D62F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97973"/>
              </p:ext>
            </p:extLst>
          </p:nvPr>
        </p:nvGraphicFramePr>
        <p:xfrm>
          <a:off x="2605490" y="3948522"/>
          <a:ext cx="1249680" cy="13607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422461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0486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0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3139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96563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116621"/>
                    </a:ext>
                  </a:extLst>
                </a:gridCol>
              </a:tblGrid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4288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7401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392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30155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4783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65084"/>
                  </a:ext>
                </a:extLst>
              </a:tr>
            </a:tbl>
          </a:graphicData>
        </a:graphic>
      </p:graphicFrame>
      <p:grpSp>
        <p:nvGrpSpPr>
          <p:cNvPr id="66" name="Groep 65">
            <a:extLst>
              <a:ext uri="{FF2B5EF4-FFF2-40B4-BE49-F238E27FC236}">
                <a16:creationId xmlns:a16="http://schemas.microsoft.com/office/drawing/2014/main" id="{6E79FEF1-9B09-4661-B319-AA27743F9D6C}"/>
              </a:ext>
            </a:extLst>
          </p:cNvPr>
          <p:cNvGrpSpPr/>
          <p:nvPr/>
        </p:nvGrpSpPr>
        <p:grpSpPr>
          <a:xfrm>
            <a:off x="4795023" y="2570269"/>
            <a:ext cx="2789564" cy="3288904"/>
            <a:chOff x="4795023" y="2570269"/>
            <a:chExt cx="2789564" cy="3288904"/>
          </a:xfrm>
        </p:grpSpPr>
        <p:sp>
          <p:nvSpPr>
            <p:cNvPr id="12" name="Rechthoek: afgeronde hoeken 11">
              <a:extLst>
                <a:ext uri="{FF2B5EF4-FFF2-40B4-BE49-F238E27FC236}">
                  <a16:creationId xmlns:a16="http://schemas.microsoft.com/office/drawing/2014/main" id="{EADD29D8-232B-46C5-9D39-3912E882370D}"/>
                </a:ext>
              </a:extLst>
            </p:cNvPr>
            <p:cNvSpPr/>
            <p:nvPr/>
          </p:nvSpPr>
          <p:spPr>
            <a:xfrm>
              <a:off x="4795023" y="2570269"/>
              <a:ext cx="1350335" cy="1413875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3" name="Rechthoek: afgeronde hoeken 12">
              <a:extLst>
                <a:ext uri="{FF2B5EF4-FFF2-40B4-BE49-F238E27FC236}">
                  <a16:creationId xmlns:a16="http://schemas.microsoft.com/office/drawing/2014/main" id="{756150A2-8880-4C32-A3E5-AA2BD50AF4D1}"/>
                </a:ext>
              </a:extLst>
            </p:cNvPr>
            <p:cNvSpPr/>
            <p:nvPr/>
          </p:nvSpPr>
          <p:spPr>
            <a:xfrm>
              <a:off x="6422065" y="2590622"/>
              <a:ext cx="1162522" cy="121705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4" name="Rechthoek: afgeronde hoeken 13">
              <a:extLst>
                <a:ext uri="{FF2B5EF4-FFF2-40B4-BE49-F238E27FC236}">
                  <a16:creationId xmlns:a16="http://schemas.microsoft.com/office/drawing/2014/main" id="{90BFCF2A-20ED-4F74-84C1-D633DAFC4FF8}"/>
                </a:ext>
              </a:extLst>
            </p:cNvPr>
            <p:cNvSpPr/>
            <p:nvPr/>
          </p:nvSpPr>
          <p:spPr>
            <a:xfrm>
              <a:off x="5106089" y="4338674"/>
              <a:ext cx="2186167" cy="152049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5" name="Rechthoek: afgeronde hoeken 14">
              <a:extLst>
                <a:ext uri="{FF2B5EF4-FFF2-40B4-BE49-F238E27FC236}">
                  <a16:creationId xmlns:a16="http://schemas.microsoft.com/office/drawing/2014/main" id="{900637FB-DDC3-439F-A14E-8FD8D2025318}"/>
                </a:ext>
              </a:extLst>
            </p:cNvPr>
            <p:cNvSpPr/>
            <p:nvPr/>
          </p:nvSpPr>
          <p:spPr>
            <a:xfrm>
              <a:off x="5228557" y="5189346"/>
              <a:ext cx="1071040" cy="58842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7" name="Rechthoek: afgeronde hoeken 16">
              <a:extLst>
                <a:ext uri="{FF2B5EF4-FFF2-40B4-BE49-F238E27FC236}">
                  <a16:creationId xmlns:a16="http://schemas.microsoft.com/office/drawing/2014/main" id="{12CFFDA5-EFFA-4117-A151-2B5248EE0C83}"/>
                </a:ext>
              </a:extLst>
            </p:cNvPr>
            <p:cNvSpPr/>
            <p:nvPr/>
          </p:nvSpPr>
          <p:spPr>
            <a:xfrm>
              <a:off x="5243807" y="4757157"/>
              <a:ext cx="1071040" cy="39677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8" name="Rechthoek: afgeronde hoeken 17">
              <a:extLst>
                <a:ext uri="{FF2B5EF4-FFF2-40B4-BE49-F238E27FC236}">
                  <a16:creationId xmlns:a16="http://schemas.microsoft.com/office/drawing/2014/main" id="{55095E85-0970-4252-86F0-0B76312A4A25}"/>
                </a:ext>
              </a:extLst>
            </p:cNvPr>
            <p:cNvSpPr/>
            <p:nvPr/>
          </p:nvSpPr>
          <p:spPr>
            <a:xfrm>
              <a:off x="6422065" y="4757157"/>
              <a:ext cx="808487" cy="104562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9" name="Rechthoek: afgeronde hoeken 18">
              <a:extLst>
                <a:ext uri="{FF2B5EF4-FFF2-40B4-BE49-F238E27FC236}">
                  <a16:creationId xmlns:a16="http://schemas.microsoft.com/office/drawing/2014/main" id="{CC0C846F-FF7C-4FB9-B546-A581DD416043}"/>
                </a:ext>
              </a:extLst>
            </p:cNvPr>
            <p:cNvSpPr/>
            <p:nvPr/>
          </p:nvSpPr>
          <p:spPr>
            <a:xfrm>
              <a:off x="4874644" y="3060110"/>
              <a:ext cx="1227867" cy="352942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2E6D831A-83B0-417A-BE7A-98DF14070B6D}"/>
                </a:ext>
              </a:extLst>
            </p:cNvPr>
            <p:cNvSpPr/>
            <p:nvPr/>
          </p:nvSpPr>
          <p:spPr>
            <a:xfrm>
              <a:off x="4856256" y="3454739"/>
              <a:ext cx="1227867" cy="352942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</p:grpSp>
      <p:grpSp>
        <p:nvGrpSpPr>
          <p:cNvPr id="64" name="Groep 63">
            <a:extLst>
              <a:ext uri="{FF2B5EF4-FFF2-40B4-BE49-F238E27FC236}">
                <a16:creationId xmlns:a16="http://schemas.microsoft.com/office/drawing/2014/main" id="{4C7C188C-0401-4FE0-BB97-23507A1EF305}"/>
              </a:ext>
            </a:extLst>
          </p:cNvPr>
          <p:cNvGrpSpPr/>
          <p:nvPr/>
        </p:nvGrpSpPr>
        <p:grpSpPr>
          <a:xfrm>
            <a:off x="8035023" y="2643158"/>
            <a:ext cx="2839497" cy="2708532"/>
            <a:chOff x="8018982" y="2326823"/>
            <a:chExt cx="2839497" cy="2708532"/>
          </a:xfrm>
        </p:grpSpPr>
        <p:sp>
          <p:nvSpPr>
            <p:cNvPr id="27" name="Rechthoek: afgeronde hoeken 26">
              <a:extLst>
                <a:ext uri="{FF2B5EF4-FFF2-40B4-BE49-F238E27FC236}">
                  <a16:creationId xmlns:a16="http://schemas.microsoft.com/office/drawing/2014/main" id="{C1744E70-F55A-474E-AD41-8D94DC1C3A6C}"/>
                </a:ext>
              </a:extLst>
            </p:cNvPr>
            <p:cNvSpPr/>
            <p:nvPr/>
          </p:nvSpPr>
          <p:spPr>
            <a:xfrm>
              <a:off x="8941812" y="2410419"/>
              <a:ext cx="887091" cy="385004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Graph</a:t>
              </a:r>
              <a:endParaRPr lang="en-GB" dirty="0"/>
            </a:p>
          </p:txBody>
        </p:sp>
        <p:sp>
          <p:nvSpPr>
            <p:cNvPr id="28" name="Rechthoek: afgeronde hoeken 27">
              <a:extLst>
                <a:ext uri="{FF2B5EF4-FFF2-40B4-BE49-F238E27FC236}">
                  <a16:creationId xmlns:a16="http://schemas.microsoft.com/office/drawing/2014/main" id="{2123CF12-7F74-4432-911E-CC5A4718286E}"/>
                </a:ext>
              </a:extLst>
            </p:cNvPr>
            <p:cNvSpPr/>
            <p:nvPr/>
          </p:nvSpPr>
          <p:spPr>
            <a:xfrm>
              <a:off x="9320406" y="3506854"/>
              <a:ext cx="1538073" cy="393674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Relationship</a:t>
              </a:r>
              <a:endParaRPr lang="en-GB" dirty="0"/>
            </a:p>
          </p:txBody>
        </p:sp>
        <p:sp>
          <p:nvSpPr>
            <p:cNvPr id="29" name="Rechthoek: afgeronde hoeken 28">
              <a:extLst>
                <a:ext uri="{FF2B5EF4-FFF2-40B4-BE49-F238E27FC236}">
                  <a16:creationId xmlns:a16="http://schemas.microsoft.com/office/drawing/2014/main" id="{84D0D3BB-C8BC-4249-9780-F3F5883B67DD}"/>
                </a:ext>
              </a:extLst>
            </p:cNvPr>
            <p:cNvSpPr/>
            <p:nvPr/>
          </p:nvSpPr>
          <p:spPr>
            <a:xfrm>
              <a:off x="8018982" y="3519553"/>
              <a:ext cx="887091" cy="385004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Nodes</a:t>
              </a:r>
              <a:endParaRPr lang="en-GB" dirty="0"/>
            </a:p>
          </p:txBody>
        </p:sp>
        <p:sp>
          <p:nvSpPr>
            <p:cNvPr id="30" name="Rechthoek: afgeronde hoeken 29">
              <a:extLst>
                <a:ext uri="{FF2B5EF4-FFF2-40B4-BE49-F238E27FC236}">
                  <a16:creationId xmlns:a16="http://schemas.microsoft.com/office/drawing/2014/main" id="{8B6A84B2-F7C5-4B80-9309-670FD792C185}"/>
                </a:ext>
              </a:extLst>
            </p:cNvPr>
            <p:cNvSpPr/>
            <p:nvPr/>
          </p:nvSpPr>
          <p:spPr>
            <a:xfrm>
              <a:off x="8616421" y="4536527"/>
              <a:ext cx="1271403" cy="239578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Properties</a:t>
              </a:r>
              <a:endParaRPr lang="en-GB" dirty="0"/>
            </a:p>
          </p:txBody>
        </p:sp>
        <p:cxnSp>
          <p:nvCxnSpPr>
            <p:cNvPr id="32" name="Verbindingslijn: gekromd 31">
              <a:extLst>
                <a:ext uri="{FF2B5EF4-FFF2-40B4-BE49-F238E27FC236}">
                  <a16:creationId xmlns:a16="http://schemas.microsoft.com/office/drawing/2014/main" id="{8A8CE29F-D8A9-46DA-8E7D-4B896F2235BD}"/>
                </a:ext>
              </a:extLst>
            </p:cNvPr>
            <p:cNvCxnSpPr>
              <a:cxnSpLocks/>
              <a:stCxn id="27" idx="1"/>
              <a:endCxn id="29" idx="0"/>
            </p:cNvCxnSpPr>
            <p:nvPr/>
          </p:nvCxnSpPr>
          <p:spPr>
            <a:xfrm rot="10800000" flipV="1">
              <a:off x="8462528" y="2602921"/>
              <a:ext cx="479284" cy="916632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Verbindingslijn: gekromd 33">
              <a:extLst>
                <a:ext uri="{FF2B5EF4-FFF2-40B4-BE49-F238E27FC236}">
                  <a16:creationId xmlns:a16="http://schemas.microsoft.com/office/drawing/2014/main" id="{1B0594D7-5C2A-467C-91A4-9259B4DCAEDD}"/>
                </a:ext>
              </a:extLst>
            </p:cNvPr>
            <p:cNvCxnSpPr>
              <a:cxnSpLocks/>
              <a:stCxn id="27" idx="3"/>
              <a:endCxn id="28" idx="0"/>
            </p:cNvCxnSpPr>
            <p:nvPr/>
          </p:nvCxnSpPr>
          <p:spPr>
            <a:xfrm>
              <a:off x="9828903" y="2602921"/>
              <a:ext cx="260540" cy="90393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1" name="Boog 50">
              <a:extLst>
                <a:ext uri="{FF2B5EF4-FFF2-40B4-BE49-F238E27FC236}">
                  <a16:creationId xmlns:a16="http://schemas.microsoft.com/office/drawing/2014/main" id="{8D287E1B-1952-411F-B689-7B0FFF4FCD47}"/>
                </a:ext>
              </a:extLst>
            </p:cNvPr>
            <p:cNvSpPr/>
            <p:nvPr/>
          </p:nvSpPr>
          <p:spPr>
            <a:xfrm rot="5400000">
              <a:off x="8986835" y="3219957"/>
              <a:ext cx="530577" cy="1131614"/>
            </a:xfrm>
            <a:prstGeom prst="arc">
              <a:avLst>
                <a:gd name="adj1" fmla="val 17164326"/>
                <a:gd name="adj2" fmla="val 4718251"/>
              </a:avLst>
            </a:prstGeom>
            <a:ln cap="rnd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2" name="Verbindingslijn: gekromd 51">
              <a:extLst>
                <a:ext uri="{FF2B5EF4-FFF2-40B4-BE49-F238E27FC236}">
                  <a16:creationId xmlns:a16="http://schemas.microsoft.com/office/drawing/2014/main" id="{7840177A-7F4B-490D-ACE6-5D2B72FDF16D}"/>
                </a:ext>
              </a:extLst>
            </p:cNvPr>
            <p:cNvCxnSpPr>
              <a:cxnSpLocks/>
              <a:stCxn id="29" idx="2"/>
              <a:endCxn id="30" idx="1"/>
            </p:cNvCxnSpPr>
            <p:nvPr/>
          </p:nvCxnSpPr>
          <p:spPr>
            <a:xfrm rot="16200000" flipH="1">
              <a:off x="8163595" y="4203489"/>
              <a:ext cx="751759" cy="15389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Verbindingslijn: gekromd 55">
              <a:extLst>
                <a:ext uri="{FF2B5EF4-FFF2-40B4-BE49-F238E27FC236}">
                  <a16:creationId xmlns:a16="http://schemas.microsoft.com/office/drawing/2014/main" id="{6CD7DAFA-F113-4093-A867-08149FB178CF}"/>
                </a:ext>
              </a:extLst>
            </p:cNvPr>
            <p:cNvCxnSpPr>
              <a:cxnSpLocks/>
              <a:stCxn id="28" idx="2"/>
              <a:endCxn id="30" idx="3"/>
            </p:cNvCxnSpPr>
            <p:nvPr/>
          </p:nvCxnSpPr>
          <p:spPr>
            <a:xfrm rot="5400000">
              <a:off x="9610740" y="4177613"/>
              <a:ext cx="755788" cy="201619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9" name="Tekstvak 58">
              <a:extLst>
                <a:ext uri="{FF2B5EF4-FFF2-40B4-BE49-F238E27FC236}">
                  <a16:creationId xmlns:a16="http://schemas.microsoft.com/office/drawing/2014/main" id="{FEE1CA26-474F-40D3-9EC8-E404DB636826}"/>
                </a:ext>
              </a:extLst>
            </p:cNvPr>
            <p:cNvSpPr txBox="1"/>
            <p:nvPr/>
          </p:nvSpPr>
          <p:spPr>
            <a:xfrm rot="17794494">
              <a:off x="7973981" y="2657614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>
                  <a:solidFill>
                    <a:srgbClr val="404040"/>
                  </a:solidFill>
                </a:rPr>
                <a:t>Records</a:t>
              </a:r>
              <a:endParaRPr lang="en-GB" sz="1400" dirty="0">
                <a:solidFill>
                  <a:srgbClr val="404040"/>
                </a:solidFill>
              </a:endParaRPr>
            </a:p>
          </p:txBody>
        </p:sp>
        <p:sp>
          <p:nvSpPr>
            <p:cNvPr id="60" name="Tekstvak 59">
              <a:extLst>
                <a:ext uri="{FF2B5EF4-FFF2-40B4-BE49-F238E27FC236}">
                  <a16:creationId xmlns:a16="http://schemas.microsoft.com/office/drawing/2014/main" id="{12411826-A0A1-4619-9C38-B95DD587E228}"/>
                </a:ext>
              </a:extLst>
            </p:cNvPr>
            <p:cNvSpPr txBox="1"/>
            <p:nvPr/>
          </p:nvSpPr>
          <p:spPr>
            <a:xfrm rot="4449029">
              <a:off x="9754903" y="2873630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>
                  <a:solidFill>
                    <a:srgbClr val="404040"/>
                  </a:solidFill>
                </a:rPr>
                <a:t>Records</a:t>
              </a:r>
              <a:endParaRPr lang="en-GB" sz="1400" dirty="0">
                <a:solidFill>
                  <a:srgbClr val="404040"/>
                </a:solidFill>
              </a:endParaRPr>
            </a:p>
          </p:txBody>
        </p:sp>
        <p:sp>
          <p:nvSpPr>
            <p:cNvPr id="61" name="Tekstvak 60">
              <a:extLst>
                <a:ext uri="{FF2B5EF4-FFF2-40B4-BE49-F238E27FC236}">
                  <a16:creationId xmlns:a16="http://schemas.microsoft.com/office/drawing/2014/main" id="{9F78D0CE-8D58-43DC-8880-E854FD3EB490}"/>
                </a:ext>
              </a:extLst>
            </p:cNvPr>
            <p:cNvSpPr txBox="1"/>
            <p:nvPr/>
          </p:nvSpPr>
          <p:spPr>
            <a:xfrm>
              <a:off x="8865042" y="3992862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 err="1">
                  <a:solidFill>
                    <a:srgbClr val="404040"/>
                  </a:solidFill>
                </a:rPr>
                <a:t>Organize</a:t>
              </a:r>
              <a:endParaRPr lang="en-GB" sz="1400" dirty="0">
                <a:solidFill>
                  <a:srgbClr val="404040"/>
                </a:solidFill>
              </a:endParaRPr>
            </a:p>
          </p:txBody>
        </p:sp>
        <p:sp>
          <p:nvSpPr>
            <p:cNvPr id="62" name="Tekstvak 61">
              <a:extLst>
                <a:ext uri="{FF2B5EF4-FFF2-40B4-BE49-F238E27FC236}">
                  <a16:creationId xmlns:a16="http://schemas.microsoft.com/office/drawing/2014/main" id="{F6BCB676-5272-4D3A-BAF6-786237A64FFB}"/>
                </a:ext>
              </a:extLst>
            </p:cNvPr>
            <p:cNvSpPr txBox="1"/>
            <p:nvPr/>
          </p:nvSpPr>
          <p:spPr>
            <a:xfrm rot="18413141">
              <a:off x="7934536" y="4051428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>
                  <a:solidFill>
                    <a:srgbClr val="404040"/>
                  </a:solidFill>
                </a:rPr>
                <a:t>Have</a:t>
              </a:r>
              <a:endParaRPr lang="en-GB" sz="1400" dirty="0">
                <a:solidFill>
                  <a:srgbClr val="404040"/>
                </a:solidFill>
              </a:endParaRPr>
            </a:p>
          </p:txBody>
        </p:sp>
        <p:sp>
          <p:nvSpPr>
            <p:cNvPr id="63" name="Tekstvak 62">
              <a:extLst>
                <a:ext uri="{FF2B5EF4-FFF2-40B4-BE49-F238E27FC236}">
                  <a16:creationId xmlns:a16="http://schemas.microsoft.com/office/drawing/2014/main" id="{8C7C39BD-ACB6-436C-BA34-CA443E33DA58}"/>
                </a:ext>
              </a:extLst>
            </p:cNvPr>
            <p:cNvSpPr txBox="1"/>
            <p:nvPr/>
          </p:nvSpPr>
          <p:spPr>
            <a:xfrm rot="3687942">
              <a:off x="9912544" y="4396787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>
                  <a:solidFill>
                    <a:srgbClr val="404040"/>
                  </a:solidFill>
                </a:rPr>
                <a:t>Have</a:t>
              </a:r>
              <a:endParaRPr lang="en-GB" sz="1400" dirty="0">
                <a:solidFill>
                  <a:srgbClr val="404040"/>
                </a:solidFill>
              </a:endParaRPr>
            </a:p>
          </p:txBody>
        </p:sp>
      </p:grp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4E8819B9-733C-432B-BFEF-C7A39F6F8061}"/>
              </a:ext>
            </a:extLst>
          </p:cNvPr>
          <p:cNvSpPr txBox="1"/>
          <p:nvPr/>
        </p:nvSpPr>
        <p:spPr>
          <a:xfrm>
            <a:off x="2465626" y="1280994"/>
            <a:ext cx="91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SQL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2BBCD341-8BA4-446B-9ED4-A53EF6BC056E}"/>
              </a:ext>
            </a:extLst>
          </p:cNvPr>
          <p:cNvSpPr txBox="1"/>
          <p:nvPr/>
        </p:nvSpPr>
        <p:spPr>
          <a:xfrm>
            <a:off x="7377202" y="1280994"/>
            <a:ext cx="91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NoSQL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0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ABB5EF-8E57-4EEB-9736-2500EE5C4F25}"/>
              </a:ext>
            </a:extLst>
          </p:cNvPr>
          <p:cNvSpPr txBox="1">
            <a:spLocks/>
          </p:cNvSpPr>
          <p:nvPr/>
        </p:nvSpPr>
        <p:spPr bwMode="black">
          <a:xfrm>
            <a:off x="1355831" y="423860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/>
              <a:t>Showcase</a:t>
            </a:r>
            <a:endParaRPr lang="en-GB" sz="36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3240000" cy="4777587"/>
          </a:xfrm>
          <a:prstGeom prst="rect">
            <a:avLst/>
          </a:prstGeom>
          <a:solidFill>
            <a:schemeClr val="accent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>
                <a:solidFill>
                  <a:schemeClr val="tx1"/>
                </a:solidFill>
              </a:rPr>
              <a:t>Relational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85C03A9-87B0-4E10-B54E-A1CCFC4DDF38}"/>
              </a:ext>
            </a:extLst>
          </p:cNvPr>
          <p:cNvSpPr txBox="1">
            <a:spLocks/>
          </p:cNvSpPr>
          <p:nvPr/>
        </p:nvSpPr>
        <p:spPr bwMode="black">
          <a:xfrm>
            <a:off x="4595831" y="1612580"/>
            <a:ext cx="3240000" cy="4777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/>
              <a:t>Document-</a:t>
            </a:r>
            <a:r>
              <a:rPr lang="nl-NL" sz="2000" dirty="0" err="1"/>
              <a:t>based</a:t>
            </a:r>
            <a:endParaRPr lang="en-GB" sz="20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1596790-3FBF-40C2-8EE2-4519DFAC4E79}"/>
              </a:ext>
            </a:extLst>
          </p:cNvPr>
          <p:cNvSpPr txBox="1">
            <a:spLocks/>
          </p:cNvSpPr>
          <p:nvPr/>
        </p:nvSpPr>
        <p:spPr bwMode="black">
          <a:xfrm>
            <a:off x="7835831" y="1612580"/>
            <a:ext cx="3240000" cy="4777587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/>
              <a:t>Graph-based</a:t>
            </a:r>
            <a:endParaRPr lang="en-GB" sz="2000" dirty="0"/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grpSp>
        <p:nvGrpSpPr>
          <p:cNvPr id="35" name="Groep 34">
            <a:extLst>
              <a:ext uri="{FF2B5EF4-FFF2-40B4-BE49-F238E27FC236}">
                <a16:creationId xmlns:a16="http://schemas.microsoft.com/office/drawing/2014/main" id="{0E4E04C9-E9D1-46D3-AAA2-64D8C93C8E3D}"/>
              </a:ext>
            </a:extLst>
          </p:cNvPr>
          <p:cNvGrpSpPr>
            <a:grpSpLocks noChangeAspect="1"/>
          </p:cNvGrpSpPr>
          <p:nvPr/>
        </p:nvGrpSpPr>
        <p:grpSpPr>
          <a:xfrm>
            <a:off x="1529698" y="2978674"/>
            <a:ext cx="2796362" cy="551344"/>
            <a:chOff x="5518298" y="1102225"/>
            <a:chExt cx="4633951" cy="913651"/>
          </a:xfrm>
        </p:grpSpPr>
        <p:pic>
          <p:nvPicPr>
            <p:cNvPr id="36" name="Picture 4" descr="Afbeeldingsresultaat voor postgresql">
              <a:extLst>
                <a:ext uri="{FF2B5EF4-FFF2-40B4-BE49-F238E27FC236}">
                  <a16:creationId xmlns:a16="http://schemas.microsoft.com/office/drawing/2014/main" id="{E7768734-CF16-4F33-8004-8B10FB5FB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Afbeeldingsresultaat voor postgresql">
              <a:extLst>
                <a:ext uri="{FF2B5EF4-FFF2-40B4-BE49-F238E27FC236}">
                  <a16:creationId xmlns:a16="http://schemas.microsoft.com/office/drawing/2014/main" id="{4D803605-83C5-4380-9296-265AC2FEC8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Afbeelding 37">
            <a:extLst>
              <a:ext uri="{FF2B5EF4-FFF2-40B4-BE49-F238E27FC236}">
                <a16:creationId xmlns:a16="http://schemas.microsoft.com/office/drawing/2014/main" id="{C58647B4-9750-4906-972C-BE320E35B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5228" y="2882088"/>
            <a:ext cx="2122607" cy="605367"/>
          </a:xfrm>
          <a:prstGeom prst="rect">
            <a:avLst/>
          </a:prstGeom>
        </p:spPr>
      </p:pic>
      <p:pic>
        <p:nvPicPr>
          <p:cNvPr id="39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76FDC220-2B3F-4746-A4D2-9CFDACDFA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76" y="2801300"/>
            <a:ext cx="1737710" cy="9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el 1">
            <a:extLst>
              <a:ext uri="{FF2B5EF4-FFF2-40B4-BE49-F238E27FC236}">
                <a16:creationId xmlns:a16="http://schemas.microsoft.com/office/drawing/2014/main" id="{C4026E3D-245B-4C6D-9203-5A3640B2B4A6}"/>
              </a:ext>
            </a:extLst>
          </p:cNvPr>
          <p:cNvSpPr txBox="1">
            <a:spLocks/>
          </p:cNvSpPr>
          <p:nvPr/>
        </p:nvSpPr>
        <p:spPr bwMode="black">
          <a:xfrm>
            <a:off x="1355831" y="5073487"/>
            <a:ext cx="9720000" cy="1353896"/>
          </a:xfrm>
          <a:prstGeom prst="rect">
            <a:avLst/>
          </a:prstGeom>
          <a:solidFill>
            <a:srgbClr val="FFD5A7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169988" algn="l"/>
                <a:tab pos="7177088" algn="r"/>
              </a:tabLst>
            </a:pPr>
            <a:r>
              <a:rPr lang="nl-NL" sz="3600" dirty="0"/>
              <a:t>		</a:t>
            </a:r>
            <a:endParaRPr lang="en-GB" sz="3600" dirty="0"/>
          </a:p>
        </p:txBody>
      </p:sp>
      <p:pic>
        <p:nvPicPr>
          <p:cNvPr id="14" name="Afbeelding 13" descr="http://flask.pocoo.org/static/logo/flask.png">
            <a:extLst>
              <a:ext uri="{FF2B5EF4-FFF2-40B4-BE49-F238E27FC236}">
                <a16:creationId xmlns:a16="http://schemas.microsoft.com/office/drawing/2014/main" id="{A84E5963-2D90-4602-804A-0F4D10D3C0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629" y="5250861"/>
            <a:ext cx="2506527" cy="98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Afbeelding 14" descr="Afbeeldingsresultaat voor postman logo">
            <a:extLst>
              <a:ext uri="{FF2B5EF4-FFF2-40B4-BE49-F238E27FC236}">
                <a16:creationId xmlns:a16="http://schemas.microsoft.com/office/drawing/2014/main" id="{3DE5D7F8-8184-466C-A909-34CFB7B1A7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42" y="5107191"/>
            <a:ext cx="3110942" cy="1282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036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9720000" cy="4777587"/>
          </a:xfrm>
          <a:prstGeom prst="rect">
            <a:avLst/>
          </a:prstGeom>
          <a:solidFill>
            <a:schemeClr val="accent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627063" algn="l"/>
                <a:tab pos="7177088" algn="r"/>
              </a:tabLst>
            </a:pPr>
            <a:r>
              <a:rPr lang="nl-NL" sz="2000" cap="none" dirty="0">
                <a:solidFill>
                  <a:schemeClr val="tx1"/>
                </a:solidFill>
                <a:latin typeface="+mn-lt"/>
              </a:rPr>
              <a:t>Pre-processing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cap="none" dirty="0">
                <a:solidFill>
                  <a:schemeClr val="tx1"/>
                </a:solidFill>
                <a:latin typeface="+mn-lt"/>
              </a:rPr>
              <a:t>Easy import of data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Vacuum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.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Reclaim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storage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occupied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by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dead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tuples</a:t>
            </a:r>
            <a:endParaRPr lang="nl-NL" sz="2000" cap="none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Reindex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.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Rebuilds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indexes</a:t>
            </a:r>
            <a:endParaRPr lang="nl-NL" sz="2000" cap="none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endParaRPr lang="nl-NL" sz="2000" cap="none" dirty="0">
              <a:solidFill>
                <a:schemeClr val="tx1"/>
              </a:solidFill>
              <a:latin typeface="+mn-lt"/>
            </a:endParaRPr>
          </a:p>
          <a:p>
            <a:pPr algn="l">
              <a:tabLst>
                <a:tab pos="627063" algn="l"/>
                <a:tab pos="7177088" algn="r"/>
              </a:tabLst>
            </a:pP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Implementation</a:t>
            </a:r>
            <a:endParaRPr lang="nl-NL" sz="2000" cap="none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cap="none" dirty="0">
                <a:solidFill>
                  <a:schemeClr val="tx1"/>
                </a:solidFill>
                <a:latin typeface="+mn-lt"/>
              </a:rPr>
              <a:t>Python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with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Psycopg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library</a:t>
            </a:r>
            <a:endParaRPr lang="nl-NL" sz="2000" cap="none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cap="none" dirty="0">
                <a:solidFill>
                  <a:schemeClr val="tx1"/>
                </a:solidFill>
                <a:latin typeface="+mn-lt"/>
              </a:rPr>
              <a:t>Built-in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functions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(e.g.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count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) to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create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statistics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for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genres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actors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cap="none" dirty="0">
                <a:solidFill>
                  <a:schemeClr val="tx1"/>
                </a:solidFill>
                <a:latin typeface="+mn-lt"/>
              </a:rPr>
              <a:t>String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partial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 match (like </a:t>
            </a:r>
            <a:r>
              <a:rPr lang="nl-NL" sz="2000" cap="none" dirty="0" err="1">
                <a:solidFill>
                  <a:schemeClr val="tx1"/>
                </a:solidFill>
                <a:latin typeface="+mn-lt"/>
              </a:rPr>
              <a:t>expressions</a:t>
            </a:r>
            <a:r>
              <a:rPr lang="nl-NL" sz="2000" cap="none" dirty="0">
                <a:solidFill>
                  <a:schemeClr val="tx1"/>
                </a:solidFill>
                <a:latin typeface="+mn-lt"/>
              </a:rPr>
              <a:t>)</a:t>
            </a:r>
            <a:endParaRPr lang="en-GB" sz="2000" cap="none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807AB73-F9F3-40E6-9D70-2982C922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1" y="423860"/>
            <a:ext cx="9720000" cy="118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tabLst>
                <a:tab pos="446088" algn="l"/>
                <a:tab pos="6996113" algn="r"/>
              </a:tabLst>
            </a:pPr>
            <a:r>
              <a:rPr lang="nl-NL" sz="3600" dirty="0">
                <a:solidFill>
                  <a:schemeClr val="bg1"/>
                </a:solidFill>
              </a:rPr>
              <a:t>	</a:t>
            </a:r>
            <a:endParaRPr lang="en-GB" sz="3600" dirty="0">
              <a:solidFill>
                <a:schemeClr val="bg1"/>
              </a:solidFill>
            </a:endParaRPr>
          </a:p>
        </p:txBody>
      </p:sp>
      <p:grpSp>
        <p:nvGrpSpPr>
          <p:cNvPr id="39" name="Groep 38">
            <a:extLst>
              <a:ext uri="{FF2B5EF4-FFF2-40B4-BE49-F238E27FC236}">
                <a16:creationId xmlns:a16="http://schemas.microsoft.com/office/drawing/2014/main" id="{CAFCCC08-C4E6-4139-8A8A-99680DEF01A2}"/>
              </a:ext>
            </a:extLst>
          </p:cNvPr>
          <p:cNvGrpSpPr>
            <a:grpSpLocks noChangeAspect="1"/>
          </p:cNvGrpSpPr>
          <p:nvPr/>
        </p:nvGrpSpPr>
        <p:grpSpPr>
          <a:xfrm>
            <a:off x="3842588" y="551269"/>
            <a:ext cx="4736666" cy="933903"/>
            <a:chOff x="5518298" y="1102225"/>
            <a:chExt cx="4633951" cy="913651"/>
          </a:xfrm>
        </p:grpSpPr>
        <p:pic>
          <p:nvPicPr>
            <p:cNvPr id="40" name="Picture 4" descr="Afbeeldingsresultaat voor postgresql">
              <a:extLst>
                <a:ext uri="{FF2B5EF4-FFF2-40B4-BE49-F238E27FC236}">
                  <a16:creationId xmlns:a16="http://schemas.microsoft.com/office/drawing/2014/main" id="{942DD763-56C2-43BC-B11B-1F6D9F9589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Afbeeldingsresultaat voor postgresql">
              <a:extLst>
                <a:ext uri="{FF2B5EF4-FFF2-40B4-BE49-F238E27FC236}">
                  <a16:creationId xmlns:a16="http://schemas.microsoft.com/office/drawing/2014/main" id="{223C8E69-4166-46FC-8984-28ACEF6EAC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211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9720000" cy="4777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2000" cap="none" dirty="0">
                <a:latin typeface="+mn-lt"/>
              </a:rPr>
              <a:t>Pre-processing</a:t>
            </a:r>
            <a:endParaRPr lang="en-GB" sz="2000" cap="none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cap="none" dirty="0">
                <a:latin typeface="+mn-lt"/>
              </a:rPr>
              <a:t>Export csv files from PostgreSQL with joined 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cap="none" dirty="0">
                <a:latin typeface="+mn-lt"/>
              </a:rPr>
              <a:t>Import csv files to MongoDB using </a:t>
            </a:r>
            <a:r>
              <a:rPr lang="en-GB" sz="2000" cap="none" dirty="0" err="1">
                <a:latin typeface="+mn-lt"/>
              </a:rPr>
              <a:t>Pyhton</a:t>
            </a:r>
            <a:r>
              <a:rPr lang="en-GB" sz="2000" cap="none" dirty="0">
                <a:latin typeface="+mn-lt"/>
              </a:rPr>
              <a:t> scripts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cap="none" dirty="0">
                <a:latin typeface="+mn-lt"/>
              </a:rPr>
              <a:t>Create indexes to speed up access to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NL" sz="2000" cap="none" dirty="0">
              <a:latin typeface="+mn-lt"/>
            </a:endParaRPr>
          </a:p>
          <a:p>
            <a:pPr algn="l"/>
            <a:r>
              <a:rPr lang="nl-NL" sz="2000" cap="none" dirty="0" err="1">
                <a:latin typeface="+mn-lt"/>
              </a:rPr>
              <a:t>Implementation</a:t>
            </a:r>
            <a:endParaRPr lang="nl-NL" sz="2000" cap="none" dirty="0">
              <a:latin typeface="+mn-lt"/>
            </a:endParaRPr>
          </a:p>
          <a:p>
            <a:pPr algn="l"/>
            <a:r>
              <a:rPr lang="en-GB" sz="2000" cap="none" dirty="0">
                <a:latin typeface="+mn-lt"/>
              </a:rPr>
              <a:t>2 types of queries were used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sz="2000" cap="none" dirty="0">
                <a:latin typeface="+mn-lt"/>
              </a:rPr>
              <a:t>Search </a:t>
            </a:r>
            <a:r>
              <a:rPr lang="en-GB" sz="2000" cap="none" dirty="0">
                <a:latin typeface="+mn-lt"/>
              </a:rPr>
              <a:t>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cap="none" dirty="0">
                <a:latin typeface="+mn-lt"/>
              </a:rPr>
              <a:t>Bulk query to retrieve the wanted documents IDs</a:t>
            </a:r>
          </a:p>
          <a:p>
            <a:pPr algn="l"/>
            <a:endParaRPr lang="en-GB" sz="2000" cap="none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cap="none" dirty="0">
              <a:latin typeface="+mn-lt"/>
            </a:endParaRPr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807AB73-F9F3-40E6-9D70-2982C922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1" y="423860"/>
            <a:ext cx="9720000" cy="118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tabLst>
                <a:tab pos="446088" algn="l"/>
                <a:tab pos="6996113" algn="r"/>
              </a:tabLst>
            </a:pPr>
            <a:r>
              <a:rPr lang="nl-NL" sz="3600" dirty="0">
                <a:solidFill>
                  <a:schemeClr val="bg1"/>
                </a:solidFill>
              </a:rPr>
              <a:t>	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12C2900-A788-406C-B238-EBC637DDB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9504" y="464988"/>
            <a:ext cx="3762833" cy="10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7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9720000" cy="4777587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627063" algn="l"/>
                <a:tab pos="7177088" algn="r"/>
              </a:tabLst>
            </a:pPr>
            <a:r>
              <a:rPr lang="nl-NL" sz="2000" cap="none" dirty="0">
                <a:solidFill>
                  <a:schemeClr val="bg1"/>
                </a:solidFill>
              </a:rPr>
              <a:t>Pre-processing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en-GB" sz="2000" cap="none" dirty="0">
                <a:solidFill>
                  <a:schemeClr val="bg1"/>
                </a:solidFill>
              </a:rPr>
              <a:t>Extraction of PostgreSQL data to CSV-files 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en-GB" sz="2000" cap="none" dirty="0">
                <a:solidFill>
                  <a:schemeClr val="bg1"/>
                </a:solidFill>
              </a:rPr>
              <a:t>Import of the CSV-files into Neo4j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en-GB" sz="2000" cap="none" dirty="0">
                <a:solidFill>
                  <a:schemeClr val="bg1"/>
                </a:solidFill>
              </a:rPr>
              <a:t>Creation of Indexes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en-GB" sz="2000" cap="none" dirty="0">
                <a:solidFill>
                  <a:schemeClr val="bg1"/>
                </a:solidFill>
              </a:rPr>
              <a:t>Creation of relationships</a:t>
            </a:r>
          </a:p>
          <a:p>
            <a:pPr algn="l">
              <a:tabLst>
                <a:tab pos="627063" algn="l"/>
                <a:tab pos="7177088" algn="r"/>
              </a:tabLst>
            </a:pPr>
            <a:endParaRPr lang="nl-NL" sz="2000" cap="none" dirty="0">
              <a:solidFill>
                <a:schemeClr val="bg1"/>
              </a:solidFill>
            </a:endParaRPr>
          </a:p>
          <a:p>
            <a:pPr algn="l">
              <a:tabLst>
                <a:tab pos="627063" algn="l"/>
                <a:tab pos="7177088" algn="r"/>
              </a:tabLst>
            </a:pPr>
            <a:r>
              <a:rPr lang="nl-NL" sz="2000" cap="none" dirty="0" err="1">
                <a:solidFill>
                  <a:schemeClr val="bg1"/>
                </a:solidFill>
              </a:rPr>
              <a:t>Implementation</a:t>
            </a:r>
            <a:endParaRPr lang="nl-NL" sz="2000" cap="none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en-GB" sz="2000" cap="none" dirty="0">
                <a:solidFill>
                  <a:schemeClr val="bg1"/>
                </a:solidFill>
              </a:rPr>
              <a:t>Similar functionality to SQL with some differences in the syntax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en-GB" sz="2000" cap="none" dirty="0">
                <a:solidFill>
                  <a:schemeClr val="bg1"/>
                </a:solidFill>
              </a:rPr>
              <a:t>JOINS replaced by relationships </a:t>
            </a:r>
            <a:r>
              <a:rPr lang="en-GB" sz="2000" cap="none" dirty="0" err="1">
                <a:solidFill>
                  <a:schemeClr val="bg1"/>
                </a:solidFill>
              </a:rPr>
              <a:t>eg</a:t>
            </a:r>
            <a:r>
              <a:rPr lang="en-GB" sz="2000" cap="none" dirty="0">
                <a:solidFill>
                  <a:schemeClr val="bg1"/>
                </a:solidFill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en-GB" sz="1400" cap="none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 m:movies{idmovies:3}-[r:MOVIES_GENRE]-&gt;(g:genres) RETURN </a:t>
            </a:r>
            <a:r>
              <a:rPr lang="en-GB" sz="1400" cap="none" dirty="0" err="1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a.title</a:t>
            </a:r>
            <a:r>
              <a:rPr lang="en-GB" sz="1400" cap="none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000" cap="none" dirty="0">
              <a:solidFill>
                <a:schemeClr val="bg1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en-GB" sz="2000" cap="none" dirty="0">
                <a:solidFill>
                  <a:schemeClr val="bg1"/>
                </a:solidFill>
              </a:rPr>
              <a:t>Five queries for Full Info, one query for specific Info	</a:t>
            </a:r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807AB73-F9F3-40E6-9D70-2982C922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1" y="423860"/>
            <a:ext cx="9720000" cy="118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tabLst>
                <a:tab pos="446088" algn="l"/>
                <a:tab pos="6996113" algn="r"/>
              </a:tabLst>
            </a:pPr>
            <a:r>
              <a:rPr lang="nl-NL" sz="3600" dirty="0">
                <a:solidFill>
                  <a:schemeClr val="bg1"/>
                </a:solidFill>
              </a:rPr>
              <a:t>	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8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213A4893-6823-4061-8484-9B795577A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66" y="423860"/>
            <a:ext cx="2583710" cy="134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91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ABB5EF-8E57-4EEB-9736-2500EE5C4F25}"/>
              </a:ext>
            </a:extLst>
          </p:cNvPr>
          <p:cNvSpPr txBox="1">
            <a:spLocks/>
          </p:cNvSpPr>
          <p:nvPr/>
        </p:nvSpPr>
        <p:spPr bwMode="black">
          <a:xfrm>
            <a:off x="1355831" y="423860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 err="1"/>
              <a:t>Comparison</a:t>
            </a:r>
            <a:endParaRPr lang="en-GB" sz="36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3240000" cy="4777587"/>
          </a:xfrm>
          <a:prstGeom prst="rect">
            <a:avLst/>
          </a:prstGeom>
          <a:solidFill>
            <a:schemeClr val="accent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>
                <a:solidFill>
                  <a:schemeClr val="tx1"/>
                </a:solidFill>
              </a:rPr>
              <a:t>Relational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85C03A9-87B0-4E10-B54E-A1CCFC4DDF38}"/>
              </a:ext>
            </a:extLst>
          </p:cNvPr>
          <p:cNvSpPr txBox="1">
            <a:spLocks/>
          </p:cNvSpPr>
          <p:nvPr/>
        </p:nvSpPr>
        <p:spPr bwMode="black">
          <a:xfrm>
            <a:off x="4595831" y="1612580"/>
            <a:ext cx="3240000" cy="4777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/>
              <a:t>Document-</a:t>
            </a:r>
            <a:r>
              <a:rPr lang="nl-NL" sz="2000" dirty="0" err="1"/>
              <a:t>based</a:t>
            </a:r>
            <a:endParaRPr lang="en-GB" sz="20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1596790-3FBF-40C2-8EE2-4519DFAC4E79}"/>
              </a:ext>
            </a:extLst>
          </p:cNvPr>
          <p:cNvSpPr txBox="1">
            <a:spLocks/>
          </p:cNvSpPr>
          <p:nvPr/>
        </p:nvSpPr>
        <p:spPr bwMode="black">
          <a:xfrm>
            <a:off x="7835831" y="1612580"/>
            <a:ext cx="3240000" cy="4777587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/>
              <a:t>Graph-based</a:t>
            </a:r>
            <a:endParaRPr lang="en-GB" sz="2000" dirty="0"/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grpSp>
        <p:nvGrpSpPr>
          <p:cNvPr id="35" name="Groep 34">
            <a:extLst>
              <a:ext uri="{FF2B5EF4-FFF2-40B4-BE49-F238E27FC236}">
                <a16:creationId xmlns:a16="http://schemas.microsoft.com/office/drawing/2014/main" id="{0E4E04C9-E9D1-46D3-AAA2-64D8C93C8E3D}"/>
              </a:ext>
            </a:extLst>
          </p:cNvPr>
          <p:cNvGrpSpPr>
            <a:grpSpLocks noChangeAspect="1"/>
          </p:cNvGrpSpPr>
          <p:nvPr/>
        </p:nvGrpSpPr>
        <p:grpSpPr>
          <a:xfrm>
            <a:off x="1577650" y="2249956"/>
            <a:ext cx="2796362" cy="551344"/>
            <a:chOff x="5518298" y="1102225"/>
            <a:chExt cx="4633951" cy="913651"/>
          </a:xfrm>
        </p:grpSpPr>
        <p:pic>
          <p:nvPicPr>
            <p:cNvPr id="36" name="Picture 4" descr="Afbeeldingsresultaat voor postgresql">
              <a:extLst>
                <a:ext uri="{FF2B5EF4-FFF2-40B4-BE49-F238E27FC236}">
                  <a16:creationId xmlns:a16="http://schemas.microsoft.com/office/drawing/2014/main" id="{E7768734-CF16-4F33-8004-8B10FB5FB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Afbeeldingsresultaat voor postgresql">
              <a:extLst>
                <a:ext uri="{FF2B5EF4-FFF2-40B4-BE49-F238E27FC236}">
                  <a16:creationId xmlns:a16="http://schemas.microsoft.com/office/drawing/2014/main" id="{4D803605-83C5-4380-9296-265AC2FEC8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Afbeelding 37">
            <a:extLst>
              <a:ext uri="{FF2B5EF4-FFF2-40B4-BE49-F238E27FC236}">
                <a16:creationId xmlns:a16="http://schemas.microsoft.com/office/drawing/2014/main" id="{C58647B4-9750-4906-972C-BE320E35B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3682" y="2134185"/>
            <a:ext cx="2122607" cy="605367"/>
          </a:xfrm>
          <a:prstGeom prst="rect">
            <a:avLst/>
          </a:prstGeom>
        </p:spPr>
      </p:pic>
      <p:pic>
        <p:nvPicPr>
          <p:cNvPr id="39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76FDC220-2B3F-4746-A4D2-9CFDACDFA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76" y="2072582"/>
            <a:ext cx="1737710" cy="9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2F4016BA-4AAD-4577-9591-4F8B8441C1CC}"/>
              </a:ext>
            </a:extLst>
          </p:cNvPr>
          <p:cNvCxnSpPr/>
          <p:nvPr/>
        </p:nvCxnSpPr>
        <p:spPr>
          <a:xfrm>
            <a:off x="1355831" y="2978674"/>
            <a:ext cx="9720000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87EC6233-EAD6-4907-B95C-63F387F34019}"/>
              </a:ext>
            </a:extLst>
          </p:cNvPr>
          <p:cNvCxnSpPr/>
          <p:nvPr/>
        </p:nvCxnSpPr>
        <p:spPr>
          <a:xfrm>
            <a:off x="1355831" y="4676034"/>
            <a:ext cx="9720000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Kruis 21">
            <a:extLst>
              <a:ext uri="{FF2B5EF4-FFF2-40B4-BE49-F238E27FC236}">
                <a16:creationId xmlns:a16="http://schemas.microsoft.com/office/drawing/2014/main" id="{47B77D60-86E3-4431-B6DE-CBC3274BB0A0}"/>
              </a:ext>
            </a:extLst>
          </p:cNvPr>
          <p:cNvSpPr/>
          <p:nvPr/>
        </p:nvSpPr>
        <p:spPr>
          <a:xfrm>
            <a:off x="421494" y="3540641"/>
            <a:ext cx="720000" cy="720000"/>
          </a:xfrm>
          <a:prstGeom prst="plus">
            <a:avLst>
              <a:gd name="adj" fmla="val 39767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ruis 45">
            <a:extLst>
              <a:ext uri="{FF2B5EF4-FFF2-40B4-BE49-F238E27FC236}">
                <a16:creationId xmlns:a16="http://schemas.microsoft.com/office/drawing/2014/main" id="{D17C7F33-9CE5-4D0B-A236-2D7A5322FD91}"/>
              </a:ext>
            </a:extLst>
          </p:cNvPr>
          <p:cNvSpPr/>
          <p:nvPr/>
        </p:nvSpPr>
        <p:spPr>
          <a:xfrm>
            <a:off x="11255373" y="3540641"/>
            <a:ext cx="720000" cy="720000"/>
          </a:xfrm>
          <a:prstGeom prst="plus">
            <a:avLst>
              <a:gd name="adj" fmla="val 39767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Kruis 46">
            <a:extLst>
              <a:ext uri="{FF2B5EF4-FFF2-40B4-BE49-F238E27FC236}">
                <a16:creationId xmlns:a16="http://schemas.microsoft.com/office/drawing/2014/main" id="{85CB85D6-2C1F-4860-BB65-2A97C86FE3CF}"/>
              </a:ext>
            </a:extLst>
          </p:cNvPr>
          <p:cNvSpPr/>
          <p:nvPr/>
        </p:nvSpPr>
        <p:spPr>
          <a:xfrm>
            <a:off x="421494" y="5518294"/>
            <a:ext cx="720000" cy="217229"/>
          </a:xfrm>
          <a:prstGeom prst="plus">
            <a:avLst>
              <a:gd name="adj" fmla="val 0"/>
            </a:avLst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Kruis 47">
            <a:extLst>
              <a:ext uri="{FF2B5EF4-FFF2-40B4-BE49-F238E27FC236}">
                <a16:creationId xmlns:a16="http://schemas.microsoft.com/office/drawing/2014/main" id="{AA5E039C-81B5-464E-AD36-97C0AC8CE432}"/>
              </a:ext>
            </a:extLst>
          </p:cNvPr>
          <p:cNvSpPr/>
          <p:nvPr/>
        </p:nvSpPr>
        <p:spPr>
          <a:xfrm>
            <a:off x="11255373" y="5518294"/>
            <a:ext cx="720000" cy="217229"/>
          </a:xfrm>
          <a:prstGeom prst="plus">
            <a:avLst>
              <a:gd name="adj" fmla="val 0"/>
            </a:avLst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5454DB04-6555-4F05-9501-0CB48C048C4B}"/>
              </a:ext>
            </a:extLst>
          </p:cNvPr>
          <p:cNvSpPr txBox="1"/>
          <p:nvPr/>
        </p:nvSpPr>
        <p:spPr>
          <a:xfrm>
            <a:off x="4616349" y="3031624"/>
            <a:ext cx="319896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Schema-less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Easy scale-out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Cost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DC1C0FBE-EB5B-4C8A-9D50-FAF50CC71445}"/>
              </a:ext>
            </a:extLst>
          </p:cNvPr>
          <p:cNvSpPr txBox="1"/>
          <p:nvPr/>
        </p:nvSpPr>
        <p:spPr>
          <a:xfrm>
            <a:off x="4616349" y="4801488"/>
            <a:ext cx="3219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Database size</a:t>
            </a:r>
          </a:p>
          <a:p>
            <a:pPr>
              <a:lnSpc>
                <a:spcPct val="150000"/>
              </a:lnSpc>
            </a:pPr>
            <a:r>
              <a:rPr lang="nl-NL" sz="2000" dirty="0">
                <a:solidFill>
                  <a:schemeClr val="bg1"/>
                </a:solidFill>
              </a:rPr>
              <a:t>N</a:t>
            </a:r>
            <a:r>
              <a:rPr lang="en-GB" sz="2000" dirty="0">
                <a:solidFill>
                  <a:schemeClr val="bg1"/>
                </a:solidFill>
              </a:rPr>
              <a:t>o support for transactions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A4650E11-8820-498B-8DAC-E367AB8024A2}"/>
              </a:ext>
            </a:extLst>
          </p:cNvPr>
          <p:cNvSpPr txBox="1"/>
          <p:nvPr/>
        </p:nvSpPr>
        <p:spPr>
          <a:xfrm>
            <a:off x="1393778" y="3084574"/>
            <a:ext cx="319896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Complex queries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C</a:t>
            </a:r>
            <a:r>
              <a:rPr lang="en-GB" sz="2000" dirty="0" err="1"/>
              <a:t>ombing</a:t>
            </a:r>
            <a:r>
              <a:rPr lang="en-GB" sz="2000" dirty="0"/>
              <a:t> of related tables</a:t>
            </a:r>
          </a:p>
          <a:p>
            <a:pPr>
              <a:lnSpc>
                <a:spcPct val="150000"/>
              </a:lnSpc>
            </a:pPr>
            <a:r>
              <a:rPr lang="nl-NL" sz="2000" dirty="0" err="1"/>
              <a:t>Good</a:t>
            </a:r>
            <a:r>
              <a:rPr lang="nl-NL" sz="2000" dirty="0"/>
              <a:t> support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AA5F2F5E-A04C-42AC-AED7-9E4B6EEE4C8B}"/>
              </a:ext>
            </a:extLst>
          </p:cNvPr>
          <p:cNvSpPr txBox="1"/>
          <p:nvPr/>
        </p:nvSpPr>
        <p:spPr>
          <a:xfrm>
            <a:off x="1445396" y="5287098"/>
            <a:ext cx="3372253" cy="4997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000" dirty="0"/>
              <a:t>Easy </a:t>
            </a:r>
            <a:r>
              <a:rPr lang="nl-NL" sz="2000" dirty="0" err="1"/>
              <a:t>tasks</a:t>
            </a:r>
            <a:r>
              <a:rPr lang="nl-NL" sz="2000" dirty="0"/>
              <a:t> </a:t>
            </a:r>
            <a:r>
              <a:rPr lang="nl-NL" sz="2000" dirty="0" err="1"/>
              <a:t>need</a:t>
            </a:r>
            <a:r>
              <a:rPr lang="nl-NL" sz="2000" dirty="0"/>
              <a:t> </a:t>
            </a:r>
            <a:r>
              <a:rPr lang="nl-NL" sz="2000" dirty="0" err="1"/>
              <a:t>many</a:t>
            </a:r>
            <a:r>
              <a:rPr lang="nl-NL" sz="2000" dirty="0"/>
              <a:t> </a:t>
            </a:r>
            <a:r>
              <a:rPr lang="nl-NL" sz="2000" dirty="0" err="1"/>
              <a:t>queries</a:t>
            </a:r>
            <a:endParaRPr lang="nl-NL" sz="2000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FA804CD2-D303-4903-ACF1-17FF3D7AA935}"/>
              </a:ext>
            </a:extLst>
          </p:cNvPr>
          <p:cNvSpPr txBox="1"/>
          <p:nvPr/>
        </p:nvSpPr>
        <p:spPr>
          <a:xfrm>
            <a:off x="7798380" y="3165542"/>
            <a:ext cx="335028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Absence of Foreign Keys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Quick traverse of relationships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43289E8C-153E-43CD-A0EB-14231AB92910}"/>
              </a:ext>
            </a:extLst>
          </p:cNvPr>
          <p:cNvSpPr txBox="1"/>
          <p:nvPr/>
        </p:nvSpPr>
        <p:spPr>
          <a:xfrm>
            <a:off x="7930884" y="4942337"/>
            <a:ext cx="335028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Lack of advanced data types</a:t>
            </a:r>
          </a:p>
          <a:p>
            <a:pPr>
              <a:lnSpc>
                <a:spcPct val="150000"/>
              </a:lnSpc>
            </a:pPr>
            <a:r>
              <a:rPr lang="nl-NL" sz="2000" dirty="0">
                <a:solidFill>
                  <a:schemeClr val="bg1"/>
                </a:solidFill>
              </a:rPr>
              <a:t>New product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06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ABB5EF-8E57-4EEB-9736-2500EE5C4F25}"/>
              </a:ext>
            </a:extLst>
          </p:cNvPr>
          <p:cNvSpPr txBox="1">
            <a:spLocks/>
          </p:cNvSpPr>
          <p:nvPr/>
        </p:nvSpPr>
        <p:spPr bwMode="black">
          <a:xfrm>
            <a:off x="1355831" y="423860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 err="1"/>
              <a:t>Experience</a:t>
            </a:r>
            <a:endParaRPr lang="en-GB" sz="36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3240000" cy="4777587"/>
          </a:xfrm>
          <a:prstGeom prst="rect">
            <a:avLst/>
          </a:prstGeom>
          <a:solidFill>
            <a:schemeClr val="accent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>
                <a:solidFill>
                  <a:schemeClr val="tx1"/>
                </a:solidFill>
              </a:rPr>
              <a:t>Relational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85C03A9-87B0-4E10-B54E-A1CCFC4DDF38}"/>
              </a:ext>
            </a:extLst>
          </p:cNvPr>
          <p:cNvSpPr txBox="1">
            <a:spLocks/>
          </p:cNvSpPr>
          <p:nvPr/>
        </p:nvSpPr>
        <p:spPr bwMode="black">
          <a:xfrm>
            <a:off x="4595831" y="1612580"/>
            <a:ext cx="3240000" cy="4777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/>
              <a:t>Document-</a:t>
            </a:r>
            <a:r>
              <a:rPr lang="nl-NL" sz="2000" dirty="0" err="1"/>
              <a:t>based</a:t>
            </a:r>
            <a:endParaRPr lang="en-GB" sz="20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1596790-3FBF-40C2-8EE2-4519DFAC4E79}"/>
              </a:ext>
            </a:extLst>
          </p:cNvPr>
          <p:cNvSpPr txBox="1">
            <a:spLocks/>
          </p:cNvSpPr>
          <p:nvPr/>
        </p:nvSpPr>
        <p:spPr bwMode="black">
          <a:xfrm>
            <a:off x="7835831" y="1612580"/>
            <a:ext cx="3240000" cy="4777587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/>
              <a:t>Graph-based</a:t>
            </a:r>
            <a:endParaRPr lang="en-GB" sz="2000" dirty="0"/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grpSp>
        <p:nvGrpSpPr>
          <p:cNvPr id="35" name="Groep 34">
            <a:extLst>
              <a:ext uri="{FF2B5EF4-FFF2-40B4-BE49-F238E27FC236}">
                <a16:creationId xmlns:a16="http://schemas.microsoft.com/office/drawing/2014/main" id="{0E4E04C9-E9D1-46D3-AAA2-64D8C93C8E3D}"/>
              </a:ext>
            </a:extLst>
          </p:cNvPr>
          <p:cNvGrpSpPr>
            <a:grpSpLocks noChangeAspect="1"/>
          </p:cNvGrpSpPr>
          <p:nvPr/>
        </p:nvGrpSpPr>
        <p:grpSpPr>
          <a:xfrm>
            <a:off x="1577650" y="2249956"/>
            <a:ext cx="2796362" cy="551344"/>
            <a:chOff x="5518298" y="1102225"/>
            <a:chExt cx="4633951" cy="913651"/>
          </a:xfrm>
        </p:grpSpPr>
        <p:pic>
          <p:nvPicPr>
            <p:cNvPr id="36" name="Picture 4" descr="Afbeeldingsresultaat voor postgresql">
              <a:extLst>
                <a:ext uri="{FF2B5EF4-FFF2-40B4-BE49-F238E27FC236}">
                  <a16:creationId xmlns:a16="http://schemas.microsoft.com/office/drawing/2014/main" id="{E7768734-CF16-4F33-8004-8B10FB5FB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Afbeeldingsresultaat voor postgresql">
              <a:extLst>
                <a:ext uri="{FF2B5EF4-FFF2-40B4-BE49-F238E27FC236}">
                  <a16:creationId xmlns:a16="http://schemas.microsoft.com/office/drawing/2014/main" id="{4D803605-83C5-4380-9296-265AC2FEC8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Afbeelding 37">
            <a:extLst>
              <a:ext uri="{FF2B5EF4-FFF2-40B4-BE49-F238E27FC236}">
                <a16:creationId xmlns:a16="http://schemas.microsoft.com/office/drawing/2014/main" id="{C58647B4-9750-4906-972C-BE320E35B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3682" y="2134185"/>
            <a:ext cx="2122607" cy="605367"/>
          </a:xfrm>
          <a:prstGeom prst="rect">
            <a:avLst/>
          </a:prstGeom>
        </p:spPr>
      </p:pic>
      <p:pic>
        <p:nvPicPr>
          <p:cNvPr id="39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76FDC220-2B3F-4746-A4D2-9CFDACDFA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76" y="2072582"/>
            <a:ext cx="1737710" cy="9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2F4016BA-4AAD-4577-9591-4F8B8441C1CC}"/>
              </a:ext>
            </a:extLst>
          </p:cNvPr>
          <p:cNvCxnSpPr/>
          <p:nvPr/>
        </p:nvCxnSpPr>
        <p:spPr>
          <a:xfrm>
            <a:off x="1355831" y="2978674"/>
            <a:ext cx="9720000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kstvak 1">
            <a:extLst>
              <a:ext uri="{FF2B5EF4-FFF2-40B4-BE49-F238E27FC236}">
                <a16:creationId xmlns:a16="http://schemas.microsoft.com/office/drawing/2014/main" id="{5454DB04-6555-4F05-9501-0CB48C048C4B}"/>
              </a:ext>
            </a:extLst>
          </p:cNvPr>
          <p:cNvSpPr txBox="1"/>
          <p:nvPr/>
        </p:nvSpPr>
        <p:spPr>
          <a:xfrm>
            <a:off x="4657385" y="3330168"/>
            <a:ext cx="319896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The immediate and fundamental difference between MongoDB and an RDBMS is the underlying data model. A relational database structures data into tables and rows, while MongoDB structures data into collections of JSON documents. JSON is a self-describing, human readable data format.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D3656A19-6D9C-4ABA-B1E5-FDE81E987331}"/>
              </a:ext>
            </a:extLst>
          </p:cNvPr>
          <p:cNvSpPr txBox="1"/>
          <p:nvPr/>
        </p:nvSpPr>
        <p:spPr>
          <a:xfrm>
            <a:off x="1396867" y="3822611"/>
            <a:ext cx="319896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/>
              <a:t>Very complex queries can be carried out. But this is also means that for example when full info is needed. Five queries have to be made. 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7B04664-A45B-44D5-8C9F-680138A9840C}"/>
              </a:ext>
            </a:extLst>
          </p:cNvPr>
          <p:cNvSpPr txBox="1"/>
          <p:nvPr/>
        </p:nvSpPr>
        <p:spPr>
          <a:xfrm>
            <a:off x="7897385" y="3330168"/>
            <a:ext cx="319896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GB" sz="1600" dirty="0">
                <a:solidFill>
                  <a:schemeClr val="bg1"/>
                </a:solidFill>
              </a:rPr>
              <a:t>It was hard to create relationships using CSV files. Lack of advanced data types and parametrized queries.</a:t>
            </a:r>
          </a:p>
          <a:p>
            <a:pPr lvl="0"/>
            <a:r>
              <a:rPr lang="en-GB" sz="1600" dirty="0">
                <a:solidFill>
                  <a:schemeClr val="bg1"/>
                </a:solidFill>
              </a:rPr>
              <a:t>Low quantity and simplicity of Relationships. This means there is no reason for using it instead of PostgreSQL in this case.</a:t>
            </a:r>
          </a:p>
          <a:p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88236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Web Data Management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316192"/>
      </a:accent1>
      <a:accent2>
        <a:srgbClr val="7FC857"/>
      </a:accent2>
      <a:accent3>
        <a:srgbClr val="68BBF4"/>
      </a:accent3>
      <a:accent4>
        <a:srgbClr val="6DCC9C"/>
      </a:accent4>
      <a:accent5>
        <a:srgbClr val="EC5800"/>
      </a:accent5>
      <a:accent6>
        <a:srgbClr val="D5393D"/>
      </a:accent6>
      <a:hlink>
        <a:srgbClr val="90BB23"/>
      </a:hlink>
      <a:folHlink>
        <a:srgbClr val="EE7008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TotalTime>266</TotalTime>
  <Words>685</Words>
  <Application>Microsoft Office PowerPoint</Application>
  <PresentationFormat>Breedbeeld</PresentationFormat>
  <Paragraphs>153</Paragraphs>
  <Slides>10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Pakket</vt:lpstr>
      <vt:lpstr>IN4331: Web data management</vt:lpstr>
      <vt:lpstr>Relational </vt:lpstr>
      <vt:lpstr>PowerPoint-presentatie</vt:lpstr>
      <vt:lpstr>PowerPoint-presentatie</vt:lpstr>
      <vt:lpstr> </vt:lpstr>
      <vt:lpstr> </vt:lpstr>
      <vt:lpstr> </vt:lpstr>
      <vt:lpstr>PowerPoint-presentatie</vt:lpstr>
      <vt:lpstr>PowerPoint-presentatie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Ingmar Wever</dc:creator>
  <cp:lastModifiedBy>Ingmar Wever</cp:lastModifiedBy>
  <cp:revision>52</cp:revision>
  <dcterms:created xsi:type="dcterms:W3CDTF">2017-06-18T21:46:03Z</dcterms:created>
  <dcterms:modified xsi:type="dcterms:W3CDTF">2017-06-19T11:15:16Z</dcterms:modified>
</cp:coreProperties>
</file>