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20"/>
  </p:normalViewPr>
  <p:slideViewPr>
    <p:cSldViewPr snapToGrid="0" snapToObjects="1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BBE-A035-0E42-A216-0EC826D57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8AE7-F241-4B46-BF3E-01F51AA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6256-7EEC-F44E-B958-E2A92E82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79FF-D5AC-A445-AC25-C316E07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693-320B-224F-9EAD-2CFDF89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EF2C-52F6-174B-A08C-BB8904C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4A49-1776-7848-8244-0630EED3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A8C-7327-2841-9ED5-4B3C73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52-8A78-EF45-A331-6D6ADB1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7E8A-16F6-3441-9B78-8826B09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46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12A4-3F9E-1946-AB64-D62C965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049C-252B-FF48-88EC-1BFF9FDD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4A4-63B1-CD4C-BDFB-44539B1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EE6-C332-864A-8F5E-CF2C40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2C2-91B2-3A45-B868-A0CAD14A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1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CE9F-0885-6B44-A4C4-A94C9757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7ADA-CAEB-1E41-8FEA-9E98CD86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AFB8-91CD-2F4C-947E-D05EF72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4C15-E266-2F46-BD7F-D3096FA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E010-3547-A742-8B0D-5B2503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1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391-B796-AD4D-95BE-6E709C8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C8C9-237E-5B4C-8BF1-2D063107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556-8131-1843-9F9A-12E1397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775-1A65-F04F-A85F-5B4D484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DE9-C904-844F-B49B-B1D5D3D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77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3EC-780E-F44F-BB83-32ED1D1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0CC-915A-1941-99F7-E1292996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BC40-29F3-1748-981C-293914FD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B835-5CB7-0741-A537-E341492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EE4-2D90-5748-9D04-0C11DF3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CD17-64C4-0F42-891B-6294DBF5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E9FC-7ED4-1145-B7B2-BB3E233F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B1F2-19D0-B146-AD50-EB636A26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3661-4FD5-2145-9DD1-6D2AA000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086-C8F5-8E41-BFB2-6A36F04C3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C805C-9978-BF4C-839A-25FBB7C2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62B7-CDD7-BD4B-8D59-B2156B5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1E6E-4A9B-1C42-AD73-8E10BD88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E8CE-1B6A-4344-B710-A1CCF30A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547-D442-374B-ACB9-6FC845F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F34C-0974-C941-9444-0EF05C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A806-E0E0-5C47-AA71-2E14BB4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906C-1796-0C45-A591-FB315575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6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0320-C976-184D-A448-B6A47770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722E-C02D-044B-B22D-735BE3B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6ED8-7C0D-874E-82B9-FEDECCB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7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6E8-D0BA-4F40-9799-C75E06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C0C-F7CF-7847-9F2B-A23525A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859A-0177-6243-91C7-D1FEDDFB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A09B-9D2D-7941-A9DB-C2C60D7F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32F4-1A4F-1D45-AB39-D375D2D3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9F2D-337A-854B-9DED-332F4B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BCAB-9553-EA4C-9484-03DE7490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4FDBD-78AE-834F-AD2E-02AD355D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02D-D336-6B4D-B683-B31C2F1E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9A51E-152F-7242-9592-D9E0324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A7379-B52D-F84B-8A52-4F6B519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73BA-635D-9E4F-A7B0-0AE54DBA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65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A36F-8107-BF42-826D-6E96984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AB54-C08F-EC45-B05A-F18E5D1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FF-29C3-384F-A487-3A70F4EF2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271-6040-2E4F-925C-CA786A662EDA}" type="datetimeFigureOut">
              <a:rPr lang="en-CH" smtClean="0"/>
              <a:t>06.09.21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329C-4FB4-C244-9879-CB668F9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C299-02CD-6949-A1EB-92E43EBF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3768-8AAB-9B45-A954-C20ACE912A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74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4CB-83FB-3442-8EE0-C2F6D3D2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1241"/>
            <a:ext cx="10668000" cy="1197687"/>
          </a:xfrm>
        </p:spPr>
        <p:txBody>
          <a:bodyPr/>
          <a:lstStyle/>
          <a:p>
            <a:r>
              <a:rPr lang="en-CH" b="1" dirty="0"/>
              <a:t>Network Intrusions Detector (NID)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01EC-8573-0846-B7FA-944CD232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471"/>
            <a:ext cx="9144000" cy="1655762"/>
          </a:xfrm>
        </p:spPr>
        <p:txBody>
          <a:bodyPr/>
          <a:lstStyle/>
          <a:p>
            <a:r>
              <a:rPr lang="en-CH" dirty="0"/>
              <a:t>Project M05</a:t>
            </a:r>
          </a:p>
          <a:p>
            <a:r>
              <a:rPr lang="en-CH" dirty="0"/>
              <a:t>Lucas Devanthery and Gary Folli</a:t>
            </a:r>
          </a:p>
          <a:p>
            <a:r>
              <a:rPr lang="en-CH" dirty="0"/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2330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BD4-B398-264E-A636-02CFA2E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BA70-3407-C945-9CD3-B60899B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H" dirty="0"/>
              <a:t>KDD Cup 1999 dataset.</a:t>
            </a:r>
          </a:p>
          <a:p>
            <a:r>
              <a:rPr lang="en-GB" dirty="0"/>
              <a:t>Used for the Third International Knowledge Discovery and Data Mining Tools Competition in 1999. </a:t>
            </a:r>
          </a:p>
          <a:p>
            <a:r>
              <a:rPr lang="en-GB" dirty="0"/>
              <a:t>The dataset contains samples (</a:t>
            </a:r>
            <a:r>
              <a:rPr lang="en-CH" dirty="0"/>
              <a:t>4’898’430)</a:t>
            </a:r>
            <a:r>
              <a:rPr lang="en-GB" dirty="0"/>
              <a:t> representing network connections. </a:t>
            </a:r>
          </a:p>
          <a:p>
            <a:r>
              <a:rPr lang="en-GB" dirty="0"/>
              <a:t>Each sample is made of 41 features that can be used to predict the correct label. </a:t>
            </a:r>
          </a:p>
          <a:p>
            <a:r>
              <a:rPr lang="en-GB" dirty="0"/>
              <a:t>There are 23 different labels (normal, </a:t>
            </a:r>
            <a:r>
              <a:rPr lang="en-GB" dirty="0" err="1"/>
              <a:t>netptune</a:t>
            </a:r>
            <a:r>
              <a:rPr lang="en-GB" dirty="0"/>
              <a:t> attack, </a:t>
            </a:r>
            <a:r>
              <a:rPr lang="en-GB" dirty="0" err="1"/>
              <a:t>satan</a:t>
            </a:r>
            <a:r>
              <a:rPr lang="en-GB" dirty="0"/>
              <a:t> attack…) for 70 different type of network services (http, smtp, ftp...) </a:t>
            </a:r>
          </a:p>
          <a:p>
            <a:r>
              <a:rPr lang="en-GB" dirty="0"/>
              <a:t>For more information: </a:t>
            </a:r>
            <a:r>
              <a:rPr lang="en-GB" dirty="0">
                <a:hlinkClick r:id="rId2"/>
              </a:rPr>
              <a:t>http://kdd.ics.uci.edu/databases/kddcup99/task.html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45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AF9-9460-C84D-B987-AB5DE8D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8BAE-92D8-2445-B5D9-2709310C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6336"/>
          </a:xfrm>
        </p:spPr>
        <p:txBody>
          <a:bodyPr>
            <a:normAutofit/>
          </a:bodyPr>
          <a:lstStyle/>
          <a:p>
            <a:r>
              <a:rPr lang="en-CH" dirty="0"/>
              <a:t>A subset of the original one. </a:t>
            </a:r>
          </a:p>
          <a:p>
            <a:r>
              <a:rPr lang="en-CH" b="1" dirty="0"/>
              <a:t>Only the http service is kept. </a:t>
            </a:r>
            <a:r>
              <a:rPr lang="en-CH" dirty="0"/>
              <a:t>T</a:t>
            </a:r>
            <a:r>
              <a:rPr lang="en-GB" dirty="0"/>
              <a:t>h</a:t>
            </a:r>
            <a:r>
              <a:rPr lang="en-CH" dirty="0"/>
              <a:t>is represents 623’091 samples. </a:t>
            </a:r>
          </a:p>
          <a:p>
            <a:r>
              <a:rPr lang="en-CH" dirty="0"/>
              <a:t>There are no more 70 different labels, but only 8 labels. </a:t>
            </a:r>
          </a:p>
          <a:p>
            <a:r>
              <a:rPr lang="en-CH" b="1" dirty="0"/>
              <a:t>We merge all abnormal connections into a unique label. 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00F44-F597-9446-B914-14E7A029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20" y="3886135"/>
            <a:ext cx="2779927" cy="277308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583C60C4-5C03-FA44-9B53-6117E6A11B1D}"/>
              </a:ext>
            </a:extLst>
          </p:cNvPr>
          <p:cNvSpPr/>
          <p:nvPr/>
        </p:nvSpPr>
        <p:spPr>
          <a:xfrm>
            <a:off x="3387868" y="4316765"/>
            <a:ext cx="415077" cy="1911819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1E0A7-F0B8-A047-A5F0-F57D8E7DBAF2}"/>
              </a:ext>
            </a:extLst>
          </p:cNvPr>
          <p:cNvCxnSpPr/>
          <p:nvPr/>
        </p:nvCxnSpPr>
        <p:spPr>
          <a:xfrm>
            <a:off x="3387868" y="4040997"/>
            <a:ext cx="12603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D12A0-F237-984B-BD99-728510A5533D}"/>
              </a:ext>
            </a:extLst>
          </p:cNvPr>
          <p:cNvCxnSpPr>
            <a:cxnSpLocks/>
          </p:cNvCxnSpPr>
          <p:nvPr/>
        </p:nvCxnSpPr>
        <p:spPr>
          <a:xfrm>
            <a:off x="3802945" y="5272792"/>
            <a:ext cx="8453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AADE00-D9B5-FE40-8EBA-9D0341904FB6}"/>
              </a:ext>
            </a:extLst>
          </p:cNvPr>
          <p:cNvSpPr txBox="1"/>
          <p:nvPr/>
        </p:nvSpPr>
        <p:spPr>
          <a:xfrm>
            <a:off x="4648257" y="3856173"/>
            <a:ext cx="255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 http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D2261-9D63-BF4D-900E-C25E9B805B31}"/>
              </a:ext>
            </a:extLst>
          </p:cNvPr>
          <p:cNvSpPr txBox="1"/>
          <p:nvPr/>
        </p:nvSpPr>
        <p:spPr>
          <a:xfrm>
            <a:off x="4648257" y="5088008"/>
            <a:ext cx="39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Abnormal (intrusive) http connections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F16FE37-D49B-B747-A3F2-2AE805BF49A0}"/>
              </a:ext>
            </a:extLst>
          </p:cNvPr>
          <p:cNvSpPr/>
          <p:nvPr/>
        </p:nvSpPr>
        <p:spPr>
          <a:xfrm>
            <a:off x="7207419" y="4029686"/>
            <a:ext cx="463463" cy="762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D96FD80-6DCE-DE4B-B7FF-39D2E1C88C82}"/>
              </a:ext>
            </a:extLst>
          </p:cNvPr>
          <p:cNvSpPr/>
          <p:nvPr/>
        </p:nvSpPr>
        <p:spPr>
          <a:xfrm>
            <a:off x="8430795" y="5248634"/>
            <a:ext cx="463463" cy="762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EC7B8-B182-E04B-897D-B81CF3A7EFCE}"/>
              </a:ext>
            </a:extLst>
          </p:cNvPr>
          <p:cNvSpPr txBox="1"/>
          <p:nvPr/>
        </p:nvSpPr>
        <p:spPr>
          <a:xfrm>
            <a:off x="7670882" y="388613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Label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95F0A-5165-EC40-B496-B943B03F7B16}"/>
              </a:ext>
            </a:extLst>
          </p:cNvPr>
          <p:cNvSpPr txBox="1"/>
          <p:nvPr/>
        </p:nvSpPr>
        <p:spPr>
          <a:xfrm>
            <a:off x="8894258" y="509114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7475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BCB-1FC3-D442-BF89-B69D3E2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98C-3A39-EA45-8D8D-7B3220F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4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/>
              <a:t>Statements: </a:t>
            </a:r>
          </a:p>
          <a:p>
            <a:r>
              <a:rPr lang="en-CH" dirty="0"/>
              <a:t>There are 619’046 normal samples for 2’244 abnormal ones. </a:t>
            </a:r>
          </a:p>
          <a:p>
            <a:r>
              <a:rPr lang="en-CH" dirty="0"/>
              <a:t>The abnormal ones represents 0.36% of the total http connections. </a:t>
            </a:r>
          </a:p>
          <a:p>
            <a:r>
              <a:rPr lang="en-CH" dirty="0"/>
              <a:t>We believe it is possible to classify those connections using the 41 features available. 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dirty="0"/>
              <a:t>Hypothesis: </a:t>
            </a:r>
            <a:endParaRPr lang="en-CH" b="1" dirty="0"/>
          </a:p>
          <a:p>
            <a:pPr marL="0" indent="0">
              <a:buNone/>
            </a:pPr>
            <a:r>
              <a:rPr lang="en-CH" b="1" dirty="0"/>
              <a:t>“We can achieve a good classification accuracy (&gt; 90% on the test set) between normal (0) and abnormal (1) http connections in order to build an automatic network intrusion http detector.”</a:t>
            </a:r>
          </a:p>
        </p:txBody>
      </p:sp>
    </p:spTree>
    <p:extLst>
      <p:ext uri="{BB962C8B-B14F-4D97-AF65-F5344CB8AC3E}">
        <p14:creationId xmlns:p14="http://schemas.microsoft.com/office/powerpoint/2010/main" val="16971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DA4-79F1-5A4A-A8E4-CC5BE4EF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Framework organization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8871AB-61F5-B74C-A51B-D3C22D68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0" y="2212784"/>
            <a:ext cx="11202072" cy="42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B15D-099A-3745-95E3-A34E1D9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E5D41-BFF3-8247-9CCD-0D6DD0408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18" y="1503887"/>
            <a:ext cx="2006573" cy="4988988"/>
          </a:xfr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70E328F9-15E2-A744-AC9B-5BEA9CC92DA1}"/>
              </a:ext>
            </a:extLst>
          </p:cNvPr>
          <p:cNvSpPr/>
          <p:nvPr/>
        </p:nvSpPr>
        <p:spPr>
          <a:xfrm>
            <a:off x="2524464" y="3237989"/>
            <a:ext cx="402609" cy="1188158"/>
          </a:xfrm>
          <a:prstGeom prst="rightBracke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312B0-0868-9948-9967-F12608B97A2E}"/>
              </a:ext>
            </a:extLst>
          </p:cNvPr>
          <p:cNvCxnSpPr>
            <a:cxnSpLocks/>
          </p:cNvCxnSpPr>
          <p:nvPr/>
        </p:nvCxnSpPr>
        <p:spPr>
          <a:xfrm>
            <a:off x="2927073" y="3821791"/>
            <a:ext cx="592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B9952F-1526-8C4A-BA03-12036D996753}"/>
              </a:ext>
            </a:extLst>
          </p:cNvPr>
          <p:cNvCxnSpPr>
            <a:cxnSpLocks/>
          </p:cNvCxnSpPr>
          <p:nvPr/>
        </p:nvCxnSpPr>
        <p:spPr>
          <a:xfrm>
            <a:off x="1908452" y="190739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37C0E-3E76-764D-A9F9-21938FAD19FA}"/>
              </a:ext>
            </a:extLst>
          </p:cNvPr>
          <p:cNvCxnSpPr>
            <a:cxnSpLocks/>
          </p:cNvCxnSpPr>
          <p:nvPr/>
        </p:nvCxnSpPr>
        <p:spPr>
          <a:xfrm>
            <a:off x="1898163" y="2185057"/>
            <a:ext cx="16325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DF67F-9722-074B-B2AC-A5ECB5781B31}"/>
              </a:ext>
            </a:extLst>
          </p:cNvPr>
          <p:cNvCxnSpPr>
            <a:cxnSpLocks/>
          </p:cNvCxnSpPr>
          <p:nvPr/>
        </p:nvCxnSpPr>
        <p:spPr>
          <a:xfrm>
            <a:off x="2020866" y="2443928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5C8D7D-A001-DA49-AA04-AC32DDF81453}"/>
              </a:ext>
            </a:extLst>
          </p:cNvPr>
          <p:cNvCxnSpPr>
            <a:cxnSpLocks/>
          </p:cNvCxnSpPr>
          <p:nvPr/>
        </p:nvCxnSpPr>
        <p:spPr>
          <a:xfrm>
            <a:off x="2242159" y="2727851"/>
            <a:ext cx="1277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4EAE0-58BD-1F49-B402-3692CBDEA6E6}"/>
              </a:ext>
            </a:extLst>
          </p:cNvPr>
          <p:cNvCxnSpPr>
            <a:cxnSpLocks/>
          </p:cNvCxnSpPr>
          <p:nvPr/>
        </p:nvCxnSpPr>
        <p:spPr>
          <a:xfrm>
            <a:off x="2020866" y="3028974"/>
            <a:ext cx="1498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3185C-E844-0945-816E-06889F5A6370}"/>
              </a:ext>
            </a:extLst>
          </p:cNvPr>
          <p:cNvCxnSpPr>
            <a:cxnSpLocks/>
          </p:cNvCxnSpPr>
          <p:nvPr/>
        </p:nvCxnSpPr>
        <p:spPr>
          <a:xfrm>
            <a:off x="1862524" y="4961659"/>
            <a:ext cx="16572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B57ED-D690-CE42-94B4-3DD4AD57B26A}"/>
              </a:ext>
            </a:extLst>
          </p:cNvPr>
          <p:cNvCxnSpPr>
            <a:cxnSpLocks/>
          </p:cNvCxnSpPr>
          <p:nvPr/>
        </p:nvCxnSpPr>
        <p:spPr>
          <a:xfrm>
            <a:off x="2110793" y="6072300"/>
            <a:ext cx="14302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493C9D-8736-944B-9167-378FBCA8EB82}"/>
              </a:ext>
            </a:extLst>
          </p:cNvPr>
          <p:cNvCxnSpPr>
            <a:cxnSpLocks/>
          </p:cNvCxnSpPr>
          <p:nvPr/>
        </p:nvCxnSpPr>
        <p:spPr>
          <a:xfrm>
            <a:off x="2952609" y="6387538"/>
            <a:ext cx="5884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D28C1C-C134-954A-B190-9D23B0F79B38}"/>
              </a:ext>
            </a:extLst>
          </p:cNvPr>
          <p:cNvSpPr txBox="1"/>
          <p:nvPr/>
        </p:nvSpPr>
        <p:spPr>
          <a:xfrm>
            <a:off x="3519814" y="1754855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Data files compressed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20D1A-4E43-A043-B70F-5B35B4752BFF}"/>
              </a:ext>
            </a:extLst>
          </p:cNvPr>
          <p:cNvSpPr txBox="1"/>
          <p:nvPr/>
        </p:nvSpPr>
        <p:spPr>
          <a:xfrm>
            <a:off x="3519814" y="2021549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Documentation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96A0E-260F-2B46-B405-09DFCA7920FE}"/>
              </a:ext>
            </a:extLst>
          </p:cNvPr>
          <p:cNvSpPr txBox="1"/>
          <p:nvPr/>
        </p:nvSpPr>
        <p:spPr>
          <a:xfrm>
            <a:off x="3541011" y="2288243"/>
            <a:ext cx="316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Models in pickle format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D9741A-5DFD-474E-BA61-AE22C4F3AA99}"/>
              </a:ext>
            </a:extLst>
          </p:cNvPr>
          <p:cNvSpPr txBox="1"/>
          <p:nvPr/>
        </p:nvSpPr>
        <p:spPr>
          <a:xfrm>
            <a:off x="3541011" y="2593197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Main pipeline of the project (preprocessing, training, evaluation…)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EFA51-4B54-5E4A-AC01-85C9A260EA81}"/>
              </a:ext>
            </a:extLst>
          </p:cNvPr>
          <p:cNvSpPr txBox="1"/>
          <p:nvPr/>
        </p:nvSpPr>
        <p:spPr>
          <a:xfrm>
            <a:off x="3541011" y="2868446"/>
            <a:ext cx="62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R</a:t>
            </a:r>
            <a:r>
              <a:rPr lang="en-GB" sz="1400" dirty="0"/>
              <a:t>e</a:t>
            </a:r>
            <a:r>
              <a:rPr lang="en-CH" sz="1400" dirty="0"/>
              <a:t>ports and images of the final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24853-A007-0D47-AD1D-3756FC7DD547}"/>
              </a:ext>
            </a:extLst>
          </p:cNvPr>
          <p:cNvSpPr txBox="1"/>
          <p:nvPr/>
        </p:nvSpPr>
        <p:spPr>
          <a:xfrm>
            <a:off x="3541011" y="3667902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Python packages which are loaded and used in the pipeline notebook to modularize the 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6DC68-9FD4-9C49-B7A5-989E5367F50A}"/>
              </a:ext>
            </a:extLst>
          </p:cNvPr>
          <p:cNvSpPr txBox="1"/>
          <p:nvPr/>
        </p:nvSpPr>
        <p:spPr>
          <a:xfrm>
            <a:off x="3530722" y="4804820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Unit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3DDA1-6948-9F4E-8848-429739DB824C}"/>
              </a:ext>
            </a:extLst>
          </p:cNvPr>
          <p:cNvSpPr txBox="1"/>
          <p:nvPr/>
        </p:nvSpPr>
        <p:spPr>
          <a:xfrm>
            <a:off x="3541011" y="5918411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Used to load src modules using pip install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B0DA1-0878-EE49-9599-4A84E3AF75B0}"/>
              </a:ext>
            </a:extLst>
          </p:cNvPr>
          <p:cNvSpPr txBox="1"/>
          <p:nvPr/>
        </p:nvSpPr>
        <p:spPr>
          <a:xfrm>
            <a:off x="3541011" y="6226188"/>
            <a:ext cx="711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Script to test if the environment meets the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0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E2F5-05C4-EC48-BB6A-68F63F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u="sng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3B1C-8580-5B4E-ACD7-81B193BD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406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325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Intrusions Detector (NID)</vt:lpstr>
      <vt:lpstr>The dataset</vt:lpstr>
      <vt:lpstr>Our dataset</vt:lpstr>
      <vt:lpstr>The hypothesis</vt:lpstr>
      <vt:lpstr>Framework organization</vt:lpstr>
      <vt:lpstr>Project structure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Folli</dc:creator>
  <cp:lastModifiedBy>Gary Folli</cp:lastModifiedBy>
  <cp:revision>5</cp:revision>
  <dcterms:created xsi:type="dcterms:W3CDTF">2021-09-06T12:13:53Z</dcterms:created>
  <dcterms:modified xsi:type="dcterms:W3CDTF">2021-09-06T14:06:14Z</dcterms:modified>
</cp:coreProperties>
</file>