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3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41BED-5B3E-461C-B2CD-4B278DFC48C9}" type="datetimeFigureOut">
              <a:rPr lang="fr-CH" smtClean="0"/>
              <a:t>11.10.21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D02D-9BAB-491B-AA83-14F5FB592CC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56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AD02D-9BAB-491B-AA83-14F5FB592CC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1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AD02D-9BAB-491B-AA83-14F5FB592CC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343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11.10.21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trikh/project_m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  <a:p>
            <a:r>
              <a:rPr lang="en-GB" dirty="0">
                <a:hlinkClick r:id="rId2"/>
              </a:rPr>
              <a:t>https://github.com/gatrikh/project_m05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Package and deployement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0ED02-99CF-4ABD-BA82-5A3CD4722998}"/>
              </a:ext>
            </a:extLst>
          </p:cNvPr>
          <p:cNvSpPr txBox="1"/>
          <p:nvPr/>
        </p:nvSpPr>
        <p:spPr>
          <a:xfrm>
            <a:off x="6303266" y="2068494"/>
            <a:ext cx="5540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package (nid) </a:t>
            </a:r>
            <a:r>
              <a:rPr lang="fr-CH" sz="2800" dirty="0" err="1"/>
              <a:t>can</a:t>
            </a:r>
            <a:r>
              <a:rPr lang="fr-CH" sz="2800" dirty="0"/>
              <a:t> </a:t>
            </a:r>
            <a:r>
              <a:rPr lang="fr-CH" sz="2800" dirty="0" err="1"/>
              <a:t>be</a:t>
            </a:r>
            <a:r>
              <a:rPr lang="fr-CH" sz="2800" dirty="0"/>
              <a:t> </a:t>
            </a:r>
            <a:r>
              <a:rPr lang="fr-CH" sz="2800" dirty="0" err="1"/>
              <a:t>installed</a:t>
            </a:r>
            <a:r>
              <a:rPr lang="fr-CH" sz="2800" dirty="0"/>
              <a:t> </a:t>
            </a:r>
            <a:r>
              <a:rPr lang="fr-CH" sz="2800" dirty="0" err="1"/>
              <a:t>simply</a:t>
            </a:r>
            <a:r>
              <a:rPr lang="fr-CH" sz="2800" dirty="0"/>
              <a:t> </a:t>
            </a:r>
            <a:r>
              <a:rPr lang="fr-CH" sz="2800" dirty="0" err="1"/>
              <a:t>with</a:t>
            </a:r>
            <a:r>
              <a:rPr lang="fr-CH" sz="2800" dirty="0"/>
              <a:t> </a:t>
            </a:r>
            <a:r>
              <a:rPr lang="fr-CH" sz="2800" dirty="0" err="1"/>
              <a:t>pip</a:t>
            </a:r>
            <a:r>
              <a:rPr lang="fr-CH" sz="2800" dirty="0"/>
              <a:t> in the </a:t>
            </a:r>
            <a:r>
              <a:rPr lang="fr-CH" sz="2800" dirty="0" err="1"/>
              <a:t>current</a:t>
            </a:r>
            <a:r>
              <a:rPr lang="fr-CH" sz="2800" dirty="0"/>
              <a:t> directory.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</a:t>
            </a:r>
            <a:r>
              <a:rPr lang="fr-CH" sz="2800" dirty="0" err="1"/>
              <a:t>requirements</a:t>
            </a:r>
            <a:r>
              <a:rPr lang="fr-CH" sz="2800" dirty="0"/>
              <a:t> for the package are </a:t>
            </a:r>
            <a:r>
              <a:rPr lang="fr-CH" sz="2800" dirty="0" err="1"/>
              <a:t>directly</a:t>
            </a:r>
            <a:r>
              <a:rPr lang="fr-CH" sz="2800" dirty="0"/>
              <a:t> in the setup file.</a:t>
            </a:r>
            <a:endParaRPr lang="fr-CH" sz="2800" dirty="0">
              <a:solidFill>
                <a:srgbClr val="4D4D4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</a:t>
            </a:r>
            <a:r>
              <a:rPr lang="fr-CH" sz="2800" dirty="0" err="1"/>
              <a:t>project</a:t>
            </a:r>
            <a:r>
              <a:rPr lang="fr-CH" sz="2800" dirty="0"/>
              <a:t> </a:t>
            </a:r>
            <a:r>
              <a:rPr lang="fr-CH" sz="2800" dirty="0" err="1"/>
              <a:t>can</a:t>
            </a:r>
            <a:r>
              <a:rPr lang="fr-CH" sz="2800" dirty="0"/>
              <a:t> </a:t>
            </a:r>
            <a:r>
              <a:rPr lang="fr-CH" sz="2800" dirty="0" err="1"/>
              <a:t>be</a:t>
            </a:r>
            <a:r>
              <a:rPr lang="fr-CH" sz="2800" dirty="0"/>
              <a:t> </a:t>
            </a:r>
            <a:r>
              <a:rPr lang="fr-CH" sz="2800" dirty="0" err="1"/>
              <a:t>fully</a:t>
            </a:r>
            <a:r>
              <a:rPr lang="fr-CH" sz="2800" dirty="0"/>
              <a:t> </a:t>
            </a:r>
            <a:r>
              <a:rPr lang="fr-CH" sz="2800" dirty="0" err="1"/>
              <a:t>runned</a:t>
            </a:r>
            <a:r>
              <a:rPr lang="fr-CH" sz="2800" dirty="0"/>
              <a:t> in command line </a:t>
            </a:r>
            <a:r>
              <a:rPr lang="fr-CH" sz="2800" dirty="0" err="1"/>
              <a:t>with</a:t>
            </a:r>
            <a:r>
              <a:rPr lang="fr-CH" sz="2800" dirty="0"/>
              <a:t> the </a:t>
            </a:r>
            <a:r>
              <a:rPr lang="fr-CH" sz="2800" dirty="0" err="1"/>
              <a:t>desired</a:t>
            </a:r>
            <a:r>
              <a:rPr lang="fr-CH" sz="2800" dirty="0"/>
              <a:t> arguments.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D3E20E-05F1-4B5E-AE44-EE8747B8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4" y="2217912"/>
            <a:ext cx="5633116" cy="24654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8C1B0-0821-B24C-8D46-58FAE2F9D5C4}"/>
              </a:ext>
            </a:extLst>
          </p:cNvPr>
          <p:cNvSpPr/>
          <p:nvPr/>
        </p:nvSpPr>
        <p:spPr>
          <a:xfrm>
            <a:off x="321004" y="5084704"/>
            <a:ext cx="591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dirty="0"/>
              <a:t>« </a:t>
            </a:r>
            <a:r>
              <a:rPr lang="fr-CH" sz="2800" i="1" dirty="0"/>
              <a:t>python -m nid -</a:t>
            </a:r>
            <a:r>
              <a:rPr lang="fr-CH" sz="2800" i="1" dirty="0" err="1"/>
              <a:t>path</a:t>
            </a:r>
            <a:r>
              <a:rPr lang="fr-CH" sz="2800" i="1" dirty="0"/>
              <a:t> </a:t>
            </a:r>
            <a:r>
              <a:rPr lang="fr-CH" sz="2800" i="1" dirty="0" err="1"/>
              <a:t>data_file_path</a:t>
            </a:r>
            <a:r>
              <a:rPr lang="fr-CH" sz="2800" i="1" dirty="0"/>
              <a:t> </a:t>
            </a:r>
            <a:r>
              <a:rPr lang="fr-CH" sz="2800" dirty="0"/>
              <a:t> »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89100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Licensing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0ED02-99CF-4ABD-BA82-5A3CD4722998}"/>
              </a:ext>
            </a:extLst>
          </p:cNvPr>
          <p:cNvSpPr txBox="1"/>
          <p:nvPr/>
        </p:nvSpPr>
        <p:spPr>
          <a:xfrm>
            <a:off x="995320" y="2068494"/>
            <a:ext cx="10848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data are </a:t>
            </a:r>
            <a:r>
              <a:rPr lang="fr-CH" sz="2800" dirty="0" err="1"/>
              <a:t>licensed</a:t>
            </a:r>
            <a:r>
              <a:rPr lang="fr-CH" sz="2800" dirty="0"/>
              <a:t> </a:t>
            </a:r>
            <a:r>
              <a:rPr lang="fr-CH" sz="2800" dirty="0" err="1"/>
              <a:t>under</a:t>
            </a:r>
            <a:r>
              <a:rPr lang="fr-CH" sz="2800" dirty="0"/>
              <a:t>: </a:t>
            </a:r>
            <a:r>
              <a:rPr lang="fr-CH" sz="2800" b="1" dirty="0"/>
              <a:t>Open Data Commons Public Domain </a:t>
            </a:r>
            <a:r>
              <a:rPr lang="fr-CH" sz="2800" b="1" dirty="0" err="1"/>
              <a:t>Dedication</a:t>
            </a:r>
            <a:r>
              <a:rPr lang="fr-CH" sz="2800" b="1" dirty="0"/>
              <a:t> and License (PDDL).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code </a:t>
            </a:r>
            <a:r>
              <a:rPr lang="fr-CH" sz="2800" dirty="0" err="1"/>
              <a:t>is</a:t>
            </a:r>
            <a:r>
              <a:rPr lang="fr-CH" sz="2800" dirty="0"/>
              <a:t> </a:t>
            </a:r>
            <a:r>
              <a:rPr lang="fr-CH" sz="2800" dirty="0" err="1"/>
              <a:t>licensed</a:t>
            </a:r>
            <a:r>
              <a:rPr lang="fr-CH" sz="2800" dirty="0"/>
              <a:t> </a:t>
            </a:r>
            <a:r>
              <a:rPr lang="fr-CH" sz="2800" dirty="0" err="1"/>
              <a:t>under</a:t>
            </a:r>
            <a:r>
              <a:rPr lang="fr-CH" sz="2800" dirty="0"/>
              <a:t>: </a:t>
            </a:r>
            <a:r>
              <a:rPr lang="fr-CH" sz="2800" b="1" dirty="0"/>
              <a:t>MIT License.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All </a:t>
            </a:r>
            <a:r>
              <a:rPr lang="fr-CH" sz="2800" dirty="0" err="1"/>
              <a:t>details</a:t>
            </a:r>
            <a:r>
              <a:rPr lang="fr-CH" sz="2800" dirty="0"/>
              <a:t> in </a:t>
            </a:r>
            <a:r>
              <a:rPr lang="fr-CH" sz="2800" i="1" dirty="0"/>
              <a:t>« </a:t>
            </a:r>
            <a:r>
              <a:rPr lang="fr-CH" sz="2800" i="1" dirty="0" err="1"/>
              <a:t>LICENSE.txt</a:t>
            </a:r>
            <a:r>
              <a:rPr lang="fr-CH" sz="2800" i="1" dirty="0"/>
              <a:t> » </a:t>
            </a:r>
            <a:r>
              <a:rPr lang="fr-CH" sz="2800" dirty="0"/>
              <a:t>.</a:t>
            </a:r>
          </a:p>
          <a:p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59562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Conclusions and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959395" y="3794760"/>
            <a:ext cx="10788468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On a test set </a:t>
            </a:r>
            <a:r>
              <a:rPr lang="fr-CH" dirty="0" err="1"/>
              <a:t>with</a:t>
            </a:r>
            <a:r>
              <a:rPr lang="fr-CH" dirty="0"/>
              <a:t> 20% of the total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achieve</a:t>
            </a:r>
            <a:r>
              <a:rPr lang="fr-CH" dirty="0"/>
              <a:t> a final </a:t>
            </a:r>
            <a:r>
              <a:rPr lang="fr-CH" dirty="0" err="1"/>
              <a:t>accuracy</a:t>
            </a:r>
            <a:r>
              <a:rPr lang="fr-CH" dirty="0"/>
              <a:t> of 0.9999%. </a:t>
            </a:r>
          </a:p>
          <a:p>
            <a:r>
              <a:rPr lang="fr-CH" b="1" dirty="0"/>
              <a:t>The initial </a:t>
            </a:r>
            <a:r>
              <a:rPr lang="fr-CH" b="1" dirty="0" err="1"/>
              <a:t>hypothesis</a:t>
            </a:r>
            <a:r>
              <a:rPr lang="fr-CH" b="1" dirty="0"/>
              <a:t> </a:t>
            </a:r>
            <a:r>
              <a:rPr lang="fr-CH" b="1" dirty="0" err="1"/>
              <a:t>can</a:t>
            </a:r>
            <a:r>
              <a:rPr lang="fr-CH" b="1" dirty="0"/>
              <a:t> </a:t>
            </a:r>
            <a:r>
              <a:rPr lang="fr-CH" b="1" dirty="0" err="1"/>
              <a:t>thus</a:t>
            </a:r>
            <a:r>
              <a:rPr lang="fr-CH" b="1" dirty="0"/>
              <a:t> not </a:t>
            </a:r>
            <a:r>
              <a:rPr lang="fr-CH" b="1" dirty="0" err="1"/>
              <a:t>be</a:t>
            </a:r>
            <a:r>
              <a:rPr lang="fr-CH" b="1" dirty="0"/>
              <a:t> </a:t>
            </a:r>
            <a:r>
              <a:rPr lang="fr-CH" b="1" dirty="0" err="1"/>
              <a:t>rejected</a:t>
            </a:r>
            <a:r>
              <a:rPr lang="fr-CH" b="1" dirty="0"/>
              <a:t>. </a:t>
            </a:r>
            <a:endParaRPr lang="en-CH" b="1" dirty="0"/>
          </a:p>
          <a:p>
            <a:endParaRPr lang="en-CH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4F69D7-401C-7B40-B476-40CFDBF8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6" y="1760356"/>
            <a:ext cx="4814388" cy="14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approximately </a:t>
            </a:r>
            <a:r>
              <a:rPr lang="fr-CH" dirty="0"/>
              <a:t>5 millions of </a:t>
            </a:r>
            <a:r>
              <a:rPr lang="fr-CH" dirty="0" err="1"/>
              <a:t>samples</a:t>
            </a:r>
            <a:r>
              <a:rPr lang="fr-CH" dirty="0"/>
              <a:t> </a:t>
            </a:r>
            <a:r>
              <a:rPr lang="en-GB" dirty="0"/>
              <a:t>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attack…).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In the 23 labels, 1 label is representing a normal connection and 22 a type of network attack. </a:t>
            </a:r>
          </a:p>
          <a:p>
            <a:r>
              <a:rPr lang="en-CH" dirty="0"/>
              <a:t>The normal connections represent 20% of the samples of the whole set.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in classifying the network connections into the correct labels.” 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C96291-C05D-0A4D-885A-00C9AA3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9" y="1690688"/>
            <a:ext cx="10096901" cy="4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b="1" u="sng" dirty="0"/>
              <a:t>Version control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B74197-515D-4F4B-ACF5-0022F2C0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76"/>
            <a:ext cx="4625835" cy="2591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A4D80-8CBC-6E4C-9BDA-F7E737D83576}"/>
              </a:ext>
            </a:extLst>
          </p:cNvPr>
          <p:cNvSpPr txBox="1">
            <a:spLocks/>
          </p:cNvSpPr>
          <p:nvPr/>
        </p:nvSpPr>
        <p:spPr>
          <a:xfrm>
            <a:off x="6156961" y="1690688"/>
            <a:ext cx="592182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Github is used. </a:t>
            </a:r>
          </a:p>
          <a:p>
            <a:r>
              <a:rPr lang="en-CH" dirty="0"/>
              <a:t>Branch are created for all new features. </a:t>
            </a:r>
          </a:p>
          <a:p>
            <a:r>
              <a:rPr lang="en-CH" dirty="0"/>
              <a:t>Once ready and tested, branches are merged into the main branch and deleted. </a:t>
            </a:r>
          </a:p>
        </p:txBody>
      </p:sp>
    </p:spTree>
    <p:extLst>
      <p:ext uri="{BB962C8B-B14F-4D97-AF65-F5344CB8AC3E}">
        <p14:creationId xmlns:p14="http://schemas.microsoft.com/office/powerpoint/2010/main" val="125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608590" y="1778927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608591" y="2099910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4002650" y="2705053"/>
            <a:ext cx="522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 (to avoid retraining fully the model)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4002650" y="3036475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4002650" y="6204757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</a:t>
            </a:r>
            <a:r>
              <a:rPr lang="fr-CH" sz="1400" dirty="0"/>
              <a:t>nid</a:t>
            </a:r>
            <a:r>
              <a:rPr lang="en-CH" sz="1400" dirty="0"/>
              <a:t> </a:t>
            </a:r>
            <a:r>
              <a:rPr lang="fr-CH" sz="1400" dirty="0"/>
              <a:t>package</a:t>
            </a:r>
            <a:r>
              <a:rPr lang="en-CH" sz="1400" dirty="0"/>
              <a:t> using pip install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3F3AB78-0A9F-4B0C-8731-A31D840E2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66" y="1741594"/>
            <a:ext cx="2054184" cy="475128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2224996" y="1932816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>
            <a:extLst>
              <a:ext uri="{FF2B5EF4-FFF2-40B4-BE49-F238E27FC236}">
                <a16:creationId xmlns:a16="http://schemas.microsoft.com/office/drawing/2014/main" id="{D23CACC6-A8DD-41DD-8AC5-323A4BF9508D}"/>
              </a:ext>
            </a:extLst>
          </p:cNvPr>
          <p:cNvCxnSpPr>
            <a:cxnSpLocks/>
          </p:cNvCxnSpPr>
          <p:nvPr/>
        </p:nvCxnSpPr>
        <p:spPr>
          <a:xfrm>
            <a:off x="2224996" y="2257633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48A5D8FE-A078-4965-B069-C79C47ED28E8}"/>
              </a:ext>
            </a:extLst>
          </p:cNvPr>
          <p:cNvCxnSpPr>
            <a:cxnSpLocks/>
          </p:cNvCxnSpPr>
          <p:nvPr/>
        </p:nvCxnSpPr>
        <p:spPr>
          <a:xfrm>
            <a:off x="2224996" y="2555733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8">
            <a:extLst>
              <a:ext uri="{FF2B5EF4-FFF2-40B4-BE49-F238E27FC236}">
                <a16:creationId xmlns:a16="http://schemas.microsoft.com/office/drawing/2014/main" id="{C9E8ADF2-1C9A-44B6-949D-A2CB88267554}"/>
              </a:ext>
            </a:extLst>
          </p:cNvPr>
          <p:cNvCxnSpPr>
            <a:cxnSpLocks/>
          </p:cNvCxnSpPr>
          <p:nvPr/>
        </p:nvCxnSpPr>
        <p:spPr>
          <a:xfrm>
            <a:off x="2524464" y="2858942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6FCA8A3A-7AD5-42AB-B32C-68B999FD916C}"/>
              </a:ext>
            </a:extLst>
          </p:cNvPr>
          <p:cNvCxnSpPr>
            <a:cxnSpLocks/>
          </p:cNvCxnSpPr>
          <p:nvPr/>
        </p:nvCxnSpPr>
        <p:spPr>
          <a:xfrm>
            <a:off x="2524464" y="3190364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7E83851F-E3DC-4608-8C1F-0AD07E772B42}"/>
              </a:ext>
            </a:extLst>
          </p:cNvPr>
          <p:cNvCxnSpPr>
            <a:cxnSpLocks/>
          </p:cNvCxnSpPr>
          <p:nvPr/>
        </p:nvCxnSpPr>
        <p:spPr>
          <a:xfrm>
            <a:off x="2625232" y="6352294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2">
            <a:extLst>
              <a:ext uri="{FF2B5EF4-FFF2-40B4-BE49-F238E27FC236}">
                <a16:creationId xmlns:a16="http://schemas.microsoft.com/office/drawing/2014/main" id="{1C201FB9-5189-4474-8A52-7CE82C7ED346}"/>
              </a:ext>
            </a:extLst>
          </p:cNvPr>
          <p:cNvSpPr txBox="1"/>
          <p:nvPr/>
        </p:nvSpPr>
        <p:spPr>
          <a:xfrm>
            <a:off x="3608591" y="2403498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The </a:t>
            </a:r>
            <a:r>
              <a:rPr lang="fr-CH" sz="1400" dirty="0" err="1"/>
              <a:t>project’s</a:t>
            </a:r>
            <a:r>
              <a:rPr lang="fr-CH" sz="1400" dirty="0"/>
              <a:t> package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723017" y="1491032"/>
            <a:ext cx="504035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Pytest runner is used. </a:t>
            </a:r>
          </a:p>
          <a:p>
            <a:r>
              <a:rPr lang="en-CH" dirty="0"/>
              <a:t>One file per class of tests per module. </a:t>
            </a:r>
          </a:p>
          <a:p>
            <a:r>
              <a:rPr lang="en-CH" dirty="0"/>
              <a:t>100% of code covering. </a:t>
            </a:r>
          </a:p>
        </p:txBody>
      </p:sp>
      <p:pic>
        <p:nvPicPr>
          <p:cNvPr id="6" name="Content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DAEC987-1513-7245-AC21-12682C01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44" y="1491033"/>
            <a:ext cx="5342292" cy="217527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5EC86A-54B6-4A03-91BF-67B326D6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4" y="4066313"/>
            <a:ext cx="5356830" cy="21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Continuous integration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096000" y="1608908"/>
            <a:ext cx="5667375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Docker image created. </a:t>
            </a:r>
          </a:p>
          <a:p>
            <a:r>
              <a:rPr lang="en-CH" dirty="0"/>
              <a:t>An ubuntu virtual machine with python 3.8 is set up with the required dependencies. </a:t>
            </a:r>
          </a:p>
          <a:p>
            <a:r>
              <a:rPr lang="en-CH" dirty="0"/>
              <a:t>The tests are run and if one failed, an email is sent to the project authors. </a:t>
            </a:r>
          </a:p>
          <a:p>
            <a:endParaRPr lang="en-CH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87FC9CE-2F33-CC4D-BDBA-04F4A938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471749"/>
            <a:ext cx="3486813" cy="48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Documentation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684021" y="1710493"/>
            <a:ext cx="5471240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Documentation created with Sphinx in HTML format. </a:t>
            </a:r>
          </a:p>
          <a:p>
            <a:r>
              <a:rPr lang="en-CH" dirty="0"/>
              <a:t>README.md file created in Github repository. </a:t>
            </a:r>
          </a:p>
          <a:p>
            <a:endParaRPr lang="en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2FF093-22DF-4E06-98CE-C1BBAFCD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90688"/>
            <a:ext cx="5705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463</Words>
  <Application>Microsoft Macintosh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The hypothesis</vt:lpstr>
      <vt:lpstr>Framework organization</vt:lpstr>
      <vt:lpstr>Version control</vt:lpstr>
      <vt:lpstr>Project structure</vt:lpstr>
      <vt:lpstr>Unit testing</vt:lpstr>
      <vt:lpstr>Continuous integration</vt:lpstr>
      <vt:lpstr>Documentation</vt:lpstr>
      <vt:lpstr>Package and deployement</vt:lpstr>
      <vt:lpstr>Licensing</vt:lpstr>
      <vt:lpstr>Conclusions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23</cp:revision>
  <dcterms:created xsi:type="dcterms:W3CDTF">2021-09-06T12:13:53Z</dcterms:created>
  <dcterms:modified xsi:type="dcterms:W3CDTF">2021-10-11T06:57:13Z</dcterms:modified>
</cp:coreProperties>
</file>